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3" r:id="rId3"/>
    <p:sldId id="268" r:id="rId4"/>
    <p:sldId id="257" r:id="rId5"/>
    <p:sldId id="271" r:id="rId6"/>
    <p:sldId id="266" r:id="rId7"/>
    <p:sldId id="267" r:id="rId8"/>
    <p:sldId id="272" r:id="rId9"/>
    <p:sldId id="258" r:id="rId10"/>
    <p:sldId id="259" r:id="rId11"/>
    <p:sldId id="263" r:id="rId12"/>
    <p:sldId id="260" r:id="rId13"/>
    <p:sldId id="261" r:id="rId14"/>
    <p:sldId id="262" r:id="rId15"/>
    <p:sldId id="265" r:id="rId16"/>
    <p:sldId id="264" r:id="rId17"/>
    <p:sldId id="274" r:id="rId18"/>
    <p:sldId id="275" r:id="rId19"/>
    <p:sldId id="269" r:id="rId20"/>
    <p:sldId id="270" r:id="rId2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CC00"/>
    <a:srgbClr val="FF9900"/>
    <a:srgbClr val="808000"/>
    <a:srgbClr val="FFFFFF"/>
    <a:srgbClr val="FFCCCC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689" autoAdjust="0"/>
  </p:normalViewPr>
  <p:slideViewPr>
    <p:cSldViewPr>
      <p:cViewPr varScale="1">
        <p:scale>
          <a:sx n="60" d="100"/>
          <a:sy n="60" d="100"/>
        </p:scale>
        <p:origin x="-7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5672B12-D005-45F6-86F2-6E5632126909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6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504EC91-128F-445F-881A-BD0602A1AB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E1FC-AA1D-40AA-8F0C-E2E18A1C697A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2ABF-9CAF-440C-9601-DEC9448C09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4552F-1C01-4916-893C-02F677AA829E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F2375-4BDE-4926-BFBA-06A787A55E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88DF78-C39F-4765-8D7B-FA2E5F230122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52CB62-B094-49FE-AFC3-D4A1357A89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EB7E099-5B45-4364-BEBB-8242C6986F7F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856F20A-2FB4-4A79-BC2D-265E7D4E02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656FC7-0362-4E70-9425-2DF4399F2EE3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1CB911-D614-447F-B50B-432AA056F4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ostokąt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9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4AB916-FA27-4922-9FF3-FDDEA78573BC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10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12A237-EDD3-4DA6-8F15-30C0D646C6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FA3554-94A0-477D-AA76-F7C10AD2B195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86BB78-351D-4E93-8D19-67A8E7D00F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71FB6-C45C-4C08-A3AF-40C95E5C449F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D4A7-1107-438D-A62F-B8C6F2AFDB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B44A6EB-FA65-45F7-B019-15199F5ABE81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7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5BBB28C-60C2-4928-B2A4-A56403B7D2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5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9D8B6F2-FE27-4C1D-BAC8-A46AB894F461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9DE259F-BB47-4B58-918D-15F1182686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224576A-D766-4925-B111-BA31988F2188}" type="datetimeFigureOut">
              <a:rPr lang="pl-PL"/>
              <a:pPr>
                <a:defRPr/>
              </a:pPr>
              <a:t>2011-11-01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941334A3-5455-43A8-A080-C1545D9035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63" r:id="rId7"/>
    <p:sldLayoutId id="2147483870" r:id="rId8"/>
    <p:sldLayoutId id="2147483871" r:id="rId9"/>
    <p:sldLayoutId id="2147483862" r:id="rId10"/>
    <p:sldLayoutId id="2147483861" r:id="rId11"/>
  </p:sldLayoutIdLst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7.png"/><Relationship Id="rId3" Type="http://schemas.openxmlformats.org/officeDocument/2006/relationships/audio" Target="file:///E:\04%20Sergeant.mp3" TargetMode="External"/><Relationship Id="rId7" Type="http://schemas.openxmlformats.org/officeDocument/2006/relationships/audio" Target="file:///E:\08%20Battlefield.mp3" TargetMode="External"/><Relationship Id="rId12" Type="http://schemas.openxmlformats.org/officeDocument/2006/relationships/image" Target="../media/image6.png"/><Relationship Id="rId2" Type="http://schemas.openxmlformats.org/officeDocument/2006/relationships/audio" Target="file:///E:\03%20Tourist%20guide.mp3" TargetMode="External"/><Relationship Id="rId1" Type="http://schemas.openxmlformats.org/officeDocument/2006/relationships/audio" Target="file:///E:\01%20Radio%20program.mp3" TargetMode="External"/><Relationship Id="rId6" Type="http://schemas.openxmlformats.org/officeDocument/2006/relationships/audio" Target="file:///E:\07%20Briefing.mp3" TargetMode="External"/><Relationship Id="rId11" Type="http://schemas.openxmlformats.org/officeDocument/2006/relationships/image" Target="../media/image5.png"/><Relationship Id="rId5" Type="http://schemas.openxmlformats.org/officeDocument/2006/relationships/audio" Target="file:///E:\06%20Arranging%20meeting.mp3" TargetMode="External"/><Relationship Id="rId10" Type="http://schemas.openxmlformats.org/officeDocument/2006/relationships/image" Target="../media/image4.png"/><Relationship Id="rId4" Type="http://schemas.openxmlformats.org/officeDocument/2006/relationships/audio" Target="file:///E:\05%20Tough%20journey.mp3" TargetMode="External"/><Relationship Id="rId9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71538" y="3500438"/>
            <a:ext cx="7143800" cy="2643206"/>
          </a:xfrm>
        </p:spPr>
        <p:txBody>
          <a:bodyPr>
            <a:noAutofit/>
          </a:bodyPr>
          <a:lstStyle/>
          <a:p>
            <a:pPr indent="0" algn="ctr" fontAlgn="auto">
              <a:spcAft>
                <a:spcPts val="1200"/>
              </a:spcAft>
              <a:defRPr/>
            </a:pPr>
            <a:r>
              <a:rPr lang="en-US" sz="40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Developing Materials </a:t>
            </a:r>
            <a:br>
              <a:rPr lang="en-US" sz="40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</a:br>
            <a:r>
              <a:rPr lang="en-US" sz="40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for STANAG Listening Exams. </a:t>
            </a:r>
            <a:br>
              <a:rPr lang="en-US" sz="40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</a:br>
            <a:r>
              <a:rPr lang="en-US" sz="32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Selected aspects.</a:t>
            </a:r>
            <a:r>
              <a:rPr lang="pl-PL" sz="32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/>
            </a:r>
            <a:br>
              <a:rPr lang="pl-PL" sz="32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</a:br>
            <a:endParaRPr lang="en-US" sz="4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2286000" y="642938"/>
            <a:ext cx="6559550" cy="19288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smtClean="0">
                <a:latin typeface="Calibri" pitchFamily="34" charset="0"/>
              </a:rPr>
              <a:t>Maj Dariusz Ćwierzona</a:t>
            </a:r>
          </a:p>
          <a:p>
            <a:pPr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Central Examinations Board </a:t>
            </a:r>
          </a:p>
          <a:p>
            <a:pPr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for Foreign Languages </a:t>
            </a:r>
          </a:p>
          <a:p>
            <a:pPr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of  Polish MoD </a:t>
            </a:r>
            <a:r>
              <a:rPr lang="en-US" sz="2400" smtClean="0">
                <a:latin typeface="Calibri" pitchFamily="34" charset="0"/>
              </a:rPr>
              <a:t> </a:t>
            </a:r>
          </a:p>
          <a:p>
            <a:pPr>
              <a:spcBef>
                <a:spcPct val="0"/>
              </a:spcBef>
            </a:pPr>
            <a:endParaRPr lang="pl-PL" smtClean="0"/>
          </a:p>
        </p:txBody>
      </p:sp>
      <p:pic>
        <p:nvPicPr>
          <p:cNvPr id="13315" name="Obraz 6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09563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143375"/>
          </a:xfrm>
        </p:spPr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3500" dirty="0" smtClean="0"/>
              <a:t>   </a:t>
            </a:r>
            <a:r>
              <a:rPr lang="en-US" sz="3500" dirty="0" smtClean="0"/>
              <a:t>„</a:t>
            </a:r>
            <a:r>
              <a:rPr lang="en-US" sz="3500" dirty="0" smtClean="0">
                <a:latin typeface="Calibri" pitchFamily="34" charset="0"/>
              </a:rPr>
              <a:t>Mr. Brown is currently waiting for the documented confirmation of the property purchase.”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5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 smtClean="0"/>
              <a:t>	</a:t>
            </a:r>
            <a:r>
              <a:rPr lang="en-US" sz="3500" dirty="0" smtClean="0">
                <a:latin typeface="Calibri" pitchFamily="34" charset="0"/>
              </a:rPr>
              <a:t>Mr. /Brown / currently / waiting / documented / confirmation / purchase / property.  	(8)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5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 smtClean="0">
                <a:latin typeface="Calibri" pitchFamily="34" charset="0"/>
              </a:rPr>
              <a:t>   is / for / the / of / the /	(5)</a:t>
            </a:r>
            <a:endParaRPr lang="en-US" sz="35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pic>
        <p:nvPicPr>
          <p:cNvPr id="22530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Content vs. function words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0290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 „</a:t>
            </a:r>
            <a:r>
              <a:rPr lang="en-US" smtClean="0">
                <a:latin typeface="Calibri" pitchFamily="34" charset="0"/>
              </a:rPr>
              <a:t>Mr. Brown is currently waiting for the documented confirmation of the property purchase.” </a:t>
            </a:r>
          </a:p>
          <a:p>
            <a:pPr>
              <a:buFont typeface="Wingdings 2" pitchFamily="18" charset="2"/>
              <a:buNone/>
            </a:pPr>
            <a:endParaRPr lang="en-US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	Mr. Brown is currently waiting for the documents which will confirm that he has purchased the property.</a:t>
            </a:r>
            <a:endParaRPr lang="en-US" smtClean="0"/>
          </a:p>
        </p:txBody>
      </p:sp>
      <p:pic>
        <p:nvPicPr>
          <p:cNvPr id="23554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/>
            </a:r>
            <a:b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</a:b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(transformation) 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3576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>
                <a:latin typeface="Calibri" pitchFamily="34" charset="0"/>
              </a:rPr>
              <a:t>   </a:t>
            </a:r>
            <a:r>
              <a:rPr lang="en-US" smtClean="0">
                <a:latin typeface="Calibri" pitchFamily="34" charset="0"/>
              </a:rPr>
              <a:t>Mr. Brown is currently waiting for the documents which will confirm that he has purchased the property.</a:t>
            </a:r>
          </a:p>
          <a:p>
            <a:pPr>
              <a:buFont typeface="Wingdings 2" pitchFamily="18" charset="2"/>
              <a:buNone/>
            </a:pPr>
            <a:endParaRPr lang="en-US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Mr. / Brown / currently / waiting / documents / confirms / purchased / property	(8)</a:t>
            </a:r>
          </a:p>
          <a:p>
            <a:pPr>
              <a:buFont typeface="Wingdings 2" pitchFamily="18" charset="2"/>
              <a:buNone/>
            </a:pPr>
            <a:endParaRPr lang="en-US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is/for/the/which/will/that/he/has/the      (9)</a:t>
            </a:r>
          </a:p>
        </p:txBody>
      </p:sp>
      <p:pic>
        <p:nvPicPr>
          <p:cNvPr id="24578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Content vs. function words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1719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z="3000" smtClean="0">
                <a:latin typeface="Calibri" pitchFamily="34" charset="0"/>
              </a:rPr>
              <a:t>Mr. Brown is currently waiting for </a:t>
            </a:r>
            <a:r>
              <a:rPr lang="pl-PL" sz="3000" smtClean="0">
                <a:latin typeface="Calibri" pitchFamily="34" charset="0"/>
              </a:rPr>
              <a:t>…</a:t>
            </a:r>
          </a:p>
          <a:p>
            <a:pPr algn="ctr">
              <a:buFont typeface="Wingdings 2" pitchFamily="18" charset="2"/>
              <a:buNone/>
            </a:pPr>
            <a:r>
              <a:rPr lang="en-US" sz="3000" smtClean="0">
                <a:latin typeface="Calibri" pitchFamily="34" charset="0"/>
              </a:rPr>
              <a:t>the</a:t>
            </a:r>
            <a:r>
              <a:rPr lang="pl-PL" sz="3000" smtClean="0">
                <a:latin typeface="Calibri" pitchFamily="34" charset="0"/>
              </a:rPr>
              <a:t> </a:t>
            </a:r>
            <a:r>
              <a:rPr lang="en-US" sz="3000" smtClean="0">
                <a:latin typeface="Calibri" pitchFamily="34" charset="0"/>
              </a:rPr>
              <a:t>documented confirmation</a:t>
            </a:r>
            <a:r>
              <a:rPr lang="pl-PL" sz="3000" smtClean="0">
                <a:latin typeface="Calibri" pitchFamily="34" charset="0"/>
              </a:rPr>
              <a:t> </a:t>
            </a:r>
            <a:r>
              <a:rPr lang="en-US" sz="3000" smtClean="0">
                <a:latin typeface="Calibri" pitchFamily="34" charset="0"/>
              </a:rPr>
              <a:t>of the property</a:t>
            </a:r>
            <a:r>
              <a:rPr lang="pl-PL" sz="3000" smtClean="0">
                <a:latin typeface="Calibri" pitchFamily="34" charset="0"/>
              </a:rPr>
              <a:t> </a:t>
            </a:r>
            <a:r>
              <a:rPr lang="en-US" sz="3000" smtClean="0">
                <a:latin typeface="Calibri" pitchFamily="34" charset="0"/>
              </a:rPr>
              <a:t>purchase.</a:t>
            </a:r>
          </a:p>
          <a:p>
            <a:pPr>
              <a:buFont typeface="Wingdings 2" pitchFamily="18" charset="2"/>
              <a:buNone/>
            </a:pPr>
            <a:endParaRPr lang="en-US" smtClean="0">
              <a:latin typeface="Calibri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Mr. Brown is currently waiting for</a:t>
            </a:r>
            <a:r>
              <a:rPr lang="pl-PL" smtClean="0">
                <a:latin typeface="Calibri" pitchFamily="34" charset="0"/>
              </a:rPr>
              <a:t>…</a:t>
            </a:r>
            <a:r>
              <a:rPr lang="en-US" smtClean="0">
                <a:latin typeface="Calibri" pitchFamily="34" charset="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the documents</a:t>
            </a:r>
          </a:p>
          <a:p>
            <a:pPr algn="ctr"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which will confirm </a:t>
            </a:r>
          </a:p>
          <a:p>
            <a:pPr algn="ctr"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that he has purchased the property.</a:t>
            </a:r>
            <a:endParaRPr lang="en-US" smtClean="0"/>
          </a:p>
        </p:txBody>
      </p:sp>
      <p:pic>
        <p:nvPicPr>
          <p:cNvPr id="25602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Nominalization vs. Parsing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2357438"/>
            <a:ext cx="8229600" cy="32829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Mr. Brown is currently waiting for the documents which will confirm that he has purchased the property.</a:t>
            </a:r>
          </a:p>
          <a:p>
            <a:pPr>
              <a:buFont typeface="Wingdings 2" pitchFamily="18" charset="2"/>
              <a:buNone/>
            </a:pPr>
            <a:endParaRPr lang="en-US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Mr. Brown is now waiting for the papers which will say that he has bought the house.</a:t>
            </a:r>
            <a:endParaRPr lang="en-US" smtClean="0"/>
          </a:p>
        </p:txBody>
      </p:sp>
      <p:pic>
        <p:nvPicPr>
          <p:cNvPr id="26626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Frequency of </a:t>
            </a:r>
            <a:r>
              <a:rPr lang="en-US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lixical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items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714625"/>
            <a:ext cx="8229600" cy="34575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Mr. Brown is now waiting for the papers which will say that he has bought the house.</a:t>
            </a:r>
          </a:p>
          <a:p>
            <a:pPr>
              <a:buFont typeface="Wingdings 2" pitchFamily="18" charset="2"/>
              <a:buNone/>
            </a:pPr>
            <a:endParaRPr lang="en-US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alibri" pitchFamily="34" charset="0"/>
              </a:rPr>
              <a:t>   Mr. Brow is now waiting for the papers. They will say that he has bought the house. </a:t>
            </a:r>
            <a:endParaRPr lang="en-US" smtClean="0"/>
          </a:p>
        </p:txBody>
      </p:sp>
      <p:pic>
        <p:nvPicPr>
          <p:cNvPr id="27650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Sentence length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9113"/>
            <a:ext cx="8229600" cy="4783137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latin typeface="Calibri" pitchFamily="34" charset="0"/>
              </a:rPr>
              <a:t>   „Mr. Brown is currently waiting for the documented confirmation of the property purchase.”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latin typeface="Calibri" pitchFamily="34" charset="0"/>
              </a:rPr>
              <a:t>   Mr. Brown is now waiting for the papers which will say that he has bought the house.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>
                <a:latin typeface="Calibri" pitchFamily="34" charset="0"/>
              </a:rPr>
              <a:t>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latin typeface="Calibri" pitchFamily="34" charset="0"/>
              </a:rPr>
              <a:t>   Mr. Brow is now waiting for the papers. They will say that he has bought the house. </a:t>
            </a:r>
            <a:endParaRPr lang="en-US" dirty="0"/>
          </a:p>
        </p:txBody>
      </p:sp>
      <p:pic>
        <p:nvPicPr>
          <p:cNvPr id="28674" name="Obraz 4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357554" y="253536"/>
            <a:ext cx="5329246" cy="114300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                      </a:t>
            </a:r>
            <a:r>
              <a:rPr lang="pl-PL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(</a:t>
            </a:r>
            <a:r>
              <a:rPr lang="pl-PL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final</a:t>
            </a:r>
            <a:r>
              <a:rPr lang="pl-PL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)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00430" y="253536"/>
            <a:ext cx="518637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   </a:t>
            </a:r>
            <a:r>
              <a:rPr lang="en-US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Authenticity</a:t>
            </a:r>
            <a:r>
              <a:rPr lang="pl-PL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?</a:t>
            </a:r>
            <a:endParaRPr lang="en-US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3000" y="2643188"/>
            <a:ext cx="7543800" cy="1571625"/>
          </a:xfrm>
        </p:spPr>
        <p:txBody>
          <a:bodyPr/>
          <a:lstStyle/>
          <a:p>
            <a:pPr marL="292100" lvl="1" indent="-292100">
              <a:spcBef>
                <a:spcPct val="0"/>
              </a:spcBef>
              <a:buClr>
                <a:schemeClr val="accent1"/>
              </a:buClr>
              <a:buSzPct val="70000"/>
              <a:buFont typeface="Wingdings 2" pitchFamily="18" charset="2"/>
              <a:buChar char=""/>
            </a:pPr>
            <a:r>
              <a:rPr lang="en-US" sz="3200" smtClean="0">
                <a:latin typeface="Calibri" pitchFamily="34" charset="0"/>
              </a:rPr>
              <a:t>Bottom-up approach vs. authenticity </a:t>
            </a:r>
            <a:endParaRPr lang="pl-PL" sz="3200" smtClean="0">
              <a:latin typeface="Calibri" pitchFamily="34" charset="0"/>
            </a:endParaRPr>
          </a:p>
          <a:p>
            <a:pPr marL="292100" lvl="1" indent="-292100">
              <a:spcBef>
                <a:spcPct val="0"/>
              </a:spcBef>
              <a:buClr>
                <a:schemeClr val="accent1"/>
              </a:buClr>
              <a:buSzPct val="70000"/>
              <a:buFontTx/>
              <a:buNone/>
            </a:pPr>
            <a:endParaRPr lang="en-US" sz="1600" smtClean="0">
              <a:latin typeface="Calibri" pitchFamily="34" charset="0"/>
            </a:endParaRPr>
          </a:p>
          <a:p>
            <a:r>
              <a:rPr lang="en-US" smtClean="0">
                <a:latin typeface="Calibri" pitchFamily="34" charset="0"/>
              </a:rPr>
              <a:t>Features of spoken language</a:t>
            </a:r>
          </a:p>
          <a:p>
            <a:pPr lvl="2"/>
            <a:endParaRPr lang="en-US" sz="2100" smtClean="0"/>
          </a:p>
          <a:p>
            <a:pPr lvl="2">
              <a:buFont typeface="Wingdings 2" pitchFamily="18" charset="2"/>
              <a:buNone/>
            </a:pPr>
            <a:endParaRPr lang="en-US" sz="2100" smtClean="0"/>
          </a:p>
        </p:txBody>
      </p:sp>
      <p:pic>
        <p:nvPicPr>
          <p:cNvPr id="29699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                      </a:t>
            </a:r>
            <a:r>
              <a:rPr lang="en-US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Samples </a:t>
            </a:r>
            <a:endParaRPr lang="en-US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4029075"/>
          </a:xfrm>
        </p:spPr>
        <p:txBody>
          <a:bodyPr/>
          <a:lstStyle/>
          <a:p>
            <a:pPr lvl="2"/>
            <a:r>
              <a:rPr lang="en-US" sz="2400" smtClean="0">
                <a:latin typeface="Calibri" pitchFamily="34" charset="0"/>
              </a:rPr>
              <a:t>radio program</a:t>
            </a:r>
            <a:endParaRPr lang="pl-PL" sz="2400" smtClean="0">
              <a:latin typeface="Calibri" pitchFamily="34" charset="0"/>
            </a:endParaRPr>
          </a:p>
          <a:p>
            <a:pPr lvl="2"/>
            <a:r>
              <a:rPr lang="en-US" sz="2400" smtClean="0">
                <a:latin typeface="Calibri" pitchFamily="34" charset="0"/>
              </a:rPr>
              <a:t>tourist guide</a:t>
            </a:r>
            <a:endParaRPr lang="pl-PL" sz="2400" smtClean="0">
              <a:latin typeface="Calibri" pitchFamily="34" charset="0"/>
            </a:endParaRPr>
          </a:p>
          <a:p>
            <a:pPr lvl="2"/>
            <a:r>
              <a:rPr lang="en-US" sz="2400" smtClean="0">
                <a:latin typeface="Calibri" pitchFamily="34" charset="0"/>
              </a:rPr>
              <a:t>sergeant</a:t>
            </a:r>
          </a:p>
          <a:p>
            <a:pPr lvl="2"/>
            <a:r>
              <a:rPr lang="en-US" sz="2400" smtClean="0">
                <a:latin typeface="Calibri" pitchFamily="34" charset="0"/>
              </a:rPr>
              <a:t>tough journey </a:t>
            </a:r>
          </a:p>
          <a:p>
            <a:pPr lvl="2"/>
            <a:r>
              <a:rPr lang="en-US" sz="2400" smtClean="0">
                <a:latin typeface="Calibri" pitchFamily="34" charset="0"/>
              </a:rPr>
              <a:t>arranging a meeting</a:t>
            </a:r>
          </a:p>
          <a:p>
            <a:pPr lvl="2"/>
            <a:r>
              <a:rPr lang="pl-PL" sz="2400" smtClean="0">
                <a:latin typeface="Calibri" pitchFamily="34" charset="0"/>
              </a:rPr>
              <a:t>briefing</a:t>
            </a:r>
          </a:p>
          <a:p>
            <a:pPr lvl="2"/>
            <a:r>
              <a:rPr lang="en-US" sz="2400" smtClean="0">
                <a:latin typeface="Calibri" pitchFamily="34" charset="0"/>
              </a:rPr>
              <a:t>battlefield</a:t>
            </a:r>
          </a:p>
          <a:p>
            <a:endParaRPr lang="pl-PL" smtClean="0"/>
          </a:p>
        </p:txBody>
      </p:sp>
      <p:pic>
        <p:nvPicPr>
          <p:cNvPr id="30723" name="Obraz 3" descr="nowy_znak_word_txt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01 Radio progra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4500563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03 Tourist guide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4500563" y="27146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04 Sergeant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4500563" y="3124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05 Tough journey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4481513" y="3552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06 Arranging meeting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4481513" y="39290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07 Briefing.mp3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4481513" y="43576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08 Battlefield.mp3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4481513" y="47672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30800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252787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22899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6062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50704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31038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103184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Symbol zastępczy zawartości 3" descr="wsnjo_word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71750" y="1428750"/>
            <a:ext cx="4057650" cy="1368425"/>
          </a:xfrm>
        </p:spPr>
      </p:pic>
      <p:sp>
        <p:nvSpPr>
          <p:cNvPr id="31746" name="pole tekstowe 4"/>
          <p:cNvSpPr txBox="1">
            <a:spLocks noChangeArrowheads="1"/>
          </p:cNvSpPr>
          <p:nvPr/>
        </p:nvSpPr>
        <p:spPr bwMode="auto">
          <a:xfrm>
            <a:off x="2428875" y="3929063"/>
            <a:ext cx="4429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600" b="1">
                <a:latin typeface="Calibri" pitchFamily="34" charset="0"/>
              </a:rPr>
              <a:t>www.wsnjo.wp.mil.pl</a:t>
            </a:r>
            <a:endParaRPr lang="pl-PL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8992" y="253536"/>
            <a:ext cx="5257808" cy="1143000"/>
          </a:xfrm>
        </p:spPr>
        <p:txBody>
          <a:bodyPr>
            <a:no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Developing Material</a:t>
            </a:r>
            <a:r>
              <a:rPr lang="pl-PL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</a:t>
            </a:r>
            <a:r>
              <a:rPr lang="en-US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for </a:t>
            </a:r>
            <a:r>
              <a:rPr lang="pl-PL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/>
            </a:r>
            <a:br>
              <a:rPr lang="pl-PL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</a:br>
            <a:r>
              <a:rPr lang="en-US" sz="28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STANAG Listening Exams </a:t>
            </a:r>
            <a:endParaRPr lang="en-US" sz="2800" b="1" i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63" y="2357438"/>
            <a:ext cx="7615237" cy="3071812"/>
          </a:xfrm>
        </p:spPr>
        <p:txBody>
          <a:bodyPr/>
          <a:lstStyle/>
          <a:p>
            <a:r>
              <a:rPr lang="en-US" sz="2800" smtClean="0">
                <a:latin typeface="Calibri" pitchFamily="34" charset="0"/>
              </a:rPr>
              <a:t>Examination system</a:t>
            </a:r>
            <a:endParaRPr lang="pl-PL" sz="2800" smtClean="0">
              <a:latin typeface="Calibri" pitchFamily="34" charset="0"/>
            </a:endParaRPr>
          </a:p>
          <a:p>
            <a:r>
              <a:rPr lang="en-US" sz="2800" smtClean="0">
                <a:latin typeface="Calibri" pitchFamily="34" charset="0"/>
              </a:rPr>
              <a:t>Sources</a:t>
            </a:r>
            <a:r>
              <a:rPr lang="pl-PL" sz="2800" smtClean="0">
                <a:latin typeface="Calibri" pitchFamily="34" charset="0"/>
              </a:rPr>
              <a:t> </a:t>
            </a:r>
          </a:p>
          <a:p>
            <a:r>
              <a:rPr lang="en-US" sz="2800" smtClean="0">
                <a:latin typeface="Calibri" pitchFamily="34" charset="0"/>
              </a:rPr>
              <a:t>Writing texts for listening</a:t>
            </a:r>
          </a:p>
          <a:p>
            <a:r>
              <a:rPr lang="en-US" sz="2800" smtClean="0">
                <a:latin typeface="Calibri" pitchFamily="34" charset="0"/>
              </a:rPr>
              <a:t>Text simplification</a:t>
            </a:r>
            <a:endParaRPr lang="pl-PL" sz="2800" smtClean="0">
              <a:latin typeface="Calibri" pitchFamily="34" charset="0"/>
            </a:endParaRPr>
          </a:p>
          <a:p>
            <a:r>
              <a:rPr lang="en-US" sz="2800" smtClean="0">
                <a:latin typeface="Calibri" pitchFamily="34" charset="0"/>
              </a:rPr>
              <a:t>Authenticity? </a:t>
            </a:r>
          </a:p>
          <a:p>
            <a:r>
              <a:rPr lang="en-US" sz="2800" smtClean="0">
                <a:latin typeface="Calibri" pitchFamily="34" charset="0"/>
              </a:rPr>
              <a:t>Samples </a:t>
            </a:r>
          </a:p>
          <a:p>
            <a:endParaRPr lang="en-US" sz="2800" smtClean="0">
              <a:latin typeface="Calibri" pitchFamily="34" charset="0"/>
            </a:endParaRPr>
          </a:p>
        </p:txBody>
      </p:sp>
      <p:pic>
        <p:nvPicPr>
          <p:cNvPr id="14339" name="Obraz 4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6238"/>
            <a:ext cx="8043863" cy="4525962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	</a:t>
            </a:r>
            <a:r>
              <a:rPr lang="pl-PL" dirty="0" smtClean="0">
                <a:solidFill>
                  <a:schemeClr val="bg2">
                    <a:lumMod val="75000"/>
                  </a:schemeClr>
                </a:solidFill>
              </a:rPr>
              <a:t>???????????????????????????????????????????????????????????????????????????????????????????????????????????????????????????????????????????????????????????????????????????????</a:t>
            </a:r>
            <a:r>
              <a:rPr lang="pl-PL" dirty="0" smtClean="0">
                <a:solidFill>
                  <a:srgbClr val="FFCC00"/>
                </a:solidFill>
              </a:rPr>
              <a:t>?</a:t>
            </a:r>
            <a:r>
              <a:rPr lang="pl-PL" dirty="0" smtClean="0">
                <a:solidFill>
                  <a:schemeClr val="bg2">
                    <a:lumMod val="75000"/>
                  </a:schemeClr>
                </a:solidFill>
              </a:rPr>
              <a:t>???????????????????????????????????????????????????????????????????????????????????????????????????????????????????????????????????????????????????????????????????????????????</a:t>
            </a:r>
            <a:endParaRPr lang="pl-PL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32770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		         </a:t>
            </a:r>
            <a:r>
              <a:rPr lang="en-US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Examination system 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3000" y="2286000"/>
            <a:ext cx="7543800" cy="3886200"/>
          </a:xfr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The Armed Forces </a:t>
            </a:r>
          </a:p>
          <a:p>
            <a:pPr lvl="1"/>
            <a:r>
              <a:rPr lang="en-US" smtClean="0">
                <a:latin typeface="Calibri" pitchFamily="34" charset="0"/>
              </a:rPr>
              <a:t>Levels 1 &amp; 2</a:t>
            </a:r>
          </a:p>
          <a:p>
            <a:r>
              <a:rPr lang="en-US" smtClean="0">
                <a:latin typeface="Calibri" pitchFamily="34" charset="0"/>
              </a:rPr>
              <a:t>Central Examinations Board </a:t>
            </a:r>
          </a:p>
          <a:p>
            <a:pPr lvl="1"/>
            <a:r>
              <a:rPr lang="en-US" smtClean="0">
                <a:latin typeface="Calibri" pitchFamily="34" charset="0"/>
              </a:rPr>
              <a:t>Levels 3 &amp; 4</a:t>
            </a:r>
            <a:endParaRPr lang="pl-PL" smtClean="0">
              <a:latin typeface="Calibri" pitchFamily="34" charset="0"/>
            </a:endParaRPr>
          </a:p>
          <a:p>
            <a:r>
              <a:rPr lang="en-US" smtClean="0">
                <a:latin typeface="Calibri" pitchFamily="34" charset="0"/>
              </a:rPr>
              <a:t>Frequency of examination sessions</a:t>
            </a:r>
          </a:p>
        </p:txBody>
      </p:sp>
      <p:pic>
        <p:nvPicPr>
          <p:cNvPr id="15363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143000" y="2286000"/>
            <a:ext cx="7543800" cy="3143250"/>
          </a:xfrm>
        </p:spPr>
        <p:txBody>
          <a:bodyPr/>
          <a:lstStyle/>
          <a:p>
            <a:r>
              <a:rPr lang="en-US" sz="3000" smtClean="0"/>
              <a:t>Downloaded media material  </a:t>
            </a:r>
          </a:p>
          <a:p>
            <a:pPr lvl="1"/>
            <a:r>
              <a:rPr lang="en-US" sz="2400" smtClean="0"/>
              <a:t>BBC radio</a:t>
            </a:r>
          </a:p>
          <a:p>
            <a:r>
              <a:rPr lang="en-US" sz="3000" smtClean="0"/>
              <a:t>Voice-recorded material </a:t>
            </a:r>
          </a:p>
          <a:p>
            <a:pPr lvl="1"/>
            <a:r>
              <a:rPr lang="en-US" sz="2400" smtClean="0"/>
              <a:t>beginnings </a:t>
            </a:r>
          </a:p>
        </p:txBody>
      </p:sp>
      <p:pic>
        <p:nvPicPr>
          <p:cNvPr id="16386" name="Obraz 7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                          </a:t>
            </a:r>
            <a:r>
              <a:rPr lang="en-US" sz="4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Sources  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3000" y="2643188"/>
            <a:ext cx="7543800" cy="2071687"/>
          </a:xfrm>
        </p:spPr>
        <p:txBody>
          <a:bodyPr/>
          <a:lstStyle/>
          <a:p>
            <a:r>
              <a:rPr lang="en-US" smtClean="0"/>
              <a:t>Texts – where from? </a:t>
            </a:r>
          </a:p>
          <a:p>
            <a:pPr lvl="1"/>
            <a:r>
              <a:rPr lang="en-US" smtClean="0"/>
              <a:t>original productions </a:t>
            </a:r>
          </a:p>
          <a:p>
            <a:pPr lvl="1"/>
            <a:r>
              <a:rPr lang="en-US" smtClean="0"/>
              <a:t>simplified texts </a:t>
            </a:r>
          </a:p>
          <a:p>
            <a:pPr lvl="1"/>
            <a:endParaRPr lang="en-US" smtClean="0"/>
          </a:p>
        </p:txBody>
      </p:sp>
      <p:pic>
        <p:nvPicPr>
          <p:cNvPr id="17410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                          </a:t>
            </a:r>
            <a:r>
              <a:rPr lang="en-US" sz="4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Sources  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Writing texts for listening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63" y="1857375"/>
            <a:ext cx="7615237" cy="4000500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Techniques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choice of discourse</a:t>
            </a:r>
            <a:r>
              <a:rPr lang="pl-PL" dirty="0" smtClean="0"/>
              <a:t> </a:t>
            </a:r>
            <a:r>
              <a:rPr lang="pl-PL" dirty="0" err="1" smtClean="0"/>
              <a:t>type</a:t>
            </a:r>
            <a:endParaRPr lang="en-US" dirty="0" smtClean="0"/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analysis of conceptual difficulty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analysis of rhetorical forms </a:t>
            </a:r>
            <a:endParaRPr lang="pl-PL" dirty="0" smtClean="0"/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removing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adding </a:t>
            </a:r>
          </a:p>
          <a:p>
            <a:pPr marL="822960" lvl="2" indent="-192024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err="1" smtClean="0"/>
              <a:t>distractors</a:t>
            </a:r>
            <a:r>
              <a:rPr lang="en-US" dirty="0" smtClean="0"/>
              <a:t> vs. text content</a:t>
            </a:r>
          </a:p>
          <a:p>
            <a:pPr marL="822960" lvl="2" indent="-192024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smtClean="0"/>
              <a:t>fillers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distribution of answers</a:t>
            </a:r>
            <a:endParaRPr lang="pl-PL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pic>
        <p:nvPicPr>
          <p:cNvPr id="18435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9488" y="71438"/>
            <a:ext cx="4751387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Writing texts for listening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63" y="1714500"/>
            <a:ext cx="7615237" cy="4143375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Techniques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discourse type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conceptual difficulty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analysis of rhetorical forms </a:t>
            </a:r>
            <a:endParaRPr lang="pl-PL" dirty="0" smtClean="0"/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removing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adding </a:t>
            </a:r>
          </a:p>
          <a:p>
            <a:pPr marL="822960" lvl="2" indent="-192024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err="1" smtClean="0"/>
              <a:t>distractors</a:t>
            </a:r>
            <a:r>
              <a:rPr lang="en-US" dirty="0" smtClean="0"/>
              <a:t> vs. text content</a:t>
            </a:r>
          </a:p>
          <a:p>
            <a:pPr marL="822960" lvl="2" indent="-192024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smtClean="0"/>
              <a:t>fillers </a:t>
            </a:r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distribution of answers</a:t>
            </a:r>
            <a:endParaRPr lang="pl-PL" dirty="0" smtClean="0"/>
          </a:p>
          <a:p>
            <a:pPr marL="640080" lvl="1" fontAlgn="auto">
              <a:spcAft>
                <a:spcPts val="0"/>
              </a:spcAft>
              <a:defRPr/>
            </a:pPr>
            <a:r>
              <a:rPr lang="en-US" dirty="0" smtClean="0"/>
              <a:t>simplifying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</p:txBody>
      </p:sp>
      <p:pic>
        <p:nvPicPr>
          <p:cNvPr id="20483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63" y="2571750"/>
            <a:ext cx="7615237" cy="2643188"/>
          </a:xfr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Lexical density </a:t>
            </a:r>
          </a:p>
          <a:p>
            <a:pPr lvl="1"/>
            <a:r>
              <a:rPr lang="en-US" smtClean="0">
                <a:latin typeface="Calibri" pitchFamily="34" charset="0"/>
              </a:rPr>
              <a:t>Content words vs. function (grammar) words</a:t>
            </a:r>
          </a:p>
          <a:p>
            <a:pPr lvl="1"/>
            <a:r>
              <a:rPr lang="en-US" smtClean="0">
                <a:latin typeface="Calibri" pitchFamily="34" charset="0"/>
              </a:rPr>
              <a:t>Nominalization </a:t>
            </a:r>
            <a:r>
              <a:rPr lang="en-US" sz="2400" smtClean="0">
                <a:latin typeface="Calibri" pitchFamily="34" charset="0"/>
              </a:rPr>
              <a:t>&amp;</a:t>
            </a:r>
            <a:r>
              <a:rPr lang="en-US" smtClean="0">
                <a:latin typeface="Calibri" pitchFamily="34" charset="0"/>
              </a:rPr>
              <a:t> parsing sentences </a:t>
            </a:r>
          </a:p>
          <a:p>
            <a:r>
              <a:rPr lang="en-US" smtClean="0">
                <a:latin typeface="Calibri" pitchFamily="34" charset="0"/>
              </a:rPr>
              <a:t>Frequency of lexical items </a:t>
            </a:r>
          </a:p>
          <a:p>
            <a:r>
              <a:rPr lang="en-US" smtClean="0">
                <a:latin typeface="Calibri" pitchFamily="34" charset="0"/>
              </a:rPr>
              <a:t>Sentence length </a:t>
            </a:r>
          </a:p>
          <a:p>
            <a:pPr lvl="2"/>
            <a:endParaRPr lang="pl-PL" smtClean="0"/>
          </a:p>
          <a:p>
            <a:pPr lvl="2">
              <a:buFont typeface="Wingdings 2" pitchFamily="18" charset="2"/>
              <a:buNone/>
            </a:pPr>
            <a:endParaRPr lang="pl-PL" smtClean="0"/>
          </a:p>
          <a:p>
            <a:pPr lvl="1">
              <a:buFontTx/>
              <a:buNone/>
            </a:pPr>
            <a:endParaRPr lang="pl-PL" smtClean="0"/>
          </a:p>
        </p:txBody>
      </p:sp>
      <p:pic>
        <p:nvPicPr>
          <p:cNvPr id="21506" name="Obraz 3" descr="nowy_znak_word_t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264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28596" y="253536"/>
            <a:ext cx="8258204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                         </a:t>
            </a: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</a:t>
            </a:r>
            <a:r>
              <a:rPr lang="pl-PL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   </a:t>
            </a: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Text simplification </a:t>
            </a: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367</Words>
  <Application>Microsoft Office PowerPoint</Application>
  <PresentationFormat>On-screen Show (4:3)</PresentationFormat>
  <Paragraphs>93</Paragraphs>
  <Slides>20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Rockwell</vt:lpstr>
      <vt:lpstr>Arial</vt:lpstr>
      <vt:lpstr>Wingdings 2</vt:lpstr>
      <vt:lpstr>Calibri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WSNJO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Darek</dc:creator>
  <cp:lastModifiedBy>dafoe.sl2</cp:lastModifiedBy>
  <cp:revision>197</cp:revision>
  <dcterms:created xsi:type="dcterms:W3CDTF">2011-10-11T08:13:22Z</dcterms:created>
  <dcterms:modified xsi:type="dcterms:W3CDTF">2011-11-01T19:53:16Z</dcterms:modified>
</cp:coreProperties>
</file>