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2" r:id="rId4"/>
    <p:sldId id="257" r:id="rId5"/>
    <p:sldId id="265" r:id="rId6"/>
    <p:sldId id="264" r:id="rId7"/>
    <p:sldId id="259" r:id="rId8"/>
    <p:sldId id="271" r:id="rId9"/>
    <p:sldId id="267" r:id="rId10"/>
    <p:sldId id="266" r:id="rId11"/>
    <p:sldId id="270" r:id="rId12"/>
    <p:sldId id="260" r:id="rId13"/>
    <p:sldId id="269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9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569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6827-D38A-4406-8324-29D41DF08805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4586-CCEB-413E-9315-16A2378A9F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Ladies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gentlemen</a:t>
            </a:r>
            <a:r>
              <a:rPr lang="pl-PL" baseline="0" dirty="0" smtClean="0"/>
              <a:t>, my </a:t>
            </a:r>
            <a:r>
              <a:rPr lang="pl-PL" baseline="0" dirty="0" err="1" smtClean="0"/>
              <a:t>name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maj </a:t>
            </a:r>
            <a:r>
              <a:rPr lang="pl-PL" baseline="0" dirty="0" err="1" smtClean="0"/>
              <a:t>dariusz</a:t>
            </a:r>
            <a:r>
              <a:rPr lang="pl-PL" baseline="0" dirty="0" smtClean="0"/>
              <a:t> </a:t>
            </a:r>
            <a:r>
              <a:rPr lang="pl-PL" baseline="0" dirty="0" err="1" smtClean="0"/>
              <a:t>ćweirzona</a:t>
            </a:r>
            <a:r>
              <a:rPr lang="pl-PL" baseline="0" dirty="0" smtClean="0"/>
              <a:t>. I </a:t>
            </a:r>
            <a:r>
              <a:rPr lang="pl-PL" baseline="0" dirty="0" err="1" smtClean="0"/>
              <a:t>workd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PAFSL, for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Central </a:t>
            </a:r>
            <a:r>
              <a:rPr lang="pl-PL" baseline="0" dirty="0" err="1" smtClean="0"/>
              <a:t>Examinations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Board</a:t>
            </a:r>
            <a:r>
              <a:rPr lang="pl-PL" baseline="0" dirty="0" smtClean="0"/>
              <a:t> for Foreign </a:t>
            </a:r>
            <a:r>
              <a:rPr lang="pl-PL" baseline="0" dirty="0" err="1" smtClean="0"/>
              <a:t>Languages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part of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. I </a:t>
            </a:r>
            <a:r>
              <a:rPr lang="pl-PL" baseline="0" dirty="0" err="1" smtClean="0"/>
              <a:t>became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head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newly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create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E-learnign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Secion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2012 and I </a:t>
            </a:r>
            <a:r>
              <a:rPr lang="pl-PL" baseline="0" dirty="0" err="1" smtClean="0"/>
              <a:t>offered</a:t>
            </a:r>
            <a:r>
              <a:rPr lang="pl-PL" baseline="0" dirty="0" smtClean="0"/>
              <a:t> to start developing a </a:t>
            </a:r>
            <a:r>
              <a:rPr lang="pl-PL" baseline="0" dirty="0" err="1" smtClean="0"/>
              <a:t>distance</a:t>
            </a:r>
            <a:r>
              <a:rPr lang="pl-PL" baseline="0" dirty="0" smtClean="0"/>
              <a:t> learning </a:t>
            </a:r>
            <a:r>
              <a:rPr lang="pl-PL" baseline="0" dirty="0" err="1" smtClean="0"/>
              <a:t>refreshment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course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graduates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 3 </a:t>
            </a:r>
            <a:r>
              <a:rPr lang="pl-PL" baseline="0" dirty="0" err="1" smtClean="0"/>
              <a:t>courses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course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supposed</a:t>
            </a:r>
            <a:r>
              <a:rPr lang="pl-PL" baseline="0" dirty="0" smtClean="0"/>
              <a:t> to be </a:t>
            </a:r>
            <a:r>
              <a:rPr lang="pl-PL" baseline="0" dirty="0" err="1" smtClean="0"/>
              <a:t>based</a:t>
            </a:r>
            <a:r>
              <a:rPr lang="pl-PL" baseline="0" dirty="0" smtClean="0"/>
              <a:t> on a 7-point </a:t>
            </a:r>
            <a:r>
              <a:rPr lang="pl-PL" baseline="0" dirty="0" err="1" smtClean="0"/>
              <a:t>formula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had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working</a:t>
            </a:r>
            <a:r>
              <a:rPr lang="pl-PL" baseline="0" dirty="0" smtClean="0"/>
              <a:t> on for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time.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B4586-CCEB-413E-9315-16A2378A9F1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pl-PL" baseline="0" dirty="0" err="1" smtClean="0"/>
              <a:t>Refreshment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stationary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training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hardly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available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officers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obtain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full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 3 </a:t>
            </a:r>
            <a:r>
              <a:rPr lang="pl-PL" baseline="0" dirty="0" err="1" smtClean="0"/>
              <a:t>certificate</a:t>
            </a:r>
            <a:r>
              <a:rPr lang="pl-PL" baseline="0" dirty="0" smtClean="0"/>
              <a:t>, so I </a:t>
            </a:r>
            <a:r>
              <a:rPr lang="pl-PL" baseline="0" dirty="0" err="1" smtClean="0"/>
              <a:t>thought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distance-learning</a:t>
            </a:r>
            <a:r>
              <a:rPr lang="pl-PL" baseline="0" dirty="0" smtClean="0"/>
              <a:t> format </a:t>
            </a:r>
            <a:r>
              <a:rPr lang="pl-PL" baseline="0" dirty="0" err="1" smtClean="0"/>
              <a:t>might</a:t>
            </a:r>
            <a:r>
              <a:rPr lang="pl-PL" baseline="0" dirty="0" smtClean="0"/>
              <a:t> be a </a:t>
            </a:r>
            <a:r>
              <a:rPr lang="pl-PL" baseline="0" dirty="0" err="1" smtClean="0"/>
              <a:t>good</a:t>
            </a:r>
            <a:r>
              <a:rPr lang="pl-PL" baseline="0" dirty="0" smtClean="0"/>
              <a:t> idea. </a:t>
            </a:r>
          </a:p>
          <a:p>
            <a:pPr marL="228600" indent="-228600">
              <a:buAutoNum type="arabicPeriod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B4586-CCEB-413E-9315-16A2378A9F1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B4586-CCEB-413E-9315-16A2378A9F1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B4586-CCEB-413E-9315-16A2378A9F1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dirty="0" smtClean="0"/>
              <a:t>	</a:t>
            </a:r>
            <a:r>
              <a:rPr lang="pl-PL" dirty="0" err="1" smtClean="0"/>
              <a:t>Telephone</a:t>
            </a:r>
            <a:r>
              <a:rPr lang="pl-PL" dirty="0" smtClean="0"/>
              <a:t> </a:t>
            </a:r>
            <a:r>
              <a:rPr lang="pl-PL" dirty="0" err="1" smtClean="0"/>
              <a:t>conversations</a:t>
            </a:r>
            <a:r>
              <a:rPr lang="pl-PL" dirty="0" smtClean="0"/>
              <a:t> </a:t>
            </a:r>
          </a:p>
          <a:p>
            <a:pPr lvl="1">
              <a:buFontTx/>
              <a:buChar char="-"/>
            </a:pPr>
            <a:r>
              <a:rPr lang="pl-PL" dirty="0" smtClean="0"/>
              <a:t>Czas</a:t>
            </a:r>
            <a:r>
              <a:rPr lang="pl-PL" baseline="0" dirty="0" smtClean="0"/>
              <a:t> trwania </a:t>
            </a:r>
          </a:p>
          <a:p>
            <a:pPr lvl="1">
              <a:buFontTx/>
              <a:buChar char="-"/>
            </a:pPr>
            <a:r>
              <a:rPr lang="pl-PL" baseline="0" dirty="0" smtClean="0"/>
              <a:t> Odkładanie </a:t>
            </a:r>
          </a:p>
          <a:p>
            <a:pPr lvl="1">
              <a:buFontTx/>
              <a:buChar char="-"/>
            </a:pPr>
            <a:r>
              <a:rPr lang="pl-PL" baseline="0" dirty="0" smtClean="0"/>
              <a:t> Spóźnianie </a:t>
            </a:r>
          </a:p>
          <a:p>
            <a:pPr lvl="1">
              <a:buFontTx/>
              <a:buChar char="-"/>
            </a:pPr>
            <a:r>
              <a:rPr lang="pl-PL" baseline="0" dirty="0" smtClean="0"/>
              <a:t> zamiana z konsultacjami</a:t>
            </a:r>
          </a:p>
          <a:p>
            <a:pPr lvl="1">
              <a:buFontTx/>
              <a:buChar char="-"/>
            </a:pPr>
            <a:r>
              <a:rPr lang="pl-PL" baseline="0" dirty="0" err="1" smtClean="0"/>
              <a:t>mo</a:t>
            </a: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B4586-CCEB-413E-9315-16A2378A9F1A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3020-0BA3-4382-A849-CA64921AD852}" type="datetimeFigureOut">
              <a:rPr lang="pl-PL" smtClean="0"/>
              <a:pPr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E712-668C-4B86-BDB1-E0B9BEFE728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858180" cy="157163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Experiences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n 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Project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o Provide Refreshment Training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Level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3 Graduates </a:t>
            </a: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az 3" descr="wsnjo_w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975" y="417752"/>
            <a:ext cx="3421397" cy="115386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357554" y="4000504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maj Dariusz Ćwierzona 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Distance Learning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Project Manager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Polish Armed Forces School of Languages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rta Aktywnośc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5528" y="0"/>
            <a:ext cx="46353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snjo_word.png"/>
          <p:cNvPicPr>
            <a:picLocks noChangeAspect="1"/>
          </p:cNvPicPr>
          <p:nvPr/>
        </p:nvPicPr>
        <p:blipFill>
          <a:blip r:embed="rId3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5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500167" y="1928802"/>
          <a:ext cx="635798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76"/>
                <a:gridCol w="1237935"/>
                <a:gridCol w="214397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pc="200" dirty="0" smtClean="0"/>
                        <a:t>PROGRESS</a:t>
                      </a:r>
                      <a:r>
                        <a:rPr lang="pl-PL" spc="200" baseline="0" dirty="0" smtClean="0"/>
                        <a:t>  REPORTS  IN  NUMBERS </a:t>
                      </a:r>
                    </a:p>
                    <a:p>
                      <a:pPr algn="ctr"/>
                      <a:r>
                        <a:rPr lang="pl-PL" sz="1600" spc="200" baseline="0" dirty="0" smtClean="0"/>
                        <a:t>(</a:t>
                      </a:r>
                      <a:r>
                        <a:rPr lang="pl-PL" sz="1600" b="1" kern="1200" spc="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JULY  ’15)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Average/student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of </a:t>
                      </a:r>
                      <a:r>
                        <a:rPr lang="pl-PL" sz="1800" b="1" kern="120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pl-PL" sz="18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Moodle</a:t>
                      </a:r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tasks </a:t>
                      </a:r>
                      <a:r>
                        <a:rPr lang="en-US" b="1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complet</a:t>
                      </a:r>
                      <a:r>
                        <a:rPr lang="pl-PL" b="1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ed</a:t>
                      </a:r>
                      <a:r>
                        <a:rPr lang="en-US" b="1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Discussion</a:t>
                      </a:r>
                      <a:r>
                        <a:rPr lang="pl-PL" b="1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b="1" baseline="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calls</a:t>
                      </a:r>
                      <a:r>
                        <a:rPr lang="en-US" b="1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cunducted</a:t>
                      </a:r>
                      <a:r>
                        <a:rPr lang="en-US" b="1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145/158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16/18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Consultation</a:t>
                      </a:r>
                      <a:r>
                        <a:rPr lang="pl-PL" b="1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b="1" baseline="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calls</a:t>
                      </a:r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conducted</a:t>
                      </a:r>
                      <a:r>
                        <a:rPr lang="en-US" b="1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112/136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12/15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Monthly test results </a:t>
                      </a:r>
                      <a:endParaRPr lang="en-US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78%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  <p:pic>
        <p:nvPicPr>
          <p:cNvPr id="8" name="Obraz 7" descr="wsnjo_word.png"/>
          <p:cNvPicPr>
            <a:picLocks noChangeAspect="1"/>
          </p:cNvPicPr>
          <p:nvPr/>
        </p:nvPicPr>
        <p:blipFill>
          <a:blip r:embed="rId3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00034" y="1857364"/>
            <a:ext cx="3714776" cy="2214578"/>
          </a:xfrm>
        </p:spPr>
        <p:txBody>
          <a:bodyPr>
            <a:normAutofit fontScale="85000" lnSpcReduction="20000"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Materials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Internally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developed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External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sources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free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sites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paid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site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promote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learner-autonomy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43440" y="1643050"/>
          <a:ext cx="3929088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48"/>
                <a:gridCol w="654848"/>
                <a:gridCol w="654848"/>
                <a:gridCol w="654848"/>
                <a:gridCol w="654848"/>
                <a:gridCol w="654848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spc="200" dirty="0" smtClean="0"/>
                        <a:t>STANAG</a:t>
                      </a:r>
                      <a:r>
                        <a:rPr lang="pl-PL" b="1" spc="200" baseline="0" dirty="0" smtClean="0"/>
                        <a:t>  </a:t>
                      </a:r>
                      <a:r>
                        <a:rPr lang="pl-PL" b="1" spc="200" dirty="0" smtClean="0"/>
                        <a:t>EXAM  RESULTS</a:t>
                      </a:r>
                      <a:r>
                        <a:rPr lang="pl-PL" b="1" spc="200" baseline="0" dirty="0" smtClean="0"/>
                        <a:t> </a:t>
                      </a:r>
                      <a:endParaRPr lang="pl-PL" b="1" spc="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</a:t>
                      </a:r>
                      <a:endParaRPr lang="pl-P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</a:t>
                      </a:r>
                      <a:endParaRPr lang="pl-P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</a:t>
                      </a:r>
                      <a:endParaRPr lang="pl-P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</a:t>
                      </a:r>
                      <a:endParaRPr lang="pl-P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Students</a:t>
                      </a:r>
                      <a:endParaRPr lang="en-US" sz="14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</a:t>
                      </a:r>
                      <a:endParaRPr lang="pl-PL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2+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pl-PL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2+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pl-PL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pl-PL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2+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l-PL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pl-PL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rgbClr val="C00000"/>
                          </a:solidFill>
                        </a:rPr>
                        <a:t>Effectiveness</a:t>
                      </a:r>
                      <a:endParaRPr lang="en-US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C00000"/>
                          </a:solidFill>
                        </a:rPr>
                        <a:t>82/88</a:t>
                      </a:r>
                      <a:endParaRPr lang="pl-PL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>
                          <a:solidFill>
                            <a:srgbClr val="41A917"/>
                          </a:solidFill>
                        </a:rPr>
                        <a:t>93%</a:t>
                      </a:r>
                      <a:endParaRPr lang="pl-PL" sz="2000" b="1" dirty="0">
                        <a:solidFill>
                          <a:srgbClr val="41A917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00340" y="1857365"/>
            <a:ext cx="4686304" cy="300039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Miscellanea</a:t>
            </a: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maintenance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Group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collaboration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Attrition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Cost efficiency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Questionnaire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level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satisfaction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suitability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method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Popularity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wsnjo_word.png"/>
          <p:cNvPicPr>
            <a:picLocks noChangeAspect="1"/>
          </p:cNvPicPr>
          <p:nvPr/>
        </p:nvPicPr>
        <p:blipFill>
          <a:blip r:embed="rId3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5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wallpapers.com/wp-content/uploads/2013/11/Thank-You-Sticky-Notes-Wallpaper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snjo_word.png"/>
          <p:cNvPicPr>
            <a:picLocks noChangeAspect="1"/>
          </p:cNvPicPr>
          <p:nvPr/>
        </p:nvPicPr>
        <p:blipFill>
          <a:blip r:embed="rId4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5" name="Tytuł 5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143668" cy="857256"/>
          </a:xfrm>
        </p:spPr>
        <p:txBody>
          <a:bodyPr>
            <a:noAutofit/>
          </a:bodyPr>
          <a:lstStyle/>
          <a:p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Distance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Learning 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Tailored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Polish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Armed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Forces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14480" y="1857364"/>
            <a:ext cx="6500858" cy="35719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Refreshment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for L3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graduates</a:t>
            </a:r>
            <a:endParaRPr lang="pl-PL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Distance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Learning Format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those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who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can’t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participate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stationary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training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Learning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workplace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home</a:t>
            </a:r>
            <a:endParaRPr lang="pl-PL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Facilitated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by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full-time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teachers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refresh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4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Internet &amp;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telephone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Individual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50000"/>
                  </a:schemeClr>
                </a:solidFill>
              </a:rPr>
              <a:t>tutoring</a:t>
            </a:r>
            <a:endParaRPr lang="pl-PL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Inherent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</a:rPr>
              <a:t>frexibility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Quality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not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quantity</a:t>
            </a:r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lnSpc>
                <a:spcPct val="110000"/>
              </a:lnSpc>
              <a:buNone/>
            </a:pPr>
            <a:endParaRPr lang="pl-PL" sz="2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0232" y="1500174"/>
            <a:ext cx="5929354" cy="37862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Development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phase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– 2012/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teachers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+ 1 IT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expert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Moodle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training </a:t>
            </a:r>
          </a:p>
          <a:p>
            <a:pPr lvl="1">
              <a:lnSpc>
                <a:spcPct val="110000"/>
              </a:lnSpc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Draft curriculum 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Producing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a b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ank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of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interacitive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exercises 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Short courses/very small groups 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Gaining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experience/writing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procedures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Goal: to launch a 5-month-long course 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2014 onwards –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course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year</a:t>
            </a:r>
            <a:endParaRPr lang="pl-PL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Gradual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increase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student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numbers</a:t>
            </a:r>
          </a:p>
          <a:p>
            <a:pPr lvl="1">
              <a:lnSpc>
                <a:spcPct val="120000"/>
              </a:lnSpc>
            </a:pPr>
            <a:endParaRPr lang="pl-PL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  <p:pic>
        <p:nvPicPr>
          <p:cNvPr id="7" name="Obraz 6" descr="wsnjo_word.png"/>
          <p:cNvPicPr>
            <a:picLocks noChangeAspect="1"/>
          </p:cNvPicPr>
          <p:nvPr/>
        </p:nvPicPr>
        <p:blipFill>
          <a:blip r:embed="rId4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6002" y="1500174"/>
            <a:ext cx="5157766" cy="3857652"/>
          </a:xfrm>
        </p:spPr>
        <p:txBody>
          <a:bodyPr>
            <a:normAutofit fontScale="85000" lnSpcReduction="10000"/>
          </a:bodyPr>
          <a:lstStyle/>
          <a:p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months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. 2-months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stationary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For senior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officers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 (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mostly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years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after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stationary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completion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Learning for 1h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work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&amp; 2hrs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at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home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teachers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per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teacher-in-training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/12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next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teachers/15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Entrance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exam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instruction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Ends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L3 STANAG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exam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az 3" descr="wsnjo_word.png"/>
          <p:cNvPicPr>
            <a:picLocks noChangeAspect="1"/>
          </p:cNvPicPr>
          <p:nvPr/>
        </p:nvPicPr>
        <p:blipFill>
          <a:blip r:embed="rId4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8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71670" y="1500174"/>
            <a:ext cx="6000792" cy="3500462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teachers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Select and assign tasks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individual vs. group training  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Provide regular feedback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assistance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Keep the pa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of learning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by: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distributing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daily assignments 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issuing reminders </a:t>
            </a:r>
          </a:p>
          <a:p>
            <a:pPr lvl="2">
              <a:lnSpc>
                <a:spcPct val="11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exercising 7-day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deadline rule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Conduct telephone discussions/consultations </a:t>
            </a:r>
          </a:p>
          <a:p>
            <a:pPr lvl="1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az 3" descr="wsnjo_word.png"/>
          <p:cNvPicPr>
            <a:picLocks noChangeAspect="1"/>
          </p:cNvPicPr>
          <p:nvPr/>
        </p:nvPicPr>
        <p:blipFill>
          <a:blip r:embed="rId3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5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1712" y="1571613"/>
            <a:ext cx="5686436" cy="3357585"/>
          </a:xfrm>
        </p:spPr>
        <p:txBody>
          <a:bodyPr>
            <a:normAutofit fontScale="85000" lnSpcReduction="20000"/>
          </a:bodyPr>
          <a:lstStyle/>
          <a:p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Telephone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discussions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pl-PL" sz="2800" b="1" dirty="0" err="1" smtClean="0">
                <a:solidFill>
                  <a:schemeClr val="accent1">
                    <a:lumMod val="50000"/>
                  </a:schemeClr>
                </a:solidFill>
              </a:rPr>
              <a:t>consultations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Military telephone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line vs.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Skype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 discussion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call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+ 1 consultation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call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 weekly schedule  </a:t>
            </a:r>
          </a:p>
          <a:p>
            <a:pPr lvl="2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discussion instead of consultation </a:t>
            </a:r>
            <a:endParaRPr lang="pl-PL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calls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= 2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teachers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30-45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mins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starting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on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hour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late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callers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Postponing calls  </a:t>
            </a:r>
          </a:p>
          <a:p>
            <a:pPr lvl="1">
              <a:buNone/>
            </a:pP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az 3" descr="wsnjo_word.png"/>
          <p:cNvPicPr>
            <a:picLocks noChangeAspect="1"/>
          </p:cNvPicPr>
          <p:nvPr/>
        </p:nvPicPr>
        <p:blipFill>
          <a:blip r:embed="rId4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7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4546" y="2000240"/>
            <a:ext cx="5214974" cy="214314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Communication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commanders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Official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letter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at the outset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weekly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schedule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telephone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calls</a:t>
            </a:r>
            <a:endParaRPr lang="pl-PL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regulations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certificate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progress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report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az 5" descr="wsnjo_word.png"/>
          <p:cNvPicPr>
            <a:picLocks noChangeAspect="1"/>
          </p:cNvPicPr>
          <p:nvPr/>
        </p:nvPicPr>
        <p:blipFill>
          <a:blip r:embed="rId3" cstate="print"/>
          <a:srcRect r="63866"/>
          <a:stretch>
            <a:fillRect/>
          </a:stretch>
        </p:blipFill>
        <p:spPr>
          <a:xfrm>
            <a:off x="642910" y="285728"/>
            <a:ext cx="1071570" cy="1000132"/>
          </a:xfrm>
          <a:prstGeom prst="rect">
            <a:avLst/>
          </a:prstGeom>
        </p:spPr>
      </p:pic>
      <p:sp>
        <p:nvSpPr>
          <p:cNvPr id="8" name="Tytuł 5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357850" cy="857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Distance Learning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rągoszewski - Harmonogram Rozmów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0"/>
            <a:ext cx="47739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Świadectwo E-learnin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3162" y="0"/>
            <a:ext cx="485025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502</Words>
  <Application>Microsoft Office PowerPoint</Application>
  <PresentationFormat>Pokaz na ekranie (4:3)</PresentationFormat>
  <Paragraphs>148</Paragraphs>
  <Slides>14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Distance Learning  Tailored for Polish Armed Forces</vt:lpstr>
      <vt:lpstr>Distance Learning Project</vt:lpstr>
      <vt:lpstr>Distance Learning Project</vt:lpstr>
      <vt:lpstr>Distance Learning Project</vt:lpstr>
      <vt:lpstr>Distance Learning Project</vt:lpstr>
      <vt:lpstr>Distance Learning Project</vt:lpstr>
      <vt:lpstr>Slajd 8</vt:lpstr>
      <vt:lpstr>Slajd 9</vt:lpstr>
      <vt:lpstr>Slajd 10</vt:lpstr>
      <vt:lpstr>Distance Learning Project</vt:lpstr>
      <vt:lpstr>Distance Learning Project</vt:lpstr>
      <vt:lpstr>Distance Learning Project</vt:lpstr>
      <vt:lpstr>Slajd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DC</dc:creator>
  <cp:lastModifiedBy>DC</cp:lastModifiedBy>
  <cp:revision>257</cp:revision>
  <dcterms:created xsi:type="dcterms:W3CDTF">2015-05-02T16:22:58Z</dcterms:created>
  <dcterms:modified xsi:type="dcterms:W3CDTF">2015-10-07T07:55:29Z</dcterms:modified>
</cp:coreProperties>
</file>