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5"/>
  </p:notesMasterIdLst>
  <p:sldIdLst>
    <p:sldId id="256" r:id="rId2"/>
    <p:sldId id="296" r:id="rId3"/>
    <p:sldId id="297" r:id="rId4"/>
    <p:sldId id="298" r:id="rId5"/>
    <p:sldId id="303" r:id="rId6"/>
    <p:sldId id="314" r:id="rId7"/>
    <p:sldId id="299" r:id="rId8"/>
    <p:sldId id="301" r:id="rId9"/>
    <p:sldId id="302" r:id="rId10"/>
    <p:sldId id="304" r:id="rId11"/>
    <p:sldId id="305" r:id="rId12"/>
    <p:sldId id="269" r:id="rId13"/>
    <p:sldId id="275" r:id="rId14"/>
    <p:sldId id="276" r:id="rId15"/>
    <p:sldId id="277" r:id="rId16"/>
    <p:sldId id="278" r:id="rId17"/>
    <p:sldId id="279" r:id="rId18"/>
    <p:sldId id="323" r:id="rId19"/>
    <p:sldId id="308" r:id="rId20"/>
    <p:sldId id="309" r:id="rId21"/>
    <p:sldId id="280" r:id="rId22"/>
    <p:sldId id="282" r:id="rId23"/>
    <p:sldId id="283" r:id="rId24"/>
    <p:sldId id="306" r:id="rId25"/>
    <p:sldId id="286" r:id="rId26"/>
    <p:sldId id="289" r:id="rId27"/>
    <p:sldId id="324" r:id="rId28"/>
    <p:sldId id="292" r:id="rId29"/>
    <p:sldId id="313" r:id="rId30"/>
    <p:sldId id="325" r:id="rId31"/>
    <p:sldId id="320" r:id="rId32"/>
    <p:sldId id="290" r:id="rId33"/>
    <p:sldId id="322" r:id="rId34"/>
  </p:sldIdLst>
  <p:sldSz cx="9144000" cy="6858000" type="screen4x3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FF99"/>
    <a:srgbClr val="FFFFCC"/>
    <a:srgbClr val="000099"/>
    <a:srgbClr val="0000FF"/>
    <a:srgbClr val="EDD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6" autoAdjust="0"/>
    <p:restoredTop sz="97821" autoAdjust="0"/>
  </p:normalViewPr>
  <p:slideViewPr>
    <p:cSldViewPr>
      <p:cViewPr varScale="1">
        <p:scale>
          <a:sx n="46" d="100"/>
          <a:sy n="46" d="100"/>
        </p:scale>
        <p:origin x="-118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6231C-FC32-4699-BC2C-DD4EA6B8F5EF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058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366CE-FB59-4FE8-87C2-8D9BEA3396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0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366CE-FB59-4FE8-87C2-8D9BEA3396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366CE-FB59-4FE8-87C2-8D9BEA3396D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BFD6D-8BA4-4A71-AD6C-F6238EDFD7A6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83A4F-5B46-45E5-B3A8-2BC11BC57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www.army.mil/" TargetMode="External"/><Relationship Id="rId7" Type="http://schemas.openxmlformats.org/officeDocument/2006/relationships/hyperlink" Target="http://www.af.mi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www.marines.mil/Home.aspx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://www.navy.mil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obert.engel.1@us.af.mil" TargetMode="Externa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28646543C\Desktop\BILC photos\dog and ipo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90800"/>
            <a:ext cx="3962401" cy="3276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7010400" cy="2155825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Podcasting Your Way to Listening Success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228646543C\Desktop\BILC photos\cat ipo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133600"/>
            <a:ext cx="3124200" cy="2438400"/>
          </a:xfrm>
          <a:prstGeom prst="rect">
            <a:avLst/>
          </a:prstGeom>
          <a:noFill/>
        </p:spPr>
      </p:pic>
      <p:pic>
        <p:nvPicPr>
          <p:cNvPr id="8" name="Picture 7" descr="dlifancysqua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4953000"/>
            <a:ext cx="1752600" cy="1752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4953000"/>
            <a:ext cx="3581400" cy="1752600"/>
          </a:xfrm>
          <a:solidFill>
            <a:schemeClr val="bg1"/>
          </a:solidFill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Robert Engel</a:t>
            </a:r>
          </a:p>
          <a:p>
            <a:pPr algn="l"/>
            <a:r>
              <a:rPr lang="en-US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Defense Language Institute English Language Center</a:t>
            </a:r>
            <a:endParaRPr lang="en-US" sz="3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Flexible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BILC images\Flexibil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371600"/>
            <a:ext cx="4639323" cy="47441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Communicative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Interactive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BILC communicative, interactiv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676400"/>
            <a:ext cx="4909704" cy="4800600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Listening Activity Development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1228646543C\Desktop\ru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962400"/>
            <a:ext cx="2828925" cy="1938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5" name="Picture 3" descr="C:\Users\1228646543C\Desktop\imagesCAQBW91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295400"/>
            <a:ext cx="1520825" cy="21404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7" name="Picture 5" descr="C:\Users\1228646543C\Desktop\imagesCAAW9Z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724400"/>
            <a:ext cx="2466975" cy="1847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8956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3581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5486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2193818">
            <a:off x="6994238" y="1731535"/>
            <a:ext cx="762000" cy="1974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304800"/>
            <a:ext cx="4343400" cy="8683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2000" y="1600200"/>
            <a:ext cx="1905000" cy="173736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Discussion Questions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76600" y="1295400"/>
            <a:ext cx="1371600" cy="1371600"/>
          </a:xfrm>
          <a:prstGeom prst="ellipse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KWL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8078363" flipV="1">
            <a:off x="5831809" y="1809475"/>
            <a:ext cx="762000" cy="166753"/>
          </a:xfrm>
          <a:prstGeom prst="rect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 prstMaterial="dkEdge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67400" y="381000"/>
            <a:ext cx="1554480" cy="1554480"/>
          </a:xfrm>
          <a:prstGeom prst="ellipse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Predict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315200" y="1676400"/>
            <a:ext cx="1463040" cy="1463040"/>
          </a:xfrm>
          <a:prstGeom prst="ellipse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Given details, predict topic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0600" y="3886200"/>
            <a:ext cx="2057400" cy="1828800"/>
          </a:xfrm>
          <a:prstGeom prst="ellipse">
            <a:avLst/>
          </a:prstGeo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 prstMaterial="metal">
            <a:bevelT w="254000" h="2540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Vocabulary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29200" y="2057400"/>
            <a:ext cx="1463040" cy="1463040"/>
          </a:xfrm>
          <a:prstGeom prst="ellipse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Given topic, predict details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19600" y="4191000"/>
            <a:ext cx="4267200" cy="2133600"/>
          </a:xfrm>
          <a:prstGeom prst="rect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 extrusionH="311150" prstMaterial="dkEdge">
            <a:bevelT w="254000" h="254000" prst="coolSlant"/>
            <a:bevelB w="165100" prst="coolSlant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Activate Schema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152400"/>
            <a:ext cx="5029200" cy="1143000"/>
          </a:xfrm>
        </p:spPr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Prelistening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While Listening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524000"/>
            <a:ext cx="38100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1295400"/>
            <a:ext cx="5410200" cy="609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Check the details heard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2133600"/>
            <a:ext cx="54102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Multiple choice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895600"/>
            <a:ext cx="54102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Fill in the blank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3733800"/>
            <a:ext cx="5410200" cy="609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Short answer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1800" y="4495800"/>
            <a:ext cx="54102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True/false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33800" y="5334000"/>
            <a:ext cx="541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Identify 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While Listening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1447800"/>
            <a:ext cx="5105400" cy="609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/>
              <a:t>Mark discrepancies in a transcript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2362200"/>
            <a:ext cx="5181600" cy="6096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Predict what comes next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8400" y="3352800"/>
            <a:ext cx="51816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tx1"/>
              </a:buClr>
              <a:buSzPct val="100000"/>
              <a:defRPr/>
            </a:pPr>
            <a:r>
              <a:rPr lang="en-US" sz="2400" b="1" dirty="0" smtClean="0"/>
              <a:t>Fill in/make an outline, chart, or table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4343400"/>
            <a:ext cx="51816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  <a:buSzPct val="100000"/>
              <a:defRPr/>
            </a:pPr>
            <a:r>
              <a:rPr lang="en-US" sz="2400" b="1" dirty="0" smtClean="0"/>
              <a:t>Take notes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09600" y="5257800"/>
            <a:ext cx="5181600" cy="609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tx1"/>
              </a:buClr>
              <a:buSzPct val="100000"/>
              <a:defRPr/>
            </a:pPr>
            <a:r>
              <a:rPr lang="en-US" sz="2400" b="1" dirty="0" smtClean="0"/>
              <a:t>Make a journal entry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Post-listening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1371600"/>
            <a:ext cx="2514600" cy="18288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Compare answers, discuss problems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29200" y="1600200"/>
            <a:ext cx="2438400" cy="18288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Relate to personal experience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4400" y="3276600"/>
            <a:ext cx="2514600" cy="192024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Exchange information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72000" y="4648200"/>
            <a:ext cx="1600200" cy="1981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Finish KWL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505200" y="2743200"/>
            <a:ext cx="1828800" cy="1905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Seek input from other sources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43600" y="3581400"/>
            <a:ext cx="23622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Select or write title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Pre-listening Discussion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Discuss the following in small groups.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286000"/>
            <a:ext cx="723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What’s the longest period of time you’ve ever had to stay awake? Why?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 can people do to help them stay awake for long periods of time?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What's It All Abou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33400"/>
            <a:ext cx="7696200" cy="5772656"/>
          </a:xfrm>
        </p:spPr>
      </p:pic>
    </p:spTree>
    <p:extLst>
      <p:ext uri="{BB962C8B-B14F-4D97-AF65-F5344CB8AC3E}">
        <p14:creationId xmlns:p14="http://schemas.microsoft.com/office/powerpoint/2010/main" val="229125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Choose the Main Idea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6002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Watch the video “What’s It All About?” Choose the main idea from the choices below.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2590800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Energy drinks _________________________.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have special ingredients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aren’t good for your health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targeted to young people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aren’t as beneficial as water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Military Audio/Video Sources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857376"/>
            <a:ext cx="58674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RMY.MIL, The Official Homepage of the United States Army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5648325" cy="866776"/>
          </a:xfrm>
          <a:prstGeom prst="rect">
            <a:avLst/>
          </a:prstGeom>
          <a:noFill/>
        </p:spPr>
      </p:pic>
      <p:pic>
        <p:nvPicPr>
          <p:cNvPr id="7" name="Picture 4" descr="The Official United States Marine Corps Public Website">
            <a:hlinkClick r:id="rId5" tooltip="The Official United States Marine Corps Public Websit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429000"/>
            <a:ext cx="4019550" cy="838201"/>
          </a:xfrm>
          <a:prstGeom prst="rect">
            <a:avLst/>
          </a:prstGeom>
          <a:noFill/>
        </p:spPr>
      </p:pic>
      <p:pic>
        <p:nvPicPr>
          <p:cNvPr id="8" name="Picture 6" descr="Official Site of the U.S. Air Force">
            <a:hlinkClick r:id="rId7" tooltip="Official Site of the U.S. Air Forc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5715000"/>
            <a:ext cx="8572500" cy="571501"/>
          </a:xfrm>
          <a:prstGeom prst="rect">
            <a:avLst/>
          </a:prstGeom>
          <a:noFill/>
        </p:spPr>
      </p:pic>
      <p:pic>
        <p:nvPicPr>
          <p:cNvPr id="9" name="Picture 8" descr="Home">
            <a:hlinkClick r:id="rId9" tooltip="Hom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4572000"/>
            <a:ext cx="2476500" cy="742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Write a Title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2954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Watch the video a second time, decide on a good title, and write it in the space below. Then compare your title with a classmate’s title.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819400"/>
            <a:ext cx="7162800" cy="1323439"/>
          </a:xfrm>
          <a:prstGeom prst="rect">
            <a:avLst/>
          </a:prstGeom>
          <a:noFill/>
          <a:ln w="222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Identify the Phrases You Hear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155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85800"/>
                <a:gridCol w="1905000"/>
                <a:gridCol w="838200"/>
                <a:gridCol w="1981200"/>
                <a:gridCol w="838200"/>
                <a:gridCol w="1981200"/>
              </a:tblGrid>
              <a:tr h="447040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Watch the video again, and check the boxes next to the words and phrases you hear.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1.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passion and freedom</a:t>
                      </a:r>
                      <a:endParaRPr kumimoji="0" lang="en-US" sz="1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active lifestyles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right for you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cans provide 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 awareness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set safe amount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threat to airmen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easy way to stay awake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 having symptoms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 popular as ever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getting the reverse effect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prepped and ready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5.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bad for 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fatigue and nervousness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level of performance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6.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people love the benefits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 energy boost in a can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safely drink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7.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 makes perfect sense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bright and intelligent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maybe one a week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8.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 drinks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nutrients and longevity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look for an alternative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9.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also dangerous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effect on your heart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meets health needs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 smtClean="0"/>
                        <a:t>10.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young individuals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workload on your kidneys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old-fashioned water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14400" y="2057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2438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3200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3581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3962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4400" y="4267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4400" y="4648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029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400" y="5410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57600" y="2057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7600" y="2438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57600" y="3200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57600" y="2819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57600" y="3581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57600" y="3962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57600" y="4648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57600" y="4267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57600" y="5029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57600" y="5410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00800" y="2057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00800" y="2438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00800" y="2819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400800" y="3581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00800" y="3200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0800" y="3886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267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400800" y="5029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400800" y="4648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400800" y="5410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Positive or Negative?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4038600"/>
          <a:ext cx="6096000" cy="1295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48000"/>
                <a:gridCol w="30480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Negative</a:t>
                      </a:r>
                      <a:endParaRPr lang="en-US" dirty="0"/>
                    </a:p>
                  </a:txBody>
                  <a:tcPr/>
                </a:tc>
              </a:tr>
              <a:tr h="838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16002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Look again at the list of words and phrases you checked. For each word/phrase you checked, determine whether it sounds positive or negative. Some will be neither. Count the positive and negative words/phrases and put the numbers in the boxes below. Compare your results with a classmate’s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Revise the Title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4478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Read the title you wrote on p. 41 again. Then look at the words/phrases you checked in the table on p. 42. In the space below, write a new title using some of the words/phrases you checked.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3581400"/>
            <a:ext cx="6858000" cy="1323439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Jigsaw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Your instructor will divide you into two groups. Group A will watch Therapist 1, Group B will watch Therapist 2. Once you are in groups, follow the appropriate set of instructions.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8002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	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533400" y="3962400"/>
            <a:ext cx="259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	</a:t>
            </a:r>
            <a:endParaRPr lang="en-US" dirty="0" smtClean="0"/>
          </a:p>
          <a:p>
            <a:r>
              <a:rPr lang="en-US" baseline="30000" dirty="0" smtClean="0"/>
              <a:t>	</a:t>
            </a:r>
            <a:endParaRPr lang="en-US" i="1" baseline="30000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24000" y="1219200"/>
          <a:ext cx="6096000" cy="201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76400"/>
                <a:gridCol w="4419600"/>
              </a:tblGrid>
              <a:tr h="3962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Worksheet for Group A: </a:t>
                      </a:r>
                      <a:r>
                        <a:rPr lang="en-US" sz="2000" i="1" dirty="0" smtClean="0"/>
                        <a:t>Therapist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84960"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/>
                        <a:t>Key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 therapy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 therapist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 mental health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 stress</a:t>
                      </a:r>
                      <a:r>
                        <a:rPr lang="en-US" sz="2000" baseline="0" dirty="0" smtClean="0"/>
                        <a:t> and anxiety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 reduce stress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" y="3429000"/>
            <a:ext cx="868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Who is three and a half years old and weighs 185 pounds?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Who does he greet?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Why is this therapist’s temperament suitable for this type of work?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are the ways he helps during an appointment with the doctor?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SzPct val="125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5.   Who does he help besides patients?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685800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381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Preview and Predict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304800"/>
            <a:ext cx="739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Watch and Take Notes</a:t>
            </a:r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1066800"/>
          <a:ext cx="8229600" cy="5232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66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A: </a:t>
                      </a:r>
                      <a:r>
                        <a:rPr lang="en-US" i="1" dirty="0" smtClean="0"/>
                        <a:t>Therapist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What’s in common?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B: </a:t>
                      </a:r>
                      <a:r>
                        <a:rPr lang="en-US" i="1" dirty="0" smtClean="0"/>
                        <a:t>Therapist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7655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Therapist 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81000"/>
            <a:ext cx="7772400" cy="5829811"/>
          </a:xfrm>
        </p:spPr>
      </p:pic>
    </p:spTree>
    <p:extLst>
      <p:ext uri="{BB962C8B-B14F-4D97-AF65-F5344CB8AC3E}">
        <p14:creationId xmlns:p14="http://schemas.microsoft.com/office/powerpoint/2010/main" val="272000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8002" y="32443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	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533400" y="3962400"/>
            <a:ext cx="259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	</a:t>
            </a:r>
            <a:endParaRPr lang="en-US" dirty="0" smtClean="0"/>
          </a:p>
          <a:p>
            <a:r>
              <a:rPr lang="en-US" baseline="30000" dirty="0" smtClean="0"/>
              <a:t>	</a:t>
            </a:r>
            <a:endParaRPr lang="en-US" i="1" baseline="30000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95400" y="1143000"/>
          <a:ext cx="6400800" cy="1681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0220"/>
                <a:gridCol w="464058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Worksheet for Group B: </a:t>
                      </a:r>
                      <a:r>
                        <a:rPr lang="en-US" sz="1600" i="1" dirty="0" smtClean="0"/>
                        <a:t>Therapist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Key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PTSD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symptoms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physically and emotionally disabled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 companion</a:t>
                      </a:r>
                      <a:endParaRPr lang="en-US" sz="1600" baseline="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 commands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2400" y="3276600"/>
            <a:ext cx="8686800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When did Bill Campbell begin to experience PTSD?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were the effects of PTSD?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is the name of the program Bill’s psychologist told him about?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is the companion’s name?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How has Bill’s companion transformed his life?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422" y="381000"/>
            <a:ext cx="709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Preview and Predict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30480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Watch and Take Notes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1066800"/>
          <a:ext cx="8229600" cy="5232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66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A: </a:t>
                      </a:r>
                      <a:r>
                        <a:rPr lang="en-US" i="1" dirty="0" smtClean="0"/>
                        <a:t>Therapist 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What’s in common?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B: </a:t>
                      </a:r>
                      <a:r>
                        <a:rPr lang="en-US" i="1" dirty="0" smtClean="0"/>
                        <a:t>Therapist 2</a:t>
                      </a:r>
                    </a:p>
                  </a:txBody>
                  <a:tcPr/>
                </a:tc>
              </a:tr>
              <a:tr h="47655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Authentic</a:t>
            </a:r>
            <a:endParaRPr lang="en-US" dirty="0"/>
          </a:p>
        </p:txBody>
      </p:sp>
      <p:pic>
        <p:nvPicPr>
          <p:cNvPr id="3" name="Picture 2" descr="authent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828800"/>
            <a:ext cx="8001000" cy="4724400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Therapist 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81000"/>
            <a:ext cx="8228878" cy="6172200"/>
          </a:xfrm>
        </p:spPr>
      </p:pic>
    </p:spTree>
    <p:extLst>
      <p:ext uri="{BB962C8B-B14F-4D97-AF65-F5344CB8AC3E}">
        <p14:creationId xmlns:p14="http://schemas.microsoft.com/office/powerpoint/2010/main" val="32037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Share and Compare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1066800"/>
          <a:ext cx="8229600" cy="5232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66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A: </a:t>
                      </a:r>
                      <a:r>
                        <a:rPr lang="en-US" i="1" dirty="0" smtClean="0"/>
                        <a:t>Therapist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What’s in common?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Group B: </a:t>
                      </a:r>
                      <a:r>
                        <a:rPr lang="en-US" i="1" dirty="0" smtClean="0"/>
                        <a:t>Therapist 2</a:t>
                      </a:r>
                    </a:p>
                  </a:txBody>
                  <a:tcPr/>
                </a:tc>
              </a:tr>
              <a:tr h="47655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2133600"/>
            <a:ext cx="769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are three things that cause you to have a lot of stress?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are three things you do to reduce stress?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chemeClr val="tx1"/>
              </a:buClr>
              <a:buSzPct val="125000"/>
              <a:buFont typeface="+mj-lt"/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What are other ways that dogs are useful to people?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143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Answer the following questions. Then discuss your answers with a classmate.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04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Stress Busters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28646543C\Desktop\BILC photos\cat ipo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600"/>
            <a:ext cx="3124200" cy="2438400"/>
          </a:xfrm>
          <a:prstGeom prst="rect">
            <a:avLst/>
          </a:prstGeom>
          <a:noFill/>
        </p:spPr>
      </p:pic>
      <p:pic>
        <p:nvPicPr>
          <p:cNvPr id="1027" name="Picture 3" descr="C:\Users\1228646543C\Desktop\BILC photos\dog and ipo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3962401" cy="3276600"/>
          </a:xfrm>
          <a:prstGeom prst="rect">
            <a:avLst/>
          </a:prstGeom>
          <a:noFill/>
        </p:spPr>
      </p:pic>
      <p:sp>
        <p:nvSpPr>
          <p:cNvPr id="7" name="Cloud Callout 6"/>
          <p:cNvSpPr/>
          <p:nvPr/>
        </p:nvSpPr>
        <p:spPr>
          <a:xfrm>
            <a:off x="990600" y="533400"/>
            <a:ext cx="4572000" cy="13716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3581400" cy="16764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Questions?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dlifancysqua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009" y="4495800"/>
            <a:ext cx="2133600" cy="2133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209" y="4495800"/>
            <a:ext cx="4671391" cy="2209800"/>
          </a:xfrm>
          <a:solidFill>
            <a:schemeClr val="bg1"/>
          </a:solidFill>
        </p:spPr>
        <p:txBody>
          <a:bodyPr anchor="ctr">
            <a:normAutofit fontScale="925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Podcasting Your Way to Listening Success</a:t>
            </a:r>
          </a:p>
          <a:p>
            <a:pPr algn="l"/>
            <a:r>
              <a:rPr lang="en-US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Robert Engel, DLIELC</a:t>
            </a:r>
          </a:p>
          <a:p>
            <a:pPr algn="l"/>
            <a:r>
              <a:rPr lang="en-US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robert.engel.1@us.af.mil</a:t>
            </a:r>
            <a:r>
              <a:rPr lang="en-US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0"/>
            <a:ext cx="3200400" cy="1143000"/>
          </a:xfrm>
        </p:spPr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Brief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9225" y="1600200"/>
            <a:ext cx="3914775" cy="4105275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60438"/>
          </a:xfrm>
        </p:spPr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Free</a:t>
            </a:r>
            <a:endParaRPr lang="en-US" dirty="0"/>
          </a:p>
        </p:txBody>
      </p:sp>
      <p:pic>
        <p:nvPicPr>
          <p:cNvPr id="4" name="Picture 3" descr="f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219200"/>
            <a:ext cx="5576888" cy="5043488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 Interest</a:t>
            </a:r>
            <a:endParaRPr lang="en-US" dirty="0"/>
          </a:p>
        </p:txBody>
      </p:sp>
      <p:pic>
        <p:nvPicPr>
          <p:cNvPr id="1026" name="Picture 2" descr="C:\Users\1228646543C\Desktop\High Intere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6310" y="1600200"/>
            <a:ext cx="5971380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Timely</a:t>
            </a:r>
            <a:endParaRPr lang="en-US" dirty="0"/>
          </a:p>
        </p:txBody>
      </p:sp>
      <p:pic>
        <p:nvPicPr>
          <p:cNvPr id="4" name="Content Placeholder 3" descr="timely I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5442" y="1705467"/>
            <a:ext cx="6373115" cy="4315428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Multiple Speakers </a:t>
            </a:r>
            <a:endParaRPr lang="en-US" dirty="0"/>
          </a:p>
        </p:txBody>
      </p:sp>
      <p:pic>
        <p:nvPicPr>
          <p:cNvPr id="4" name="Picture 3" descr="speakers, acce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905000"/>
            <a:ext cx="6248400" cy="3831099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2590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Variety of Accents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477000" cy="1905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Rich in American Culture</a:t>
            </a:r>
            <a:endParaRPr lang="en-US" dirty="0"/>
          </a:p>
        </p:txBody>
      </p:sp>
      <p:pic>
        <p:nvPicPr>
          <p:cNvPr id="4" name="Picture 3" descr="American cul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676400"/>
            <a:ext cx="3267531" cy="4648200"/>
          </a:xfrm>
          <a:prstGeom prst="rect">
            <a:avLst/>
          </a:prstGeom>
          <a:ln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3576</TotalTime>
  <Words>757</Words>
  <Application>Microsoft Office PowerPoint</Application>
  <PresentationFormat>On-screen Show (4:3)</PresentationFormat>
  <Paragraphs>184</Paragraphs>
  <Slides>33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Podcasting Your Way to Listening Success</vt:lpstr>
      <vt:lpstr>Military Audio/Video Sources</vt:lpstr>
      <vt:lpstr>Authentic</vt:lpstr>
      <vt:lpstr>Brief</vt:lpstr>
      <vt:lpstr>Free</vt:lpstr>
      <vt:lpstr>High Interest</vt:lpstr>
      <vt:lpstr>Timely</vt:lpstr>
      <vt:lpstr>Multiple Speakers </vt:lpstr>
      <vt:lpstr>Rich in American Culture</vt:lpstr>
      <vt:lpstr>Flexible</vt:lpstr>
      <vt:lpstr>Communicative Interactive </vt:lpstr>
      <vt:lpstr>Listening Activity Development </vt:lpstr>
      <vt:lpstr>Prelistening</vt:lpstr>
      <vt:lpstr>While Listening</vt:lpstr>
      <vt:lpstr>While Listening</vt:lpstr>
      <vt:lpstr>Post-listening</vt:lpstr>
      <vt:lpstr>Pre-listening Discussion</vt:lpstr>
      <vt:lpstr>PowerPoint Presentation</vt:lpstr>
      <vt:lpstr>Choose the Main Idea</vt:lpstr>
      <vt:lpstr>Write a Title</vt:lpstr>
      <vt:lpstr>Identify the Phrases You Hear</vt:lpstr>
      <vt:lpstr>Positive or Negative?</vt:lpstr>
      <vt:lpstr>Revise the Title</vt:lpstr>
      <vt:lpstr>Jigsaw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bilc</cp:lastModifiedBy>
  <cp:revision>253</cp:revision>
  <dcterms:created xsi:type="dcterms:W3CDTF">2012-10-06T15:43:33Z</dcterms:created>
  <dcterms:modified xsi:type="dcterms:W3CDTF">2012-10-23T06:16:13Z</dcterms:modified>
</cp:coreProperties>
</file>