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65" r:id="rId4"/>
    <p:sldId id="259" r:id="rId5"/>
    <p:sldId id="267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3" r:id="rId16"/>
    <p:sldId id="270" r:id="rId17"/>
    <p:sldId id="272" r:id="rId18"/>
  </p:sldIdLst>
  <p:sldSz cx="9144000" cy="6858000" type="screen4x3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894" y="-84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8FCF-B035-4B6E-9E5B-66B5EC2B1937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48339-469C-49C5-80DD-0A05DF3631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7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15B9-72B8-48D6-B44F-F0E403036CE8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C8506-CAFF-4792-A298-9A1AABDAF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950" y="1208088"/>
            <a:ext cx="8707438" cy="419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8E01-21D9-4EAF-A744-09ECC2E56BB6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A27E-FF7A-4A9A-866E-EA4F39482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4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72E7-3E49-4370-8D4A-6481E214B5CB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7ACE-5499-469B-9B77-12725D96D9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40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9535-0C11-4102-8423-F5CAA25E9E14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77E3-3499-478F-B118-04EB666BAF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18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8A0-FA43-481D-9C0C-320E700F146D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08FC-DDE8-499C-B16A-2EE8A399C37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0184-FA1B-43DC-8211-747CFFE250C2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16F0-8FFB-4065-9CB1-74D043AB27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4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CBBE-A750-47E8-A9B3-123601C78222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A16F-5315-4F19-9ED2-46C4E87AD0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49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4850-A99A-4A5E-8820-D9615C7F1F60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9E80-172F-4C0F-9A76-22A1D21C1C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79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FBB8-1CFF-45D8-8693-3100C99A7E20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BBFA-457A-4ADD-AE7F-3F37694D4E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96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BCC3-2A07-4C6E-B2BC-F4BBB757CE8C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772D-70A1-4BE2-8CB3-8CC06F0B2F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47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F527-79E5-4395-82B7-47775AC3F611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4A48-B2EB-4E90-8A04-53A3CD9A53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57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A1BF-B234-4969-839C-08BE767979F1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82D8-6FDC-4C59-9FB8-7D07F6037B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8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82D8-A2D6-49D2-8D52-DE4D729DE14D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30BE-DF73-4F25-AD08-AA8DB38BF5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43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FFB80B-AEA9-47A4-882D-290738DF6ADB}" type="datetimeFigureOut">
              <a:rPr lang="fr-FR"/>
              <a:pPr>
                <a:defRPr/>
              </a:pPr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080D1-842E-45EC-9BD2-19DB887F77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2" descr="S:\SIRPA\RES\ACT\Evenementiels et partenariats\MEDIATHEQUE ET PRESENTATIONS\INFOGRAPHIE\CHARTE GRAPHIQUE\FICHIERS MODIFIABLES PAR TOUS\PPT\Gén.ppt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07950" y="1196975"/>
            <a:ext cx="8707438" cy="419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1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4821" y="980728"/>
            <a:ext cx="7772400" cy="203954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Professional English: </a:t>
            </a:r>
            <a:r>
              <a:rPr lang="fr-FR" dirty="0" err="1" smtClean="0">
                <a:solidFill>
                  <a:schemeClr val="tx1"/>
                </a:solidFill>
              </a:rPr>
              <a:t>giving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your</a:t>
            </a:r>
            <a:r>
              <a:rPr lang="fr-FR" dirty="0" smtClean="0">
                <a:solidFill>
                  <a:schemeClr val="tx1"/>
                </a:solidFill>
              </a:rPr>
              <a:t> class a real-life dimension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10621" y="2977299"/>
            <a:ext cx="6400800" cy="14732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LTJG Jade BOUTET,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Head of the </a:t>
            </a:r>
            <a:r>
              <a:rPr lang="fr-FR" dirty="0" err="1" smtClean="0">
                <a:solidFill>
                  <a:schemeClr val="tx1"/>
                </a:solidFill>
              </a:rPr>
              <a:t>Foreign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Languages</a:t>
            </a:r>
            <a:r>
              <a:rPr lang="fr-FR" dirty="0" smtClean="0">
                <a:solidFill>
                  <a:schemeClr val="tx1"/>
                </a:solidFill>
              </a:rPr>
              <a:t> Office of the French </a:t>
            </a:r>
            <a:r>
              <a:rPr lang="fr-FR" dirty="0" err="1" smtClean="0">
                <a:solidFill>
                  <a:schemeClr val="tx1"/>
                </a:solidFill>
              </a:rPr>
              <a:t>Navy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utilisateurs\j.boutet1\AppData\Local\Microsoft\Windows\Temporary Internet Files\Content.Outlook\D7R5WBZD\Marine_National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3" y="4221088"/>
            <a:ext cx="1606235" cy="2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tilisateurs\j.boutet1\Desktop\Logo DP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52047"/>
            <a:ext cx="1944216" cy="19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 What </a:t>
            </a:r>
            <a:r>
              <a:rPr lang="en-US" b="1" dirty="0"/>
              <a:t>we do to meet the right content </a:t>
            </a:r>
            <a:endParaRPr lang="fr-FR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23528" y="2332037"/>
            <a:ext cx="4038600" cy="4525963"/>
          </a:xfrm>
        </p:spPr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instructors</a:t>
            </a:r>
            <a:r>
              <a:rPr lang="fr-FR" dirty="0" smtClean="0"/>
              <a:t> are </a:t>
            </a:r>
            <a:r>
              <a:rPr lang="fr-FR" b="1" dirty="0" err="1" smtClean="0"/>
              <a:t>sea</a:t>
            </a:r>
            <a:r>
              <a:rPr lang="fr-FR" b="1" dirty="0" smtClean="0"/>
              <a:t> </a:t>
            </a:r>
            <a:r>
              <a:rPr lang="fr-FR" b="1" dirty="0" err="1" smtClean="0"/>
              <a:t>riders</a:t>
            </a:r>
            <a:r>
              <a:rPr lang="fr-FR" b="1" dirty="0" smtClean="0"/>
              <a:t> </a:t>
            </a:r>
          </a:p>
          <a:p>
            <a:endParaRPr lang="fr-FR" b="1" dirty="0"/>
          </a:p>
          <a:p>
            <a:r>
              <a:rPr lang="fr-FR" dirty="0" err="1" smtClean="0"/>
              <a:t>We</a:t>
            </a:r>
            <a:r>
              <a:rPr lang="fr-FR" dirty="0" smtClean="0"/>
              <a:t> encourage </a:t>
            </a:r>
            <a:r>
              <a:rPr lang="fr-FR" b="1" dirty="0" err="1" smtClean="0"/>
              <a:t>interactivity</a:t>
            </a:r>
            <a:r>
              <a:rPr lang="fr-FR" b="1" dirty="0" smtClean="0"/>
              <a:t> </a:t>
            </a:r>
            <a:r>
              <a:rPr lang="fr-FR" dirty="0" smtClean="0"/>
              <a:t>in class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                                              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38600" cy="2681882"/>
          </a:xfrm>
        </p:spPr>
      </p:pic>
    </p:spTree>
    <p:extLst>
      <p:ext uri="{BB962C8B-B14F-4D97-AF65-F5344CB8AC3E}">
        <p14:creationId xmlns:p14="http://schemas.microsoft.com/office/powerpoint/2010/main" val="39049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Naval Air Stations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ATCs</a:t>
            </a:r>
            <a:r>
              <a:rPr lang="fr-FR" dirty="0" smtClean="0"/>
              <a:t>: </a:t>
            </a:r>
            <a:r>
              <a:rPr lang="fr-FR" dirty="0" err="1"/>
              <a:t>Navy</a:t>
            </a:r>
            <a:r>
              <a:rPr lang="fr-FR" dirty="0"/>
              <a:t> </a:t>
            </a:r>
            <a:r>
              <a:rPr lang="fr-FR" dirty="0" smtClean="0"/>
              <a:t>Air Stations </a:t>
            </a:r>
            <a:r>
              <a:rPr lang="fr-FR" dirty="0" err="1" smtClean="0"/>
              <a:t>instructors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b="1" dirty="0" err="1" smtClean="0"/>
              <a:t>role-playing</a:t>
            </a:r>
            <a:r>
              <a:rPr lang="fr-FR" b="1" dirty="0" smtClean="0"/>
              <a:t> </a:t>
            </a:r>
            <a:r>
              <a:rPr lang="fr-FR" b="1" dirty="0" err="1" smtClean="0"/>
              <a:t>games</a:t>
            </a:r>
            <a:r>
              <a:rPr lang="fr-FR" dirty="0"/>
              <a:t>.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Aircraft</a:t>
            </a:r>
            <a:r>
              <a:rPr lang="fr-FR" dirty="0" smtClean="0"/>
              <a:t> </a:t>
            </a:r>
            <a:r>
              <a:rPr lang="fr-FR" dirty="0" err="1" smtClean="0"/>
              <a:t>mechanics</a:t>
            </a:r>
            <a:r>
              <a:rPr lang="fr-FR" dirty="0" smtClean="0"/>
              <a:t> : </a:t>
            </a:r>
            <a:r>
              <a:rPr lang="fr-FR" dirty="0" err="1" smtClean="0"/>
              <a:t>after</a:t>
            </a:r>
            <a:r>
              <a:rPr lang="fr-FR" dirty="0" smtClean="0"/>
              <a:t> a </a:t>
            </a:r>
            <a:r>
              <a:rPr lang="fr-FR" dirty="0" err="1" smtClean="0"/>
              <a:t>theoritical</a:t>
            </a:r>
            <a:r>
              <a:rPr lang="fr-FR" dirty="0" smtClean="0"/>
              <a:t> class, time for a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  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038600" cy="2693714"/>
          </a:xfrm>
        </p:spPr>
      </p:pic>
    </p:spTree>
    <p:extLst>
      <p:ext uri="{BB962C8B-B14F-4D97-AF65-F5344CB8AC3E}">
        <p14:creationId xmlns:p14="http://schemas.microsoft.com/office/powerpoint/2010/main" val="29284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Onboard</a:t>
            </a:r>
            <a:r>
              <a:rPr lang="fr-FR" dirty="0" smtClean="0"/>
              <a:t> </a:t>
            </a:r>
            <a:r>
              <a:rPr lang="fr-FR" dirty="0"/>
              <a:t>French </a:t>
            </a:r>
            <a:r>
              <a:rPr lang="fr-FR" dirty="0" err="1"/>
              <a:t>N</a:t>
            </a:r>
            <a:r>
              <a:rPr lang="fr-FR" dirty="0" err="1" smtClean="0"/>
              <a:t>avy</a:t>
            </a:r>
            <a:r>
              <a:rPr lang="fr-FR" dirty="0" smtClean="0"/>
              <a:t> </a:t>
            </a:r>
            <a:r>
              <a:rPr lang="fr-FR" dirty="0" err="1"/>
              <a:t>W</a:t>
            </a:r>
            <a:r>
              <a:rPr lang="fr-FR" dirty="0" err="1" smtClean="0"/>
              <a:t>arships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-Cadets </a:t>
            </a:r>
            <a:r>
              <a:rPr lang="en-US" dirty="0"/>
              <a:t>from the French Naval Academy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- Classes </a:t>
            </a:r>
            <a:r>
              <a:rPr lang="en-US" b="1" dirty="0"/>
              <a:t>as well as workshops </a:t>
            </a:r>
            <a:r>
              <a:rPr lang="en-US" dirty="0"/>
              <a:t>are given throughout the </a:t>
            </a:r>
            <a:r>
              <a:rPr lang="en-US" dirty="0" smtClean="0"/>
              <a:t>mission</a:t>
            </a:r>
          </a:p>
          <a:p>
            <a:pPr marL="0" indent="0">
              <a:buNone/>
            </a:pPr>
            <a:r>
              <a:rPr lang="en-US" dirty="0" smtClean="0"/>
              <a:t>- Cadets </a:t>
            </a:r>
            <a:r>
              <a:rPr lang="en-US" dirty="0"/>
              <a:t>get familiar with the BPC </a:t>
            </a:r>
            <a:r>
              <a:rPr lang="en-US" dirty="0" smtClean="0"/>
              <a:t>(</a:t>
            </a:r>
            <a:r>
              <a:rPr lang="en-US" dirty="0"/>
              <a:t>LHD) and her equipment 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2051" name="Picture 3" descr="d:\utilisateurs\j.boutet1\AppData\Local\Microsoft\Windows\Temporary Internet Files\Content.Outlook\D7R5WBZD\10TLN082i_133_S_DZIOBA_d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1" y="2014500"/>
            <a:ext cx="4463882" cy="29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 Naval Bases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628800"/>
            <a:ext cx="3960440" cy="35612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-</a:t>
            </a:r>
            <a:r>
              <a:rPr lang="fr-FR" dirty="0" err="1" smtClean="0"/>
              <a:t>Instructors</a:t>
            </a:r>
            <a:r>
              <a:rPr lang="fr-FR" dirty="0" smtClean="0"/>
              <a:t> </a:t>
            </a:r>
            <a:r>
              <a:rPr lang="fr-FR" dirty="0" err="1" smtClean="0"/>
              <a:t>spend</a:t>
            </a:r>
            <a:r>
              <a:rPr lang="fr-FR" dirty="0" smtClean="0"/>
              <a:t> 40 </a:t>
            </a:r>
            <a:r>
              <a:rPr lang="fr-FR" dirty="0" err="1" smtClean="0"/>
              <a:t>days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r>
              <a:rPr lang="fr-FR" dirty="0" smtClean="0"/>
              <a:t>    </a:t>
            </a:r>
            <a:r>
              <a:rPr lang="fr-FR" dirty="0" err="1" smtClean="0"/>
              <a:t>onboard</a:t>
            </a:r>
            <a:r>
              <a:rPr lang="fr-FR" dirty="0" smtClean="0"/>
              <a:t> </a:t>
            </a:r>
            <a:r>
              <a:rPr lang="fr-FR" dirty="0" err="1" smtClean="0"/>
              <a:t>ships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/>
              <a:t>Anti-</a:t>
            </a:r>
            <a:r>
              <a:rPr lang="fr-FR" dirty="0" err="1"/>
              <a:t>aircraft</a:t>
            </a:r>
            <a:r>
              <a:rPr lang="fr-FR" dirty="0"/>
              <a:t> </a:t>
            </a:r>
            <a:r>
              <a:rPr lang="fr-FR" dirty="0" err="1"/>
              <a:t>warfare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-VBSS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E:\2014MBST230_004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67944" cy="28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Special</a:t>
            </a:r>
            <a:r>
              <a:rPr lang="fr-FR" dirty="0" smtClean="0"/>
              <a:t> Forces Combat </a:t>
            </a:r>
            <a:r>
              <a:rPr lang="fr-FR" dirty="0" err="1"/>
              <a:t>M</a:t>
            </a:r>
            <a:r>
              <a:rPr lang="fr-FR" dirty="0" err="1" smtClean="0"/>
              <a:t>edics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Our combat </a:t>
            </a:r>
            <a:r>
              <a:rPr lang="fr-FR" dirty="0" err="1" smtClean="0"/>
              <a:t>medics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taught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vocabulary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marL="0" indent="0" algn="just">
              <a:buNone/>
            </a:pPr>
            <a:r>
              <a:rPr lang="fr-FR" dirty="0" smtClean="0"/>
              <a:t>  =&gt; </a:t>
            </a:r>
            <a:r>
              <a:rPr lang="fr-FR" dirty="0" err="1" smtClean="0"/>
              <a:t>While</a:t>
            </a:r>
            <a:r>
              <a:rPr lang="fr-FR" dirty="0" smtClean="0"/>
              <a:t> on training, </a:t>
            </a:r>
            <a:r>
              <a:rPr lang="fr-FR" dirty="0" err="1"/>
              <a:t>t</a:t>
            </a:r>
            <a:r>
              <a:rPr lang="fr-FR" dirty="0" err="1" smtClean="0"/>
              <a:t>hey</a:t>
            </a:r>
            <a:r>
              <a:rPr lang="fr-FR" dirty="0" smtClean="0"/>
              <a:t> are </a:t>
            </a:r>
            <a:r>
              <a:rPr lang="fr-FR" dirty="0" err="1" smtClean="0"/>
              <a:t>provided</a:t>
            </a:r>
            <a:r>
              <a:rPr lang="fr-FR" dirty="0" smtClean="0"/>
              <a:t> </a:t>
            </a:r>
            <a:r>
              <a:rPr lang="fr-FR" dirty="0" err="1" smtClean="0"/>
              <a:t>walkie-talkies</a:t>
            </a:r>
            <a:r>
              <a:rPr lang="fr-FR" dirty="0" smtClean="0"/>
              <a:t> to </a:t>
            </a:r>
            <a:r>
              <a:rPr lang="fr-FR" dirty="0" err="1" smtClean="0"/>
              <a:t>simulate</a:t>
            </a:r>
            <a:r>
              <a:rPr lang="fr-FR" dirty="0" smtClean="0"/>
              <a:t> a </a:t>
            </a:r>
            <a:r>
              <a:rPr lang="fr-FR" dirty="0" err="1" smtClean="0"/>
              <a:t>request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296110" cy="4010585"/>
          </a:xfrm>
        </p:spPr>
      </p:pic>
    </p:spTree>
    <p:extLst>
      <p:ext uri="{BB962C8B-B14F-4D97-AF65-F5344CB8AC3E}">
        <p14:creationId xmlns:p14="http://schemas.microsoft.com/office/powerpoint/2010/main" val="193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d:\utilisateurs\j.boutet1\AppData\Local\Microsoft\Windows\Temporary Internet Files\Content.Outlook\D7R5WBZD\2015MBST298_001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2622"/>
            <a:ext cx="8423889" cy="44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dirty="0" smtClean="0"/>
              <a:t>Signal Stations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fr-FR" dirty="0" err="1" smtClean="0"/>
              <a:t>Watchmen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in </a:t>
            </a:r>
            <a:r>
              <a:rPr lang="fr-FR" dirty="0" err="1" smtClean="0"/>
              <a:t>semaphoras</a:t>
            </a:r>
            <a:r>
              <a:rPr lang="fr-FR" dirty="0" smtClean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understand</a:t>
            </a:r>
            <a:r>
              <a:rPr lang="fr-FR" dirty="0" smtClean="0"/>
              <a:t> and </a:t>
            </a:r>
            <a:r>
              <a:rPr lang="fr-FR" dirty="0" err="1" smtClean="0"/>
              <a:t>collate</a:t>
            </a:r>
            <a:r>
              <a:rPr lang="fr-FR" dirty="0" smtClean="0"/>
              <a:t> information via radio links. </a:t>
            </a:r>
          </a:p>
          <a:p>
            <a:pPr algn="just"/>
            <a:r>
              <a:rPr lang="fr-FR" dirty="0" smtClean="0"/>
              <a:t>To help </a:t>
            </a:r>
            <a:r>
              <a:rPr lang="fr-FR" dirty="0" err="1" smtClean="0"/>
              <a:t>them</a:t>
            </a:r>
            <a:r>
              <a:rPr lang="fr-FR" dirty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weak</a:t>
            </a:r>
            <a:r>
              <a:rPr lang="fr-FR" dirty="0" smtClean="0"/>
              <a:t> and </a:t>
            </a:r>
            <a:r>
              <a:rPr lang="fr-FR" dirty="0" err="1" smtClean="0"/>
              <a:t>broken</a:t>
            </a:r>
            <a:r>
              <a:rPr lang="fr-FR" dirty="0" smtClean="0"/>
              <a:t> </a:t>
            </a:r>
            <a:r>
              <a:rPr lang="fr-FR" dirty="0" err="1" smtClean="0"/>
              <a:t>comms</a:t>
            </a:r>
            <a:r>
              <a:rPr lang="fr-FR" dirty="0" smtClean="0"/>
              <a:t>,  </a:t>
            </a:r>
            <a:r>
              <a:rPr lang="fr-FR" dirty="0" err="1" smtClean="0"/>
              <a:t>we</a:t>
            </a:r>
            <a:r>
              <a:rPr lang="fr-FR" dirty="0" smtClean="0"/>
              <a:t> use a software </a:t>
            </a:r>
            <a:r>
              <a:rPr lang="fr-FR" dirty="0" err="1" smtClean="0"/>
              <a:t>called</a:t>
            </a:r>
            <a:r>
              <a:rPr lang="fr-FR" dirty="0" smtClean="0"/>
              <a:t> « </a:t>
            </a:r>
            <a:r>
              <a:rPr lang="fr-FR" dirty="0" err="1" smtClean="0"/>
              <a:t>Spacio</a:t>
            </a:r>
            <a:r>
              <a:rPr lang="fr-FR" dirty="0" smtClean="0"/>
              <a:t> Web »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7247" y="2232687"/>
            <a:ext cx="3700566" cy="24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Questions?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utilisateurs\j.boutet1\AppData\Local\Microsoft\Windows\Temporary Internet Files\Content.Outlook\D7R5WBZD\2015MBST216_005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22768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>
                    <a:lumMod val="95000"/>
                  </a:schemeClr>
                </a:solidFill>
              </a:rPr>
              <a:t>Köszönöm!</a:t>
            </a:r>
            <a:endParaRPr lang="fr-F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</a:t>
            </a:r>
            <a:r>
              <a:rPr lang="en-GB" dirty="0"/>
              <a:t> The Foreign Languages Office of the Navy as part of a </a:t>
            </a:r>
            <a:r>
              <a:rPr lang="en-GB" dirty="0" smtClean="0"/>
              <a:t>whole</a:t>
            </a:r>
          </a:p>
          <a:p>
            <a:r>
              <a:rPr lang="en-GB" dirty="0" smtClean="0"/>
              <a:t>2. </a:t>
            </a:r>
            <a:r>
              <a:rPr lang="fr-FR" dirty="0"/>
              <a:t>English in the French </a:t>
            </a:r>
            <a:r>
              <a:rPr lang="fr-FR" dirty="0" err="1" smtClean="0"/>
              <a:t>Navy</a:t>
            </a:r>
            <a:endParaRPr lang="fr-FR" dirty="0" smtClean="0"/>
          </a:p>
          <a:p>
            <a:r>
              <a:rPr lang="fr-FR" dirty="0" smtClean="0"/>
              <a:t>3. </a:t>
            </a:r>
            <a:r>
              <a:rPr lang="en-GB" dirty="0"/>
              <a:t>Why authenticity in training is important for our </a:t>
            </a:r>
            <a:r>
              <a:rPr lang="en-GB" dirty="0" smtClean="0"/>
              <a:t>sailors</a:t>
            </a:r>
          </a:p>
          <a:p>
            <a:r>
              <a:rPr lang="en-GB" dirty="0" smtClean="0"/>
              <a:t>4. </a:t>
            </a:r>
            <a:r>
              <a:rPr lang="en-US" dirty="0"/>
              <a:t>What we do to meet the right content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8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1. The </a:t>
            </a:r>
            <a:r>
              <a:rPr lang="en-GB" dirty="0"/>
              <a:t>Foreign Languages Office of the Navy as part of a whole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7" cy="3450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 smtClean="0"/>
              <a:t>Each </a:t>
            </a:r>
            <a:r>
              <a:rPr lang="en-GB" dirty="0"/>
              <a:t>foreign languages department </a:t>
            </a:r>
            <a:r>
              <a:rPr lang="en-GB" b="1" dirty="0"/>
              <a:t>managed separately</a:t>
            </a:r>
            <a:r>
              <a:rPr lang="en-GB" dirty="0"/>
              <a:t> </a:t>
            </a:r>
            <a:r>
              <a:rPr lang="en-GB" dirty="0" smtClean="0"/>
              <a:t>but working </a:t>
            </a:r>
            <a:r>
              <a:rPr lang="en-GB" dirty="0"/>
              <a:t>under a </a:t>
            </a:r>
            <a:r>
              <a:rPr lang="en-GB" dirty="0" smtClean="0"/>
              <a:t>joint foreign </a:t>
            </a:r>
            <a:r>
              <a:rPr lang="en-GB" dirty="0"/>
              <a:t>languages policy : </a:t>
            </a:r>
          </a:p>
          <a:p>
            <a:pPr marL="0" indent="0" algn="just">
              <a:buNone/>
            </a:pPr>
            <a:r>
              <a:rPr lang="en-GB" dirty="0" smtClean="0"/>
              <a:t>Navy </a:t>
            </a:r>
            <a:r>
              <a:rPr lang="en-GB" dirty="0"/>
              <a:t>+ Army + Air Force + Intel Training </a:t>
            </a:r>
            <a:r>
              <a:rPr lang="en-GB" dirty="0" smtClean="0"/>
              <a:t>Centre </a:t>
            </a:r>
            <a:r>
              <a:rPr lang="en-GB" dirty="0"/>
              <a:t>+ </a:t>
            </a:r>
            <a:r>
              <a:rPr lang="en-GB" dirty="0" smtClean="0"/>
              <a:t>Higher Military Education</a:t>
            </a:r>
          </a:p>
          <a:p>
            <a:pPr marL="0" indent="0" algn="just">
              <a:buNone/>
            </a:pPr>
            <a:r>
              <a:rPr lang="en-GB" dirty="0" smtClean="0"/>
              <a:t> </a:t>
            </a:r>
            <a:endParaRPr lang="fr-FR" dirty="0"/>
          </a:p>
          <a:p>
            <a:pPr algn="just"/>
            <a:r>
              <a:rPr lang="en-GB" dirty="0" smtClean="0"/>
              <a:t>Foreign </a:t>
            </a:r>
            <a:r>
              <a:rPr lang="en-GB" dirty="0"/>
              <a:t>languages task group  </a:t>
            </a:r>
            <a:endParaRPr lang="en-GB" dirty="0" smtClean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GB" b="1" dirty="0" smtClean="0"/>
              <a:t>Sovereignty</a:t>
            </a:r>
            <a:r>
              <a:rPr lang="en-GB" dirty="0" smtClean="0"/>
              <a:t> </a:t>
            </a:r>
            <a:r>
              <a:rPr lang="en-GB" dirty="0"/>
              <a:t>of each entity due to each Force’s </a:t>
            </a:r>
            <a:r>
              <a:rPr lang="en-GB" dirty="0" smtClean="0"/>
              <a:t>specificities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6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2. English in the French </a:t>
            </a:r>
            <a:r>
              <a:rPr lang="fr-FR" b="1" dirty="0" err="1" smtClean="0"/>
              <a:t>Navy</a:t>
            </a:r>
            <a:endParaRPr lang="fr-FR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figures : </a:t>
            </a:r>
          </a:p>
          <a:p>
            <a:pPr marL="0" indent="0" algn="just">
              <a:buNone/>
            </a:pPr>
            <a:r>
              <a:rPr lang="fr-FR" dirty="0" smtClean="0"/>
              <a:t>        - the </a:t>
            </a:r>
            <a:r>
              <a:rPr lang="fr-FR" dirty="0" err="1" smtClean="0"/>
              <a:t>Navy</a:t>
            </a:r>
            <a:r>
              <a:rPr lang="fr-FR" dirty="0" smtClean="0"/>
              <a:t> : 36 500 </a:t>
            </a:r>
            <a:r>
              <a:rPr lang="fr-FR" dirty="0" err="1" smtClean="0"/>
              <a:t>military</a:t>
            </a:r>
            <a:r>
              <a:rPr lang="fr-FR" dirty="0" smtClean="0"/>
              <a:t> and 2 800 </a:t>
            </a:r>
            <a:r>
              <a:rPr lang="fr-FR" dirty="0" err="1" smtClean="0"/>
              <a:t>civilian</a:t>
            </a:r>
            <a:r>
              <a:rPr lang="fr-FR" dirty="0" smtClean="0"/>
              <a:t> personnel</a:t>
            </a:r>
          </a:p>
          <a:p>
            <a:pPr marL="0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      - 18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nglish </a:t>
            </a:r>
            <a:r>
              <a:rPr lang="fr-FR" dirty="0" err="1" smtClean="0"/>
              <a:t>instructors</a:t>
            </a:r>
            <a:r>
              <a:rPr lang="fr-FR" dirty="0" smtClean="0"/>
              <a:t> and 18 </a:t>
            </a:r>
            <a:r>
              <a:rPr lang="fr-FR" dirty="0" err="1" smtClean="0"/>
              <a:t>civilian</a:t>
            </a:r>
            <a:r>
              <a:rPr lang="fr-FR" dirty="0" smtClean="0"/>
              <a:t>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spread</a:t>
            </a:r>
            <a:r>
              <a:rPr lang="fr-FR" dirty="0" smtClean="0"/>
              <a:t> in 13 </a:t>
            </a:r>
            <a:r>
              <a:rPr lang="fr-FR" dirty="0" err="1" smtClean="0"/>
              <a:t>languages</a:t>
            </a:r>
            <a:r>
              <a:rPr lang="fr-FR" dirty="0" smtClean="0"/>
              <a:t> centres in the </a:t>
            </a:r>
            <a:r>
              <a:rPr lang="fr-FR" dirty="0"/>
              <a:t>W</a:t>
            </a:r>
            <a:r>
              <a:rPr lang="fr-FR" dirty="0" smtClean="0"/>
              <a:t>est and </a:t>
            </a:r>
            <a:r>
              <a:rPr lang="fr-FR" dirty="0"/>
              <a:t>S</a:t>
            </a:r>
            <a:r>
              <a:rPr lang="fr-FR" dirty="0" smtClean="0"/>
              <a:t>outh of France</a:t>
            </a:r>
          </a:p>
        </p:txBody>
      </p:sp>
    </p:spTree>
    <p:extLst>
      <p:ext uri="{BB962C8B-B14F-4D97-AF65-F5344CB8AC3E}">
        <p14:creationId xmlns:p14="http://schemas.microsoft.com/office/powerpoint/2010/main" val="42579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36" y="912811"/>
            <a:ext cx="621665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9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3200" b="1" dirty="0" smtClean="0"/>
              <a:t>OUR INTRUCTORS ACROSS THE COUNTRY</a:t>
            </a:r>
          </a:p>
        </p:txBody>
      </p:sp>
      <p:sp>
        <p:nvSpPr>
          <p:cNvPr id="8197" name="AutoShape 15"/>
          <p:cNvSpPr>
            <a:spLocks noChangeArrowheads="1"/>
          </p:cNvSpPr>
          <p:nvPr/>
        </p:nvSpPr>
        <p:spPr bwMode="auto">
          <a:xfrm>
            <a:off x="3347863" y="2665413"/>
            <a:ext cx="2448100" cy="431800"/>
          </a:xfrm>
          <a:prstGeom prst="wedgeRectCallout">
            <a:avLst>
              <a:gd name="adj1" fmla="val -91897"/>
              <a:gd name="adj2" fmla="val -15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MARINES TRAINING CENTER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8" name="AutoShape 16"/>
          <p:cNvSpPr>
            <a:spLocks noChangeArrowheads="1"/>
          </p:cNvSpPr>
          <p:nvPr/>
        </p:nvSpPr>
        <p:spPr bwMode="auto">
          <a:xfrm>
            <a:off x="2076806" y="1196975"/>
            <a:ext cx="1584325" cy="487363"/>
          </a:xfrm>
          <a:prstGeom prst="wedgeRectCallout">
            <a:avLst>
              <a:gd name="adj1" fmla="val 64329"/>
              <a:gd name="adj2" fmla="val 117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CHERBOURG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1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9" name="AutoShape 21"/>
          <p:cNvSpPr>
            <a:spLocks noChangeArrowheads="1"/>
          </p:cNvSpPr>
          <p:nvPr/>
        </p:nvSpPr>
        <p:spPr bwMode="auto">
          <a:xfrm>
            <a:off x="6101391" y="4797152"/>
            <a:ext cx="1800225" cy="487362"/>
          </a:xfrm>
          <a:prstGeom prst="wedgeRectCallout">
            <a:avLst>
              <a:gd name="adj1" fmla="val -54407"/>
              <a:gd name="adj2" fmla="val 116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ST </a:t>
            </a:r>
            <a:r>
              <a:rPr lang="fr-FR" altLang="fr-FR" sz="1200" dirty="0">
                <a:solidFill>
                  <a:prstClr val="black"/>
                </a:solidFill>
                <a:latin typeface="Arial" charset="0"/>
              </a:rPr>
              <a:t>MANDRIER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7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0" name="AutoShape 18"/>
          <p:cNvSpPr>
            <a:spLocks noChangeArrowheads="1"/>
          </p:cNvSpPr>
          <p:nvPr/>
        </p:nvSpPr>
        <p:spPr bwMode="auto">
          <a:xfrm>
            <a:off x="3661131" y="5876925"/>
            <a:ext cx="1918932" cy="431800"/>
          </a:xfrm>
          <a:prstGeom prst="wedgeRectCallout">
            <a:avLst>
              <a:gd name="adj1" fmla="val 67537"/>
              <a:gd name="adj2" fmla="val -101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TOULON NAVAL BASE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3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1" name="AutoShape 22"/>
          <p:cNvSpPr>
            <a:spLocks noChangeArrowheads="1"/>
          </p:cNvSpPr>
          <p:nvPr/>
        </p:nvSpPr>
        <p:spPr bwMode="auto">
          <a:xfrm>
            <a:off x="-1" y="2521744"/>
            <a:ext cx="1666875" cy="431800"/>
          </a:xfrm>
          <a:prstGeom prst="wedgeRectCallout">
            <a:avLst>
              <a:gd name="adj1" fmla="val 60417"/>
              <a:gd name="adj2" fmla="val -35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LANVEOC NAS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2" name="AutoShape 23"/>
          <p:cNvSpPr>
            <a:spLocks noChangeArrowheads="1"/>
          </p:cNvSpPr>
          <p:nvPr/>
        </p:nvSpPr>
        <p:spPr bwMode="auto">
          <a:xfrm>
            <a:off x="258300" y="912812"/>
            <a:ext cx="1752600" cy="1364060"/>
          </a:xfrm>
          <a:prstGeom prst="wedgeRectCallout">
            <a:avLst>
              <a:gd name="adj1" fmla="val 37047"/>
              <a:gd name="adj2" fmla="val 686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BREST NAVAL BASE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00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BREST NAVAL INSTRUCTION CENTER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9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3" name="AutoShape 24"/>
          <p:cNvSpPr>
            <a:spLocks noChangeArrowheads="1"/>
          </p:cNvSpPr>
          <p:nvPr/>
        </p:nvSpPr>
        <p:spPr bwMode="auto">
          <a:xfrm>
            <a:off x="1983845" y="2458508"/>
            <a:ext cx="142875" cy="144463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4" name="AutoShape 25"/>
          <p:cNvSpPr>
            <a:spLocks noChangeArrowheads="1"/>
          </p:cNvSpPr>
          <p:nvPr/>
        </p:nvSpPr>
        <p:spPr bwMode="auto">
          <a:xfrm>
            <a:off x="1835150" y="2665413"/>
            <a:ext cx="142875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5" name="AutoShape 26"/>
          <p:cNvSpPr>
            <a:spLocks noChangeArrowheads="1"/>
          </p:cNvSpPr>
          <p:nvPr/>
        </p:nvSpPr>
        <p:spPr bwMode="auto">
          <a:xfrm>
            <a:off x="2296582" y="2852738"/>
            <a:ext cx="142875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6" name="AutoShape 27"/>
          <p:cNvSpPr>
            <a:spLocks noChangeArrowheads="1"/>
          </p:cNvSpPr>
          <p:nvPr/>
        </p:nvSpPr>
        <p:spPr bwMode="auto">
          <a:xfrm>
            <a:off x="3920216" y="1920876"/>
            <a:ext cx="142875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7" name="AutoShape 28"/>
          <p:cNvSpPr>
            <a:spLocks noChangeArrowheads="1"/>
          </p:cNvSpPr>
          <p:nvPr/>
        </p:nvSpPr>
        <p:spPr bwMode="auto">
          <a:xfrm>
            <a:off x="1763713" y="2492375"/>
            <a:ext cx="142875" cy="144463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8" name="AutoShape 29"/>
          <p:cNvSpPr>
            <a:spLocks noChangeArrowheads="1"/>
          </p:cNvSpPr>
          <p:nvPr/>
        </p:nvSpPr>
        <p:spPr bwMode="auto">
          <a:xfrm>
            <a:off x="5795963" y="5589588"/>
            <a:ext cx="142875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9" name="AutoShape 30"/>
          <p:cNvSpPr>
            <a:spLocks noChangeArrowheads="1"/>
          </p:cNvSpPr>
          <p:nvPr/>
        </p:nvSpPr>
        <p:spPr bwMode="auto">
          <a:xfrm>
            <a:off x="5940425" y="5589588"/>
            <a:ext cx="142875" cy="144462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0" name="AutoShape 31"/>
          <p:cNvSpPr>
            <a:spLocks noChangeArrowheads="1"/>
          </p:cNvSpPr>
          <p:nvPr/>
        </p:nvSpPr>
        <p:spPr bwMode="auto">
          <a:xfrm>
            <a:off x="6083300" y="5589852"/>
            <a:ext cx="142875" cy="144463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1" name="AutoShape 33"/>
          <p:cNvSpPr>
            <a:spLocks noChangeArrowheads="1"/>
          </p:cNvSpPr>
          <p:nvPr/>
        </p:nvSpPr>
        <p:spPr bwMode="auto">
          <a:xfrm>
            <a:off x="2393950" y="2965450"/>
            <a:ext cx="142875" cy="144463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2" name="AutoShape 35"/>
          <p:cNvSpPr>
            <a:spLocks noChangeArrowheads="1"/>
          </p:cNvSpPr>
          <p:nvPr/>
        </p:nvSpPr>
        <p:spPr bwMode="auto">
          <a:xfrm>
            <a:off x="142874" y="3427413"/>
            <a:ext cx="1763713" cy="505643"/>
          </a:xfrm>
          <a:prstGeom prst="wedgeRectCallout">
            <a:avLst>
              <a:gd name="adj1" fmla="val 48620"/>
              <a:gd name="adj2" fmla="val -1758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NAVAL ACADEMY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9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38588" y="5821363"/>
            <a:ext cx="1800225" cy="487362"/>
          </a:xfrm>
          <a:prstGeom prst="wedgeRectCallout">
            <a:avLst>
              <a:gd name="adj1" fmla="val -59110"/>
              <a:gd name="adj2" fmla="val -713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HYERES NAS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1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2748847" y="2157412"/>
            <a:ext cx="2051050" cy="431800"/>
          </a:xfrm>
          <a:prstGeom prst="wedgeRectCallout">
            <a:avLst>
              <a:gd name="adj1" fmla="val -81989"/>
              <a:gd name="adj2" fmla="val 337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LANDIVISIAU NAS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2320400" y="3607184"/>
            <a:ext cx="2054926" cy="505643"/>
          </a:xfrm>
          <a:prstGeom prst="wedgeRectCallout">
            <a:avLst>
              <a:gd name="adj1" fmla="val -45469"/>
              <a:gd name="adj2" fmla="val -1640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LANN BIHOUE NAS</a:t>
            </a:r>
            <a:endParaRPr lang="fr-FR" altLang="fr-FR" sz="1200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prstClr val="black"/>
                </a:solidFill>
                <a:latin typeface="Arial" charset="0"/>
              </a:rPr>
              <a:t>2 </a:t>
            </a:r>
            <a:r>
              <a:rPr lang="fr-FR" altLang="fr-FR" sz="1200" dirty="0" err="1" smtClean="0">
                <a:solidFill>
                  <a:prstClr val="black"/>
                </a:solidFill>
                <a:latin typeface="Arial" charset="0"/>
              </a:rPr>
              <a:t>instructors</a:t>
            </a:r>
            <a:endParaRPr lang="fr-FR" altLang="fr-FR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audience?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-&gt; All </a:t>
            </a:r>
            <a:r>
              <a:rPr lang="fr-FR" dirty="0" err="1" smtClean="0"/>
              <a:t>levels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beginners</a:t>
            </a:r>
            <a:r>
              <a:rPr lang="fr-FR" dirty="0" smtClean="0"/>
              <a:t> to </a:t>
            </a:r>
            <a:r>
              <a:rPr lang="fr-FR" dirty="0" err="1" smtClean="0"/>
              <a:t>advanced</a:t>
            </a:r>
            <a:r>
              <a:rPr lang="fr-FR" dirty="0" smtClean="0"/>
              <a:t> </a:t>
            </a:r>
            <a:r>
              <a:rPr lang="fr-FR" dirty="0" err="1" smtClean="0"/>
              <a:t>learners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-&gt; </a:t>
            </a:r>
            <a:r>
              <a:rPr lang="fr-FR" dirty="0" err="1" smtClean="0"/>
              <a:t>Civilian</a:t>
            </a:r>
            <a:r>
              <a:rPr lang="fr-FR" dirty="0" smtClean="0"/>
              <a:t> as </a:t>
            </a:r>
            <a:r>
              <a:rPr lang="fr-FR" dirty="0" err="1" smtClean="0"/>
              <a:t>well</a:t>
            </a:r>
            <a:r>
              <a:rPr lang="fr-FR" dirty="0" smtClean="0"/>
              <a:t> as </a:t>
            </a:r>
            <a:r>
              <a:rPr lang="fr-FR" dirty="0" err="1" smtClean="0"/>
              <a:t>military</a:t>
            </a:r>
            <a:r>
              <a:rPr lang="fr-FR" dirty="0" smtClean="0"/>
              <a:t> personnel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-&gt; All </a:t>
            </a:r>
            <a:r>
              <a:rPr lang="fr-FR" dirty="0" err="1" smtClean="0"/>
              <a:t>ranks</a:t>
            </a:r>
            <a:r>
              <a:rPr lang="fr-FR" dirty="0" smtClean="0"/>
              <a:t> and </a:t>
            </a:r>
            <a:r>
              <a:rPr lang="fr-FR" dirty="0" err="1" smtClean="0"/>
              <a:t>every</a:t>
            </a:r>
            <a:r>
              <a:rPr lang="fr-FR" dirty="0" smtClean="0"/>
              <a:t> 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employment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6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nglish?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038600" cy="4525963"/>
          </a:xfrm>
        </p:spPr>
        <p:txBody>
          <a:bodyPr>
            <a:normAutofit fontScale="85000" lnSpcReduction="10000"/>
          </a:bodyPr>
          <a:lstStyle/>
          <a:p>
            <a:endParaRPr lang="fr-FR" dirty="0" smtClean="0"/>
          </a:p>
          <a:p>
            <a:r>
              <a:rPr lang="fr-FR" dirty="0" err="1" smtClean="0"/>
              <a:t>Operational</a:t>
            </a:r>
            <a:r>
              <a:rPr lang="fr-FR" dirty="0" smtClean="0"/>
              <a:t> and </a:t>
            </a:r>
            <a:r>
              <a:rPr lang="fr-FR" dirty="0" err="1" smtClean="0"/>
              <a:t>technical</a:t>
            </a:r>
            <a:r>
              <a:rPr lang="fr-FR" dirty="0" smtClean="0"/>
              <a:t> : </a:t>
            </a:r>
          </a:p>
          <a:p>
            <a:pPr marL="0" indent="0">
              <a:buNone/>
            </a:pPr>
            <a:r>
              <a:rPr lang="fr-FR" dirty="0" smtClean="0"/>
              <a:t>         -Maritime,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- Aviation,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- </a:t>
            </a:r>
            <a:r>
              <a:rPr lang="fr-FR" dirty="0" err="1"/>
              <a:t>T</a:t>
            </a:r>
            <a:r>
              <a:rPr lang="fr-FR" dirty="0" err="1" smtClean="0"/>
              <a:t>actical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- </a:t>
            </a:r>
            <a:r>
              <a:rPr lang="fr-FR" dirty="0" err="1"/>
              <a:t>A</a:t>
            </a:r>
            <a:r>
              <a:rPr lang="fr-FR" dirty="0" err="1" smtClean="0"/>
              <a:t>rmament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- </a:t>
            </a:r>
            <a:r>
              <a:rPr lang="fr-FR" dirty="0"/>
              <a:t>T</a:t>
            </a:r>
            <a:r>
              <a:rPr lang="fr-FR" dirty="0" smtClean="0"/>
              <a:t>errain…</a:t>
            </a:r>
          </a:p>
          <a:p>
            <a:endParaRPr lang="fr-FR" dirty="0" smtClean="0"/>
          </a:p>
          <a:p>
            <a:r>
              <a:rPr lang="fr-FR" dirty="0" smtClean="0"/>
              <a:t>General </a:t>
            </a:r>
            <a:r>
              <a:rPr lang="fr-FR" dirty="0"/>
              <a:t>E</a:t>
            </a:r>
            <a:r>
              <a:rPr lang="fr-FR" dirty="0" smtClean="0"/>
              <a:t>nglish : </a:t>
            </a:r>
            <a:r>
              <a:rPr lang="fr-FR" dirty="0" err="1" smtClean="0"/>
              <a:t>grammar</a:t>
            </a:r>
            <a:r>
              <a:rPr lang="fr-FR" dirty="0" smtClean="0"/>
              <a:t>, 4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r>
              <a:rPr lang="fr-FR" dirty="0" smtClean="0"/>
              <a:t> (L/S/R/W)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38600" cy="2685826"/>
          </a:xfrm>
        </p:spPr>
      </p:pic>
    </p:spTree>
    <p:extLst>
      <p:ext uri="{BB962C8B-B14F-4D97-AF65-F5344CB8AC3E}">
        <p14:creationId xmlns:p14="http://schemas.microsoft.com/office/powerpoint/2010/main" val="29316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dirty="0" smtClean="0"/>
              <a:t>nglish </a:t>
            </a:r>
            <a:r>
              <a:rPr lang="fr-FR" dirty="0" err="1" smtClean="0"/>
              <a:t>is</a:t>
            </a:r>
            <a:r>
              <a:rPr lang="fr-FR" dirty="0" smtClean="0"/>
              <a:t> important for the </a:t>
            </a:r>
            <a:r>
              <a:rPr lang="fr-FR" dirty="0" err="1" smtClean="0"/>
              <a:t>Navy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23528" y="1196753"/>
            <a:ext cx="4038600" cy="4104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Indispensable for </a:t>
            </a:r>
            <a:r>
              <a:rPr lang="fr-FR" dirty="0" err="1" smtClean="0"/>
              <a:t>numerous</a:t>
            </a:r>
            <a:r>
              <a:rPr lang="fr-FR" dirty="0" smtClean="0"/>
              <a:t> jobs</a:t>
            </a:r>
          </a:p>
          <a:p>
            <a:endParaRPr lang="fr-FR" dirty="0" smtClean="0"/>
          </a:p>
          <a:p>
            <a:r>
              <a:rPr lang="fr-FR" dirty="0" smtClean="0"/>
              <a:t>NATO formats</a:t>
            </a:r>
          </a:p>
          <a:p>
            <a:endParaRPr lang="fr-FR" dirty="0" smtClean="0"/>
          </a:p>
          <a:p>
            <a:r>
              <a:rPr lang="fr-FR" dirty="0" err="1" smtClean="0"/>
              <a:t>Co-operation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allies</a:t>
            </a:r>
          </a:p>
          <a:p>
            <a:endParaRPr lang="fr-FR" dirty="0" smtClean="0"/>
          </a:p>
          <a:p>
            <a:r>
              <a:rPr lang="fr-FR" dirty="0" err="1" smtClean="0"/>
              <a:t>Enjoying</a:t>
            </a:r>
            <a:r>
              <a:rPr lang="fr-FR" dirty="0" smtClean="0"/>
              <a:t> a good </a:t>
            </a:r>
            <a:r>
              <a:rPr lang="fr-FR" dirty="0" err="1" smtClean="0"/>
              <a:t>beer</a:t>
            </a:r>
            <a:r>
              <a:rPr lang="fr-FR" dirty="0" smtClean="0"/>
              <a:t> </a:t>
            </a:r>
            <a:r>
              <a:rPr lang="fr-FR" dirty="0" err="1" smtClean="0"/>
              <a:t>abroad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fellows</a:t>
            </a:r>
            <a:r>
              <a:rPr lang="fr-FR" dirty="0" smtClean="0"/>
              <a:t>!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516531" cy="2999258"/>
          </a:xfrm>
        </p:spPr>
      </p:pic>
    </p:spTree>
    <p:extLst>
      <p:ext uri="{BB962C8B-B14F-4D97-AF65-F5344CB8AC3E}">
        <p14:creationId xmlns:p14="http://schemas.microsoft.com/office/powerpoint/2010/main" val="3010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>3. </a:t>
            </a:r>
            <a:r>
              <a:rPr lang="en-GB" b="1" dirty="0"/>
              <a:t>Why authenticity in training is important for our sailors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84375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classroom</a:t>
            </a:r>
            <a:r>
              <a:rPr lang="fr-FR" dirty="0" smtClean="0"/>
              <a:t> to drills</a:t>
            </a:r>
          </a:p>
          <a:p>
            <a:endParaRPr lang="fr-FR" dirty="0" smtClean="0"/>
          </a:p>
          <a:p>
            <a:pPr algn="just"/>
            <a:r>
              <a:rPr lang="fr-FR" dirty="0" err="1" smtClean="0"/>
              <a:t>Authenticity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to </a:t>
            </a:r>
            <a:r>
              <a:rPr lang="fr-FR" b="1" dirty="0" err="1" smtClean="0"/>
              <a:t>replicate</a:t>
            </a:r>
            <a:r>
              <a:rPr lang="fr-FR" dirty="0" smtClean="0"/>
              <a:t> the </a:t>
            </a:r>
            <a:r>
              <a:rPr lang="fr-FR" dirty="0" err="1" smtClean="0"/>
              <a:t>professional</a:t>
            </a:r>
            <a:r>
              <a:rPr lang="fr-FR" dirty="0" smtClean="0"/>
              <a:t> frame</a:t>
            </a:r>
          </a:p>
          <a:p>
            <a:endParaRPr lang="fr-FR" dirty="0" smtClean="0"/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learn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if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b="1" dirty="0" err="1" smtClean="0"/>
              <a:t>make</a:t>
            </a:r>
            <a:r>
              <a:rPr lang="fr-FR" b="1" dirty="0" smtClean="0"/>
              <a:t> </a:t>
            </a:r>
            <a:r>
              <a:rPr lang="fr-FR" b="1" dirty="0" err="1" smtClean="0"/>
              <a:t>sense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4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506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Professional English: giving your class a real-life dimension </vt:lpstr>
      <vt:lpstr>Contents</vt:lpstr>
      <vt:lpstr>1. The Foreign Languages Office of the Navy as part of a whole </vt:lpstr>
      <vt:lpstr>2. English in the French Navy</vt:lpstr>
      <vt:lpstr>OUR INTRUCTORS ACROSS THE COUNTRY</vt:lpstr>
      <vt:lpstr>Which audience?</vt:lpstr>
      <vt:lpstr>What English?</vt:lpstr>
      <vt:lpstr>Why English is important for the Navy</vt:lpstr>
      <vt:lpstr>3. Why authenticity in training is important for our sailors </vt:lpstr>
      <vt:lpstr>4. What we do to meet the right content </vt:lpstr>
      <vt:lpstr>In Naval Air Stations</vt:lpstr>
      <vt:lpstr>Onboard French Navy Warships</vt:lpstr>
      <vt:lpstr>In Naval Bases</vt:lpstr>
      <vt:lpstr>Special Forces Combat Medics</vt:lpstr>
      <vt:lpstr>PowerPoint Presentation</vt:lpstr>
      <vt:lpstr>Signal Stations</vt:lpstr>
      <vt:lpstr>Questions?</vt:lpstr>
    </vt:vector>
  </TitlesOfParts>
  <Company>Ministère de la Défense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NATO/Military english : Teaching to a professional audience</dc:title>
  <dc:creator>BOUTET Jade EV1</dc:creator>
  <cp:lastModifiedBy>BILC</cp:lastModifiedBy>
  <cp:revision>62</cp:revision>
  <cp:lastPrinted>2016-09-06T09:01:17Z</cp:lastPrinted>
  <dcterms:created xsi:type="dcterms:W3CDTF">2016-09-06T06:21:09Z</dcterms:created>
  <dcterms:modified xsi:type="dcterms:W3CDTF">2016-10-25T08:27:29Z</dcterms:modified>
</cp:coreProperties>
</file>