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4" autoAdjust="0"/>
    <p:restoredTop sz="35827" autoAdjust="0"/>
  </p:normalViewPr>
  <p:slideViewPr>
    <p:cSldViewPr>
      <p:cViewPr varScale="1">
        <p:scale>
          <a:sx n="28" d="100"/>
          <a:sy n="28" d="100"/>
        </p:scale>
        <p:origin x="21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7CF02C71-21A2-42C4-A05D-64BC1823C06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11848CB-1091-4B1E-AAF0-980A4BD37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5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 dirty="0" smtClean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48CB-1091-4B1E-AAF0-980A4BD373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6438-4AEF-4604-9D32-901841DEEB4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3AA8C-5107-4537-A1D9-F6CD0CB8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Bilateral cooperation on trialling - Latvian &amp; Estonian experience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8712968" cy="1800200"/>
          </a:xfrm>
        </p:spPr>
        <p:txBody>
          <a:bodyPr numCol="2">
            <a:normAutofit fontScale="47500" lnSpcReduction="20000"/>
          </a:bodyPr>
          <a:lstStyle/>
          <a:p>
            <a:pPr lvl="0" algn="l">
              <a:lnSpc>
                <a:spcPct val="120000"/>
              </a:lnSpc>
              <a:spcBef>
                <a:spcPct val="0"/>
              </a:spcBef>
            </a:pP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Inga </a:t>
            </a:r>
            <a:r>
              <a:rPr lang="en-GB" altLang="lv-LV" sz="4200" noProof="0" dirty="0" err="1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Fārte-Zālīte</a:t>
            </a: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</a:b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NATO STANAG 6001 Testing Team 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</a:pP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NAF  Language School, Latvia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</a:pPr>
            <a:endParaRPr lang="lv-LV" altLang="lv-LV" sz="4200" noProof="0" dirty="0" smtClean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lvl="0" algn="l">
              <a:lnSpc>
                <a:spcPct val="120000"/>
              </a:lnSpc>
              <a:spcBef>
                <a:spcPct val="0"/>
              </a:spcBef>
            </a:pPr>
            <a:endParaRPr lang="lv-LV" altLang="lv-LV" sz="4200" noProof="0" dirty="0" smtClean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lvl="0" algn="l">
              <a:lnSpc>
                <a:spcPct val="120000"/>
              </a:lnSpc>
              <a:spcBef>
                <a:spcPct val="0"/>
              </a:spcBef>
            </a:pP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Merit </a:t>
            </a:r>
            <a:r>
              <a:rPr lang="en-GB" altLang="lv-LV" sz="4200" noProof="0" dirty="0" err="1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Kompus</a:t>
            </a: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</a:pP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NATO STANAG 6001 Testing Team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</a:pPr>
            <a:r>
              <a:rPr lang="en-GB" altLang="lv-LV" sz="4200" noProof="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Estonian Defence College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GB" altLang="lv-LV" sz="2400" noProof="0" dirty="0" smtClean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501317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Krajnska</a:t>
            </a:r>
            <a:r>
              <a:rPr lang="lv-LV" sz="2400" dirty="0" smtClean="0"/>
              <a:t> Gora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33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en-GB" noProof="0" dirty="0" smtClean="0"/>
              <a:t>Trialling- lessons learnt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3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 smtClean="0"/>
              <a:t>Organize well in advance – time &amp; levels</a:t>
            </a:r>
          </a:p>
          <a:p>
            <a:r>
              <a:rPr lang="en-GB" noProof="0" dirty="0" smtClean="0"/>
              <a:t>Preferably – with people you personally know/ trust &amp; similar systems</a:t>
            </a:r>
          </a:p>
          <a:p>
            <a:r>
              <a:rPr lang="en-GB" noProof="0" dirty="0" smtClean="0"/>
              <a:t>Several countries</a:t>
            </a:r>
          </a:p>
          <a:p>
            <a:r>
              <a:rPr lang="en-GB" noProof="0" dirty="0" smtClean="0"/>
              <a:t>Takes more time than estimated</a:t>
            </a:r>
          </a:p>
          <a:p>
            <a:r>
              <a:rPr lang="en-GB" noProof="0" dirty="0" smtClean="0"/>
              <a:t>Constant checking needed</a:t>
            </a:r>
          </a:p>
          <a:p>
            <a:r>
              <a:rPr lang="en-GB" noProof="0" dirty="0" smtClean="0"/>
              <a:t>Not too many items/ tasks</a:t>
            </a:r>
          </a:p>
          <a:p>
            <a:r>
              <a:rPr lang="en-GB" dirty="0"/>
              <a:t>Clear instructions/ guidelines for administrators</a:t>
            </a:r>
          </a:p>
          <a:p>
            <a:r>
              <a:rPr lang="lv-LV" dirty="0"/>
              <a:t>C</a:t>
            </a:r>
            <a:r>
              <a:rPr lang="en-GB" dirty="0" err="1" smtClean="0"/>
              <a:t>ut</a:t>
            </a:r>
            <a:r>
              <a:rPr lang="en-GB" dirty="0" smtClean="0"/>
              <a:t>-offs </a:t>
            </a:r>
            <a:r>
              <a:rPr lang="en-GB" dirty="0"/>
              <a:t>– only after 1st live </a:t>
            </a:r>
            <a:r>
              <a:rPr lang="en-GB" dirty="0" smtClean="0"/>
              <a:t>administration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noProof="0" dirty="0" smtClean="0"/>
              <a:t>Thank you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/>
              <a:t>Bilateral cooperation since 2007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  <p:pic>
        <p:nvPicPr>
          <p:cNvPr id="6" name="Picture 2" descr="C:\Users\inga.farte-zalite\Desktop\inga.farte\nbs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1607"/>
            <a:ext cx="2857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3" y="2645417"/>
            <a:ext cx="4968552" cy="24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Good reasons for cooperation</a:t>
            </a:r>
            <a:endParaRPr lang="en-GB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75" y="251140"/>
            <a:ext cx="2272964" cy="73717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2448272" cy="169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5" y="3212976"/>
            <a:ext cx="31035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18" y="1556792"/>
            <a:ext cx="445611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851892"/>
            <a:ext cx="2074340" cy="26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656184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Key elements of successful cooperation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5"/>
          </a:xfrm>
        </p:spPr>
        <p:txBody>
          <a:bodyPr/>
          <a:lstStyle/>
          <a:p>
            <a:endParaRPr lang="en-GB" noProof="0" dirty="0" smtClean="0"/>
          </a:p>
          <a:p>
            <a:r>
              <a:rPr lang="en-GB" noProof="0" dirty="0" smtClean="0"/>
              <a:t>Shared values</a:t>
            </a:r>
          </a:p>
          <a:p>
            <a:r>
              <a:rPr lang="en-GB" noProof="0" dirty="0" smtClean="0"/>
              <a:t>Communication and planning</a:t>
            </a:r>
          </a:p>
          <a:p>
            <a:r>
              <a:rPr lang="en-GB" noProof="0" dirty="0" smtClean="0"/>
              <a:t>Interpersonal relationship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7487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 smtClean="0"/>
          </a:p>
          <a:p>
            <a:r>
              <a:rPr lang="en-GB" noProof="0" dirty="0" smtClean="0"/>
              <a:t>Bilateral cooperation</a:t>
            </a:r>
          </a:p>
          <a:p>
            <a:r>
              <a:rPr lang="en-GB" noProof="0" dirty="0" smtClean="0"/>
              <a:t>Cooperation on trialling</a:t>
            </a:r>
          </a:p>
          <a:p>
            <a:r>
              <a:rPr lang="en-GB" noProof="0" dirty="0" smtClean="0"/>
              <a:t>Trialling in other countries</a:t>
            </a:r>
          </a:p>
          <a:p>
            <a:r>
              <a:rPr lang="en-GB" noProof="0" dirty="0" smtClean="0"/>
              <a:t>Trialling- lessons learnt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noProof="0" dirty="0" smtClean="0"/>
              <a:t>                EST-LAT cooperation</a:t>
            </a:r>
            <a:endParaRPr lang="en-GB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noProof="0" dirty="0" smtClean="0"/>
              <a:t>Common listening &amp; reading tests</a:t>
            </a:r>
          </a:p>
          <a:p>
            <a:r>
              <a:rPr lang="en-GB" noProof="0" dirty="0" smtClean="0"/>
              <a:t>Developing tests – common test specs</a:t>
            </a:r>
          </a:p>
          <a:p>
            <a:r>
              <a:rPr lang="en-GB" noProof="0" dirty="0" smtClean="0"/>
              <a:t>Moderation meetings in both countries alternately</a:t>
            </a:r>
          </a:p>
          <a:p>
            <a:r>
              <a:rPr lang="en-GB" dirty="0" smtClean="0"/>
              <a:t>Trialling - </a:t>
            </a:r>
            <a:r>
              <a:rPr lang="en-GB" noProof="0" dirty="0" smtClean="0"/>
              <a:t>shared items/ keys/data/analysis</a:t>
            </a:r>
          </a:p>
          <a:p>
            <a:r>
              <a:rPr lang="en-GB" noProof="0" dirty="0" smtClean="0"/>
              <a:t>Live administration – shared keys/data/analysis</a:t>
            </a:r>
            <a:br>
              <a:rPr lang="en-GB" noProof="0" dirty="0" smtClean="0"/>
            </a:br>
            <a:endParaRPr lang="en-GB" noProof="0" dirty="0" smtClean="0"/>
          </a:p>
          <a:p>
            <a:pPr marL="0" indent="0">
              <a:buNone/>
            </a:pPr>
            <a:r>
              <a:rPr lang="en-GB" noProof="0" dirty="0" smtClean="0"/>
              <a:t>Testing candidates from the other nation</a:t>
            </a:r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GB" sz="3200" noProof="0" dirty="0" smtClean="0"/>
              <a:t>Reasons for cooperation on trialling</a:t>
            </a:r>
            <a:endParaRPr lang="en-GB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en-GB" noProof="0" dirty="0" smtClean="0"/>
              <a:t>Small trialling population</a:t>
            </a:r>
          </a:p>
          <a:p>
            <a:r>
              <a:rPr lang="en-GB" noProof="0" dirty="0" smtClean="0"/>
              <a:t>Test security</a:t>
            </a:r>
          </a:p>
          <a:p>
            <a:r>
              <a:rPr lang="en-GB" noProof="0" dirty="0" smtClean="0"/>
              <a:t>Standardization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36"/>
            <a:ext cx="8229600" cy="1408911"/>
          </a:xfrm>
        </p:spPr>
        <p:txBody>
          <a:bodyPr/>
          <a:lstStyle/>
          <a:p>
            <a:r>
              <a:rPr lang="en-GB" noProof="0" dirty="0" smtClean="0"/>
              <a:t>Trialling in other countries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1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n-GB" sz="2400" b="1" noProof="0" dirty="0" smtClean="0"/>
              <a:t>Pluses</a:t>
            </a:r>
            <a:r>
              <a:rPr lang="en-GB" sz="2400" noProof="0" dirty="0" smtClean="0"/>
              <a:t/>
            </a:r>
            <a:br>
              <a:rPr lang="en-GB" sz="2400" noProof="0" dirty="0" smtClean="0"/>
            </a:br>
            <a:r>
              <a:rPr lang="en-GB" sz="2400" noProof="0" dirty="0" smtClean="0"/>
              <a:t>- sufficient amount of data – especially for IRT</a:t>
            </a:r>
            <a:br>
              <a:rPr lang="en-GB" sz="2400" noProof="0" dirty="0" smtClean="0"/>
            </a:br>
            <a:r>
              <a:rPr lang="en-GB" sz="2400" noProof="0" dirty="0" smtClean="0"/>
              <a:t>- trialling more tasks/items/ parallel versions to choose the best</a:t>
            </a:r>
            <a:br>
              <a:rPr lang="en-GB" sz="2400" noProof="0" dirty="0" smtClean="0"/>
            </a:br>
            <a:endParaRPr lang="en-GB" sz="2400" noProof="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n-GB" sz="2400" b="1" noProof="0" dirty="0" smtClean="0"/>
              <a:t>Minuses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2400" noProof="0" dirty="0" smtClean="0"/>
              <a:t>differences in course level systems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2400" noProof="0" dirty="0" smtClean="0"/>
              <a:t>same items in different countries may produce different results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2400" noProof="0" dirty="0" smtClean="0"/>
              <a:t>reluctance to do other country’s test – lower facility values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sz="2400" noProof="0" dirty="0" smtClean="0"/>
              <a:t>time</a:t>
            </a:r>
            <a:endParaRPr lang="en-GB" sz="24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36"/>
            <a:ext cx="8229600" cy="1408911"/>
          </a:xfrm>
        </p:spPr>
        <p:txBody>
          <a:bodyPr/>
          <a:lstStyle/>
          <a:p>
            <a:r>
              <a:rPr lang="en-GB" noProof="0" dirty="0" smtClean="0"/>
              <a:t>Trialling in other countries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1"/>
          </a:xfrm>
        </p:spPr>
        <p:txBody>
          <a:bodyPr>
            <a:normAutofit fontScale="925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n-GB" b="1" noProof="0" dirty="0" smtClean="0"/>
              <a:t>Things to bear in mind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- ALCPT for comparison</a:t>
            </a:r>
            <a:br>
              <a:rPr lang="en-GB" noProof="0" dirty="0" smtClean="0"/>
            </a:br>
            <a:r>
              <a:rPr lang="en-GB" noProof="0" dirty="0" smtClean="0"/>
              <a:t>- time available</a:t>
            </a:r>
            <a:br>
              <a:rPr lang="en-GB" noProof="0" dirty="0" smtClean="0"/>
            </a:br>
            <a:r>
              <a:rPr lang="en-GB" noProof="0" dirty="0" smtClean="0"/>
              <a:t>- level/ background &amp; size of trialling population</a:t>
            </a:r>
            <a:br>
              <a:rPr lang="en-GB" noProof="0" dirty="0" smtClean="0"/>
            </a:br>
            <a:r>
              <a:rPr lang="en-GB" noProof="0" dirty="0" smtClean="0"/>
              <a:t>- lack of exposure to certain task types</a:t>
            </a:r>
            <a:br>
              <a:rPr lang="en-GB" noProof="0" dirty="0" smtClean="0"/>
            </a:br>
            <a:r>
              <a:rPr lang="en-GB" noProof="0" dirty="0" smtClean="0"/>
              <a:t>- need to reciprocate the favour </a:t>
            </a:r>
            <a:r>
              <a:rPr lang="en-GB" noProof="0" dirty="0" smtClean="0">
                <a:sym typeface="Wingdings" panose="05000000000000000000" pitchFamily="2" charset="2"/>
              </a:rPr>
              <a:t>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noProof="0" dirty="0" smtClean="0">
                <a:sym typeface="Wingdings" panose="05000000000000000000" pitchFamily="2" charset="2"/>
              </a:rPr>
              <a:t>- feedback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" y="188640"/>
            <a:ext cx="104199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9" y="251139"/>
            <a:ext cx="2471590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164</Words>
  <Application>Microsoft Office PowerPoint</Application>
  <PresentationFormat>On-screen Show (4:3)</PresentationFormat>
  <Paragraphs>62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Office Theme</vt:lpstr>
      <vt:lpstr>Bilateral cooperation on trialling - Latvian &amp; Estonian experience</vt:lpstr>
      <vt:lpstr>PowerPoint Presentation</vt:lpstr>
      <vt:lpstr> Good reasons for cooperation</vt:lpstr>
      <vt:lpstr>Key elements of successful cooperation</vt:lpstr>
      <vt:lpstr>PowerPoint Presentation</vt:lpstr>
      <vt:lpstr>                EST-LAT cooperation</vt:lpstr>
      <vt:lpstr>Reasons for cooperation on trialling</vt:lpstr>
      <vt:lpstr>Trialling in other countries</vt:lpstr>
      <vt:lpstr>Trialling in other countries</vt:lpstr>
      <vt:lpstr>Trialling- lessons learnt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'Bilateral cooperation on trialling - Latvian &amp; Estonian experience'</dc:title>
  <dc:creator>Inga Farte-Zalite</dc:creator>
  <cp:lastModifiedBy>Inga Fārte-Zālīte</cp:lastModifiedBy>
  <cp:revision>51</cp:revision>
  <cp:lastPrinted>2018-08-29T08:10:35Z</cp:lastPrinted>
  <dcterms:created xsi:type="dcterms:W3CDTF">2018-08-14T12:33:21Z</dcterms:created>
  <dcterms:modified xsi:type="dcterms:W3CDTF">2018-09-04T19:07:22Z</dcterms:modified>
</cp:coreProperties>
</file>