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648450" cy="9850438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2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75510" autoAdjust="0"/>
  </p:normalViewPr>
  <p:slideViewPr>
    <p:cSldViewPr>
      <p:cViewPr varScale="1">
        <p:scale>
          <a:sx n="54" d="100"/>
          <a:sy n="54" d="100"/>
        </p:scale>
        <p:origin x="-18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355" y="58"/>
      </p:cViewPr>
      <p:guideLst>
        <p:guide orient="horz" pos="3102"/>
        <p:guide pos="209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115FE6-E0D0-4B7B-9EC5-3B559025A457}" type="datetimeFigureOut">
              <a:rPr lang="et-EE"/>
              <a:pPr>
                <a:defRPr/>
              </a:pPr>
              <a:t>11.10.2018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E026BB-02D6-4A54-9964-AC3F176300EF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xmlns="" val="364922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92CE60F-800E-4B62-9031-A8ABE7C1065E}" type="datetimeFigureOut">
              <a:rPr lang="et-EE"/>
              <a:pPr>
                <a:defRPr/>
              </a:pPr>
              <a:t>11.10.2018</a:t>
            </a:fld>
            <a:endParaRPr lang="et-E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38188"/>
            <a:ext cx="4924425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78363"/>
            <a:ext cx="531812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noProof="0" smtClean="0"/>
              <a:t>Click to edit Master text styles</a:t>
            </a:r>
          </a:p>
          <a:p>
            <a:pPr lvl="1"/>
            <a:r>
              <a:rPr lang="et-EE" noProof="0" smtClean="0"/>
              <a:t>Second level</a:t>
            </a:r>
          </a:p>
          <a:p>
            <a:pPr lvl="2"/>
            <a:r>
              <a:rPr lang="et-EE" noProof="0" smtClean="0"/>
              <a:t>Third level</a:t>
            </a:r>
          </a:p>
          <a:p>
            <a:pPr lvl="3"/>
            <a:r>
              <a:rPr lang="et-EE" noProof="0" smtClean="0"/>
              <a:t>Fourth level</a:t>
            </a:r>
          </a:p>
          <a:p>
            <a:pPr lvl="4"/>
            <a:r>
              <a:rPr lang="et-EE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6725"/>
            <a:ext cx="2881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56725"/>
            <a:ext cx="2881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803008F-1DBA-4FEB-B80D-E0EEEB0BE438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xmlns="" val="288353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t.wikipedia.org/wiki/EKBL_K%C3%B5rgem_Usuteaduslik_Seminar" TargetMode="External"/><Relationship Id="rId13" Type="http://schemas.openxmlformats.org/officeDocument/2006/relationships/hyperlink" Target="https://et.wikipedia.org/wiki/Eesti_Ettev%C3%B5tlusk%C3%B5rgkool_Mainor" TargetMode="External"/><Relationship Id="rId3" Type="http://schemas.openxmlformats.org/officeDocument/2006/relationships/hyperlink" Target="https://et.wikipedia.org/wiki/Tartu_%C3%9Clikool" TargetMode="External"/><Relationship Id="rId7" Type="http://schemas.openxmlformats.org/officeDocument/2006/relationships/hyperlink" Target="https://et.wikipedia.org/wiki/Tartu_K%C3%B5rgem_Kunstikool" TargetMode="External"/><Relationship Id="rId12" Type="http://schemas.openxmlformats.org/officeDocument/2006/relationships/hyperlink" Target="https://et.wikipedia.org/wiki/Tallinna_Tehnika%C3%BClikoo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t.wikipedia.org/wiki/Eesti_Lennuakadeemia" TargetMode="External"/><Relationship Id="rId11" Type="http://schemas.openxmlformats.org/officeDocument/2006/relationships/hyperlink" Target="https://et.wikipedia.org/wiki/Kaitsev%C3%A4e_%C3%9Chendatud_%C3%95ppeasutused" TargetMode="External"/><Relationship Id="rId5" Type="http://schemas.openxmlformats.org/officeDocument/2006/relationships/hyperlink" Target="https://et.wikipedia.org/wiki/Eesti_Muusika-_ja_Teatriakadeemia" TargetMode="External"/><Relationship Id="rId10" Type="http://schemas.openxmlformats.org/officeDocument/2006/relationships/hyperlink" Target="https://et.wikipedia.org/wiki/Tartu_Tervishoiu_K%C3%B5rgkool" TargetMode="External"/><Relationship Id="rId4" Type="http://schemas.openxmlformats.org/officeDocument/2006/relationships/hyperlink" Target="https://et.wikipedia.org/wiki/Eesti_Maa%C3%BClikool" TargetMode="External"/><Relationship Id="rId9" Type="http://schemas.openxmlformats.org/officeDocument/2006/relationships/hyperlink" Target="https://et.wikipedia.org/wiki/Tartu_Teoloogia_Akadeemi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008F-1DBA-4FEB-B80D-E0EEEB0BE438}" type="slidenum">
              <a:rPr lang="et-EE" altLang="et-EE" smtClean="0"/>
              <a:pPr/>
              <a:t>3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xmlns="" val="225381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t-EE" sz="1200" b="0" i="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3" tooltip="Tartu Ülikool"/>
              </a:rPr>
              <a:t>Tartu Ülikool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t-EE" sz="1200" b="0" i="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4" tooltip="Eesti Maaülikool"/>
              </a:rPr>
              <a:t>Eesti Maaülikool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t-EE" sz="1200" b="0" i="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5" tooltip="Eesti Muusika- ja Teatriakadeemia"/>
              </a:rPr>
              <a:t>Eesti Muusika- ja Teatriakadeemia</a:t>
            </a:r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 Tartu filiaal</a:t>
            </a:r>
          </a:p>
          <a:p>
            <a:pPr marL="228600" indent="-228600">
              <a:buFont typeface="+mj-lt"/>
              <a:buAutoNum type="arabicPeriod"/>
            </a:pPr>
            <a:r>
              <a:rPr lang="et-EE" sz="1200" b="0" i="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6" tooltip="Eesti Lennuakadeemia"/>
              </a:rPr>
              <a:t>Eesti Lennuakadeemia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t-EE" sz="1200" b="0" i="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7" tooltip="Tartu Kõrgem Kunstikool"/>
              </a:rPr>
              <a:t>Tartu Kõrgem Kunstikool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t-EE" sz="1200" b="0" i="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8" tooltip="EKBL Kõrgem Usuteaduslik Seminar"/>
              </a:rPr>
              <a:t>EKBL Kõrgem Usuteaduslik Seminar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t-EE" sz="1200" b="0" i="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9" tooltip="Tartu Teoloogia Akadeemia"/>
              </a:rPr>
              <a:t>Tartu Teoloogia Akadeemia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t-EE" sz="1200" b="0" i="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10" tooltip="Tartu Tervishoiu Kõrgkool"/>
              </a:rPr>
              <a:t>Tartu Tervishoiu Kõrgkool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t-EE" sz="1200" b="0" i="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11" tooltip="Kaitseväe Ühendatud Õppeasutused"/>
              </a:rPr>
              <a:t>Kaitseväe Ühendatud Õppeasutused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t-EE" sz="1200" b="0" i="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12" tooltip="Tallinna Tehnikaülikool"/>
              </a:rPr>
              <a:t>Tallinna Tehnikaülikooli</a:t>
            </a:r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 Tartu kolledž</a:t>
            </a:r>
          </a:p>
          <a:p>
            <a:pPr marL="228600" indent="-228600">
              <a:buFont typeface="+mj-lt"/>
              <a:buAutoNum type="arabicPeriod"/>
            </a:pPr>
            <a:r>
              <a:rPr lang="et-EE" sz="1200" b="0" i="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13" tooltip="Eesti Ettevõtluskõrgkool Mainor"/>
              </a:rPr>
              <a:t>Eesti Ettevõtluskõrgkooli Mainor Tartu õppekeskus</a:t>
            </a:r>
            <a:endParaRPr lang="et-EE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008F-1DBA-4FEB-B80D-E0EEEB0BE438}" type="slidenum">
              <a:rPr lang="et-EE" altLang="et-EE" smtClean="0"/>
              <a:pPr/>
              <a:t>4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xmlns="" val="423835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Standard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sgl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56€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Standard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twin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/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dbl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70€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Sviit 100€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Hinnas hommikusöök, parkimine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008F-1DBA-4FEB-B80D-E0EEEB0BE438}" type="slidenum">
              <a:rPr lang="et-EE" altLang="et-EE" smtClean="0"/>
              <a:pPr/>
              <a:t>5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xmlns="" val="246890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008F-1DBA-4FEB-B80D-E0EEEB0BE438}" type="slidenum">
              <a:rPr lang="et-EE" altLang="et-EE" smtClean="0"/>
              <a:pPr/>
              <a:t>6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xmlns="" val="87656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mtClean="0"/>
              <a:t>https://www.youtube.com/watch?v=6xgfdXJgcZA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008F-1DBA-4FEB-B80D-E0EEEB0BE438}" type="slidenum">
              <a:rPr lang="et-EE" altLang="et-EE" smtClean="0"/>
              <a:pPr/>
              <a:t>7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xmlns="" val="140089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7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5148064" y="6381327"/>
            <a:ext cx="2160240" cy="2160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8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5148064" y="6646838"/>
            <a:ext cx="3387763" cy="21116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Geogrotesque Rg" panose="02000000000000000000" pitchFamily="2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9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7380312" y="6381327"/>
            <a:ext cx="1151688" cy="216025"/>
          </a:xfrm>
        </p:spPr>
        <p:txBody>
          <a:bodyPr/>
          <a:lstStyle>
            <a:lvl1pPr algn="r">
              <a:defRPr sz="1000"/>
            </a:lvl1pPr>
          </a:lstStyle>
          <a:p>
            <a:fld id="{C487E0F4-90B4-4A2A-9EFE-164352B4E094}" type="slidenum">
              <a:rPr lang="et-EE" altLang="et-EE" smtClean="0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xmlns="" val="69730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12000" y="1600201"/>
            <a:ext cx="7920000" cy="434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80896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5148064" y="6381327"/>
            <a:ext cx="2160240" cy="2160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8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5148064" y="6646838"/>
            <a:ext cx="3387763" cy="21116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Geogrotesque Rg" panose="02000000000000000000" pitchFamily="2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9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7380312" y="6381327"/>
            <a:ext cx="1151688" cy="216025"/>
          </a:xfrm>
        </p:spPr>
        <p:txBody>
          <a:bodyPr/>
          <a:lstStyle>
            <a:lvl1pPr algn="r">
              <a:defRPr sz="1000"/>
            </a:lvl1pPr>
          </a:lstStyle>
          <a:p>
            <a:fld id="{C487E0F4-90B4-4A2A-9EFE-164352B4E094}" type="slidenum">
              <a:rPr lang="et-EE" altLang="et-EE" smtClean="0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xmlns="" val="26700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12000" y="1600201"/>
            <a:ext cx="3729000" cy="4349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803000" y="1600201"/>
            <a:ext cx="3729000" cy="4349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8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5148064" y="6381327"/>
            <a:ext cx="2160240" cy="2160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9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5148064" y="6646838"/>
            <a:ext cx="3387763" cy="21116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Geogrotesque Rg" panose="02000000000000000000" pitchFamily="2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10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7380312" y="6381327"/>
            <a:ext cx="1151688" cy="216025"/>
          </a:xfrm>
        </p:spPr>
        <p:txBody>
          <a:bodyPr/>
          <a:lstStyle>
            <a:lvl1pPr>
              <a:defRPr sz="1000"/>
            </a:lvl1pPr>
          </a:lstStyle>
          <a:p>
            <a:pPr algn="r"/>
            <a:fld id="{C487E0F4-90B4-4A2A-9EFE-164352B4E094}" type="slidenum">
              <a:rPr lang="et-EE" altLang="et-EE" smtClean="0"/>
              <a:pPr algn="r"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xmlns="" val="345246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2000" y="1535113"/>
            <a:ext cx="3730649" cy="6111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2000" y="2174875"/>
            <a:ext cx="3730649" cy="37744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799886" y="1535113"/>
            <a:ext cx="3732114" cy="6111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799886" y="2174875"/>
            <a:ext cx="3732114" cy="37744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10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5148064" y="6381327"/>
            <a:ext cx="2160240" cy="2160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11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5148064" y="6646838"/>
            <a:ext cx="3387763" cy="21116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Geogrotesque Rg" panose="02000000000000000000" pitchFamily="2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12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7380312" y="6381327"/>
            <a:ext cx="1151688" cy="216025"/>
          </a:xfrm>
        </p:spPr>
        <p:txBody>
          <a:bodyPr/>
          <a:lstStyle>
            <a:lvl1pPr algn="r">
              <a:defRPr sz="1000"/>
            </a:lvl1pPr>
          </a:lstStyle>
          <a:p>
            <a:fld id="{C487E0F4-90B4-4A2A-9EFE-164352B4E094}" type="slidenum">
              <a:rPr lang="et-EE" altLang="et-EE" smtClean="0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xmlns="" val="71225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6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5148064" y="6381327"/>
            <a:ext cx="2160240" cy="2160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7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5148064" y="6646838"/>
            <a:ext cx="3387763" cy="21116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Geogrotesque Rg" panose="02000000000000000000" pitchFamily="2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8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7380312" y="6381327"/>
            <a:ext cx="1151688" cy="216025"/>
          </a:xfrm>
        </p:spPr>
        <p:txBody>
          <a:bodyPr/>
          <a:lstStyle>
            <a:lvl1pPr algn="r">
              <a:defRPr sz="1000"/>
            </a:lvl1pPr>
          </a:lstStyle>
          <a:p>
            <a:fld id="{C487E0F4-90B4-4A2A-9EFE-164352B4E094}" type="slidenum">
              <a:rPr lang="et-EE" altLang="et-EE" smtClean="0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xmlns="" val="16259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5148064" y="6381327"/>
            <a:ext cx="2160240" cy="2160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5148064" y="6646838"/>
            <a:ext cx="3387763" cy="21116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Geogrotesque Rg" panose="02000000000000000000" pitchFamily="2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7380312" y="6381327"/>
            <a:ext cx="1151688" cy="216025"/>
          </a:xfrm>
        </p:spPr>
        <p:txBody>
          <a:bodyPr/>
          <a:lstStyle>
            <a:lvl1pPr algn="r">
              <a:defRPr sz="1000"/>
            </a:lvl1pPr>
          </a:lstStyle>
          <a:p>
            <a:fld id="{C487E0F4-90B4-4A2A-9EFE-164352B4E094}" type="slidenum">
              <a:rPr lang="et-EE" altLang="et-EE" smtClean="0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xmlns="" val="403329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ealkirja kohatäide 1"/>
          <p:cNvSpPr>
            <a:spLocks noGrp="1"/>
          </p:cNvSpPr>
          <p:nvPr>
            <p:ph type="title"/>
          </p:nvPr>
        </p:nvSpPr>
        <p:spPr bwMode="auto">
          <a:xfrm>
            <a:off x="612000" y="274638"/>
            <a:ext cx="79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dirty="0" smtClean="0"/>
              <a:t>Klõpsake tiitlilaadi muutmiseks</a:t>
            </a:r>
          </a:p>
        </p:txBody>
      </p:sp>
      <p:sp>
        <p:nvSpPr>
          <p:cNvPr id="1027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612000" y="1600201"/>
            <a:ext cx="7920000" cy="43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dirty="0" smtClean="0"/>
              <a:t>Klõpsake juhtslaidi teksti laadide redigeerimiseks</a:t>
            </a:r>
          </a:p>
          <a:p>
            <a:pPr lvl="1"/>
            <a:r>
              <a:rPr lang="et-EE" altLang="et-EE" dirty="0" smtClean="0"/>
              <a:t>Teine tase</a:t>
            </a:r>
          </a:p>
          <a:p>
            <a:pPr lvl="2"/>
            <a:r>
              <a:rPr lang="et-EE" altLang="et-EE" dirty="0" smtClean="0"/>
              <a:t>Kolmas tase</a:t>
            </a:r>
          </a:p>
          <a:p>
            <a:pPr lvl="3"/>
            <a:r>
              <a:rPr lang="et-EE" altLang="et-EE" dirty="0" smtClean="0"/>
              <a:t>Neljas tase</a:t>
            </a:r>
          </a:p>
          <a:p>
            <a:pPr lvl="4"/>
            <a:r>
              <a:rPr lang="et-EE" altLang="et-EE" dirty="0" smtClean="0"/>
              <a:t>Viies tase</a:t>
            </a:r>
          </a:p>
        </p:txBody>
      </p:sp>
      <p:sp>
        <p:nvSpPr>
          <p:cNvPr id="7" name="Kuupäeva kohatäide 3"/>
          <p:cNvSpPr>
            <a:spLocks noGrp="1"/>
          </p:cNvSpPr>
          <p:nvPr>
            <p:ph type="dt" sz="half" idx="2"/>
          </p:nvPr>
        </p:nvSpPr>
        <p:spPr>
          <a:xfrm>
            <a:off x="5148064" y="6381327"/>
            <a:ext cx="2160240" cy="2160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Geogrotesque Rg" panose="02000000000000000000" pitchFamily="2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8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5148064" y="6646838"/>
            <a:ext cx="3387763" cy="21116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Geogrotesque Rg" panose="02000000000000000000" pitchFamily="2" charset="0"/>
              </a:defRPr>
            </a:lvl1pPr>
          </a:lstStyle>
          <a:p>
            <a:pPr>
              <a:defRPr/>
            </a:pPr>
            <a:endParaRPr lang="et-EE" dirty="0"/>
          </a:p>
        </p:txBody>
      </p:sp>
      <p:sp>
        <p:nvSpPr>
          <p:cNvPr id="9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7380312" y="6381327"/>
            <a:ext cx="1151688" cy="2160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Geogrotesque Rg" panose="02000000000000000000" pitchFamily="2" charset="0"/>
              </a:defRPr>
            </a:lvl1pPr>
          </a:lstStyle>
          <a:p>
            <a:fld id="{C487E0F4-90B4-4A2A-9EFE-164352B4E094}" type="slidenum">
              <a:rPr lang="et-EE" altLang="et-EE" smtClean="0"/>
              <a:pPr/>
              <a:t>‹#›</a:t>
            </a:fld>
            <a:endParaRPr lang="et-EE" alt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>
              <a:lumMod val="50000"/>
              <a:lumOff val="50000"/>
            </a:schemeClr>
          </a:solidFill>
          <a:latin typeface="Geogrotesque SmBd" panose="02000000000000000000" pitchFamily="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grotesque Rg" panose="02000000000000000000" pitchFamily="2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grotesque Rg" panose="02000000000000000000" pitchFamily="2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eogrotesque Rg" panose="02000000000000000000" pitchFamily="2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Geogrotesque Rg" panose="02000000000000000000" pitchFamily="2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Geogrotesque Rg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rtu-airport.ee/en/" TargetMode="External"/><Relationship Id="rId2" Type="http://schemas.openxmlformats.org/officeDocument/2006/relationships/hyperlink" Target="https://www.tallinn-airport.ee/e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rtu.ee/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rpat.ee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hhaa.ee/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m.ee/en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ealkiri 1"/>
          <p:cNvSpPr>
            <a:spLocks noGrp="1"/>
          </p:cNvSpPr>
          <p:nvPr>
            <p:ph type="ctrTitle"/>
          </p:nvPr>
        </p:nvSpPr>
        <p:spPr>
          <a:xfrm>
            <a:off x="467519" y="5157192"/>
            <a:ext cx="8208962" cy="1110258"/>
          </a:xfrm>
        </p:spPr>
        <p:txBody>
          <a:bodyPr/>
          <a:lstStyle/>
          <a:p>
            <a:r>
              <a:rPr lang="et-EE" sz="3200" b="1" dirty="0"/>
              <a:t>BILC </a:t>
            </a:r>
            <a:r>
              <a:rPr lang="en-GB" sz="3200" b="1" dirty="0" smtClean="0"/>
              <a:t>Conference</a:t>
            </a:r>
            <a:r>
              <a:rPr lang="et-EE" sz="3200" b="1" dirty="0" smtClean="0"/>
              <a:t> </a:t>
            </a:r>
            <a:r>
              <a:rPr lang="et-EE" sz="3200" b="1" dirty="0"/>
              <a:t>2019 Estonia</a:t>
            </a:r>
            <a:endParaRPr lang="et-EE" altLang="et-EE" sz="3200" b="1" dirty="0" smtClean="0"/>
          </a:p>
        </p:txBody>
      </p:sp>
      <p:pic>
        <p:nvPicPr>
          <p:cNvPr id="3" name="Imagem 4" descr="bil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619672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619672" cy="103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BILC </a:t>
            </a:r>
            <a:r>
              <a:rPr lang="en-GB" dirty="0" smtClean="0"/>
              <a:t>Conference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altLang="en-US" dirty="0" smtClean="0">
                <a:latin typeface="Times New Roman" panose="02020603050405020304" pitchFamily="18" charset="0"/>
              </a:rPr>
              <a:t>Date</a:t>
            </a:r>
            <a:r>
              <a:rPr lang="en-GB" altLang="en-US" dirty="0">
                <a:latin typeface="Times New Roman" panose="02020603050405020304" pitchFamily="18" charset="0"/>
              </a:rPr>
              <a:t>: </a:t>
            </a:r>
            <a:r>
              <a:rPr lang="en-GB" altLang="en-US" dirty="0" smtClean="0">
                <a:latin typeface="Times New Roman" panose="02020603050405020304" pitchFamily="18" charset="0"/>
              </a:rPr>
              <a:t>2</a:t>
            </a:r>
            <a:r>
              <a:rPr lang="et-EE" altLang="en-US" dirty="0" smtClean="0">
                <a:latin typeface="Times New Roman" panose="02020603050405020304" pitchFamily="18" charset="0"/>
              </a:rPr>
              <a:t>6</a:t>
            </a:r>
            <a:r>
              <a:rPr lang="en-GB" altLang="en-US" dirty="0" smtClean="0">
                <a:latin typeface="Times New Roman" panose="02020603050405020304" pitchFamily="18" charset="0"/>
              </a:rPr>
              <a:t>-</a:t>
            </a:r>
            <a:r>
              <a:rPr lang="et-EE" altLang="en-US" dirty="0" smtClean="0">
                <a:latin typeface="Times New Roman" panose="02020603050405020304" pitchFamily="18" charset="0"/>
              </a:rPr>
              <a:t>31</a:t>
            </a:r>
            <a:r>
              <a:rPr lang="en-GB" altLang="en-US" dirty="0" smtClean="0">
                <a:latin typeface="Times New Roman" panose="02020603050405020304" pitchFamily="18" charset="0"/>
              </a:rPr>
              <a:t> </a:t>
            </a:r>
            <a:r>
              <a:rPr lang="et-EE" altLang="en-US" dirty="0" err="1" smtClean="0">
                <a:latin typeface="Times New Roman" panose="02020603050405020304" pitchFamily="18" charset="0"/>
              </a:rPr>
              <a:t>May</a:t>
            </a:r>
            <a:r>
              <a:rPr lang="en-GB" altLang="en-US" dirty="0" smtClean="0">
                <a:latin typeface="Times New Roman" panose="02020603050405020304" pitchFamily="18" charset="0"/>
              </a:rPr>
              <a:t> 201</a:t>
            </a:r>
            <a:r>
              <a:rPr lang="et-EE" altLang="en-US" dirty="0" smtClean="0">
                <a:latin typeface="Times New Roman" panose="02020603050405020304" pitchFamily="18" charset="0"/>
              </a:rPr>
              <a:t>9 (</a:t>
            </a:r>
            <a:r>
              <a:rPr lang="et-EE" altLang="en-US" dirty="0" err="1" smtClean="0">
                <a:latin typeface="Times New Roman" panose="02020603050405020304" pitchFamily="18" charset="0"/>
              </a:rPr>
              <a:t>including</a:t>
            </a:r>
            <a:r>
              <a:rPr lang="en-GB" altLang="en-US" dirty="0" smtClean="0">
                <a:latin typeface="Times New Roman" panose="02020603050405020304" pitchFamily="18" charset="0"/>
              </a:rPr>
              <a:t> travel</a:t>
            </a:r>
            <a:r>
              <a:rPr lang="et-EE" altLang="en-US" dirty="0" smtClean="0">
                <a:latin typeface="Times New Roman" panose="02020603050405020304" pitchFamily="18" charset="0"/>
              </a:rPr>
              <a:t>l</a:t>
            </a:r>
            <a:r>
              <a:rPr lang="en-GB" altLang="en-US" dirty="0" err="1" smtClean="0">
                <a:latin typeface="Times New Roman" panose="02020603050405020304" pitchFamily="18" charset="0"/>
              </a:rPr>
              <a:t>ing</a:t>
            </a:r>
            <a:r>
              <a:rPr lang="et-EE" altLang="en-US" dirty="0" smtClean="0">
                <a:latin typeface="Times New Roman" panose="02020603050405020304" pitchFamily="18" charset="0"/>
              </a:rPr>
              <a:t>)</a:t>
            </a:r>
            <a:endParaRPr lang="en-GB" altLang="en-US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dirty="0" smtClean="0">
                <a:latin typeface="Times New Roman" panose="02020603050405020304" pitchFamily="18" charset="0"/>
              </a:rPr>
              <a:t>Location:</a:t>
            </a:r>
            <a:r>
              <a:rPr lang="et-EE" altLang="en-US" dirty="0" smtClean="0">
                <a:latin typeface="Times New Roman" panose="02020603050405020304" pitchFamily="18" charset="0"/>
              </a:rPr>
              <a:t> Tartu, </a:t>
            </a:r>
            <a:r>
              <a:rPr lang="et-EE" altLang="en-US" dirty="0" err="1" smtClean="0">
                <a:latin typeface="Times New Roman" panose="02020603050405020304" pitchFamily="18" charset="0"/>
              </a:rPr>
              <a:t>Hotel</a:t>
            </a:r>
            <a:r>
              <a:rPr lang="et-EE" altLang="en-US" dirty="0" smtClean="0">
                <a:latin typeface="Times New Roman" panose="02020603050405020304" pitchFamily="18" charset="0"/>
              </a:rPr>
              <a:t> Dorpat</a:t>
            </a:r>
            <a:endParaRPr lang="en-GB" altLang="en-US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dirty="0" smtClean="0">
                <a:latin typeface="Times New Roman" panose="02020603050405020304" pitchFamily="18" charset="0"/>
              </a:rPr>
              <a:t>Proposed</a:t>
            </a:r>
            <a:r>
              <a:rPr lang="et-EE" altLang="en-US" dirty="0" smtClean="0">
                <a:latin typeface="Times New Roman" panose="02020603050405020304" pitchFamily="18" charset="0"/>
              </a:rPr>
              <a:t> </a:t>
            </a:r>
            <a:r>
              <a:rPr lang="en-GB" altLang="en-US" dirty="0" smtClean="0">
                <a:latin typeface="Times New Roman" panose="02020603050405020304" pitchFamily="18" charset="0"/>
              </a:rPr>
              <a:t>topic</a:t>
            </a:r>
            <a:r>
              <a:rPr lang="hu-HU" altLang="en-US" dirty="0" smtClean="0">
                <a:latin typeface="Times New Roman" panose="02020603050405020304" pitchFamily="18" charset="0"/>
              </a:rPr>
              <a:t>:</a:t>
            </a:r>
            <a:r>
              <a:rPr lang="en-GB" altLang="en-US" dirty="0" smtClean="0">
                <a:latin typeface="Times New Roman" panose="02020603050405020304" pitchFamily="18" charset="0"/>
              </a:rPr>
              <a:t> </a:t>
            </a:r>
            <a:r>
              <a:rPr lang="et-EE" altLang="en-US" dirty="0" smtClean="0">
                <a:latin typeface="Times New Roman" panose="02020603050405020304" pitchFamily="18" charset="0"/>
              </a:rPr>
              <a:t>TBD</a:t>
            </a:r>
          </a:p>
          <a:p>
            <a:pPr lvl="1"/>
            <a:r>
              <a:rPr lang="en-GB" altLang="en-US" dirty="0">
                <a:latin typeface="Times New Roman" panose="02020603050405020304" pitchFamily="18" charset="0"/>
              </a:rPr>
              <a:t>Guest speakers </a:t>
            </a:r>
            <a:r>
              <a:rPr lang="et-EE" altLang="en-US" dirty="0" smtClean="0">
                <a:latin typeface="Times New Roman" panose="02020603050405020304" pitchFamily="18" charset="0"/>
              </a:rPr>
              <a:t>(</a:t>
            </a:r>
            <a:r>
              <a:rPr lang="en-GB" altLang="en-US" dirty="0">
                <a:latin typeface="Times New Roman" panose="02020603050405020304" pitchFamily="18" charset="0"/>
              </a:rPr>
              <a:t>Battalion </a:t>
            </a:r>
            <a:r>
              <a:rPr lang="en-GB" altLang="en-US" dirty="0" smtClean="0">
                <a:latin typeface="Times New Roman" panose="02020603050405020304" pitchFamily="18" charset="0"/>
              </a:rPr>
              <a:t>commander</a:t>
            </a:r>
            <a:r>
              <a:rPr lang="et-EE" altLang="en-US" dirty="0" smtClean="0">
                <a:latin typeface="Times New Roman" panose="02020603050405020304" pitchFamily="18" charset="0"/>
              </a:rPr>
              <a:t>, HQ representative</a:t>
            </a:r>
            <a:r>
              <a:rPr lang="et-EE" altLang="en-US" dirty="0" smtClean="0">
                <a:latin typeface="Times New Roman" panose="02020603050405020304" pitchFamily="18" charset="0"/>
              </a:rPr>
              <a:t>, </a:t>
            </a:r>
            <a:r>
              <a:rPr lang="et-EE" altLang="en-US" smtClean="0">
                <a:latin typeface="Times New Roman" panose="02020603050405020304" pitchFamily="18" charset="0"/>
              </a:rPr>
              <a:t>Senior officer from BXL, </a:t>
            </a:r>
            <a:r>
              <a:rPr lang="et-EE" altLang="en-US" dirty="0" smtClean="0">
                <a:latin typeface="Times New Roman" panose="02020603050405020304" pitchFamily="18" charset="0"/>
              </a:rPr>
              <a:t>expert </a:t>
            </a:r>
            <a:r>
              <a:rPr lang="et-EE" altLang="en-US" dirty="0" smtClean="0">
                <a:latin typeface="Times New Roman" panose="02020603050405020304" pitchFamily="18" charset="0"/>
              </a:rPr>
              <a:t>in adult learning and education)</a:t>
            </a:r>
            <a:endParaRPr lang="en-GB" altLang="en-US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dirty="0" smtClean="0">
                <a:latin typeface="Times New Roman" panose="02020603050405020304" pitchFamily="18" charset="0"/>
              </a:rPr>
              <a:t>Travel</a:t>
            </a:r>
            <a:r>
              <a:rPr lang="et-EE" altLang="en-US" dirty="0" smtClean="0">
                <a:latin typeface="Times New Roman" panose="02020603050405020304" pitchFamily="18" charset="0"/>
              </a:rPr>
              <a:t>: </a:t>
            </a:r>
            <a:r>
              <a:rPr lang="en-GB" altLang="en-US" dirty="0" smtClean="0">
                <a:latin typeface="Times New Roman" panose="02020603050405020304" pitchFamily="18" charset="0"/>
              </a:rPr>
              <a:t>By plane</a:t>
            </a:r>
          </a:p>
          <a:p>
            <a:pPr lvl="1">
              <a:lnSpc>
                <a:spcPct val="90000"/>
              </a:lnSpc>
              <a:defRPr/>
            </a:pPr>
            <a:r>
              <a:rPr lang="et-EE" altLang="en-US" dirty="0" err="1" smtClean="0">
                <a:latin typeface="Times New Roman" panose="02020603050405020304" pitchFamily="18" charset="0"/>
              </a:rPr>
              <a:t>to</a:t>
            </a:r>
            <a:r>
              <a:rPr lang="et-EE" altLang="en-US" dirty="0" smtClean="0">
                <a:latin typeface="Times New Roman" panose="02020603050405020304" pitchFamily="18" charset="0"/>
              </a:rPr>
              <a:t> </a:t>
            </a:r>
            <a:r>
              <a:rPr lang="et-EE" altLang="en-US" dirty="0">
                <a:latin typeface="Times New Roman" panose="02020603050405020304" pitchFamily="18" charset="0"/>
              </a:rPr>
              <a:t>Tallinn </a:t>
            </a:r>
            <a:r>
              <a:rPr lang="et-EE" altLang="en-US" dirty="0">
                <a:latin typeface="Times New Roman" panose="02020603050405020304" pitchFamily="18" charset="0"/>
                <a:hlinkClick r:id="rId2"/>
              </a:rPr>
              <a:t>https://www.tallinn-airport.ee/en</a:t>
            </a:r>
            <a:r>
              <a:rPr lang="et-EE" altLang="en-US" dirty="0" smtClean="0">
                <a:latin typeface="Times New Roman" panose="02020603050405020304" pitchFamily="18" charset="0"/>
                <a:hlinkClick r:id="rId2"/>
              </a:rPr>
              <a:t>/</a:t>
            </a:r>
            <a:r>
              <a:rPr lang="et-EE" altLang="en-US" dirty="0" smtClean="0"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t-EE" altLang="en-US" dirty="0" err="1" smtClean="0">
                <a:latin typeface="Times New Roman" panose="02020603050405020304" pitchFamily="18" charset="0"/>
              </a:rPr>
              <a:t>or</a:t>
            </a:r>
            <a:r>
              <a:rPr lang="et-EE" altLang="en-US" dirty="0">
                <a:latin typeface="Times New Roman" panose="02020603050405020304" pitchFamily="18" charset="0"/>
              </a:rPr>
              <a:t> Tartu </a:t>
            </a:r>
            <a:r>
              <a:rPr lang="et-EE" altLang="en-US" dirty="0">
                <a:latin typeface="Times New Roman" panose="02020603050405020304" pitchFamily="18" charset="0"/>
                <a:hlinkClick r:id="rId3"/>
              </a:rPr>
              <a:t>https://www.tartu-airport.ee/en</a:t>
            </a:r>
            <a:r>
              <a:rPr lang="et-EE" altLang="en-US" dirty="0" smtClean="0">
                <a:latin typeface="Times New Roman" panose="02020603050405020304" pitchFamily="18" charset="0"/>
                <a:hlinkClick r:id="rId3"/>
              </a:rPr>
              <a:t>/</a:t>
            </a:r>
            <a:r>
              <a:rPr lang="et-EE" altLang="en-US" dirty="0" smtClean="0"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dirty="0" smtClean="0">
                <a:latin typeface="Times New Roman" panose="02020603050405020304" pitchFamily="18" charset="0"/>
              </a:rPr>
              <a:t>Bus airport-hotel connection provided by </a:t>
            </a:r>
            <a:r>
              <a:rPr lang="et-EE" altLang="en-US" dirty="0" smtClean="0">
                <a:latin typeface="Times New Roman" panose="02020603050405020304" pitchFamily="18" charset="0"/>
              </a:rPr>
              <a:t>ENDC</a:t>
            </a:r>
            <a:endParaRPr lang="hu-HU" altLang="en-US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dirty="0">
                <a:latin typeface="Times New Roman" panose="02020603050405020304" pitchFamily="18" charset="0"/>
              </a:rPr>
              <a:t>Conference fee: </a:t>
            </a:r>
            <a:r>
              <a:rPr lang="en-GB" altLang="en-US" dirty="0" smtClean="0">
                <a:latin typeface="Times New Roman" panose="02020603050405020304" pitchFamily="18" charset="0"/>
              </a:rPr>
              <a:t>250 EUR</a:t>
            </a:r>
            <a:endParaRPr lang="et-EE" altLang="en-US" dirty="0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dirty="0" smtClean="0">
                <a:latin typeface="Times New Roman" panose="02020603050405020304" pitchFamily="18" charset="0"/>
              </a:rPr>
              <a:t>Spouses attendance in events</a:t>
            </a:r>
            <a:r>
              <a:rPr lang="et-EE" altLang="en-US" dirty="0" smtClean="0">
                <a:latin typeface="Times New Roman" panose="02020603050405020304" pitchFamily="18" charset="0"/>
              </a:rPr>
              <a:t>: 100 EUR</a:t>
            </a:r>
            <a:endParaRPr lang="en-GB" altLang="en-US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GB" altLang="en-US" sz="20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PT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16721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ESTONIA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2000" y="1124744"/>
            <a:ext cx="7920000" cy="4349080"/>
          </a:xfrm>
        </p:spPr>
        <p:txBody>
          <a:bodyPr/>
          <a:lstStyle/>
          <a:p>
            <a:pPr marL="0" indent="0">
              <a:buNone/>
            </a:pPr>
            <a:endParaRPr lang="et-EE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50" y="19178"/>
            <a:ext cx="4152950" cy="4932498"/>
          </a:xfrm>
          <a:prstGeom prst="rect">
            <a:avLst/>
          </a:prstGeom>
        </p:spPr>
      </p:pic>
      <p:pic>
        <p:nvPicPr>
          <p:cNvPr id="1028" name="Picture 4" descr="Pildiotsingu eesti kaart 2018 tule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6751204" cy="46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059832" y="2996952"/>
            <a:ext cx="1823138" cy="17346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559602">
            <a:off x="3627801" y="3649324"/>
            <a:ext cx="10070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t-EE" b="1" dirty="0" smtClean="0">
                <a:solidFill>
                  <a:srgbClr val="FF0000"/>
                </a:solidFill>
                <a:latin typeface="Geogrotesque Rg" panose="02000000000000000000" pitchFamily="2" charset="0"/>
              </a:rPr>
              <a:t>~200km</a:t>
            </a:r>
            <a:endParaRPr lang="et-EE" b="1" dirty="0">
              <a:solidFill>
                <a:srgbClr val="FF0000"/>
              </a:solidFill>
              <a:latin typeface="Geogrotesque Rg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82970" y="4731634"/>
            <a:ext cx="337102" cy="220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026" name="Picture 2" descr="Seotud kujut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520" y="4963793"/>
            <a:ext cx="3367480" cy="18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ldiotsingu teletorn tulem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5338" y="-496775"/>
            <a:ext cx="2392796" cy="346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ldiotsingu teletorn tulem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1507" y="6608"/>
            <a:ext cx="4355723" cy="22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5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Tartu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www.tartu.ee/en</a:t>
            </a:r>
            <a:endParaRPr lang="et-EE" dirty="0" smtClean="0"/>
          </a:p>
          <a:p>
            <a:r>
              <a:rPr lang="en-GB" dirty="0" smtClean="0"/>
              <a:t>Population</a:t>
            </a:r>
            <a:r>
              <a:rPr lang="et-EE" dirty="0" smtClean="0"/>
              <a:t> 97 000</a:t>
            </a:r>
          </a:p>
          <a:p>
            <a:r>
              <a:rPr lang="et-EE" dirty="0" smtClean="0"/>
              <a:t> 11 </a:t>
            </a:r>
            <a:r>
              <a:rPr lang="en-GB" dirty="0" smtClean="0"/>
              <a:t>universities</a:t>
            </a:r>
            <a:r>
              <a:rPr lang="et-EE" dirty="0" smtClean="0"/>
              <a:t> </a:t>
            </a:r>
          </a:p>
        </p:txBody>
      </p:sp>
      <p:pic>
        <p:nvPicPr>
          <p:cNvPr id="1028" name="Picture 4" descr="Pildiotsingu tartu tule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539" y="0"/>
            <a:ext cx="456197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ldiotsingu pÃ¼ssirohukelder tulem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5436095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ldiotsingu tartu tulem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558394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05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err="1" smtClean="0"/>
              <a:t>Hotel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https://www.dorpat.ee</a:t>
            </a:r>
            <a:r>
              <a:rPr lang="et-EE" dirty="0" smtClean="0">
                <a:hlinkClick r:id="rId3"/>
              </a:rPr>
              <a:t>/</a:t>
            </a:r>
            <a:endParaRPr lang="et-EE" dirty="0" smtClean="0"/>
          </a:p>
          <a:p>
            <a:r>
              <a:rPr lang="et-EE" dirty="0">
                <a:latin typeface="Calibri" pitchFamily="34" charset="0"/>
              </a:rPr>
              <a:t>Standard </a:t>
            </a:r>
            <a:r>
              <a:rPr lang="et-EE" dirty="0" err="1">
                <a:latin typeface="Calibri" pitchFamily="34" charset="0"/>
              </a:rPr>
              <a:t>sgl</a:t>
            </a:r>
            <a:r>
              <a:rPr lang="et-EE" dirty="0">
                <a:latin typeface="Calibri" pitchFamily="34" charset="0"/>
              </a:rPr>
              <a:t> 56€</a:t>
            </a:r>
          </a:p>
          <a:p>
            <a:r>
              <a:rPr lang="et-EE" dirty="0">
                <a:latin typeface="Calibri" pitchFamily="34" charset="0"/>
              </a:rPr>
              <a:t>Standard </a:t>
            </a:r>
            <a:r>
              <a:rPr lang="et-EE" dirty="0" err="1">
                <a:latin typeface="Calibri" pitchFamily="34" charset="0"/>
              </a:rPr>
              <a:t>twin</a:t>
            </a:r>
            <a:r>
              <a:rPr lang="et-EE" dirty="0">
                <a:latin typeface="Calibri" pitchFamily="34" charset="0"/>
              </a:rPr>
              <a:t>/</a:t>
            </a:r>
            <a:r>
              <a:rPr lang="et-EE" dirty="0" err="1">
                <a:latin typeface="Calibri" pitchFamily="34" charset="0"/>
              </a:rPr>
              <a:t>dbl</a:t>
            </a:r>
            <a:r>
              <a:rPr lang="et-EE" dirty="0">
                <a:latin typeface="Calibri" pitchFamily="34" charset="0"/>
              </a:rPr>
              <a:t> 70€</a:t>
            </a:r>
          </a:p>
          <a:p>
            <a:r>
              <a:rPr lang="et-EE" dirty="0" err="1" smtClean="0">
                <a:latin typeface="Calibri" pitchFamily="34" charset="0"/>
              </a:rPr>
              <a:t>Suite</a:t>
            </a:r>
            <a:r>
              <a:rPr lang="et-EE" dirty="0" smtClean="0">
                <a:latin typeface="Calibri" pitchFamily="34" charset="0"/>
              </a:rPr>
              <a:t> </a:t>
            </a:r>
            <a:r>
              <a:rPr lang="et-EE" dirty="0">
                <a:latin typeface="Calibri" pitchFamily="34" charset="0"/>
              </a:rPr>
              <a:t>100</a:t>
            </a:r>
            <a:r>
              <a:rPr lang="et-EE" dirty="0" smtClean="0">
                <a:latin typeface="Calibri" pitchFamily="34" charset="0"/>
              </a:rPr>
              <a:t>€</a:t>
            </a:r>
            <a:endParaRPr lang="et-EE" dirty="0">
              <a:latin typeface="Calibri" pitchFamily="34" charset="0"/>
            </a:endParaRPr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4664" y="-21583"/>
            <a:ext cx="22764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rpat Hotel in Tartu City Cent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6398"/>
            <a:ext cx="5336181" cy="300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dorpat.ee/wp-content/uploads/2018/07/16JJ0502042_ekraanile_fotoJarekJoepera-copy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860032" cy="29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dorpat.ee/wp-content/uploads/2016/06/Dorpat-Hotel-Struve1_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9104" y="4096610"/>
            <a:ext cx="4909136" cy="27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9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/>
              <a:t>27 </a:t>
            </a:r>
            <a:r>
              <a:rPr lang="et-EE" dirty="0" err="1" smtClean="0"/>
              <a:t>May</a:t>
            </a:r>
            <a:r>
              <a:rPr lang="et-EE" dirty="0" smtClean="0"/>
              <a:t> - AHHAA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ahhaa.ee/en</a:t>
            </a:r>
            <a:r>
              <a:rPr lang="et-EE" dirty="0" smtClean="0"/>
              <a:t> </a:t>
            </a:r>
          </a:p>
          <a:p>
            <a:r>
              <a:rPr lang="en-GB" dirty="0" smtClean="0"/>
              <a:t>Science Theatre show</a:t>
            </a:r>
          </a:p>
          <a:p>
            <a:r>
              <a:rPr lang="en-GB" dirty="0" smtClean="0"/>
              <a:t>Informal dinner</a:t>
            </a:r>
          </a:p>
          <a:p>
            <a:endParaRPr lang="et-EE" dirty="0"/>
          </a:p>
        </p:txBody>
      </p:sp>
      <p:pic>
        <p:nvPicPr>
          <p:cNvPr id="3074" name="Picture 2" descr="http://media.voog.com/0000/0037/0396/photos/HENO7805-1_hu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82064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voog.com/0000/0037/0396/photos/2017-03-20_V%C3%A4rviline_keemia_Teadusteater-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25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30 </a:t>
            </a:r>
            <a:r>
              <a:rPr lang="et-EE" dirty="0" err="1" smtClean="0"/>
              <a:t>May</a:t>
            </a:r>
            <a:r>
              <a:rPr lang="et-EE" dirty="0" smtClean="0"/>
              <a:t> - ERM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www.erm.ee/en</a:t>
            </a:r>
            <a:endParaRPr lang="et-EE" dirty="0" smtClean="0"/>
          </a:p>
          <a:p>
            <a:r>
              <a:rPr lang="en-GB" dirty="0" smtClean="0"/>
              <a:t>Tour</a:t>
            </a:r>
          </a:p>
          <a:p>
            <a:r>
              <a:rPr lang="en-GB" dirty="0" smtClean="0"/>
              <a:t>Formal dinner</a:t>
            </a:r>
          </a:p>
        </p:txBody>
      </p:sp>
      <p:pic>
        <p:nvPicPr>
          <p:cNvPr id="4100" name="Picture 4" descr="http://www.erm.ee/sites/default/files/field/image/08_ak0009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996" y="2825646"/>
            <a:ext cx="6082004" cy="40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rm.ee/sites/default/files/naitus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73" y="2981699"/>
            <a:ext cx="2603727" cy="3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ldiotsingu erm nÃ¤itused tulem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938" y="0"/>
            <a:ext cx="5221196" cy="34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5725905"/>
            <a:ext cx="2434499" cy="11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6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.02.2014 pluss her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>
            <a:latin typeface="Geogrotesque Rg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27.02.2014 pluss herem</Template>
  <TotalTime>1268</TotalTime>
  <Words>168</Words>
  <Application>Microsoft Office PowerPoint</Application>
  <PresentationFormat>On-screen Show (4:3)</PresentationFormat>
  <Paragraphs>53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27.02.2014 pluss herem</vt:lpstr>
      <vt:lpstr>BILC Conference 2019 Estonia</vt:lpstr>
      <vt:lpstr>BILC Conference</vt:lpstr>
      <vt:lpstr>ESTONIA</vt:lpstr>
      <vt:lpstr>Tartu</vt:lpstr>
      <vt:lpstr>Hotel</vt:lpstr>
      <vt:lpstr>27 May - AHHAA</vt:lpstr>
      <vt:lpstr>30 May - ERM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e-learning in  ENDC and Defence Forces</dc:title>
  <dc:creator>Oper, Marika</dc:creator>
  <cp:lastModifiedBy>Kasutaja</cp:lastModifiedBy>
  <cp:revision>86</cp:revision>
  <cp:lastPrinted>2012-06-18T10:22:43Z</cp:lastPrinted>
  <dcterms:created xsi:type="dcterms:W3CDTF">2014-03-04T13:55:16Z</dcterms:created>
  <dcterms:modified xsi:type="dcterms:W3CDTF">2018-10-11T20:05:43Z</dcterms:modified>
</cp:coreProperties>
</file>