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95" r:id="rId6"/>
    <p:sldId id="262" r:id="rId7"/>
    <p:sldId id="289" r:id="rId8"/>
    <p:sldId id="290" r:id="rId9"/>
    <p:sldId id="291" r:id="rId10"/>
    <p:sldId id="292" r:id="rId11"/>
    <p:sldId id="264" r:id="rId12"/>
    <p:sldId id="265" r:id="rId13"/>
    <p:sldId id="280" r:id="rId14"/>
    <p:sldId id="283" r:id="rId15"/>
    <p:sldId id="272" r:id="rId16"/>
    <p:sldId id="293" r:id="rId17"/>
    <p:sldId id="260" r:id="rId18"/>
    <p:sldId id="299" r:id="rId19"/>
    <p:sldId id="277" r:id="rId20"/>
    <p:sldId id="270" r:id="rId21"/>
    <p:sldId id="282" r:id="rId22"/>
    <p:sldId id="271" r:id="rId23"/>
    <p:sldId id="285" r:id="rId24"/>
    <p:sldId id="287" r:id="rId25"/>
    <p:sldId id="266" r:id="rId26"/>
    <p:sldId id="267" r:id="rId27"/>
    <p:sldId id="284" r:id="rId28"/>
    <p:sldId id="286" r:id="rId29"/>
    <p:sldId id="296" r:id="rId30"/>
    <p:sldId id="278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403"/>
    <a:srgbClr val="D52100"/>
    <a:srgbClr val="AD48CC"/>
    <a:srgbClr val="2E82DE"/>
    <a:srgbClr val="49B91D"/>
    <a:srgbClr val="5EAFA6"/>
    <a:srgbClr val="8064A2"/>
    <a:srgbClr val="C3D69B"/>
    <a:srgbClr val="60E146"/>
    <a:srgbClr val="F7964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12" autoAdjust="0"/>
  </p:normalViewPr>
  <p:slideViewPr>
    <p:cSldViewPr>
      <p:cViewPr varScale="1">
        <p:scale>
          <a:sx n="66" d="100"/>
          <a:sy n="66" d="100"/>
        </p:scale>
        <p:origin x="-12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26" y="-10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D79252-7B63-49DE-9472-0A31C67F5033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F458462-0CB6-4F57-9076-A07257A935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1579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5219D-04C1-4A8D-B15A-8B1063B28054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57BC8-7B3F-4C5F-9E7C-9E5DA2E42B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103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57BC8-7B3F-4C5F-9E7C-9E5DA2E42B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9475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57BC8-7B3F-4C5F-9E7C-9E5DA2E42B1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6641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57BC8-7B3F-4C5F-9E7C-9E5DA2E42B1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5693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57BC8-7B3F-4C5F-9E7C-9E5DA2E42B1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400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57BC8-7B3F-4C5F-9E7C-9E5DA2E42B1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5360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57BC8-7B3F-4C5F-9E7C-9E5DA2E42B1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83896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57BC8-7B3F-4C5F-9E7C-9E5DA2E42B1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27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57BC8-7B3F-4C5F-9E7C-9E5DA2E42B1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7240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57BC8-7B3F-4C5F-9E7C-9E5DA2E42B1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54327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57BC8-7B3F-4C5F-9E7C-9E5DA2E42B1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02139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57BC8-7B3F-4C5F-9E7C-9E5DA2E42B1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8948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57BC8-7B3F-4C5F-9E7C-9E5DA2E42B1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0872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57BC8-7B3F-4C5F-9E7C-9E5DA2E42B1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18890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57BC8-7B3F-4C5F-9E7C-9E5DA2E42B1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41102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57BC8-7B3F-4C5F-9E7C-9E5DA2E42B1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62501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57BC8-7B3F-4C5F-9E7C-9E5DA2E42B1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706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57BC8-7B3F-4C5F-9E7C-9E5DA2E42B1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78839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57BC8-7B3F-4C5F-9E7C-9E5DA2E42B1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64162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57BC8-7B3F-4C5F-9E7C-9E5DA2E42B1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47483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57BC8-7B3F-4C5F-9E7C-9E5DA2E42B1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78637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57BC8-7B3F-4C5F-9E7C-9E5DA2E42B1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69052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57BC8-7B3F-4C5F-9E7C-9E5DA2E42B1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6381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57BC8-7B3F-4C5F-9E7C-9E5DA2E42B1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49973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57BC8-7B3F-4C5F-9E7C-9E5DA2E42B1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7564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57BC8-7B3F-4C5F-9E7C-9E5DA2E42B1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0340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57BC8-7B3F-4C5F-9E7C-9E5DA2E42B1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2982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57BC8-7B3F-4C5F-9E7C-9E5DA2E42B1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9872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57BC8-7B3F-4C5F-9E7C-9E5DA2E42B1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2776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57BC8-7B3F-4C5F-9E7C-9E5DA2E42B1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339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57BC8-7B3F-4C5F-9E7C-9E5DA2E42B1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7803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B9A3-6146-4276-BE8D-9C52A5516465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0523-B9BF-4F0B-98F5-D1C91D613B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B9A3-6146-4276-BE8D-9C52A5516465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0523-B9BF-4F0B-98F5-D1C91D613B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B9A3-6146-4276-BE8D-9C52A5516465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0523-B9BF-4F0B-98F5-D1C91D613B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B9A3-6146-4276-BE8D-9C52A5516465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0523-B9BF-4F0B-98F5-D1C91D613B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B9A3-6146-4276-BE8D-9C52A5516465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0523-B9BF-4F0B-98F5-D1C91D613B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B9A3-6146-4276-BE8D-9C52A5516465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0523-B9BF-4F0B-98F5-D1C91D613B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B9A3-6146-4276-BE8D-9C52A5516465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0523-B9BF-4F0B-98F5-D1C91D613B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B9A3-6146-4276-BE8D-9C52A5516465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0523-B9BF-4F0B-98F5-D1C91D613B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B9A3-6146-4276-BE8D-9C52A5516465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0523-B9BF-4F0B-98F5-D1C91D613B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B9A3-6146-4276-BE8D-9C52A5516465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0523-B9BF-4F0B-98F5-D1C91D613B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B9A3-6146-4276-BE8D-9C52A5516465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0523-B9BF-4F0B-98F5-D1C91D613B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FB9A3-6146-4276-BE8D-9C52A5516465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60523-B9BF-4F0B-98F5-D1C91D613B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Classroom-Based Assessment (CBA)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What Works and What Doesn’t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144000" cy="281940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Peggy Garza</a:t>
            </a:r>
          </a:p>
          <a:p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BILC Secretary</a:t>
            </a:r>
          </a:p>
          <a:p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Chair, English Language Programs Dept.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Partner Language Training Center Europe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George C. Marshall European Center for Security Studies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5" descr="Na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2400" y="120650"/>
            <a:ext cx="1295400" cy="102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EALTA Guidelines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pPr marL="514350" indent="-346075">
              <a:buFont typeface="+mj-lt"/>
              <a:buAutoNum type="alphaUcPeriod" startAt="3"/>
            </a:pPr>
            <a:r>
              <a:rPr lang="en-US" sz="2800" dirty="0" smtClean="0"/>
              <a:t> Consequences</a:t>
            </a:r>
          </a:p>
          <a:p>
            <a:pPr marL="1085850" lvl="0" indent="-344488">
              <a:buFont typeface="+mj-lt"/>
              <a:buAutoNum type="arabicPeriod"/>
            </a:pPr>
            <a:r>
              <a:rPr lang="en-US" sz="2400" dirty="0"/>
              <a:t>What use is made of the results?</a:t>
            </a:r>
          </a:p>
          <a:p>
            <a:pPr marL="1085850" lvl="0" indent="-344488">
              <a:buFont typeface="+mj-lt"/>
              <a:buAutoNum type="arabicPeriod"/>
            </a:pPr>
            <a:r>
              <a:rPr lang="en-US" sz="2400" dirty="0"/>
              <a:t>What action(s) will be taken to improve learning?</a:t>
            </a:r>
          </a:p>
          <a:p>
            <a:pPr marL="1085850" lvl="0" indent="-344488">
              <a:buFont typeface="+mj-lt"/>
              <a:buAutoNum type="arabicPeriod"/>
            </a:pPr>
            <a:r>
              <a:rPr lang="en-US" sz="2400" dirty="0"/>
              <a:t>What kind of feedback do students get?</a:t>
            </a:r>
          </a:p>
          <a:p>
            <a:pPr marL="1085850" lvl="0" indent="-344488">
              <a:buFont typeface="+mj-lt"/>
              <a:buAutoNum type="arabicPeriod"/>
            </a:pPr>
            <a:r>
              <a:rPr lang="en-US" sz="2400" dirty="0"/>
              <a:t>What processes are in place for students or their guardians to make complaints or seek re-assessments?</a:t>
            </a:r>
          </a:p>
          <a:p>
            <a:pPr marL="1085850" lvl="0" indent="-344488">
              <a:buFont typeface="+mj-lt"/>
              <a:buAutoNum type="arabicPeriod"/>
            </a:pPr>
            <a:r>
              <a:rPr lang="en-US" sz="2400" dirty="0"/>
              <a:t>What are the consequences of the assessment procedures for classroom practices?</a:t>
            </a:r>
          </a:p>
          <a:p>
            <a:pPr marL="1085850" indent="-344488">
              <a:buFont typeface="+mj-lt"/>
              <a:buAutoNum type="arabicPeriod"/>
            </a:pPr>
            <a:r>
              <a:rPr lang="en-US" sz="2400" dirty="0"/>
              <a:t>What are the consequences of the results of the assessment for learners?</a:t>
            </a:r>
          </a:p>
        </p:txBody>
      </p:sp>
      <p:pic>
        <p:nvPicPr>
          <p:cNvPr id="4" name="Picture 2" descr="http://www.upv.es/uplser/U06989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38"/>
          <a:stretch/>
        </p:blipFill>
        <p:spPr bwMode="auto">
          <a:xfrm>
            <a:off x="0" y="0"/>
            <a:ext cx="1752600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993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Washback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sz="2800" dirty="0" smtClean="0"/>
              <a:t>Washback is the term that is used when students and teachers do things they would not necessarily otherwise do because of the test.” (Alderson and Wall, 1993)</a:t>
            </a:r>
          </a:p>
          <a:p>
            <a:r>
              <a:rPr lang="en-US" dirty="0" smtClean="0"/>
              <a:t> “</a:t>
            </a:r>
            <a:r>
              <a:rPr lang="en-US" sz="2800" dirty="0" smtClean="0"/>
              <a:t>In large scale assessment, washback often refers to the effects that tests have on instruction in terms of how learners prepare for the test.” (Brown and </a:t>
            </a:r>
            <a:r>
              <a:rPr lang="en-US" sz="2800" dirty="0" err="1" smtClean="0"/>
              <a:t>Abeywickrama</a:t>
            </a:r>
            <a:r>
              <a:rPr lang="en-US" sz="2800" dirty="0" smtClean="0"/>
              <a:t>, 2010)</a:t>
            </a:r>
            <a:endParaRPr lang="en-US" sz="2800" dirty="0"/>
          </a:p>
        </p:txBody>
      </p:sp>
      <p:pic>
        <p:nvPicPr>
          <p:cNvPr id="4" name="Picture 5" descr="Na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2400" y="120650"/>
            <a:ext cx="1295400" cy="102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Positive and Negative </a:t>
            </a:r>
            <a:r>
              <a:rPr lang="en-US" dirty="0" err="1" smtClean="0"/>
              <a:t>Washback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1543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Positive:  improvements in classroom instruction to better align it with STANAG 6001 testing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Negative: establishing test prep courses, such as those focusing on memorized or rehearsed language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32" y="1802304"/>
            <a:ext cx="9122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lvl="1">
              <a:buNone/>
            </a:pPr>
            <a:r>
              <a:rPr lang="en-US" sz="2800" dirty="0"/>
              <a:t>STANAG 6001 proficiency </a:t>
            </a:r>
            <a:r>
              <a:rPr lang="en-US" sz="2800" dirty="0" smtClean="0"/>
              <a:t>testing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632" y="1802304"/>
            <a:ext cx="9122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>
              <a:buNone/>
            </a:pPr>
            <a:r>
              <a:rPr lang="en-US" sz="2800" dirty="0" smtClean="0"/>
              <a:t>Language </a:t>
            </a:r>
            <a:r>
              <a:rPr lang="en-US" sz="2800" dirty="0"/>
              <a:t>programs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181600" y="1828800"/>
            <a:ext cx="914400" cy="533400"/>
          </a:xfrm>
          <a:prstGeom prst="rightArrow">
            <a:avLst/>
          </a:prstGeom>
          <a:ln w="28575">
            <a:solidFill>
              <a:srgbClr val="D521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sr.photos3.fotosearch.com/bthumb/CSP/CSP990/k110810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569"/>
          <a:stretch/>
        </p:blipFill>
        <p:spPr bwMode="auto">
          <a:xfrm>
            <a:off x="114300" y="3375834"/>
            <a:ext cx="78422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r.photos3.fotosearch.com/bthumb/CSP/CSP990/k110810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235"/>
          <a:stretch/>
        </p:blipFill>
        <p:spPr bwMode="auto">
          <a:xfrm>
            <a:off x="87312" y="4823634"/>
            <a:ext cx="8382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vel 5"/>
          <p:cNvSpPr/>
          <p:nvPr/>
        </p:nvSpPr>
        <p:spPr>
          <a:xfrm>
            <a:off x="304800" y="1752600"/>
            <a:ext cx="8610600" cy="3581400"/>
          </a:xfrm>
          <a:prstGeom prst="bevel">
            <a:avLst>
              <a:gd name="adj" fmla="val 254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CBA Positive </a:t>
            </a:r>
            <a:r>
              <a:rPr lang="en-US" dirty="0" err="1" smtClean="0"/>
              <a:t>Washback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03437"/>
            <a:ext cx="8077200" cy="32305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Positively influences what and how teachers teach</a:t>
            </a:r>
          </a:p>
          <a:p>
            <a:r>
              <a:rPr lang="en-US" dirty="0" smtClean="0"/>
              <a:t>Positively influences what and how learners learn</a:t>
            </a:r>
          </a:p>
          <a:p>
            <a:r>
              <a:rPr lang="en-US" dirty="0" smtClean="0"/>
              <a:t>Gives learners feedback that enhances their language development</a:t>
            </a:r>
          </a:p>
          <a:p>
            <a:r>
              <a:rPr lang="en-US" dirty="0" smtClean="0"/>
              <a:t>Is more formative in nature than summative</a:t>
            </a:r>
          </a:p>
          <a:p>
            <a:r>
              <a:rPr lang="en-US" dirty="0" smtClean="0"/>
              <a:t>Provides conditions for peak performance by the learner</a:t>
            </a:r>
          </a:p>
        </p:txBody>
      </p:sp>
      <p:sp>
        <p:nvSpPr>
          <p:cNvPr id="4" name="Rectangle 3"/>
          <p:cNvSpPr/>
          <p:nvPr/>
        </p:nvSpPr>
        <p:spPr>
          <a:xfrm>
            <a:off x="954324" y="5664369"/>
            <a:ext cx="29955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(Brown and </a:t>
            </a:r>
            <a:r>
              <a:rPr lang="en-US" sz="1600" dirty="0" err="1"/>
              <a:t>Abeywickrama</a:t>
            </a:r>
            <a:r>
              <a:rPr lang="en-US" sz="1600" dirty="0"/>
              <a:t>, 2010)</a:t>
            </a:r>
          </a:p>
        </p:txBody>
      </p:sp>
      <p:pic>
        <p:nvPicPr>
          <p:cNvPr id="7" name="Picture 5" descr="Na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2400" y="120650"/>
            <a:ext cx="1295400" cy="102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CBA’s Role in Proficiency 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4343400"/>
            <a:ext cx="91440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CBA supports proficiency building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57200" y="2110581"/>
            <a:ext cx="1752600" cy="1676400"/>
          </a:xfrm>
          <a:prstGeom prst="rect">
            <a:avLst/>
          </a:prstGeom>
          <a:solidFill>
            <a:srgbClr val="2E82D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Instructional Goals </a:t>
            </a:r>
            <a:r>
              <a:rPr lang="en-US" sz="2200" b="1" dirty="0"/>
              <a:t>and </a:t>
            </a:r>
            <a:r>
              <a:rPr lang="en-US" sz="2200" b="1" dirty="0" smtClean="0"/>
              <a:t>Learning Outcomes</a:t>
            </a:r>
            <a:endParaRPr lang="en-US" sz="2200" b="1" dirty="0"/>
          </a:p>
        </p:txBody>
      </p:sp>
      <p:sp>
        <p:nvSpPr>
          <p:cNvPr id="5" name="Rectangle 4"/>
          <p:cNvSpPr/>
          <p:nvPr/>
        </p:nvSpPr>
        <p:spPr>
          <a:xfrm>
            <a:off x="3695700" y="2133600"/>
            <a:ext cx="1752600" cy="1676400"/>
          </a:xfrm>
          <a:prstGeom prst="rect">
            <a:avLst/>
          </a:prstGeom>
          <a:solidFill>
            <a:srgbClr val="49B91D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Content </a:t>
            </a:r>
            <a:r>
              <a:rPr lang="en-US" sz="2200" b="1" dirty="0"/>
              <a:t>and </a:t>
            </a:r>
            <a:r>
              <a:rPr lang="en-US" sz="2200" b="1" dirty="0" smtClean="0"/>
              <a:t>Instruction</a:t>
            </a:r>
            <a:endParaRPr lang="en-US" sz="2200" b="1" dirty="0"/>
          </a:p>
        </p:txBody>
      </p:sp>
      <p:sp>
        <p:nvSpPr>
          <p:cNvPr id="6" name="Rectangle 5"/>
          <p:cNvSpPr/>
          <p:nvPr/>
        </p:nvSpPr>
        <p:spPr>
          <a:xfrm>
            <a:off x="6934200" y="2110581"/>
            <a:ext cx="1752600" cy="1676400"/>
          </a:xfrm>
          <a:prstGeom prst="rect">
            <a:avLst/>
          </a:prstGeom>
          <a:solidFill>
            <a:srgbClr val="AD48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Assessment</a:t>
            </a:r>
            <a:endParaRPr lang="en-US" sz="2200" b="1" dirty="0"/>
          </a:p>
        </p:txBody>
      </p:sp>
      <p:sp>
        <p:nvSpPr>
          <p:cNvPr id="7" name="Left-Right Arrow 6"/>
          <p:cNvSpPr/>
          <p:nvPr/>
        </p:nvSpPr>
        <p:spPr>
          <a:xfrm>
            <a:off x="2438400" y="2743200"/>
            <a:ext cx="990600" cy="457200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/>
          <p:cNvSpPr/>
          <p:nvPr/>
        </p:nvSpPr>
        <p:spPr>
          <a:xfrm>
            <a:off x="5715000" y="2743200"/>
            <a:ext cx="990600" cy="457200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-1" y="5745108"/>
            <a:ext cx="9144002" cy="1130820"/>
            <a:chOff x="-1" y="5745108"/>
            <a:chExt cx="9144002" cy="1130820"/>
          </a:xfrm>
        </p:grpSpPr>
        <p:pic>
          <p:nvPicPr>
            <p:cNvPr id="1028" name="Picture 4" descr="http://syracuseup.com/wp-content/uploads/2014/10/buffalo-skyline-b_w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5745108"/>
              <a:ext cx="2712565" cy="1130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://syracuseup.com/wp-content/uploads/2014/10/buffalo-skyline-b_w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2564" y="5745108"/>
              <a:ext cx="2712565" cy="1130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http://syracuseup.com/wp-content/uploads/2014/10/buffalo-skyline-b_w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1683" y="5745108"/>
              <a:ext cx="2712565" cy="1130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ttp://syracuseup.com/wp-content/uploads/2014/10/buffalo-skyline-b_w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0865"/>
            <a:stretch/>
          </p:blipFill>
          <p:spPr bwMode="auto">
            <a:xfrm>
              <a:off x="8082429" y="5745108"/>
              <a:ext cx="1061572" cy="1130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</a:rPr>
              <a:t>“</a:t>
            </a:r>
            <a:r>
              <a:rPr lang="en-US" b="1" i="1" dirty="0" smtClean="0">
                <a:solidFill>
                  <a:srgbClr val="FF0000"/>
                </a:solidFill>
              </a:rPr>
              <a:t>When learning and testing are not aligned, bad things happen.”</a:t>
            </a:r>
            <a:r>
              <a:rPr lang="en-US" sz="2400" dirty="0" smtClean="0"/>
              <a:t>(Dr Clifford, Madrid, May 2015)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6384" y="2560637"/>
            <a:ext cx="6100616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Possible reactions to lack of alignment</a:t>
            </a:r>
          </a:p>
          <a:p>
            <a:pPr lvl="1">
              <a:buFont typeface="Arial" pitchFamily="34" charset="0"/>
              <a:buChar char="‒"/>
            </a:pPr>
            <a:r>
              <a:rPr lang="en-US" sz="2400" dirty="0" smtClean="0"/>
              <a:t>Learners, who have mastered the content, fail the test</a:t>
            </a:r>
          </a:p>
          <a:p>
            <a:pPr lvl="1">
              <a:buFont typeface="Arial" pitchFamily="34" charset="0"/>
              <a:buChar char="‒"/>
            </a:pPr>
            <a:r>
              <a:rPr lang="en-US" sz="2400" dirty="0" smtClean="0"/>
              <a:t>Learners become frustrated and lose motivation</a:t>
            </a:r>
          </a:p>
          <a:p>
            <a:pPr lvl="1">
              <a:buFont typeface="Arial" pitchFamily="34" charset="0"/>
              <a:buChar char="‒"/>
            </a:pPr>
            <a:r>
              <a:rPr lang="en-US" sz="2400" dirty="0" smtClean="0"/>
              <a:t>Teachers change their instruction to prepare learners for the test, not the learning outcomes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http://www.fairfieldindustrialsales.com/images/Equalizer%20Cartoons/Rigging%20Alignm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7038" y="5029199"/>
            <a:ext cx="1954562" cy="170210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05000"/>
            <a:ext cx="7543800" cy="4221163"/>
          </a:xfrm>
        </p:spPr>
        <p:txBody>
          <a:bodyPr/>
          <a:lstStyle/>
          <a:p>
            <a:pPr marL="342900" lvl="1" indent="-342900" algn="ctr">
              <a:buNone/>
            </a:pPr>
            <a:r>
              <a:rPr lang="en-US" sz="3600" b="1" dirty="0"/>
              <a:t>Test method and </a:t>
            </a:r>
            <a:r>
              <a:rPr lang="en-US" sz="3600" b="1" dirty="0" smtClean="0"/>
              <a:t>purpose</a:t>
            </a:r>
          </a:p>
          <a:p>
            <a:pPr marL="342900" lvl="1" indent="-342900" algn="ctr">
              <a:buNone/>
            </a:pPr>
            <a:endParaRPr lang="en-US" sz="3600" b="1" dirty="0" smtClean="0"/>
          </a:p>
          <a:p>
            <a:pPr marL="342900" lvl="1" indent="-342900" algn="ctr">
              <a:buNone/>
            </a:pPr>
            <a:r>
              <a:rPr lang="en-US" sz="3600" b="1" dirty="0"/>
              <a:t>Test task and proficiency level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2" descr="http://www.4cdesign.co.uk/wp-content/uploads/2013/10/Equalizer-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1736" y="4851091"/>
            <a:ext cx="1956403" cy="170210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556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Alignment of Test Method </a:t>
            </a:r>
            <a:br>
              <a:rPr lang="en-US" sz="3600" dirty="0" smtClean="0"/>
            </a:br>
            <a:r>
              <a:rPr lang="en-US" sz="3600" dirty="0" smtClean="0"/>
              <a:t>and Test Purpose</a:t>
            </a:r>
            <a:endParaRPr lang="en-US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6438967"/>
              </p:ext>
            </p:extLst>
          </p:nvPr>
        </p:nvGraphicFramePr>
        <p:xfrm>
          <a:off x="228600" y="1981200"/>
          <a:ext cx="8686801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1066800"/>
                <a:gridCol w="1295400"/>
                <a:gridCol w="2667000"/>
                <a:gridCol w="1686606"/>
                <a:gridCol w="1589995"/>
              </a:tblGrid>
              <a:tr h="30205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Methods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Purposes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Advantages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Disadvantages</a:t>
                      </a:r>
                      <a:endParaRPr lang="en-US" sz="1400" dirty="0"/>
                    </a:p>
                  </a:txBody>
                  <a:tcPr/>
                </a:tc>
              </a:tr>
              <a:tr h="881339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Tests or quizzes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Provide information on learning outcome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Examine achievement of outcomes</a:t>
                      </a:r>
                    </a:p>
                    <a:p>
                      <a:pPr marL="112713" indent="-112713"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Ascertain extent to which</a:t>
                      </a:r>
                      <a:r>
                        <a:rPr lang="en-US" sz="1300" baseline="0" dirty="0" smtClean="0"/>
                        <a:t> program adheres to meet goals</a:t>
                      </a:r>
                    </a:p>
                    <a:p>
                      <a:pPr marL="112713" indent="-112713">
                        <a:buFont typeface="Arial" pitchFamily="34" charset="0"/>
                        <a:buChar char="•"/>
                      </a:pPr>
                      <a:r>
                        <a:rPr lang="en-US" sz="1300" baseline="0" dirty="0" smtClean="0"/>
                        <a:t>Provide feedback to teachers, students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Evidence of learning is generated as part of classes</a:t>
                      </a:r>
                    </a:p>
                    <a:p>
                      <a:pPr marL="112713" indent="-112713"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Results are used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Time consuming to create, administer, correct</a:t>
                      </a:r>
                    </a:p>
                    <a:p>
                      <a:pPr marL="112713" indent="-112713"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Time</a:t>
                      </a:r>
                      <a:r>
                        <a:rPr lang="en-US" sz="1300" baseline="0" dirty="0" smtClean="0"/>
                        <a:t> taken out of coursework</a:t>
                      </a:r>
                      <a:endParaRPr lang="en-US" sz="1300" dirty="0"/>
                    </a:p>
                  </a:txBody>
                  <a:tcPr/>
                </a:tc>
              </a:tr>
              <a:tr h="120408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Performance tests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Classroom activities using an observation</a:t>
                      </a:r>
                      <a:r>
                        <a:rPr lang="en-US" sz="1300" baseline="0" dirty="0" smtClean="0"/>
                        <a:t> checklist, example: give a briefing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Examine student achievement</a:t>
                      </a:r>
                    </a:p>
                    <a:p>
                      <a:pPr marL="112713" indent="-112713"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Ascertain</a:t>
                      </a:r>
                      <a:r>
                        <a:rPr lang="en-US" sz="1300" baseline="0" dirty="0" smtClean="0"/>
                        <a:t> performances meet goals</a:t>
                      </a:r>
                    </a:p>
                    <a:p>
                      <a:pPr marL="112713" indent="-112713">
                        <a:buFont typeface="Arial" pitchFamily="34" charset="0"/>
                        <a:buChar char="•"/>
                      </a:pPr>
                      <a:r>
                        <a:rPr lang="en-US" sz="1300" baseline="0" dirty="0" smtClean="0"/>
                        <a:t>Provide feedback to teachers and students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Capture data that is difficult</a:t>
                      </a:r>
                      <a:r>
                        <a:rPr lang="en-US" sz="1300" baseline="0" dirty="0" smtClean="0"/>
                        <a:t> to obtain through written texts and other methods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Can be difficult to interpret</a:t>
                      </a:r>
                    </a:p>
                    <a:p>
                      <a:pPr marL="112713" indent="-112713"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Performances influenced by observer</a:t>
                      </a:r>
                    </a:p>
                    <a:p>
                      <a:pPr marL="112713" indent="-112713"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Expensive and time consuming</a:t>
                      </a:r>
                      <a:endParaRPr lang="en-US" sz="1300" dirty="0"/>
                    </a:p>
                  </a:txBody>
                  <a:tcPr/>
                </a:tc>
              </a:tr>
              <a:tr h="120408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Portfolios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Collection of work such as assignments, reflection,</a:t>
                      </a:r>
                      <a:r>
                        <a:rPr lang="en-US" sz="1300" baseline="0" dirty="0" smtClean="0"/>
                        <a:t> self assessment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Examine achievement over time</a:t>
                      </a:r>
                    </a:p>
                    <a:p>
                      <a:pPr marL="112713" indent="-112713"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Understand progress</a:t>
                      </a:r>
                      <a:r>
                        <a:rPr lang="en-US" sz="1300" baseline="0" dirty="0" smtClean="0"/>
                        <a:t> within program</a:t>
                      </a:r>
                    </a:p>
                    <a:p>
                      <a:pPr marL="112713" indent="-112713">
                        <a:buFont typeface="Arial" pitchFamily="34" charset="0"/>
                        <a:buChar char="•"/>
                      </a:pPr>
                      <a:r>
                        <a:rPr lang="en-US" sz="1300" baseline="0" dirty="0" smtClean="0"/>
                        <a:t>Ascertain extent to which program meets goals</a:t>
                      </a:r>
                    </a:p>
                    <a:p>
                      <a:pPr marL="112713" indent="-112713">
                        <a:buFont typeface="Arial" pitchFamily="34" charset="0"/>
                        <a:buChar char="•"/>
                      </a:pPr>
                      <a:r>
                        <a:rPr lang="en-US" sz="1300" baseline="0" dirty="0" smtClean="0"/>
                        <a:t>Provide feedback to students and teachers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Students see growth and reflect on the products in the portfolio</a:t>
                      </a:r>
                    </a:p>
                    <a:p>
                      <a:pPr marL="112713" indent="-112713"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Provides a multi- view of student achievement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Resources needed:  may be costly and time consuming</a:t>
                      </a:r>
                      <a:endParaRPr lang="en-US" sz="13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86400" y="6400800"/>
            <a:ext cx="3429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(Adapted from </a:t>
            </a:r>
            <a:r>
              <a:rPr lang="en-US" sz="1600" dirty="0" err="1" smtClean="0"/>
              <a:t>DiBiase</a:t>
            </a:r>
            <a:r>
              <a:rPr lang="en-US" sz="1600" dirty="0" smtClean="0"/>
              <a:t>, 2014)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Alignment of Test Task </a:t>
            </a:r>
            <a:r>
              <a:rPr lang="en-US" dirty="0" smtClean="0"/>
              <a:t>&amp;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Proficiency Level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12438" y="1469425"/>
            <a:ext cx="3328412" cy="5159975"/>
            <a:chOff x="912438" y="1469425"/>
            <a:chExt cx="3328412" cy="5159975"/>
          </a:xfrm>
        </p:grpSpPr>
        <p:sp>
          <p:nvSpPr>
            <p:cNvPr id="61" name="Oval 60"/>
            <p:cNvSpPr/>
            <p:nvPr/>
          </p:nvSpPr>
          <p:spPr>
            <a:xfrm>
              <a:off x="1094093" y="3321387"/>
              <a:ext cx="2605921" cy="905002"/>
            </a:xfrm>
            <a:prstGeom prst="ellipse">
              <a:avLst/>
            </a:prstGeom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Down Arrow 61"/>
            <p:cNvSpPr/>
            <p:nvPr/>
          </p:nvSpPr>
          <p:spPr>
            <a:xfrm>
              <a:off x="2148582" y="5537431"/>
              <a:ext cx="505023" cy="323215"/>
            </a:xfrm>
            <a:prstGeom prst="down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Freeform 62"/>
            <p:cNvSpPr/>
            <p:nvPr/>
          </p:nvSpPr>
          <p:spPr>
            <a:xfrm>
              <a:off x="1189037" y="6023372"/>
              <a:ext cx="2424112" cy="606028"/>
            </a:xfrm>
            <a:custGeom>
              <a:avLst/>
              <a:gdLst>
                <a:gd name="connsiteX0" fmla="*/ 0 w 2424112"/>
                <a:gd name="connsiteY0" fmla="*/ 0 h 606028"/>
                <a:gd name="connsiteX1" fmla="*/ 2424112 w 2424112"/>
                <a:gd name="connsiteY1" fmla="*/ 0 h 606028"/>
                <a:gd name="connsiteX2" fmla="*/ 2424112 w 2424112"/>
                <a:gd name="connsiteY2" fmla="*/ 606028 h 606028"/>
                <a:gd name="connsiteX3" fmla="*/ 0 w 2424112"/>
                <a:gd name="connsiteY3" fmla="*/ 606028 h 606028"/>
                <a:gd name="connsiteX4" fmla="*/ 0 w 2424112"/>
                <a:gd name="connsiteY4" fmla="*/ 0 h 60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4112" h="606028">
                  <a:moveTo>
                    <a:pt x="0" y="0"/>
                  </a:moveTo>
                  <a:lnTo>
                    <a:pt x="2424112" y="0"/>
                  </a:lnTo>
                  <a:lnTo>
                    <a:pt x="2424112" y="606028"/>
                  </a:lnTo>
                  <a:lnTo>
                    <a:pt x="0" y="60602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rgbClr val="FF0000"/>
                  </a:solidFill>
                </a:rPr>
                <a:t>Low </a:t>
              </a:r>
              <a:r>
                <a:rPr lang="en-US" sz="2800" b="1" kern="1200" dirty="0" smtClean="0"/>
                <a:t>Proficiency</a:t>
              </a:r>
              <a:endParaRPr lang="en-US" sz="2800" b="1" kern="1200" dirty="0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2041517" y="4296285"/>
              <a:ext cx="909042" cy="909042"/>
            </a:xfrm>
            <a:custGeom>
              <a:avLst/>
              <a:gdLst>
                <a:gd name="connsiteX0" fmla="*/ 0 w 909042"/>
                <a:gd name="connsiteY0" fmla="*/ 454521 h 909042"/>
                <a:gd name="connsiteX1" fmla="*/ 454521 w 909042"/>
                <a:gd name="connsiteY1" fmla="*/ 0 h 909042"/>
                <a:gd name="connsiteX2" fmla="*/ 909042 w 909042"/>
                <a:gd name="connsiteY2" fmla="*/ 454521 h 909042"/>
                <a:gd name="connsiteX3" fmla="*/ 454521 w 909042"/>
                <a:gd name="connsiteY3" fmla="*/ 909042 h 909042"/>
                <a:gd name="connsiteX4" fmla="*/ 0 w 909042"/>
                <a:gd name="connsiteY4" fmla="*/ 454521 h 90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042" h="909042">
                  <a:moveTo>
                    <a:pt x="0" y="454521"/>
                  </a:moveTo>
                  <a:cubicBezTo>
                    <a:pt x="0" y="203496"/>
                    <a:pt x="203496" y="0"/>
                    <a:pt x="454521" y="0"/>
                  </a:cubicBezTo>
                  <a:cubicBezTo>
                    <a:pt x="705546" y="0"/>
                    <a:pt x="909042" y="203496"/>
                    <a:pt x="909042" y="454521"/>
                  </a:cubicBezTo>
                  <a:cubicBezTo>
                    <a:pt x="909042" y="705546"/>
                    <a:pt x="705546" y="909042"/>
                    <a:pt x="454521" y="909042"/>
                  </a:cubicBezTo>
                  <a:cubicBezTo>
                    <a:pt x="203496" y="909042"/>
                    <a:pt x="0" y="705546"/>
                    <a:pt x="0" y="45452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0906" tIns="150906" rIns="150906" bIns="150906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Spelling test</a:t>
              </a:r>
              <a:endParaRPr lang="en-US" sz="1400" kern="1200" dirty="0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1312992" y="3440115"/>
              <a:ext cx="1065152" cy="1004682"/>
            </a:xfrm>
            <a:custGeom>
              <a:avLst/>
              <a:gdLst>
                <a:gd name="connsiteX0" fmla="*/ 0 w 1065152"/>
                <a:gd name="connsiteY0" fmla="*/ 502341 h 1004682"/>
                <a:gd name="connsiteX1" fmla="*/ 532576 w 1065152"/>
                <a:gd name="connsiteY1" fmla="*/ 0 h 1004682"/>
                <a:gd name="connsiteX2" fmla="*/ 1065152 w 1065152"/>
                <a:gd name="connsiteY2" fmla="*/ 502341 h 1004682"/>
                <a:gd name="connsiteX3" fmla="*/ 532576 w 1065152"/>
                <a:gd name="connsiteY3" fmla="*/ 1004682 h 1004682"/>
                <a:gd name="connsiteX4" fmla="*/ 0 w 1065152"/>
                <a:gd name="connsiteY4" fmla="*/ 502341 h 1004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5152" h="1004682">
                  <a:moveTo>
                    <a:pt x="0" y="502341"/>
                  </a:moveTo>
                  <a:cubicBezTo>
                    <a:pt x="0" y="224906"/>
                    <a:pt x="238442" y="0"/>
                    <a:pt x="532576" y="0"/>
                  </a:cubicBezTo>
                  <a:cubicBezTo>
                    <a:pt x="826710" y="0"/>
                    <a:pt x="1065152" y="224906"/>
                    <a:pt x="1065152" y="502341"/>
                  </a:cubicBezTo>
                  <a:cubicBezTo>
                    <a:pt x="1065152" y="779776"/>
                    <a:pt x="826710" y="1004682"/>
                    <a:pt x="532576" y="1004682"/>
                  </a:cubicBezTo>
                  <a:cubicBezTo>
                    <a:pt x="238442" y="1004682"/>
                    <a:pt x="0" y="779776"/>
                    <a:pt x="0" y="50234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0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3768" tIns="164912" rIns="173768" bIns="164912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Multiple choice</a:t>
              </a:r>
              <a:endParaRPr lang="en-US" sz="1400" kern="1200" dirty="0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2290473" y="3408191"/>
              <a:ext cx="968675" cy="881689"/>
            </a:xfrm>
            <a:custGeom>
              <a:avLst/>
              <a:gdLst>
                <a:gd name="connsiteX0" fmla="*/ 0 w 968675"/>
                <a:gd name="connsiteY0" fmla="*/ 440845 h 881689"/>
                <a:gd name="connsiteX1" fmla="*/ 484338 w 968675"/>
                <a:gd name="connsiteY1" fmla="*/ 0 h 881689"/>
                <a:gd name="connsiteX2" fmla="*/ 968676 w 968675"/>
                <a:gd name="connsiteY2" fmla="*/ 440845 h 881689"/>
                <a:gd name="connsiteX3" fmla="*/ 484338 w 968675"/>
                <a:gd name="connsiteY3" fmla="*/ 881690 h 881689"/>
                <a:gd name="connsiteX4" fmla="*/ 0 w 968675"/>
                <a:gd name="connsiteY4" fmla="*/ 440845 h 88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8675" h="881689">
                  <a:moveTo>
                    <a:pt x="0" y="440845"/>
                  </a:moveTo>
                  <a:cubicBezTo>
                    <a:pt x="0" y="197373"/>
                    <a:pt x="216846" y="0"/>
                    <a:pt x="484338" y="0"/>
                  </a:cubicBezTo>
                  <a:cubicBezTo>
                    <a:pt x="751830" y="0"/>
                    <a:pt x="968676" y="197373"/>
                    <a:pt x="968676" y="440845"/>
                  </a:cubicBezTo>
                  <a:cubicBezTo>
                    <a:pt x="968676" y="684317"/>
                    <a:pt x="751830" y="881690"/>
                    <a:pt x="484338" y="881690"/>
                  </a:cubicBezTo>
                  <a:cubicBezTo>
                    <a:pt x="216846" y="881690"/>
                    <a:pt x="0" y="684317"/>
                    <a:pt x="0" y="44084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9639" tIns="146900" rIns="159639" bIns="14690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True/ false</a:t>
              </a:r>
              <a:endParaRPr lang="en-US" sz="1400" kern="1200" dirty="0"/>
            </a:p>
          </p:txBody>
        </p:sp>
        <p:sp>
          <p:nvSpPr>
            <p:cNvPr id="67" name="Shape 66"/>
            <p:cNvSpPr/>
            <p:nvPr/>
          </p:nvSpPr>
          <p:spPr>
            <a:xfrm>
              <a:off x="981869" y="3210282"/>
              <a:ext cx="2828131" cy="2262505"/>
            </a:xfrm>
            <a:prstGeom prst="funnel">
              <a:avLst/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/>
            <p:cNvSpPr txBox="1"/>
            <p:nvPr/>
          </p:nvSpPr>
          <p:spPr>
            <a:xfrm rot="16200000">
              <a:off x="3545495" y="3582959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LOW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312992" y="2449513"/>
              <a:ext cx="1121122" cy="1048623"/>
              <a:chOff x="1010046" y="783788"/>
              <a:chExt cx="909042" cy="909042"/>
            </a:xfrm>
            <a:solidFill>
              <a:srgbClr val="B3A2C7"/>
            </a:solidFill>
          </p:grpSpPr>
          <p:sp>
            <p:nvSpPr>
              <p:cNvPr id="15" name="Oval 14"/>
              <p:cNvSpPr/>
              <p:nvPr/>
            </p:nvSpPr>
            <p:spPr>
              <a:xfrm>
                <a:off x="1010046" y="783788"/>
                <a:ext cx="909042" cy="909042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Oval 4"/>
              <p:cNvSpPr/>
              <p:nvPr/>
            </p:nvSpPr>
            <p:spPr>
              <a:xfrm>
                <a:off x="1143172" y="916914"/>
                <a:ext cx="642790" cy="64279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lvl="0" algn="ctr" defTabSz="4889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kern="1200" dirty="0" smtClean="0"/>
                  <a:t>Timed paragraph reading</a:t>
                </a:r>
                <a:endParaRPr lang="en-US" sz="1400" kern="1200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290475" y="1916114"/>
              <a:ext cx="1129475" cy="1174046"/>
              <a:chOff x="1010046" y="783788"/>
              <a:chExt cx="909042" cy="909042"/>
            </a:xfrm>
            <a:solidFill>
              <a:srgbClr val="5767B4"/>
            </a:solidFill>
          </p:grpSpPr>
          <p:sp>
            <p:nvSpPr>
              <p:cNvPr id="18" name="Oval 17"/>
              <p:cNvSpPr/>
              <p:nvPr/>
            </p:nvSpPr>
            <p:spPr>
              <a:xfrm>
                <a:off x="1010046" y="783788"/>
                <a:ext cx="909042" cy="909042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Oval 4"/>
              <p:cNvSpPr/>
              <p:nvPr/>
            </p:nvSpPr>
            <p:spPr>
              <a:xfrm>
                <a:off x="1143172" y="916914"/>
                <a:ext cx="642790" cy="64279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lvl="0" algn="ctr"/>
                <a:r>
                  <a:rPr lang="en-US" sz="1400" dirty="0"/>
                  <a:t>Picture-cued </a:t>
                </a:r>
                <a:endParaRPr lang="en-US" sz="1400" dirty="0" smtClean="0"/>
              </a:p>
              <a:p>
                <a:pPr lvl="0" algn="ctr"/>
                <a:r>
                  <a:rPr lang="en-US" sz="1400" dirty="0" smtClean="0"/>
                  <a:t>Q </a:t>
                </a:r>
                <a:r>
                  <a:rPr lang="en-US" sz="1400" dirty="0"/>
                  <a:t>&amp; A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912438" y="1469425"/>
              <a:ext cx="1129475" cy="1174046"/>
              <a:chOff x="1010046" y="783788"/>
              <a:chExt cx="909042" cy="909042"/>
            </a:xfrm>
            <a:solidFill>
              <a:srgbClr val="4BACC6"/>
            </a:solidFill>
          </p:grpSpPr>
          <p:sp>
            <p:nvSpPr>
              <p:cNvPr id="21" name="Oval 20"/>
              <p:cNvSpPr/>
              <p:nvPr/>
            </p:nvSpPr>
            <p:spPr>
              <a:xfrm>
                <a:off x="1010046" y="783788"/>
                <a:ext cx="909042" cy="909042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Oval 4"/>
              <p:cNvSpPr/>
              <p:nvPr/>
            </p:nvSpPr>
            <p:spPr>
              <a:xfrm>
                <a:off x="1100298" y="916914"/>
                <a:ext cx="685665" cy="64279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lvl="0" algn="ctr"/>
                <a:r>
                  <a:rPr lang="en-US" sz="1400" dirty="0" smtClean="0"/>
                  <a:t>Sentence completion</a:t>
                </a:r>
                <a:endParaRPr lang="en-US" sz="1400" dirty="0"/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5867400" y="977115"/>
            <a:ext cx="2829242" cy="5652285"/>
            <a:chOff x="6016466" y="966000"/>
            <a:chExt cx="2829242" cy="5652285"/>
          </a:xfrm>
        </p:grpSpPr>
        <p:grpSp>
          <p:nvGrpSpPr>
            <p:cNvPr id="68" name="Group 67"/>
            <p:cNvGrpSpPr/>
            <p:nvPr/>
          </p:nvGrpSpPr>
          <p:grpSpPr>
            <a:xfrm>
              <a:off x="6016466" y="3046142"/>
              <a:ext cx="2829242" cy="3572143"/>
              <a:chOff x="6016466" y="3046142"/>
              <a:chExt cx="2829242" cy="3572143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6123573" y="3157291"/>
                <a:ext cx="2606944" cy="905357"/>
              </a:xfrm>
              <a:prstGeom prst="ellipse">
                <a:avLst/>
              </a:prstGeom>
            </p:spPr>
            <p:style>
              <a:lnRef idx="0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0" name="Down Arrow 69"/>
              <p:cNvSpPr/>
              <p:nvPr/>
            </p:nvSpPr>
            <p:spPr>
              <a:xfrm>
                <a:off x="7178476" y="5374205"/>
                <a:ext cx="505221" cy="323342"/>
              </a:xfrm>
              <a:prstGeom prst="downArrow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1" name="Freeform 70"/>
              <p:cNvSpPr/>
              <p:nvPr/>
            </p:nvSpPr>
            <p:spPr>
              <a:xfrm>
                <a:off x="6218554" y="6012019"/>
                <a:ext cx="2425065" cy="606266"/>
              </a:xfrm>
              <a:custGeom>
                <a:avLst/>
                <a:gdLst>
                  <a:gd name="connsiteX0" fmla="*/ 0 w 2425065"/>
                  <a:gd name="connsiteY0" fmla="*/ 0 h 606266"/>
                  <a:gd name="connsiteX1" fmla="*/ 2425065 w 2425065"/>
                  <a:gd name="connsiteY1" fmla="*/ 0 h 606266"/>
                  <a:gd name="connsiteX2" fmla="*/ 2425065 w 2425065"/>
                  <a:gd name="connsiteY2" fmla="*/ 606266 h 606266"/>
                  <a:gd name="connsiteX3" fmla="*/ 0 w 2425065"/>
                  <a:gd name="connsiteY3" fmla="*/ 606266 h 606266"/>
                  <a:gd name="connsiteX4" fmla="*/ 0 w 2425065"/>
                  <a:gd name="connsiteY4" fmla="*/ 0 h 606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5065" h="606266">
                    <a:moveTo>
                      <a:pt x="0" y="0"/>
                    </a:moveTo>
                    <a:lnTo>
                      <a:pt x="2425065" y="0"/>
                    </a:lnTo>
                    <a:lnTo>
                      <a:pt x="2425065" y="606266"/>
                    </a:lnTo>
                    <a:lnTo>
                      <a:pt x="0" y="60626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6" tIns="199136" rIns="199136" bIns="199136" numCol="1" spcCol="1270" anchor="ctr" anchorCtr="0">
                <a:noAutofit/>
              </a:bodyPr>
              <a:lstStyle/>
              <a:p>
                <a:pPr lvl="0" algn="ctr" defTabSz="1244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b="1" kern="1200" dirty="0" smtClean="0">
                    <a:solidFill>
                      <a:srgbClr val="FF0000"/>
                    </a:solidFill>
                  </a:rPr>
                  <a:t>High</a:t>
                </a:r>
                <a:r>
                  <a:rPr lang="en-US" sz="2800" b="1" kern="1200" dirty="0" smtClean="0">
                    <a:solidFill>
                      <a:srgbClr val="60E146"/>
                    </a:solidFill>
                  </a:rPr>
                  <a:t> </a:t>
                </a:r>
                <a:r>
                  <a:rPr lang="en-US" sz="2800" b="1" kern="1200" dirty="0" smtClean="0"/>
                  <a:t>Proficiency</a:t>
                </a:r>
                <a:endParaRPr lang="en-US" sz="2800" b="1" kern="1200" dirty="0"/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7071369" y="4132571"/>
                <a:ext cx="909399" cy="909399"/>
              </a:xfrm>
              <a:custGeom>
                <a:avLst/>
                <a:gdLst>
                  <a:gd name="connsiteX0" fmla="*/ 0 w 909399"/>
                  <a:gd name="connsiteY0" fmla="*/ 454700 h 909399"/>
                  <a:gd name="connsiteX1" fmla="*/ 454700 w 909399"/>
                  <a:gd name="connsiteY1" fmla="*/ 0 h 909399"/>
                  <a:gd name="connsiteX2" fmla="*/ 909400 w 909399"/>
                  <a:gd name="connsiteY2" fmla="*/ 454700 h 909399"/>
                  <a:gd name="connsiteX3" fmla="*/ 454700 w 909399"/>
                  <a:gd name="connsiteY3" fmla="*/ 909400 h 909399"/>
                  <a:gd name="connsiteX4" fmla="*/ 0 w 909399"/>
                  <a:gd name="connsiteY4" fmla="*/ 454700 h 909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399" h="909399">
                    <a:moveTo>
                      <a:pt x="0" y="454700"/>
                    </a:moveTo>
                    <a:cubicBezTo>
                      <a:pt x="0" y="203576"/>
                      <a:pt x="203576" y="0"/>
                      <a:pt x="454700" y="0"/>
                    </a:cubicBezTo>
                    <a:cubicBezTo>
                      <a:pt x="705824" y="0"/>
                      <a:pt x="909400" y="203576"/>
                      <a:pt x="909400" y="454700"/>
                    </a:cubicBezTo>
                    <a:cubicBezTo>
                      <a:pt x="909400" y="705824"/>
                      <a:pt x="705824" y="909400"/>
                      <a:pt x="454700" y="909400"/>
                    </a:cubicBezTo>
                    <a:cubicBezTo>
                      <a:pt x="203576" y="909400"/>
                      <a:pt x="0" y="705824"/>
                      <a:pt x="0" y="454700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50958" tIns="150958" rIns="150958" bIns="150958" numCol="1" spcCol="1270" anchor="ctr" anchorCtr="0">
                <a:noAutofit/>
              </a:bodyPr>
              <a:lstStyle/>
              <a:p>
                <a:pPr lvl="0" algn="ctr" defTabSz="6223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0" kern="1200" dirty="0" smtClean="0">
                    <a:solidFill>
                      <a:schemeClr val="tx1"/>
                    </a:solidFill>
                  </a:rPr>
                  <a:t>Essay</a:t>
                </a:r>
                <a:endParaRPr lang="en-US" sz="1400" b="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Freeform 72"/>
              <p:cNvSpPr/>
              <p:nvPr/>
            </p:nvSpPr>
            <p:spPr>
              <a:xfrm>
                <a:off x="6420643" y="3450320"/>
                <a:ext cx="909399" cy="909399"/>
              </a:xfrm>
              <a:custGeom>
                <a:avLst/>
                <a:gdLst>
                  <a:gd name="connsiteX0" fmla="*/ 0 w 909399"/>
                  <a:gd name="connsiteY0" fmla="*/ 454700 h 909399"/>
                  <a:gd name="connsiteX1" fmla="*/ 454700 w 909399"/>
                  <a:gd name="connsiteY1" fmla="*/ 0 h 909399"/>
                  <a:gd name="connsiteX2" fmla="*/ 909400 w 909399"/>
                  <a:gd name="connsiteY2" fmla="*/ 454700 h 909399"/>
                  <a:gd name="connsiteX3" fmla="*/ 454700 w 909399"/>
                  <a:gd name="connsiteY3" fmla="*/ 909400 h 909399"/>
                  <a:gd name="connsiteX4" fmla="*/ 0 w 909399"/>
                  <a:gd name="connsiteY4" fmla="*/ 454700 h 909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399" h="909399">
                    <a:moveTo>
                      <a:pt x="0" y="454700"/>
                    </a:moveTo>
                    <a:cubicBezTo>
                      <a:pt x="0" y="203576"/>
                      <a:pt x="203576" y="0"/>
                      <a:pt x="454700" y="0"/>
                    </a:cubicBezTo>
                    <a:cubicBezTo>
                      <a:pt x="705824" y="0"/>
                      <a:pt x="909400" y="203576"/>
                      <a:pt x="909400" y="454700"/>
                    </a:cubicBezTo>
                    <a:cubicBezTo>
                      <a:pt x="909400" y="705824"/>
                      <a:pt x="705824" y="909400"/>
                      <a:pt x="454700" y="909400"/>
                    </a:cubicBezTo>
                    <a:cubicBezTo>
                      <a:pt x="203576" y="909400"/>
                      <a:pt x="0" y="705824"/>
                      <a:pt x="0" y="454700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11250264"/>
                  <a:satOff val="-16880"/>
                  <a:lumOff val="-2745"/>
                  <a:alphaOff val="0"/>
                </a:schemeClr>
              </a:fillRef>
              <a:effectRef idx="0">
                <a:schemeClr val="accent3">
                  <a:hueOff val="11250264"/>
                  <a:satOff val="-16880"/>
                  <a:lumOff val="-274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50958" tIns="150958" rIns="150958" bIns="150958" numCol="1" spcCol="1270" anchor="ctr" anchorCtr="0">
                <a:noAutofit/>
              </a:bodyPr>
              <a:lstStyle/>
              <a:p>
                <a:pPr lvl="0" algn="ctr" defTabSz="6223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0" kern="1200" dirty="0" smtClean="0">
                    <a:solidFill>
                      <a:schemeClr val="tx1"/>
                    </a:solidFill>
                  </a:rPr>
                  <a:t>Debates</a:t>
                </a:r>
                <a:endParaRPr lang="en-US" sz="1400" b="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Shape 73"/>
              <p:cNvSpPr/>
              <p:nvPr/>
            </p:nvSpPr>
            <p:spPr>
              <a:xfrm>
                <a:off x="6016466" y="3046142"/>
                <a:ext cx="2829242" cy="2263394"/>
              </a:xfrm>
              <a:prstGeom prst="funnel">
                <a:avLst/>
              </a:prstGeom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31" name="Group 30"/>
            <p:cNvGrpSpPr/>
            <p:nvPr/>
          </p:nvGrpSpPr>
          <p:grpSpPr>
            <a:xfrm>
              <a:off x="6301612" y="2084402"/>
              <a:ext cx="1129475" cy="1174046"/>
              <a:chOff x="1010046" y="783788"/>
              <a:chExt cx="909042" cy="909042"/>
            </a:xfrm>
            <a:solidFill>
              <a:srgbClr val="C3D69B"/>
            </a:solidFill>
          </p:grpSpPr>
          <p:sp>
            <p:nvSpPr>
              <p:cNvPr id="32" name="Oval 31"/>
              <p:cNvSpPr/>
              <p:nvPr/>
            </p:nvSpPr>
            <p:spPr>
              <a:xfrm>
                <a:off x="1010046" y="783788"/>
                <a:ext cx="909042" cy="909042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Oval 4"/>
              <p:cNvSpPr/>
              <p:nvPr/>
            </p:nvSpPr>
            <p:spPr>
              <a:xfrm>
                <a:off x="1051328" y="916914"/>
                <a:ext cx="775916" cy="64279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Extended</a:t>
                </a:r>
              </a:p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response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7290658" y="2819400"/>
              <a:ext cx="1129475" cy="1174046"/>
              <a:chOff x="1010046" y="783788"/>
              <a:chExt cx="909042" cy="909042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010046" y="783788"/>
                <a:ext cx="909042" cy="909042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Oval 4"/>
              <p:cNvSpPr/>
              <p:nvPr/>
            </p:nvSpPr>
            <p:spPr>
              <a:xfrm>
                <a:off x="1051328" y="916914"/>
                <a:ext cx="835997" cy="6427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Presentations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6693550" y="966000"/>
              <a:ext cx="1129475" cy="1174046"/>
              <a:chOff x="1010046" y="783788"/>
              <a:chExt cx="909042" cy="909042"/>
            </a:xfrm>
            <a:solidFill>
              <a:srgbClr val="5EAFA6"/>
            </a:solidFill>
          </p:grpSpPr>
          <p:sp>
            <p:nvSpPr>
              <p:cNvPr id="39" name="Oval 38"/>
              <p:cNvSpPr/>
              <p:nvPr/>
            </p:nvSpPr>
            <p:spPr>
              <a:xfrm>
                <a:off x="1010046" y="783788"/>
                <a:ext cx="909042" cy="909042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Oval 4"/>
              <p:cNvSpPr/>
              <p:nvPr/>
            </p:nvSpPr>
            <p:spPr>
              <a:xfrm>
                <a:off x="1051328" y="916914"/>
                <a:ext cx="775916" cy="64279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Interviews and reports</a:t>
                </a: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7633525" y="1645354"/>
              <a:ext cx="1129475" cy="1174046"/>
              <a:chOff x="1010046" y="783788"/>
              <a:chExt cx="909042" cy="909042"/>
            </a:xfrm>
            <a:solidFill>
              <a:srgbClr val="8064A2"/>
            </a:solidFill>
          </p:grpSpPr>
          <p:sp>
            <p:nvSpPr>
              <p:cNvPr id="42" name="Oval 41"/>
              <p:cNvSpPr/>
              <p:nvPr/>
            </p:nvSpPr>
            <p:spPr>
              <a:xfrm>
                <a:off x="1010046" y="783788"/>
                <a:ext cx="909042" cy="909042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Oval 4"/>
              <p:cNvSpPr/>
              <p:nvPr/>
            </p:nvSpPr>
            <p:spPr>
              <a:xfrm>
                <a:off x="1051328" y="916914"/>
                <a:ext cx="775916" cy="64279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Panel discussions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22992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What About the </a:t>
            </a:r>
            <a:br>
              <a:rPr lang="en-US" dirty="0" smtClean="0"/>
            </a:br>
            <a:r>
              <a:rPr lang="en-US" dirty="0" smtClean="0"/>
              <a:t>Learners?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98637"/>
            <a:ext cx="85344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Learner expectations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They want to be tested on what they learn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They want to succeed 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100" dirty="0"/>
              <a:t>B</a:t>
            </a:r>
            <a:r>
              <a:rPr lang="en-US" sz="2100" dirty="0" smtClean="0"/>
              <a:t>ut should also not be afraid to make mistakes and learn from them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Learners appreciate specific feedback 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/>
              <a:t>But may need teacher guidance and strategies for language development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Learners require support and coaching 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/>
              <a:t>To learn how reflect, become more engaged in the learning process and take greater responsibility for their own learning</a:t>
            </a:r>
          </a:p>
          <a:p>
            <a:endParaRPr lang="en-US" dirty="0"/>
          </a:p>
        </p:txBody>
      </p:sp>
      <p:pic>
        <p:nvPicPr>
          <p:cNvPr id="4" name="Picture 5" descr="Na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2400" y="120650"/>
            <a:ext cx="1295400" cy="102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Definitions of </a:t>
            </a:r>
            <a:br>
              <a:rPr lang="en-US" dirty="0" smtClean="0"/>
            </a:br>
            <a:r>
              <a:rPr lang="en-US" dirty="0" smtClean="0"/>
              <a:t>Classroom-Based Assessment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66294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“Assessment internal to the classroom and managed by the </a:t>
            </a:r>
            <a:r>
              <a:rPr lang="en-US" dirty="0" smtClean="0"/>
              <a:t>teacher.” Glen Fulcher</a:t>
            </a: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“Comprises a repertoire of methods and reflective procedures that teachers and students use for evidence to gauge student learning on an ongoing </a:t>
            </a:r>
            <a:r>
              <a:rPr lang="en-US" dirty="0" smtClean="0"/>
              <a:t>basis.” Carolyn Turner</a:t>
            </a: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“ The process of using information about students’ learning in the course of instruction to make decisions to improve </a:t>
            </a:r>
            <a:r>
              <a:rPr lang="en-US" dirty="0" smtClean="0"/>
              <a:t>learning.”      Mary </a:t>
            </a:r>
            <a:r>
              <a:rPr lang="en-US" dirty="0"/>
              <a:t>Jo Di </a:t>
            </a:r>
            <a:r>
              <a:rPr lang="en-US" dirty="0" smtClean="0"/>
              <a:t>Biase</a:t>
            </a:r>
            <a:endParaRPr lang="en-US" dirty="0"/>
          </a:p>
        </p:txBody>
      </p:sp>
      <p:pic>
        <p:nvPicPr>
          <p:cNvPr id="1026" name="Picture 2" descr="https://www.heacademy.ac.uk/sites/default/files/styles/adaptive/adaptive-image/public/fulcher_glenn_0.jpg?itok=asRDy-e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87321" y="1910675"/>
            <a:ext cx="736466" cy="10785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olyn Turn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65108" y="3351318"/>
            <a:ext cx="888291" cy="11444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250104" y="4797609"/>
            <a:ext cx="827095" cy="11444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Clifford’s Model of </a:t>
            </a:r>
            <a:br>
              <a:rPr lang="en-US" dirty="0" smtClean="0"/>
            </a:br>
            <a:r>
              <a:rPr lang="en-US" dirty="0" smtClean="0"/>
              <a:t>Shrinking Learning Expectations</a:t>
            </a:r>
            <a:br>
              <a:rPr lang="en-US" dirty="0" smtClean="0"/>
            </a:br>
            <a:r>
              <a:rPr lang="en-US" sz="3600" dirty="0" smtClean="0"/>
              <a:t>(When only Traditional Tests are Used)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1000" y="2286001"/>
            <a:ext cx="8382000" cy="1117597"/>
            <a:chOff x="381000" y="2286001"/>
            <a:chExt cx="8382000" cy="1117597"/>
          </a:xfrm>
        </p:grpSpPr>
        <p:sp>
          <p:nvSpPr>
            <p:cNvPr id="5" name="Oval 4"/>
            <p:cNvSpPr/>
            <p:nvPr/>
          </p:nvSpPr>
          <p:spPr>
            <a:xfrm>
              <a:off x="381000" y="2286001"/>
              <a:ext cx="1705063" cy="1117597"/>
            </a:xfrm>
            <a:prstGeom prst="ellipse">
              <a:avLst/>
            </a:prstGeom>
            <a:solidFill>
              <a:srgbClr val="D521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883" tIns="89883" rIns="89883" bIns="8988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kern="1200" dirty="0" smtClean="0">
                  <a:solidFill>
                    <a:schemeClr val="tx1"/>
                  </a:solidFill>
                </a:rPr>
                <a:t>Instructional Goals and Learning Outcomes</a:t>
              </a:r>
              <a:endParaRPr lang="en-US" sz="15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48579" y="2643281"/>
              <a:ext cx="344531" cy="403036"/>
            </a:xfrm>
            <a:custGeom>
              <a:avLst/>
              <a:gdLst>
                <a:gd name="connsiteX0" fmla="*/ 0 w 344531"/>
                <a:gd name="connsiteY0" fmla="*/ 80607 h 403036"/>
                <a:gd name="connsiteX1" fmla="*/ 172266 w 344531"/>
                <a:gd name="connsiteY1" fmla="*/ 80607 h 403036"/>
                <a:gd name="connsiteX2" fmla="*/ 172266 w 344531"/>
                <a:gd name="connsiteY2" fmla="*/ 0 h 403036"/>
                <a:gd name="connsiteX3" fmla="*/ 344531 w 344531"/>
                <a:gd name="connsiteY3" fmla="*/ 201518 h 403036"/>
                <a:gd name="connsiteX4" fmla="*/ 172266 w 344531"/>
                <a:gd name="connsiteY4" fmla="*/ 403036 h 403036"/>
                <a:gd name="connsiteX5" fmla="*/ 172266 w 344531"/>
                <a:gd name="connsiteY5" fmla="*/ 322429 h 403036"/>
                <a:gd name="connsiteX6" fmla="*/ 0 w 344531"/>
                <a:gd name="connsiteY6" fmla="*/ 322429 h 403036"/>
                <a:gd name="connsiteX7" fmla="*/ 0 w 344531"/>
                <a:gd name="connsiteY7" fmla="*/ 80607 h 40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4531" h="403036">
                  <a:moveTo>
                    <a:pt x="0" y="80607"/>
                  </a:moveTo>
                  <a:lnTo>
                    <a:pt x="172266" y="80607"/>
                  </a:lnTo>
                  <a:lnTo>
                    <a:pt x="172266" y="0"/>
                  </a:lnTo>
                  <a:lnTo>
                    <a:pt x="344531" y="201518"/>
                  </a:lnTo>
                  <a:lnTo>
                    <a:pt x="172266" y="403036"/>
                  </a:lnTo>
                  <a:lnTo>
                    <a:pt x="172266" y="322429"/>
                  </a:lnTo>
                  <a:lnTo>
                    <a:pt x="0" y="322429"/>
                  </a:lnTo>
                  <a:lnTo>
                    <a:pt x="0" y="8060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0607" rIns="103359" bIns="80607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  <p:sp>
          <p:nvSpPr>
            <p:cNvPr id="8" name="Oval 7"/>
            <p:cNvSpPr/>
            <p:nvPr/>
          </p:nvSpPr>
          <p:spPr>
            <a:xfrm>
              <a:off x="2736123" y="2438400"/>
              <a:ext cx="1625147" cy="812798"/>
            </a:xfrm>
            <a:prstGeom prst="ellipse">
              <a:avLst/>
            </a:prstGeom>
            <a:solidFill>
              <a:srgbClr val="49B91D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956" tIns="80956" rIns="80956" bIns="80956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kern="1200" dirty="0" smtClean="0">
                  <a:solidFill>
                    <a:schemeClr val="tx1"/>
                  </a:solidFill>
                </a:rPr>
                <a:t>Textbook</a:t>
              </a:r>
              <a:endParaRPr lang="en-US" sz="15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4523785" y="2643281"/>
              <a:ext cx="344531" cy="403036"/>
            </a:xfrm>
            <a:custGeom>
              <a:avLst/>
              <a:gdLst>
                <a:gd name="connsiteX0" fmla="*/ 0 w 344531"/>
                <a:gd name="connsiteY0" fmla="*/ 80607 h 403036"/>
                <a:gd name="connsiteX1" fmla="*/ 172266 w 344531"/>
                <a:gd name="connsiteY1" fmla="*/ 80607 h 403036"/>
                <a:gd name="connsiteX2" fmla="*/ 172266 w 344531"/>
                <a:gd name="connsiteY2" fmla="*/ 0 h 403036"/>
                <a:gd name="connsiteX3" fmla="*/ 344531 w 344531"/>
                <a:gd name="connsiteY3" fmla="*/ 201518 h 403036"/>
                <a:gd name="connsiteX4" fmla="*/ 172266 w 344531"/>
                <a:gd name="connsiteY4" fmla="*/ 403036 h 403036"/>
                <a:gd name="connsiteX5" fmla="*/ 172266 w 344531"/>
                <a:gd name="connsiteY5" fmla="*/ 322429 h 403036"/>
                <a:gd name="connsiteX6" fmla="*/ 0 w 344531"/>
                <a:gd name="connsiteY6" fmla="*/ 322429 h 403036"/>
                <a:gd name="connsiteX7" fmla="*/ 0 w 344531"/>
                <a:gd name="connsiteY7" fmla="*/ 80607 h 40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4531" h="403036">
                  <a:moveTo>
                    <a:pt x="0" y="80607"/>
                  </a:moveTo>
                  <a:lnTo>
                    <a:pt x="172266" y="80607"/>
                  </a:lnTo>
                  <a:lnTo>
                    <a:pt x="172266" y="0"/>
                  </a:lnTo>
                  <a:lnTo>
                    <a:pt x="344531" y="201518"/>
                  </a:lnTo>
                  <a:lnTo>
                    <a:pt x="172266" y="403036"/>
                  </a:lnTo>
                  <a:lnTo>
                    <a:pt x="172266" y="322429"/>
                  </a:lnTo>
                  <a:lnTo>
                    <a:pt x="0" y="322429"/>
                  </a:lnTo>
                  <a:lnTo>
                    <a:pt x="0" y="8060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0607" rIns="103359" bIns="80607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  <p:sp>
          <p:nvSpPr>
            <p:cNvPr id="10" name="Oval 9"/>
            <p:cNvSpPr/>
            <p:nvPr/>
          </p:nvSpPr>
          <p:spPr>
            <a:xfrm>
              <a:off x="5011329" y="2590800"/>
              <a:ext cx="1625147" cy="507998"/>
            </a:xfrm>
            <a:prstGeom prst="ellipse">
              <a:avLst/>
            </a:prstGeom>
            <a:solidFill>
              <a:srgbClr val="AD48C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29" tIns="72029" rIns="72029" bIns="72029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kern="1200" dirty="0" smtClean="0">
                  <a:solidFill>
                    <a:schemeClr val="tx1"/>
                  </a:solidFill>
                </a:rPr>
                <a:t>Teaching</a:t>
              </a:r>
              <a:endParaRPr lang="en-US" sz="15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6798991" y="2643281"/>
              <a:ext cx="344531" cy="403036"/>
            </a:xfrm>
            <a:custGeom>
              <a:avLst/>
              <a:gdLst>
                <a:gd name="connsiteX0" fmla="*/ 0 w 344531"/>
                <a:gd name="connsiteY0" fmla="*/ 80607 h 403036"/>
                <a:gd name="connsiteX1" fmla="*/ 172266 w 344531"/>
                <a:gd name="connsiteY1" fmla="*/ 80607 h 403036"/>
                <a:gd name="connsiteX2" fmla="*/ 172266 w 344531"/>
                <a:gd name="connsiteY2" fmla="*/ 0 h 403036"/>
                <a:gd name="connsiteX3" fmla="*/ 344531 w 344531"/>
                <a:gd name="connsiteY3" fmla="*/ 201518 h 403036"/>
                <a:gd name="connsiteX4" fmla="*/ 172266 w 344531"/>
                <a:gd name="connsiteY4" fmla="*/ 403036 h 403036"/>
                <a:gd name="connsiteX5" fmla="*/ 172266 w 344531"/>
                <a:gd name="connsiteY5" fmla="*/ 322429 h 403036"/>
                <a:gd name="connsiteX6" fmla="*/ 0 w 344531"/>
                <a:gd name="connsiteY6" fmla="*/ 322429 h 403036"/>
                <a:gd name="connsiteX7" fmla="*/ 0 w 344531"/>
                <a:gd name="connsiteY7" fmla="*/ 80607 h 40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4531" h="403036">
                  <a:moveTo>
                    <a:pt x="0" y="80607"/>
                  </a:moveTo>
                  <a:lnTo>
                    <a:pt x="172266" y="80607"/>
                  </a:lnTo>
                  <a:lnTo>
                    <a:pt x="172266" y="0"/>
                  </a:lnTo>
                  <a:lnTo>
                    <a:pt x="344531" y="201518"/>
                  </a:lnTo>
                  <a:lnTo>
                    <a:pt x="172266" y="403036"/>
                  </a:lnTo>
                  <a:lnTo>
                    <a:pt x="172266" y="322429"/>
                  </a:lnTo>
                  <a:lnTo>
                    <a:pt x="0" y="322429"/>
                  </a:lnTo>
                  <a:lnTo>
                    <a:pt x="0" y="8060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0607" rIns="103359" bIns="80607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  <p:sp>
          <p:nvSpPr>
            <p:cNvPr id="12" name="Oval 11"/>
            <p:cNvSpPr/>
            <p:nvPr/>
          </p:nvSpPr>
          <p:spPr>
            <a:xfrm>
              <a:off x="7286535" y="2666997"/>
              <a:ext cx="1476465" cy="355604"/>
            </a:xfrm>
            <a:prstGeom prst="ellipse">
              <a:avLst/>
            </a:prstGeom>
            <a:solidFill>
              <a:srgbClr val="2E82DE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7565" tIns="67565" rIns="67565" bIns="6756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kern="1200" dirty="0" smtClean="0">
                  <a:solidFill>
                    <a:schemeClr val="tx1"/>
                  </a:solidFill>
                </a:rPr>
                <a:t>Test</a:t>
              </a:r>
              <a:endParaRPr lang="en-US" sz="15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114799"/>
            <a:ext cx="8610600" cy="304800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Learners do not want to waste their time studying what is not going to be “needed”.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For learners (and often for teachers), it is the </a:t>
            </a:r>
            <a:r>
              <a:rPr lang="en-US" sz="2400" b="1" dirty="0" smtClean="0"/>
              <a:t>tests</a:t>
            </a:r>
            <a:r>
              <a:rPr lang="en-US" sz="2400" dirty="0" smtClean="0"/>
              <a:t> used and not a course’s stated </a:t>
            </a:r>
            <a:r>
              <a:rPr lang="en-US" sz="2400" b="1" dirty="0" smtClean="0"/>
              <a:t>learning outcomes</a:t>
            </a:r>
            <a:r>
              <a:rPr lang="en-US" sz="2400" dirty="0" smtClean="0"/>
              <a:t> that define what is “needed.”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6400" y="6400800"/>
            <a:ext cx="3429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(Adapted from Clifford, 2015)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6519446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(Clifford, 2015)</a:t>
            </a:r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609600" y="914400"/>
            <a:ext cx="7848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191000" y="1295400"/>
            <a:ext cx="1066800" cy="99060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Textbook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524000" y="1752600"/>
            <a:ext cx="2667000" cy="259080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Real-world proficiency</a:t>
            </a: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Instructional domains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Clifford’s Model of </a:t>
            </a:r>
            <a:br>
              <a:rPr lang="en-US" dirty="0" smtClean="0"/>
            </a:br>
            <a:r>
              <a:rPr lang="en-US" dirty="0" smtClean="0"/>
              <a:t>Expanding Learning Expectations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7"/>
            <a:ext cx="8229600" cy="4068763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/>
              <a:t>Per Clifford, </a:t>
            </a:r>
            <a:r>
              <a:rPr lang="en-US" dirty="0" smtClean="0"/>
              <a:t>teaching for proficiency requires</a:t>
            </a:r>
          </a:p>
          <a:p>
            <a:pPr marL="914400">
              <a:spcBef>
                <a:spcPts val="1200"/>
              </a:spcBef>
              <a:spcAft>
                <a:spcPts val="1200"/>
              </a:spcAft>
            </a:pPr>
            <a:r>
              <a:rPr lang="en-US" sz="3000" dirty="0" smtClean="0"/>
              <a:t>Improved </a:t>
            </a:r>
            <a:r>
              <a:rPr lang="en-US" sz="3000" dirty="0"/>
              <a:t>assessment literacy for everyone: teachers, students, and </a:t>
            </a:r>
            <a:r>
              <a:rPr lang="en-US" sz="3000" dirty="0" smtClean="0"/>
              <a:t>administrators </a:t>
            </a:r>
            <a:endParaRPr lang="en-US" sz="3000" dirty="0"/>
          </a:p>
          <a:p>
            <a:pPr marL="914400">
              <a:spcBef>
                <a:spcPts val="1200"/>
              </a:spcBef>
              <a:spcAft>
                <a:spcPts val="1200"/>
              </a:spcAft>
            </a:pPr>
            <a:r>
              <a:rPr lang="en-US" sz="3000" dirty="0" smtClean="0"/>
              <a:t>A </a:t>
            </a:r>
            <a:r>
              <a:rPr lang="en-US" sz="3000" dirty="0"/>
              <a:t>tolerance for formative assessment that allows learners and programs to </a:t>
            </a:r>
            <a:r>
              <a:rPr lang="en-US" sz="3000" dirty="0" smtClean="0"/>
              <a:t>find success from their failures </a:t>
            </a:r>
            <a:endParaRPr lang="en-US" sz="3000" dirty="0"/>
          </a:p>
        </p:txBody>
      </p:sp>
      <p:pic>
        <p:nvPicPr>
          <p:cNvPr id="12296" name="Picture 8" descr="https://encrypted-tbn3.gstatic.com/images?q=tbn:ANd9GcQrdSTqbif8QCo0xBlSrwFP_3_g92ILKQnF5OhmU4n3MEMzrLS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5765" y="533400"/>
            <a:ext cx="237543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CBA Goes Beyond </a:t>
            </a:r>
            <a:br>
              <a:rPr lang="en-US" dirty="0" smtClean="0"/>
            </a:br>
            <a:r>
              <a:rPr lang="en-US" dirty="0" smtClean="0"/>
              <a:t>Traditional Testing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4114800" cy="4525963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Emphasis on continuous assessment</a:t>
            </a:r>
          </a:p>
          <a:p>
            <a:pPr lvl="1"/>
            <a:r>
              <a:rPr lang="en-US" sz="2600" dirty="0" smtClean="0"/>
              <a:t>Real-world communicative tasks </a:t>
            </a:r>
          </a:p>
          <a:p>
            <a:pPr lvl="1"/>
            <a:r>
              <a:rPr lang="en-US" sz="2600" dirty="0" smtClean="0"/>
              <a:t>A variety of assessment methods</a:t>
            </a:r>
          </a:p>
          <a:p>
            <a:r>
              <a:rPr lang="en-US" sz="3000" dirty="0" smtClean="0"/>
              <a:t>Learner deficiencies become “windows of insight</a:t>
            </a:r>
            <a:r>
              <a:rPr lang="en-US" sz="2600" dirty="0" smtClean="0"/>
              <a:t>” </a:t>
            </a:r>
            <a:r>
              <a:rPr lang="en-US" sz="2600" dirty="0"/>
              <a:t>(Brown and </a:t>
            </a:r>
            <a:r>
              <a:rPr lang="en-US" sz="2600" dirty="0" err="1"/>
              <a:t>Abeywickrama</a:t>
            </a:r>
            <a:r>
              <a:rPr lang="en-US" sz="2600" dirty="0"/>
              <a:t>, </a:t>
            </a:r>
            <a:r>
              <a:rPr lang="en-US" sz="2600" dirty="0" smtClean="0"/>
              <a:t>2010)</a:t>
            </a:r>
          </a:p>
          <a:p>
            <a:endParaRPr lang="en-US" dirty="0"/>
          </a:p>
        </p:txBody>
      </p:sp>
      <p:pic>
        <p:nvPicPr>
          <p:cNvPr id="5" name="Picture 8" descr="http://www.supportingeducation.org/wp-content/uploads/2013/10/shutterstock_1270744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27237"/>
            <a:ext cx="4191000" cy="35005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Na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2400" y="120650"/>
            <a:ext cx="1295400" cy="102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861" y="2209800"/>
            <a:ext cx="7543800" cy="3916363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   CBA can be described as the assessment bridge or the place where assessment, teaching and learning interweave in the classroom  (Turner, 2012)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6892" y="5503252"/>
            <a:ext cx="9061938" cy="1354748"/>
            <a:chOff x="46892" y="5503252"/>
            <a:chExt cx="9061938" cy="13547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705" r="3911"/>
            <a:stretch/>
          </p:blipFill>
          <p:spPr>
            <a:xfrm>
              <a:off x="46892" y="5514975"/>
              <a:ext cx="3048000" cy="134302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705" r="3911"/>
            <a:stretch/>
          </p:blipFill>
          <p:spPr>
            <a:xfrm>
              <a:off x="3018692" y="5503252"/>
              <a:ext cx="3048000" cy="13430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705" r="3911"/>
            <a:stretch/>
          </p:blipFill>
          <p:spPr>
            <a:xfrm flipH="1">
              <a:off x="6060830" y="5503252"/>
              <a:ext cx="3048000" cy="1343025"/>
            </a:xfrm>
            <a:prstGeom prst="rect">
              <a:avLst/>
            </a:prstGeom>
          </p:spPr>
        </p:pic>
      </p:grpSp>
      <p:pic>
        <p:nvPicPr>
          <p:cNvPr id="8" name="Picture 5" descr="Na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2400" y="120650"/>
            <a:ext cx="1295400" cy="102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Doesn’t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60198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Misalignment</a:t>
            </a:r>
            <a:endParaRPr lang="en-US" dirty="0"/>
          </a:p>
          <a:p>
            <a:r>
              <a:rPr lang="en-US" dirty="0" smtClean="0"/>
              <a:t>Testing </a:t>
            </a:r>
            <a:r>
              <a:rPr lang="en-US" dirty="0"/>
              <a:t>learners to find out what they don’t know</a:t>
            </a:r>
          </a:p>
          <a:p>
            <a:r>
              <a:rPr lang="en-US" dirty="0"/>
              <a:t>Excessive testing</a:t>
            </a:r>
          </a:p>
          <a:p>
            <a:r>
              <a:rPr lang="en-US" dirty="0"/>
              <a:t>No feedback and untimely feedback </a:t>
            </a:r>
          </a:p>
          <a:p>
            <a:r>
              <a:rPr lang="en-US" dirty="0" smtClean="0"/>
              <a:t>Using </a:t>
            </a:r>
            <a:r>
              <a:rPr lang="en-US" dirty="0"/>
              <a:t>poorly </a:t>
            </a:r>
            <a:r>
              <a:rPr lang="en-US" dirty="0" smtClean="0"/>
              <a:t>designed or rapidly </a:t>
            </a:r>
            <a:r>
              <a:rPr lang="en-US" dirty="0"/>
              <a:t>constructed </a:t>
            </a:r>
            <a:r>
              <a:rPr lang="en-US" dirty="0" smtClean="0"/>
              <a:t>tests, rubrics or scoring criteria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438900" y="2743200"/>
            <a:ext cx="2247900" cy="2514600"/>
            <a:chOff x="6438900" y="1905000"/>
            <a:chExt cx="2247900" cy="2514600"/>
          </a:xfrm>
        </p:grpSpPr>
        <p:pic>
          <p:nvPicPr>
            <p:cNvPr id="15378" name="Picture 18" descr="https://s-media-cache-ak0.pinimg.com/236x/b1/f8/61/b1f8616f022bac437416e046ae86f2a9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8900" y="1905000"/>
              <a:ext cx="2247900" cy="251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6" name="Picture 16" descr="http://free-icon-download.com/modules/PDdownloads/images/screenshots/free-image-download-blank-not_allowed-sig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5156" y="2850356"/>
              <a:ext cx="1264444" cy="1264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 descr="Na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2400" y="120650"/>
            <a:ext cx="1295400" cy="102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6297216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Providing feedback for improved learning and classroom instruction </a:t>
            </a:r>
            <a:endParaRPr lang="en-US" sz="2800" dirty="0"/>
          </a:p>
          <a:p>
            <a:r>
              <a:rPr lang="en-US" sz="2800" dirty="0"/>
              <a:t>Positive washback </a:t>
            </a:r>
          </a:p>
          <a:p>
            <a:r>
              <a:rPr lang="en-US" sz="2800" dirty="0" smtClean="0"/>
              <a:t>Alignment of learning outcomes, </a:t>
            </a:r>
            <a:r>
              <a:rPr lang="en-US" sz="2800" dirty="0"/>
              <a:t>content and assessment</a:t>
            </a:r>
          </a:p>
          <a:p>
            <a:r>
              <a:rPr lang="en-US" sz="2800" dirty="0" smtClean="0"/>
              <a:t>Providing a multi-view assessment of a learner’s competence in different domains of language learning </a:t>
            </a:r>
            <a:endParaRPr lang="en-US" sz="2800" dirty="0"/>
          </a:p>
          <a:p>
            <a:r>
              <a:rPr lang="en-US" sz="2800" dirty="0"/>
              <a:t>Building  responsibility for own </a:t>
            </a:r>
            <a:r>
              <a:rPr lang="en-US" sz="2800" dirty="0" smtClean="0"/>
              <a:t>learning</a:t>
            </a:r>
          </a:p>
        </p:txBody>
      </p:sp>
      <p:pic>
        <p:nvPicPr>
          <p:cNvPr id="6" name="Picture 5" descr="Na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2400" y="120650"/>
            <a:ext cx="1295400" cy="102235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6553200" y="2484437"/>
            <a:ext cx="2247900" cy="2514600"/>
            <a:chOff x="6438900" y="2743200"/>
            <a:chExt cx="2247900" cy="2514600"/>
          </a:xfrm>
        </p:grpSpPr>
        <p:pic>
          <p:nvPicPr>
            <p:cNvPr id="9" name="Picture 18" descr="https://s-media-cache-ak0.pinimg.com/236x/b1/f8/61/b1f8616f022bac437416e046ae86f2a9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8900" y="2743200"/>
              <a:ext cx="2247900" cy="251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ttp://cmiplanners.com/wp-content/uploads/2014/08/approved.jpe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2489" y="3505200"/>
              <a:ext cx="2031911" cy="1137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Importance of </a:t>
            </a:r>
            <a:br>
              <a:rPr lang="en-US" dirty="0" smtClean="0"/>
            </a:br>
            <a:r>
              <a:rPr lang="en-US" dirty="0" smtClean="0"/>
              <a:t>Assessment Literacy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4449763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“When teachers and program managers do not have assessment literacy, bad things happen.” </a:t>
            </a:r>
            <a:r>
              <a:rPr lang="en-US" sz="2400" dirty="0" smtClean="0"/>
              <a:t>(Garza, Helsinki, October 2015)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Possible reactions 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They do not understand STANAG 6001 standards and proficiency testing and therefore make bad program design decisions 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They blame the STANAG 6001 test, believe it is too difficult, or should test specific grammar, vocabulary or military terms </a:t>
            </a:r>
            <a:endParaRPr lang="en-US" sz="2400" dirty="0"/>
          </a:p>
        </p:txBody>
      </p:sp>
      <p:pic>
        <p:nvPicPr>
          <p:cNvPr id="5" name="Picture 5" descr="Na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2400" y="120650"/>
            <a:ext cx="1295400" cy="102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What Is </a:t>
            </a:r>
            <a:br>
              <a:rPr lang="en-US" dirty="0" smtClean="0"/>
            </a:br>
            <a:r>
              <a:rPr lang="en-US" dirty="0" smtClean="0"/>
              <a:t>Assessment Literacy?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26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cs typeface="Arial" pitchFamily="34" charset="0"/>
              </a:rPr>
              <a:t>  “</a:t>
            </a:r>
            <a:r>
              <a:rPr lang="en-US" dirty="0">
                <a:cs typeface="Arial" pitchFamily="34" charset="0"/>
              </a:rPr>
              <a:t>Knowledge, skills, and understanding of assessment principles and practice” (Taylor, 2009</a:t>
            </a:r>
            <a:r>
              <a:rPr lang="en-US" dirty="0" smtClean="0">
                <a:cs typeface="Arial" pitchFamily="34" charset="0"/>
              </a:rPr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5" descr="Na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2400" y="120650"/>
            <a:ext cx="1295400" cy="102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Why Is </a:t>
            </a:r>
            <a:br>
              <a:rPr lang="en-US" dirty="0" smtClean="0"/>
            </a:br>
            <a:r>
              <a:rPr lang="en-US" dirty="0" smtClean="0"/>
              <a:t>Assessment </a:t>
            </a:r>
            <a:r>
              <a:rPr lang="en-US" dirty="0"/>
              <a:t>Literacy </a:t>
            </a:r>
            <a:r>
              <a:rPr lang="en-US" dirty="0" smtClean="0"/>
              <a:t>Important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648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600" dirty="0" smtClean="0">
                <a:cs typeface="Arial" pitchFamily="34" charset="0"/>
              </a:rPr>
              <a:t>So </a:t>
            </a:r>
            <a:r>
              <a:rPr lang="en-US" sz="2600" dirty="0">
                <a:cs typeface="Arial" pitchFamily="34" charset="0"/>
              </a:rPr>
              <a:t>teachers can provide fair and accurate assessments of their students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cs typeface="Arial" pitchFamily="34" charset="0"/>
              </a:rPr>
              <a:t>To improve alignment between classroom </a:t>
            </a:r>
            <a:r>
              <a:rPr lang="en-US" sz="2600" dirty="0" smtClean="0">
                <a:cs typeface="Arial" pitchFamily="34" charset="0"/>
              </a:rPr>
              <a:t>instruction </a:t>
            </a:r>
            <a:r>
              <a:rPr lang="en-US" sz="2600" dirty="0">
                <a:cs typeface="Arial" pitchFamily="34" charset="0"/>
              </a:rPr>
              <a:t>and desired final learning outcomes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cs typeface="Arial" pitchFamily="34" charset="0"/>
              </a:rPr>
              <a:t>To support increasing accountability for classroom instruction</a:t>
            </a:r>
          </a:p>
          <a:p>
            <a:pPr>
              <a:spcAft>
                <a:spcPts val="600"/>
              </a:spcAft>
            </a:pPr>
            <a:r>
              <a:rPr lang="en-US" sz="2600" dirty="0" smtClean="0"/>
              <a:t>To create coherence across different assessments in a language program and confirm consistency with STANAG 6001 standards</a:t>
            </a:r>
          </a:p>
        </p:txBody>
      </p:sp>
      <p:pic>
        <p:nvPicPr>
          <p:cNvPr id="4" name="Picture 5" descr="Na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826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6200" y="76200"/>
            <a:ext cx="777240" cy="613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8242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2286000" y="2133600"/>
            <a:ext cx="44958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 smtClean="0"/>
              <a:t>Contrasting Paradigms</a:t>
            </a:r>
            <a:endParaRPr lang="en-US" sz="3200" b="1" dirty="0"/>
          </a:p>
        </p:txBody>
      </p:sp>
      <p:pic>
        <p:nvPicPr>
          <p:cNvPr id="2050" name="Picture 2" descr="http://48yo.files.wordpress.com/2012/07/paradig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1871" y="5338906"/>
            <a:ext cx="3824056" cy="14129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457200" y="304801"/>
            <a:ext cx="2971800" cy="726260"/>
          </a:xfrm>
          <a:prstGeom prst="rightArrow">
            <a:avLst>
              <a:gd name="adj1" fmla="val 100000"/>
              <a:gd name="adj2" fmla="val 83262"/>
            </a:avLst>
          </a:prstGeom>
          <a:solidFill>
            <a:srgbClr val="AD48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Large Scale</a:t>
            </a:r>
            <a:endParaRPr lang="en-US" b="1" dirty="0"/>
          </a:p>
        </p:txBody>
      </p:sp>
      <p:sp>
        <p:nvSpPr>
          <p:cNvPr id="7" name="Left Arrow 6"/>
          <p:cNvSpPr/>
          <p:nvPr/>
        </p:nvSpPr>
        <p:spPr>
          <a:xfrm>
            <a:off x="5739063" y="304801"/>
            <a:ext cx="2947737" cy="762000"/>
          </a:xfrm>
          <a:prstGeom prst="leftArrow">
            <a:avLst>
              <a:gd name="adj1" fmla="val 99479"/>
              <a:gd name="adj2" fmla="val 86842"/>
            </a:avLst>
          </a:prstGeom>
          <a:solidFill>
            <a:srgbClr val="AD48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Classroom</a:t>
            </a:r>
            <a:endParaRPr lang="en-US" b="1" dirty="0"/>
          </a:p>
        </p:txBody>
      </p:sp>
      <p:sp>
        <p:nvSpPr>
          <p:cNvPr id="11" name="Right Arrow 10"/>
          <p:cNvSpPr/>
          <p:nvPr/>
        </p:nvSpPr>
        <p:spPr>
          <a:xfrm>
            <a:off x="457200" y="1295401"/>
            <a:ext cx="2971800" cy="726260"/>
          </a:xfrm>
          <a:prstGeom prst="rightArrow">
            <a:avLst>
              <a:gd name="adj1" fmla="val 100000"/>
              <a:gd name="adj2" fmla="val 83262"/>
            </a:avLst>
          </a:prstGeom>
          <a:solidFill>
            <a:srgbClr val="2E82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High stakes</a:t>
            </a:r>
            <a:endParaRPr lang="en-US" b="1" dirty="0"/>
          </a:p>
        </p:txBody>
      </p:sp>
      <p:sp>
        <p:nvSpPr>
          <p:cNvPr id="12" name="Left Arrow 11"/>
          <p:cNvSpPr/>
          <p:nvPr/>
        </p:nvSpPr>
        <p:spPr>
          <a:xfrm>
            <a:off x="5715000" y="1295401"/>
            <a:ext cx="2947737" cy="762000"/>
          </a:xfrm>
          <a:prstGeom prst="leftArrow">
            <a:avLst>
              <a:gd name="adj1" fmla="val 99479"/>
              <a:gd name="adj2" fmla="val 86842"/>
            </a:avLst>
          </a:prstGeom>
          <a:solidFill>
            <a:srgbClr val="2E82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Low stakes</a:t>
            </a:r>
            <a:endParaRPr lang="en-US" b="1" dirty="0"/>
          </a:p>
        </p:txBody>
      </p:sp>
      <p:sp>
        <p:nvSpPr>
          <p:cNvPr id="13" name="Left Arrow 12"/>
          <p:cNvSpPr/>
          <p:nvPr/>
        </p:nvSpPr>
        <p:spPr>
          <a:xfrm>
            <a:off x="5715000" y="2286001"/>
            <a:ext cx="2947737" cy="762000"/>
          </a:xfrm>
          <a:prstGeom prst="leftArrow">
            <a:avLst>
              <a:gd name="adj1" fmla="val 99479"/>
              <a:gd name="adj2" fmla="val 86842"/>
            </a:avLst>
          </a:prstGeom>
          <a:solidFill>
            <a:srgbClr val="49B9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Formative</a:t>
            </a:r>
            <a:endParaRPr lang="en-US" b="1" dirty="0"/>
          </a:p>
        </p:txBody>
      </p:sp>
      <p:sp>
        <p:nvSpPr>
          <p:cNvPr id="14" name="Left Arrow 13"/>
          <p:cNvSpPr/>
          <p:nvPr/>
        </p:nvSpPr>
        <p:spPr>
          <a:xfrm>
            <a:off x="5755105" y="3276601"/>
            <a:ext cx="2947737" cy="762000"/>
          </a:xfrm>
          <a:prstGeom prst="leftArrow">
            <a:avLst>
              <a:gd name="adj1" fmla="val 99479"/>
              <a:gd name="adj2" fmla="val 86842"/>
            </a:avLst>
          </a:prstGeom>
          <a:solidFill>
            <a:srgbClr val="FFB4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Assessment </a:t>
            </a:r>
            <a:r>
              <a:rPr lang="en-US" b="1" dirty="0"/>
              <a:t>for </a:t>
            </a:r>
            <a:r>
              <a:rPr lang="en-US" b="1" dirty="0" smtClean="0"/>
              <a:t>learning</a:t>
            </a:r>
            <a:endParaRPr lang="en-US" b="1" dirty="0"/>
          </a:p>
        </p:txBody>
      </p:sp>
      <p:sp>
        <p:nvSpPr>
          <p:cNvPr id="15" name="Left Arrow 14"/>
          <p:cNvSpPr/>
          <p:nvPr/>
        </p:nvSpPr>
        <p:spPr>
          <a:xfrm>
            <a:off x="5739063" y="4267200"/>
            <a:ext cx="2947737" cy="762000"/>
          </a:xfrm>
          <a:prstGeom prst="leftArrow">
            <a:avLst>
              <a:gd name="adj1" fmla="val 99479"/>
              <a:gd name="adj2" fmla="val 86842"/>
            </a:avLst>
          </a:prstGeom>
          <a:solidFill>
            <a:srgbClr val="D521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Classroom Based Assessment</a:t>
            </a:r>
            <a:endParaRPr lang="en-US" b="1" dirty="0"/>
          </a:p>
        </p:txBody>
      </p:sp>
      <p:sp>
        <p:nvSpPr>
          <p:cNvPr id="16" name="Right Arrow 15"/>
          <p:cNvSpPr/>
          <p:nvPr/>
        </p:nvSpPr>
        <p:spPr>
          <a:xfrm>
            <a:off x="457200" y="2286001"/>
            <a:ext cx="2971800" cy="726260"/>
          </a:xfrm>
          <a:prstGeom prst="rightArrow">
            <a:avLst>
              <a:gd name="adj1" fmla="val 100000"/>
              <a:gd name="adj2" fmla="val 83262"/>
            </a:avLst>
          </a:prstGeom>
          <a:solidFill>
            <a:srgbClr val="49B9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Summative</a:t>
            </a:r>
            <a:endParaRPr lang="en-US" b="1" dirty="0"/>
          </a:p>
        </p:txBody>
      </p:sp>
      <p:sp>
        <p:nvSpPr>
          <p:cNvPr id="17" name="Right Arrow 16"/>
          <p:cNvSpPr/>
          <p:nvPr/>
        </p:nvSpPr>
        <p:spPr>
          <a:xfrm>
            <a:off x="457200" y="3276601"/>
            <a:ext cx="2971800" cy="726260"/>
          </a:xfrm>
          <a:prstGeom prst="rightArrow">
            <a:avLst>
              <a:gd name="adj1" fmla="val 100000"/>
              <a:gd name="adj2" fmla="val 83262"/>
            </a:avLst>
          </a:prstGeom>
          <a:solidFill>
            <a:srgbClr val="FFB4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Assessment of learning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457200" y="4267200"/>
            <a:ext cx="2971800" cy="726260"/>
          </a:xfrm>
          <a:prstGeom prst="rightArrow">
            <a:avLst>
              <a:gd name="adj1" fmla="val 100000"/>
              <a:gd name="adj2" fmla="val 83262"/>
            </a:avLst>
          </a:prstGeom>
          <a:solidFill>
            <a:srgbClr val="D521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STANAG 6001 (proficiency)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Language Standards &amp; Assessment Seminar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 smtClean="0"/>
              <a:t>For teachers and language program managers</a:t>
            </a:r>
          </a:p>
          <a:p>
            <a:r>
              <a:rPr lang="en-US" sz="2800" dirty="0" smtClean="0"/>
              <a:t>Objectives</a:t>
            </a:r>
          </a:p>
          <a:p>
            <a:pPr lvl="1"/>
            <a:r>
              <a:rPr lang="en-US" sz="2400" dirty="0" smtClean="0"/>
              <a:t>Familiarization with STANAG 6001</a:t>
            </a:r>
          </a:p>
          <a:p>
            <a:pPr lvl="1"/>
            <a:r>
              <a:rPr lang="en-US" sz="2400" dirty="0" smtClean="0"/>
              <a:t>Guidelines for aligning instruction to NATO standards</a:t>
            </a:r>
          </a:p>
          <a:p>
            <a:pPr lvl="1"/>
            <a:r>
              <a:rPr lang="en-US" sz="2400" dirty="0" smtClean="0"/>
              <a:t>Sound assessment principles and practical activities </a:t>
            </a:r>
            <a:endParaRPr lang="en-US" dirty="0" smtClean="0"/>
          </a:p>
          <a:p>
            <a:pPr marL="0" indent="0" algn="ctr">
              <a:buNone/>
            </a:pPr>
            <a:r>
              <a:rPr lang="en-US" sz="2400" b="1" dirty="0" smtClean="0"/>
              <a:t>Two week-seminar held twice a year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4700" y="4615296"/>
            <a:ext cx="2705100" cy="20903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 </a:t>
            </a:r>
            <a:r>
              <a:rPr lang="en-US" dirty="0" smtClean="0"/>
              <a:t>Principles</a:t>
            </a:r>
            <a:br>
              <a:rPr lang="en-US" dirty="0" smtClean="0"/>
            </a:br>
            <a:r>
              <a:rPr lang="en-US" dirty="0" smtClean="0"/>
              <a:t>of CBA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Include a variety of methods to build learner profiles to support language learning in the classroom</a:t>
            </a:r>
          </a:p>
          <a:p>
            <a:endParaRPr lang="en-US" sz="2800" dirty="0" smtClean="0"/>
          </a:p>
          <a:p>
            <a:pPr lvl="0"/>
            <a:r>
              <a:rPr lang="en-US" sz="2800" dirty="0" smtClean="0"/>
              <a:t>Information from CBA should </a:t>
            </a:r>
            <a:r>
              <a:rPr lang="en-US" sz="2800" dirty="0"/>
              <a:t>be used as the basis for interaction between the teacher and the </a:t>
            </a:r>
            <a:r>
              <a:rPr lang="en-US" sz="2800" dirty="0" smtClean="0"/>
              <a:t>student</a:t>
            </a:r>
          </a:p>
          <a:p>
            <a:pPr lvl="0"/>
            <a:endParaRPr lang="en-US" sz="2800" dirty="0"/>
          </a:p>
          <a:p>
            <a:pPr lvl="0"/>
            <a:r>
              <a:rPr lang="en-US" sz="2800" dirty="0" smtClean="0"/>
              <a:t>Teachers </a:t>
            </a:r>
            <a:r>
              <a:rPr lang="en-US" sz="2800" dirty="0"/>
              <a:t>need to become aware of </a:t>
            </a:r>
            <a:r>
              <a:rPr lang="en-US" sz="2800" dirty="0" smtClean="0"/>
              <a:t>assessment methods </a:t>
            </a:r>
            <a:r>
              <a:rPr lang="en-US" sz="2800" dirty="0"/>
              <a:t>and </a:t>
            </a:r>
            <a:r>
              <a:rPr lang="en-US" sz="2800" dirty="0" smtClean="0"/>
              <a:t>procedures</a:t>
            </a:r>
            <a:endParaRPr lang="en-US" sz="2800" dirty="0"/>
          </a:p>
        </p:txBody>
      </p:sp>
      <p:pic>
        <p:nvPicPr>
          <p:cNvPr id="4" name="Picture 5" descr="Na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2400" y="120650"/>
            <a:ext cx="1295400" cy="102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990600" y="1295400"/>
            <a:ext cx="7239000" cy="5181600"/>
          </a:xfrm>
          <a:prstGeom prst="ellipse">
            <a:avLst/>
          </a:prstGeom>
          <a:solidFill>
            <a:schemeClr val="tx1"/>
          </a:solidFill>
          <a:ln w="889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CBA Examples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15240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AD48CC"/>
                </a:solidFill>
              </a:rPr>
              <a:t>Self assessments</a:t>
            </a:r>
            <a:endParaRPr lang="en-US" sz="2800" b="1" dirty="0">
              <a:solidFill>
                <a:srgbClr val="AD48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22860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E82DE"/>
                </a:solidFill>
              </a:rPr>
              <a:t>Peer assessments</a:t>
            </a:r>
            <a:endParaRPr lang="en-US" sz="2800" b="1" dirty="0">
              <a:solidFill>
                <a:srgbClr val="2E82D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32105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9B91D"/>
                </a:solidFill>
              </a:rPr>
              <a:t>Projects</a:t>
            </a:r>
            <a:endParaRPr lang="en-US" sz="2800" b="1" dirty="0">
              <a:solidFill>
                <a:srgbClr val="49B91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2868332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B403"/>
                </a:solidFill>
              </a:rPr>
              <a:t>Portfolios</a:t>
            </a:r>
            <a:endParaRPr lang="en-US" sz="2800" b="1" dirty="0">
              <a:solidFill>
                <a:srgbClr val="FFB40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2133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D52100"/>
                </a:solidFill>
              </a:rPr>
              <a:t>Diagnostic tests</a:t>
            </a:r>
            <a:endParaRPr lang="en-US" sz="2800" b="1" dirty="0">
              <a:solidFill>
                <a:srgbClr val="D521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32105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AD48CC"/>
                </a:solidFill>
              </a:rPr>
              <a:t>Dictation</a:t>
            </a:r>
            <a:endParaRPr lang="en-US" sz="2800" b="1" dirty="0">
              <a:solidFill>
                <a:srgbClr val="AD48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34391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E82DE"/>
                </a:solidFill>
              </a:rPr>
              <a:t>Spelling</a:t>
            </a:r>
            <a:endParaRPr lang="en-US" sz="2800" b="1" dirty="0">
              <a:solidFill>
                <a:srgbClr val="2E82D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3721787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D52100"/>
                </a:solidFill>
              </a:rPr>
              <a:t>Presentations</a:t>
            </a:r>
            <a:endParaRPr lang="en-US" sz="2800" b="1" dirty="0">
              <a:solidFill>
                <a:srgbClr val="D521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38201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9B91D"/>
                </a:solidFill>
              </a:rPr>
              <a:t>Debates</a:t>
            </a:r>
            <a:endParaRPr lang="en-US" sz="2800" b="1" dirty="0">
              <a:solidFill>
                <a:srgbClr val="49B91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95402" y="40487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B403"/>
                </a:solidFill>
              </a:rPr>
              <a:t>Military briefings</a:t>
            </a:r>
            <a:endParaRPr lang="en-US" sz="2800" b="1" dirty="0">
              <a:solidFill>
                <a:srgbClr val="FFB40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2600" y="4410019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AD48CC"/>
                </a:solidFill>
              </a:rPr>
              <a:t>Essays</a:t>
            </a:r>
            <a:endParaRPr lang="en-US" sz="2800" b="1" dirty="0">
              <a:solidFill>
                <a:srgbClr val="AD48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200" y="4505477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E82DE"/>
                </a:solidFill>
              </a:rPr>
              <a:t>Summaries</a:t>
            </a:r>
            <a:endParaRPr lang="en-US" sz="2800" b="1" dirty="0">
              <a:solidFill>
                <a:srgbClr val="2E82D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4488145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9B91D"/>
                </a:solidFill>
              </a:rPr>
              <a:t>Interviews</a:t>
            </a:r>
            <a:endParaRPr lang="en-US" sz="2800" b="1" dirty="0">
              <a:solidFill>
                <a:srgbClr val="49B91D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44524" y="5016618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D52100"/>
                </a:solidFill>
              </a:rPr>
              <a:t>Achievement tests</a:t>
            </a:r>
            <a:endParaRPr lang="en-US" sz="2800" b="1" dirty="0">
              <a:solidFill>
                <a:srgbClr val="D521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2600" y="50393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B403"/>
                </a:solidFill>
              </a:rPr>
              <a:t>Quizzes</a:t>
            </a:r>
            <a:endParaRPr lang="en-US" sz="2800" b="1" dirty="0">
              <a:solidFill>
                <a:srgbClr val="FFB403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19400" y="55727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AD48CC"/>
                </a:solidFill>
              </a:rPr>
              <a:t>Performance tests</a:t>
            </a:r>
            <a:endParaRPr lang="en-US" sz="2800" b="1" dirty="0">
              <a:solidFill>
                <a:srgbClr val="AD48CC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24400" y="26670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E82DE"/>
                </a:solidFill>
              </a:rPr>
              <a:t>Vocabulary</a:t>
            </a:r>
            <a:endParaRPr lang="en-US" sz="2800" b="1" dirty="0">
              <a:solidFill>
                <a:srgbClr val="2E82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599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152400" y="1447800"/>
            <a:ext cx="4040188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21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Traditional Assessment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52399" y="2068512"/>
            <a:ext cx="4107057" cy="39512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Standard exams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Timed, multiple-choice format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Decontextualized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test items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Scores suffice for feedback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Focus on discrete answers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Oriented to product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Noninteractive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performance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Fosters extrinsic motivation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4419600" y="1447800"/>
            <a:ext cx="4411486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000" b="1" dirty="0" smtClean="0">
                <a:solidFill>
                  <a:srgbClr val="2E82DE"/>
                </a:solidFill>
              </a:rPr>
              <a:t> Current Practices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2E82DE"/>
              </a:solidFill>
              <a:effectLst/>
              <a:uLnTx/>
              <a:uFillTx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486468" y="2068512"/>
            <a:ext cx="4657531" cy="39512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Continuous long-term assessment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Untimed, open-ended responses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Contexualized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communicative tasks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Individualized feedback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Open-ended, creative answers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Oriented to process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Interactive performance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Fosters intrinsic motivation</a:t>
            </a:r>
          </a:p>
        </p:txBody>
      </p:sp>
      <p:pic>
        <p:nvPicPr>
          <p:cNvPr id="7" name="Picture 5" descr="Na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2400" y="120650"/>
            <a:ext cx="1295400" cy="102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EALTA Guidelines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pPr marL="514350" indent="-346075">
              <a:buFont typeface="+mj-lt"/>
              <a:buAutoNum type="alphaUcPeriod"/>
            </a:pPr>
            <a:r>
              <a:rPr lang="en-US" sz="1400" dirty="0" smtClean="0"/>
              <a:t>Assessment Purpose(s) and Specification</a:t>
            </a:r>
          </a:p>
          <a:p>
            <a:pPr marL="858838" lvl="1" indent="-346075">
              <a:buFont typeface="+mj-lt"/>
              <a:buAutoNum type="arabicPeriod"/>
            </a:pPr>
            <a:r>
              <a:rPr lang="en-US" sz="1300" dirty="0" smtClean="0"/>
              <a:t>What </a:t>
            </a:r>
            <a:r>
              <a:rPr lang="en-US" sz="1300" dirty="0"/>
              <a:t>is the purpose of the assessment?</a:t>
            </a:r>
          </a:p>
          <a:p>
            <a:pPr marL="858838" lvl="1" indent="-346075">
              <a:buFont typeface="+mj-lt"/>
              <a:buAutoNum type="arabicPeriod"/>
            </a:pPr>
            <a:r>
              <a:rPr lang="en-US" sz="1300" dirty="0"/>
              <a:t>How does the assessment purpose relate to the curriculum?</a:t>
            </a:r>
          </a:p>
          <a:p>
            <a:pPr marL="858838" lvl="1" indent="-346075">
              <a:buFont typeface="+mj-lt"/>
              <a:buAutoNum type="arabicPeriod"/>
            </a:pPr>
            <a:r>
              <a:rPr lang="en-US" sz="1300" dirty="0"/>
              <a:t>Are there any test specifications?</a:t>
            </a:r>
          </a:p>
          <a:p>
            <a:pPr marL="858838" lvl="1" indent="-346075">
              <a:buFont typeface="+mj-lt"/>
              <a:buAutoNum type="arabicPeriod"/>
            </a:pPr>
            <a:r>
              <a:rPr lang="en-US" sz="1300" dirty="0"/>
              <a:t>How well is the curriculum covered?</a:t>
            </a:r>
          </a:p>
          <a:p>
            <a:pPr marL="858838" lvl="1" indent="-346075">
              <a:buFont typeface="+mj-lt"/>
              <a:buAutoNum type="arabicPeriod"/>
            </a:pPr>
            <a:r>
              <a:rPr lang="en-US" sz="1300" dirty="0"/>
              <a:t>How are the assessment purposes and specifications made known </a:t>
            </a:r>
            <a:r>
              <a:rPr lang="en-US" sz="1300" dirty="0" smtClean="0"/>
              <a:t>and discussed?</a:t>
            </a:r>
          </a:p>
          <a:p>
            <a:pPr marL="514350" indent="-346075">
              <a:buFont typeface="+mj-lt"/>
              <a:buAutoNum type="alphaUcPeriod"/>
            </a:pPr>
            <a:r>
              <a:rPr lang="en-US" sz="1400" dirty="0" smtClean="0"/>
              <a:t>Assessment  Procedures</a:t>
            </a:r>
          </a:p>
          <a:p>
            <a:pPr marL="858838" lvl="0" indent="-344488">
              <a:buFont typeface="+mj-lt"/>
              <a:buAutoNum type="arabicPeriod"/>
            </a:pPr>
            <a:r>
              <a:rPr lang="en-US" sz="1300" dirty="0"/>
              <a:t>Who designs the assessment procedures?</a:t>
            </a:r>
          </a:p>
          <a:p>
            <a:pPr marL="858838" lvl="0" indent="-344488">
              <a:buFont typeface="+mj-lt"/>
              <a:buAutoNum type="arabicPeriod"/>
            </a:pPr>
            <a:r>
              <a:rPr lang="en-US" sz="1300" dirty="0"/>
              <a:t>How appropriate are the assessment procedures to the learners?</a:t>
            </a:r>
          </a:p>
          <a:p>
            <a:pPr marL="858838" lvl="0" indent="-344488">
              <a:buFont typeface="+mj-lt"/>
              <a:buAutoNum type="arabicPeriod"/>
            </a:pPr>
            <a:r>
              <a:rPr lang="en-US" sz="1300" dirty="0"/>
              <a:t>How is information on students´ learning collected?</a:t>
            </a:r>
          </a:p>
          <a:p>
            <a:pPr marL="858838" lvl="0" indent="-344488">
              <a:buFont typeface="+mj-lt"/>
              <a:buAutoNum type="arabicPeriod"/>
            </a:pPr>
            <a:r>
              <a:rPr lang="en-US" sz="1300" dirty="0"/>
              <a:t>How is information on students´ learning assessed and stored?</a:t>
            </a:r>
          </a:p>
          <a:p>
            <a:pPr marL="858838" lvl="0" indent="-344488">
              <a:buFont typeface="+mj-lt"/>
              <a:buAutoNum type="arabicPeriod"/>
            </a:pPr>
            <a:r>
              <a:rPr lang="en-US" sz="1300" dirty="0"/>
              <a:t>What efforts are made to ensure that the assessment results are accurate and fair?</a:t>
            </a:r>
          </a:p>
          <a:p>
            <a:pPr marL="858838" lvl="0" indent="-344488">
              <a:buFont typeface="+mj-lt"/>
              <a:buAutoNum type="arabicPeriod"/>
            </a:pPr>
            <a:r>
              <a:rPr lang="en-US" sz="1300" dirty="0"/>
              <a:t>What efforts are made to promote agreement in marking practices across teachers and schools?</a:t>
            </a:r>
          </a:p>
          <a:p>
            <a:pPr marL="858838" lvl="0" indent="-344488">
              <a:buFont typeface="+mj-lt"/>
              <a:buAutoNum type="arabicPeriod"/>
            </a:pPr>
            <a:r>
              <a:rPr lang="en-US" sz="1300" dirty="0"/>
              <a:t>What account is taken of students’ views on the assessment procedures</a:t>
            </a:r>
            <a:r>
              <a:rPr lang="en-US" sz="1300" dirty="0" smtClean="0"/>
              <a:t>?</a:t>
            </a:r>
          </a:p>
          <a:p>
            <a:pPr marL="514350" indent="-346075">
              <a:buFont typeface="+mj-lt"/>
              <a:buAutoNum type="alphaUcPeriod" startAt="3"/>
            </a:pPr>
            <a:r>
              <a:rPr lang="en-US" sz="1400" dirty="0" smtClean="0"/>
              <a:t>Consequences</a:t>
            </a:r>
          </a:p>
          <a:p>
            <a:pPr marL="858838" lvl="0" indent="-344488">
              <a:buFont typeface="+mj-lt"/>
              <a:buAutoNum type="arabicPeriod"/>
            </a:pPr>
            <a:r>
              <a:rPr lang="en-US" sz="1300" dirty="0"/>
              <a:t>What use is made of the results?</a:t>
            </a:r>
          </a:p>
          <a:p>
            <a:pPr marL="858838" lvl="0" indent="-344488">
              <a:buFont typeface="+mj-lt"/>
              <a:buAutoNum type="arabicPeriod"/>
            </a:pPr>
            <a:r>
              <a:rPr lang="en-US" sz="1300" dirty="0"/>
              <a:t>What action(s) will be taken to improve learning?</a:t>
            </a:r>
          </a:p>
          <a:p>
            <a:pPr marL="858838" lvl="0" indent="-344488">
              <a:buFont typeface="+mj-lt"/>
              <a:buAutoNum type="arabicPeriod"/>
            </a:pPr>
            <a:r>
              <a:rPr lang="en-US" sz="1300" dirty="0"/>
              <a:t>What kind of feedback do students get?</a:t>
            </a:r>
          </a:p>
          <a:p>
            <a:pPr marL="858838" lvl="0" indent="-344488">
              <a:buFont typeface="+mj-lt"/>
              <a:buAutoNum type="arabicPeriod"/>
            </a:pPr>
            <a:r>
              <a:rPr lang="en-US" sz="1300" dirty="0"/>
              <a:t>What processes are in place for students or their guardians to make complaints or seek re-assessments?</a:t>
            </a:r>
          </a:p>
          <a:p>
            <a:pPr marL="858838" lvl="0" indent="-344488">
              <a:buFont typeface="+mj-lt"/>
              <a:buAutoNum type="arabicPeriod"/>
            </a:pPr>
            <a:r>
              <a:rPr lang="en-US" sz="1300" dirty="0"/>
              <a:t>What are the consequences of the assessment procedures for classroom practices?</a:t>
            </a:r>
          </a:p>
          <a:p>
            <a:pPr marL="858838" indent="-344488">
              <a:buFont typeface="+mj-lt"/>
              <a:buAutoNum type="arabicPeriod"/>
            </a:pPr>
            <a:r>
              <a:rPr lang="en-US" sz="1300" dirty="0"/>
              <a:t>What are the consequences of the results of the assessment for learners?</a:t>
            </a:r>
          </a:p>
        </p:txBody>
      </p:sp>
      <p:pic>
        <p:nvPicPr>
          <p:cNvPr id="4" name="Picture 2" descr="http://www.upv.es/uplser/U06989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38"/>
          <a:stretch/>
        </p:blipFill>
        <p:spPr bwMode="auto">
          <a:xfrm>
            <a:off x="0" y="0"/>
            <a:ext cx="1752600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90600" y="914400"/>
            <a:ext cx="7162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latin typeface="+mj-lt"/>
                <a:ea typeface="SimSun" panose="02010600030101010101" pitchFamily="2" charset="-122"/>
              </a:rPr>
              <a:t>European Association for Language Testing and Assessment (EALTA) members involved in classroom testing and assessment will clarify to themselves and appropriate stakeholders</a:t>
            </a:r>
            <a:endParaRPr lang="en-US" sz="1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72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EALTA Guidelines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3687763"/>
          </a:xfrm>
        </p:spPr>
        <p:txBody>
          <a:bodyPr>
            <a:noAutofit/>
          </a:bodyPr>
          <a:lstStyle/>
          <a:p>
            <a:pPr marL="514350" indent="-346075">
              <a:buFont typeface="+mj-lt"/>
              <a:buAutoNum type="alphaUcPeriod"/>
            </a:pPr>
            <a:r>
              <a:rPr lang="en-US" dirty="0" smtClean="0"/>
              <a:t>  </a:t>
            </a:r>
            <a:r>
              <a:rPr lang="en-US" sz="2800" dirty="0" smtClean="0"/>
              <a:t>Assessment Purpose(s) and Specification</a:t>
            </a:r>
          </a:p>
          <a:p>
            <a:pPr marL="1085850" lvl="1" indent="-346075">
              <a:buFont typeface="+mj-lt"/>
              <a:buAutoNum type="arabicPeriod"/>
            </a:pPr>
            <a:r>
              <a:rPr lang="en-US" sz="2400" dirty="0" smtClean="0"/>
              <a:t>What </a:t>
            </a:r>
            <a:r>
              <a:rPr lang="en-US" sz="2400" dirty="0"/>
              <a:t>is the purpose of the assessment?</a:t>
            </a:r>
          </a:p>
          <a:p>
            <a:pPr marL="1085850" lvl="1" indent="-346075">
              <a:buFont typeface="+mj-lt"/>
              <a:buAutoNum type="arabicPeriod"/>
            </a:pPr>
            <a:r>
              <a:rPr lang="en-US" sz="2400" dirty="0"/>
              <a:t>How does the assessment purpose relate to the curriculum?</a:t>
            </a:r>
          </a:p>
          <a:p>
            <a:pPr marL="1085850" lvl="1" indent="-346075">
              <a:buFont typeface="+mj-lt"/>
              <a:buAutoNum type="arabicPeriod"/>
            </a:pPr>
            <a:r>
              <a:rPr lang="en-US" sz="2400" dirty="0"/>
              <a:t>Are there any test specifications?</a:t>
            </a:r>
          </a:p>
          <a:p>
            <a:pPr marL="1085850" lvl="1" indent="-346075">
              <a:buFont typeface="+mj-lt"/>
              <a:buAutoNum type="arabicPeriod"/>
            </a:pPr>
            <a:r>
              <a:rPr lang="en-US" sz="2400" dirty="0"/>
              <a:t>How well is the curriculum covered?</a:t>
            </a:r>
          </a:p>
          <a:p>
            <a:pPr marL="1085850" lvl="1" indent="-346075">
              <a:buFont typeface="+mj-lt"/>
              <a:buAutoNum type="arabicPeriod"/>
            </a:pPr>
            <a:r>
              <a:rPr lang="en-US" sz="2400" dirty="0"/>
              <a:t>How are the assessment purposes and specifications made known </a:t>
            </a:r>
            <a:r>
              <a:rPr lang="en-US" sz="2400" dirty="0" smtClean="0"/>
              <a:t>and discussed?</a:t>
            </a:r>
          </a:p>
        </p:txBody>
      </p:sp>
      <p:pic>
        <p:nvPicPr>
          <p:cNvPr id="1026" name="Picture 2" descr="http://www.upv.es/uplser/U06989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38"/>
          <a:stretch/>
        </p:blipFill>
        <p:spPr bwMode="auto">
          <a:xfrm>
            <a:off x="0" y="0"/>
            <a:ext cx="1752600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176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EALTA Guidelines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Autofit/>
          </a:bodyPr>
          <a:lstStyle/>
          <a:p>
            <a:pPr marL="168275" indent="0">
              <a:buNone/>
            </a:pPr>
            <a:r>
              <a:rPr lang="en-US" sz="2800" dirty="0" smtClean="0"/>
              <a:t>B.  Assessment  Procedures</a:t>
            </a:r>
          </a:p>
          <a:p>
            <a:pPr marL="1085850" lvl="0" indent="-344488">
              <a:buFont typeface="+mj-lt"/>
              <a:buAutoNum type="arabicPeriod"/>
            </a:pPr>
            <a:r>
              <a:rPr lang="en-US" sz="2400" dirty="0"/>
              <a:t>Who designs the assessment procedures?</a:t>
            </a:r>
          </a:p>
          <a:p>
            <a:pPr marL="1085850" lvl="0" indent="-344488">
              <a:buFont typeface="+mj-lt"/>
              <a:buAutoNum type="arabicPeriod"/>
            </a:pPr>
            <a:r>
              <a:rPr lang="en-US" sz="2400" dirty="0"/>
              <a:t>How appropriate are the assessment procedures to the learners?</a:t>
            </a:r>
          </a:p>
          <a:p>
            <a:pPr marL="1085850" lvl="0" indent="-344488">
              <a:buFont typeface="+mj-lt"/>
              <a:buAutoNum type="arabicPeriod"/>
            </a:pPr>
            <a:r>
              <a:rPr lang="en-US" sz="2400" dirty="0"/>
              <a:t>How is information on students´ learning collected?</a:t>
            </a:r>
          </a:p>
          <a:p>
            <a:pPr marL="1085850" lvl="0" indent="-344488">
              <a:buFont typeface="+mj-lt"/>
              <a:buAutoNum type="arabicPeriod"/>
            </a:pPr>
            <a:r>
              <a:rPr lang="en-US" sz="2400" dirty="0"/>
              <a:t>How is information on students´ learning assessed and stored?</a:t>
            </a:r>
          </a:p>
          <a:p>
            <a:pPr marL="1085850" lvl="0" indent="-344488">
              <a:buFont typeface="+mj-lt"/>
              <a:buAutoNum type="arabicPeriod"/>
            </a:pPr>
            <a:r>
              <a:rPr lang="en-US" sz="2400" dirty="0"/>
              <a:t>What efforts are made to ensure that the assessment results are accurate and fair?</a:t>
            </a:r>
          </a:p>
          <a:p>
            <a:pPr marL="1085850" lvl="0" indent="-344488">
              <a:buFont typeface="+mj-lt"/>
              <a:buAutoNum type="arabicPeriod"/>
            </a:pPr>
            <a:r>
              <a:rPr lang="en-US" sz="2400" dirty="0"/>
              <a:t>What efforts are made to promote agreement in marking practices across teachers and schools?</a:t>
            </a:r>
          </a:p>
          <a:p>
            <a:pPr marL="1085850" lvl="0" indent="-344488">
              <a:buFont typeface="+mj-lt"/>
              <a:buAutoNum type="arabicPeriod"/>
            </a:pPr>
            <a:r>
              <a:rPr lang="en-US" sz="2400" dirty="0"/>
              <a:t>What account is taken of students’ views on the assessment procedures</a:t>
            </a:r>
            <a:r>
              <a:rPr lang="en-US" sz="2400" dirty="0" smtClean="0"/>
              <a:t>?</a:t>
            </a:r>
          </a:p>
        </p:txBody>
      </p:sp>
      <p:pic>
        <p:nvPicPr>
          <p:cNvPr id="4" name="Picture 2" descr="http://www.upv.es/uplser/U06989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38"/>
          <a:stretch/>
        </p:blipFill>
        <p:spPr bwMode="auto">
          <a:xfrm>
            <a:off x="0" y="0"/>
            <a:ext cx="1752600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004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1864</TotalTime>
  <Words>1658</Words>
  <Application>Microsoft Office PowerPoint</Application>
  <PresentationFormat>On-screen Show (4:3)</PresentationFormat>
  <Paragraphs>296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Classroom-Based Assessment (CBA)  What Works and What Doesn’t</vt:lpstr>
      <vt:lpstr>Definitions of  Classroom-Based Assessment </vt:lpstr>
      <vt:lpstr>Contrasting Paradigms</vt:lpstr>
      <vt:lpstr>Main Principles of CBA</vt:lpstr>
      <vt:lpstr>CBA Examples</vt:lpstr>
      <vt:lpstr>Slide 6</vt:lpstr>
      <vt:lpstr>EALTA Guidelines </vt:lpstr>
      <vt:lpstr>EALTA Guidelines </vt:lpstr>
      <vt:lpstr>EALTA Guidelines </vt:lpstr>
      <vt:lpstr>EALTA Guidelines </vt:lpstr>
      <vt:lpstr>Washback</vt:lpstr>
      <vt:lpstr>Positive and Negative Washback  </vt:lpstr>
      <vt:lpstr>CBA Positive Washback</vt:lpstr>
      <vt:lpstr>CBA’s Role in Proficiency Building</vt:lpstr>
      <vt:lpstr>Importance of Alignment</vt:lpstr>
      <vt:lpstr>More on Alignment</vt:lpstr>
      <vt:lpstr>Alignment of Test Method  and Test Purpose</vt:lpstr>
      <vt:lpstr>Alignment of Test Task &amp; Proficiency Level</vt:lpstr>
      <vt:lpstr>What About the  Learners?</vt:lpstr>
      <vt:lpstr>Clifford’s Model of  Shrinking Learning Expectations (When only Traditional Tests are Used)</vt:lpstr>
      <vt:lpstr>Clifford’s Model of  Expanding Learning Expectations</vt:lpstr>
      <vt:lpstr>Slide 22</vt:lpstr>
      <vt:lpstr>CBA Goes Beyond  Traditional Testing  </vt:lpstr>
      <vt:lpstr>Slide 24</vt:lpstr>
      <vt:lpstr>What Doesn’t Work</vt:lpstr>
      <vt:lpstr>What Works</vt:lpstr>
      <vt:lpstr>Importance of  Assessment Literacy</vt:lpstr>
      <vt:lpstr>What Is  Assessment Literacy?</vt:lpstr>
      <vt:lpstr>Why Is  Assessment Literacy Important ?</vt:lpstr>
      <vt:lpstr>Language Standards &amp; Assessment Seminar</vt:lpstr>
    </vt:vector>
  </TitlesOfParts>
  <Company>George C. Marshall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 Based Assessment</dc:title>
  <dc:creator>lura.weddle</dc:creator>
  <cp:lastModifiedBy>GCMC</cp:lastModifiedBy>
  <cp:revision>177</cp:revision>
  <cp:lastPrinted>2015-10-02T12:17:47Z</cp:lastPrinted>
  <dcterms:created xsi:type="dcterms:W3CDTF">2015-09-23T08:25:52Z</dcterms:created>
  <dcterms:modified xsi:type="dcterms:W3CDTF">2015-10-02T14:25:29Z</dcterms:modified>
</cp:coreProperties>
</file>