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1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notesSlides/notesSlide2.xml" ContentType="application/vnd.openxmlformats-officedocument.presentationml.notesSl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3.xml" ContentType="application/vnd.openxmlformats-officedocument.presentationml.notesSl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349" r:id="rId3"/>
    <p:sldId id="350" r:id="rId4"/>
    <p:sldId id="351" r:id="rId5"/>
    <p:sldId id="361" r:id="rId6"/>
    <p:sldId id="364" r:id="rId7"/>
    <p:sldId id="353" r:id="rId8"/>
    <p:sldId id="356" r:id="rId9"/>
    <p:sldId id="387" r:id="rId10"/>
    <p:sldId id="358" r:id="rId11"/>
    <p:sldId id="376" r:id="rId12"/>
    <p:sldId id="366" r:id="rId13"/>
    <p:sldId id="371" r:id="rId14"/>
    <p:sldId id="372" r:id="rId15"/>
    <p:sldId id="378" r:id="rId16"/>
    <p:sldId id="373" r:id="rId17"/>
    <p:sldId id="384" r:id="rId18"/>
    <p:sldId id="385" r:id="rId19"/>
    <p:sldId id="397" r:id="rId20"/>
    <p:sldId id="383" r:id="rId21"/>
    <p:sldId id="390" r:id="rId22"/>
    <p:sldId id="375" r:id="rId23"/>
    <p:sldId id="400" r:id="rId24"/>
    <p:sldId id="379" r:id="rId25"/>
    <p:sldId id="408" r:id="rId26"/>
    <p:sldId id="403" r:id="rId27"/>
    <p:sldId id="395" r:id="rId28"/>
    <p:sldId id="392" r:id="rId29"/>
    <p:sldId id="405" r:id="rId30"/>
    <p:sldId id="404" r:id="rId31"/>
    <p:sldId id="411" r:id="rId32"/>
    <p:sldId id="407" r:id="rId33"/>
    <p:sldId id="346" r:id="rId34"/>
    <p:sldId id="347" r:id="rId35"/>
    <p:sldId id="410" r:id="rId36"/>
    <p:sldId id="381" r:id="rId37"/>
    <p:sldId id="412" r:id="rId38"/>
    <p:sldId id="413" r:id="rId39"/>
    <p:sldId id="418" r:id="rId40"/>
    <p:sldId id="369" r:id="rId41"/>
    <p:sldId id="303" r:id="rId42"/>
    <p:sldId id="424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420" r:id="rId54"/>
    <p:sldId id="421" r:id="rId55"/>
    <p:sldId id="422" r:id="rId56"/>
    <p:sldId id="335" r:id="rId57"/>
    <p:sldId id="336" r:id="rId5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22" y="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BADE3-15A8-447F-961F-50B1D69409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85DE7E-0F31-46F9-B51A-C69ABF86A63E}">
      <dgm:prSet phldrT="[Text]"/>
      <dgm:spPr/>
      <dgm:t>
        <a:bodyPr/>
        <a:lstStyle/>
        <a:p>
          <a:r>
            <a:rPr lang="en-US" baseline="0" dirty="0" smtClean="0">
              <a:solidFill>
                <a:srgbClr val="FF0000"/>
              </a:solidFill>
            </a:rPr>
            <a:t>Construct Definition</a:t>
          </a:r>
        </a:p>
        <a:p>
          <a:r>
            <a:rPr lang="en-US" baseline="0" dirty="0" smtClean="0">
              <a:solidFill>
                <a:schemeClr val="tx1"/>
              </a:solidFill>
            </a:rPr>
            <a:t>What is to be tested</a:t>
          </a:r>
          <a:endParaRPr lang="en-US" baseline="0" dirty="0">
            <a:solidFill>
              <a:schemeClr val="tx1"/>
            </a:solidFill>
          </a:endParaRPr>
        </a:p>
      </dgm:t>
    </dgm:pt>
    <dgm:pt modelId="{956498AB-9C4F-4A42-83FA-5D474698CCB2}" type="parTrans" cxnId="{8B1E27CC-EF04-448B-ABB4-A7BD2C997925}">
      <dgm:prSet/>
      <dgm:spPr/>
      <dgm:t>
        <a:bodyPr/>
        <a:lstStyle/>
        <a:p>
          <a:endParaRPr lang="en-US"/>
        </a:p>
      </dgm:t>
    </dgm:pt>
    <dgm:pt modelId="{A371FDA2-F861-4BDC-9494-FF44B9A91DBB}" type="sibTrans" cxnId="{8B1E27CC-EF04-448B-ABB4-A7BD2C99792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536066A-14F0-4770-8996-C6B40B7D3757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Test Design</a:t>
          </a:r>
        </a:p>
        <a:p>
          <a:r>
            <a:rPr lang="en-US" dirty="0" smtClean="0">
              <a:solidFill>
                <a:schemeClr val="tx1"/>
              </a:solidFill>
            </a:rPr>
            <a:t>How it is tested</a:t>
          </a:r>
          <a:endParaRPr lang="en-US" dirty="0">
            <a:solidFill>
              <a:schemeClr val="tx1"/>
            </a:solidFill>
          </a:endParaRPr>
        </a:p>
      </dgm:t>
    </dgm:pt>
    <dgm:pt modelId="{C1C7292D-EEB7-4A8A-9AFA-A5FE3F58CE29}" type="parTrans" cxnId="{645A83A3-2A5B-40EE-AEDA-BDC2E1B9B15C}">
      <dgm:prSet/>
      <dgm:spPr/>
      <dgm:t>
        <a:bodyPr/>
        <a:lstStyle/>
        <a:p>
          <a:endParaRPr lang="en-US"/>
        </a:p>
      </dgm:t>
    </dgm:pt>
    <dgm:pt modelId="{5144D804-4070-43E6-9CD4-3B32143375E8}" type="sibTrans" cxnId="{645A83A3-2A5B-40EE-AEDA-BDC2E1B9B15C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AFA6465F-B9EC-4CD4-825F-CDA950BCB850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Test Scoring Process</a:t>
          </a:r>
        </a:p>
        <a:p>
          <a:r>
            <a:rPr lang="en-US" dirty="0" smtClean="0">
              <a:solidFill>
                <a:schemeClr val="tx1"/>
              </a:solidFill>
            </a:rPr>
            <a:t>How the test is scored</a:t>
          </a:r>
          <a:endParaRPr lang="en-US" dirty="0">
            <a:solidFill>
              <a:schemeClr val="tx1"/>
            </a:solidFill>
          </a:endParaRPr>
        </a:p>
      </dgm:t>
    </dgm:pt>
    <dgm:pt modelId="{A5045DEC-692D-4B96-AF70-82E29155A4DD}" type="parTrans" cxnId="{6F2B43F0-E76A-4CE0-B2D7-906B434A489B}">
      <dgm:prSet/>
      <dgm:spPr/>
      <dgm:t>
        <a:bodyPr/>
        <a:lstStyle/>
        <a:p>
          <a:endParaRPr lang="en-US"/>
        </a:p>
      </dgm:t>
    </dgm:pt>
    <dgm:pt modelId="{1463A6A0-EB8E-4E98-A701-225863663709}" type="sibTrans" cxnId="{6F2B43F0-E76A-4CE0-B2D7-906B434A489B}">
      <dgm:prSet/>
      <dgm:spPr/>
      <dgm:t>
        <a:bodyPr/>
        <a:lstStyle/>
        <a:p>
          <a:endParaRPr lang="en-US"/>
        </a:p>
      </dgm:t>
    </dgm:pt>
    <dgm:pt modelId="{1FAC76DD-6CF3-4FED-B7ED-6A0949CE4DA0}" type="pres">
      <dgm:prSet presAssocID="{FA5BADE3-15A8-447F-961F-50B1D69409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95ACF-F8A6-44AB-A7A9-B71010B2F4AA}" type="pres">
      <dgm:prSet presAssocID="{FA5BADE3-15A8-447F-961F-50B1D69409AC}" presName="dummyMaxCanvas" presStyleCnt="0">
        <dgm:presLayoutVars/>
      </dgm:prSet>
      <dgm:spPr/>
    </dgm:pt>
    <dgm:pt modelId="{7E2AB335-9DD0-4B73-934F-4970F89D61C0}" type="pres">
      <dgm:prSet presAssocID="{FA5BADE3-15A8-447F-961F-50B1D69409AC}" presName="ThreeNodes_1" presStyleLbl="node1" presStyleIdx="0" presStyleCnt="3" custLinFactNeighborX="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D9D89-E332-4F42-BF4E-0B3EDFD97565}" type="pres">
      <dgm:prSet presAssocID="{FA5BADE3-15A8-447F-961F-50B1D69409A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E3CF-91A1-4760-BB07-41A344EE39BF}" type="pres">
      <dgm:prSet presAssocID="{FA5BADE3-15A8-447F-961F-50B1D69409A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37E6A-E4D1-4CCB-8A84-D023CA5D8B97}" type="pres">
      <dgm:prSet presAssocID="{FA5BADE3-15A8-447F-961F-50B1D69409AC}" presName="ThreeConn_1-2" presStyleLbl="fgAccFollowNode1" presStyleIdx="0" presStyleCnt="2" custScaleX="231009" custScaleY="155818" custLinFactX="-26069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8D5B2-D3DC-401E-9227-B95EBE16D635}" type="pres">
      <dgm:prSet presAssocID="{FA5BADE3-15A8-447F-961F-50B1D69409AC}" presName="ThreeConn_2-3" presStyleLbl="fgAccFollowNode1" presStyleIdx="1" presStyleCnt="2" custScaleX="236653" custScaleY="197318" custLinFactNeighborX="-419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28141-5D26-48B1-93AD-92A07B544D91}" type="pres">
      <dgm:prSet presAssocID="{FA5BADE3-15A8-447F-961F-50B1D69409A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2A23D-E195-43A8-B364-3D2D6421363C}" type="pres">
      <dgm:prSet presAssocID="{FA5BADE3-15A8-447F-961F-50B1D69409A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BC5BF-5E64-4733-B93B-E7AF284FBCA2}" type="pres">
      <dgm:prSet presAssocID="{FA5BADE3-15A8-447F-961F-50B1D69409A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14DB88-CB74-4215-8A99-FBB55B166E3E}" type="presOf" srcId="{A371FDA2-F861-4BDC-9494-FF44B9A91DBB}" destId="{62337E6A-E4D1-4CCB-8A84-D023CA5D8B97}" srcOrd="0" destOrd="0" presId="urn:microsoft.com/office/officeart/2005/8/layout/vProcess5"/>
    <dgm:cxn modelId="{857BD6EF-8D26-468F-8C32-2C82636FAFC2}" type="presOf" srcId="{9B85DE7E-0F31-46F9-B51A-C69ABF86A63E}" destId="{7E2AB335-9DD0-4B73-934F-4970F89D61C0}" srcOrd="0" destOrd="0" presId="urn:microsoft.com/office/officeart/2005/8/layout/vProcess5"/>
    <dgm:cxn modelId="{C0B4B473-E193-4E81-B3FF-3F46C1D7BB80}" type="presOf" srcId="{4536066A-14F0-4770-8996-C6B40B7D3757}" destId="{FBC2A23D-E195-43A8-B364-3D2D6421363C}" srcOrd="1" destOrd="0" presId="urn:microsoft.com/office/officeart/2005/8/layout/vProcess5"/>
    <dgm:cxn modelId="{9D3D226D-B67F-4336-93C1-77D62551256B}" type="presOf" srcId="{FA5BADE3-15A8-447F-961F-50B1D69409AC}" destId="{1FAC76DD-6CF3-4FED-B7ED-6A0949CE4DA0}" srcOrd="0" destOrd="0" presId="urn:microsoft.com/office/officeart/2005/8/layout/vProcess5"/>
    <dgm:cxn modelId="{645A83A3-2A5B-40EE-AEDA-BDC2E1B9B15C}" srcId="{FA5BADE3-15A8-447F-961F-50B1D69409AC}" destId="{4536066A-14F0-4770-8996-C6B40B7D3757}" srcOrd="1" destOrd="0" parTransId="{C1C7292D-EEB7-4A8A-9AFA-A5FE3F58CE29}" sibTransId="{5144D804-4070-43E6-9CD4-3B32143375E8}"/>
    <dgm:cxn modelId="{D3755955-F6DE-4464-83FD-3BFEE0A004B8}" type="presOf" srcId="{AFA6465F-B9EC-4CD4-825F-CDA950BCB850}" destId="{51E9E3CF-91A1-4760-BB07-41A344EE39BF}" srcOrd="0" destOrd="0" presId="urn:microsoft.com/office/officeart/2005/8/layout/vProcess5"/>
    <dgm:cxn modelId="{4C5A0A2B-9B66-4079-A10A-2E9B2EF8E8F5}" type="presOf" srcId="{9B85DE7E-0F31-46F9-B51A-C69ABF86A63E}" destId="{89528141-5D26-48B1-93AD-92A07B544D91}" srcOrd="1" destOrd="0" presId="urn:microsoft.com/office/officeart/2005/8/layout/vProcess5"/>
    <dgm:cxn modelId="{A320654F-AD76-4D55-9932-052AF080CF4C}" type="presOf" srcId="{AFA6465F-B9EC-4CD4-825F-CDA950BCB850}" destId="{185BC5BF-5E64-4733-B93B-E7AF284FBCA2}" srcOrd="1" destOrd="0" presId="urn:microsoft.com/office/officeart/2005/8/layout/vProcess5"/>
    <dgm:cxn modelId="{6F2B43F0-E76A-4CE0-B2D7-906B434A489B}" srcId="{FA5BADE3-15A8-447F-961F-50B1D69409AC}" destId="{AFA6465F-B9EC-4CD4-825F-CDA950BCB850}" srcOrd="2" destOrd="0" parTransId="{A5045DEC-692D-4B96-AF70-82E29155A4DD}" sibTransId="{1463A6A0-EB8E-4E98-A701-225863663709}"/>
    <dgm:cxn modelId="{5D007FD9-FC08-4DCD-8FD6-B7309F99285C}" type="presOf" srcId="{4536066A-14F0-4770-8996-C6B40B7D3757}" destId="{51AD9D89-E332-4F42-BF4E-0B3EDFD97565}" srcOrd="0" destOrd="0" presId="urn:microsoft.com/office/officeart/2005/8/layout/vProcess5"/>
    <dgm:cxn modelId="{8B1E27CC-EF04-448B-ABB4-A7BD2C997925}" srcId="{FA5BADE3-15A8-447F-961F-50B1D69409AC}" destId="{9B85DE7E-0F31-46F9-B51A-C69ABF86A63E}" srcOrd="0" destOrd="0" parTransId="{956498AB-9C4F-4A42-83FA-5D474698CCB2}" sibTransId="{A371FDA2-F861-4BDC-9494-FF44B9A91DBB}"/>
    <dgm:cxn modelId="{C61DDBE4-2B69-42B6-B638-AA256AB6775F}" type="presOf" srcId="{5144D804-4070-43E6-9CD4-3B32143375E8}" destId="{B318D5B2-D3DC-401E-9227-B95EBE16D635}" srcOrd="0" destOrd="0" presId="urn:microsoft.com/office/officeart/2005/8/layout/vProcess5"/>
    <dgm:cxn modelId="{A16C5EC7-572C-4F06-93CC-43F6D0A2260A}" type="presParOf" srcId="{1FAC76DD-6CF3-4FED-B7ED-6A0949CE4DA0}" destId="{05895ACF-F8A6-44AB-A7A9-B71010B2F4AA}" srcOrd="0" destOrd="0" presId="urn:microsoft.com/office/officeart/2005/8/layout/vProcess5"/>
    <dgm:cxn modelId="{0F179F54-BD14-4858-8FA3-4B3CACF83139}" type="presParOf" srcId="{1FAC76DD-6CF3-4FED-B7ED-6A0949CE4DA0}" destId="{7E2AB335-9DD0-4B73-934F-4970F89D61C0}" srcOrd="1" destOrd="0" presId="urn:microsoft.com/office/officeart/2005/8/layout/vProcess5"/>
    <dgm:cxn modelId="{5362AC55-1655-4068-A407-A4B3F2881374}" type="presParOf" srcId="{1FAC76DD-6CF3-4FED-B7ED-6A0949CE4DA0}" destId="{51AD9D89-E332-4F42-BF4E-0B3EDFD97565}" srcOrd="2" destOrd="0" presId="urn:microsoft.com/office/officeart/2005/8/layout/vProcess5"/>
    <dgm:cxn modelId="{22481CB1-6716-412E-899E-60D0B547EA73}" type="presParOf" srcId="{1FAC76DD-6CF3-4FED-B7ED-6A0949CE4DA0}" destId="{51E9E3CF-91A1-4760-BB07-41A344EE39BF}" srcOrd="3" destOrd="0" presId="urn:microsoft.com/office/officeart/2005/8/layout/vProcess5"/>
    <dgm:cxn modelId="{7B9DFB24-5AAC-4ACF-BBED-E94344422D2B}" type="presParOf" srcId="{1FAC76DD-6CF3-4FED-B7ED-6A0949CE4DA0}" destId="{62337E6A-E4D1-4CCB-8A84-D023CA5D8B97}" srcOrd="4" destOrd="0" presId="urn:microsoft.com/office/officeart/2005/8/layout/vProcess5"/>
    <dgm:cxn modelId="{F8FEDA5A-8421-4AF8-AF31-E2CD6D46F0BD}" type="presParOf" srcId="{1FAC76DD-6CF3-4FED-B7ED-6A0949CE4DA0}" destId="{B318D5B2-D3DC-401E-9227-B95EBE16D635}" srcOrd="5" destOrd="0" presId="urn:microsoft.com/office/officeart/2005/8/layout/vProcess5"/>
    <dgm:cxn modelId="{286FBCFC-B2DC-4DA0-924A-0115A1AA614D}" type="presParOf" srcId="{1FAC76DD-6CF3-4FED-B7ED-6A0949CE4DA0}" destId="{89528141-5D26-48B1-93AD-92A07B544D91}" srcOrd="6" destOrd="0" presId="urn:microsoft.com/office/officeart/2005/8/layout/vProcess5"/>
    <dgm:cxn modelId="{B02A8804-7C41-452A-8FA1-129A81A4003B}" type="presParOf" srcId="{1FAC76DD-6CF3-4FED-B7ED-6A0949CE4DA0}" destId="{FBC2A23D-E195-43A8-B364-3D2D6421363C}" srcOrd="7" destOrd="0" presId="urn:microsoft.com/office/officeart/2005/8/layout/vProcess5"/>
    <dgm:cxn modelId="{1090CDCE-34A3-4C5F-8200-704BA0D3AF35}" type="presParOf" srcId="{1FAC76DD-6CF3-4FED-B7ED-6A0949CE4DA0}" destId="{185BC5BF-5E64-4733-B93B-E7AF284FBC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67A8E9-9341-4D69-A47A-2DD0AEAD3D26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15E8F283-E0A0-47B0-997E-E7FCA7DDF50D}">
      <dgm:prSet phldrT="[Text]"/>
      <dgm:spPr/>
      <dgm:t>
        <a:bodyPr/>
        <a:lstStyle/>
        <a:p>
          <a:r>
            <a:rPr lang="en-US" dirty="0" smtClean="0"/>
            <a:t>Content</a:t>
          </a:r>
        </a:p>
        <a:p>
          <a:r>
            <a:rPr lang="en-US" dirty="0" smtClean="0"/>
            <a:t>Validity</a:t>
          </a:r>
          <a:endParaRPr lang="en-US" dirty="0"/>
        </a:p>
      </dgm:t>
    </dgm:pt>
    <dgm:pt modelId="{BD90CB42-AB4D-4787-A16F-53699FEA5C4D}" type="parTrans" cxnId="{F80B6E14-ED97-4EB6-B23E-B033514F03D8}">
      <dgm:prSet/>
      <dgm:spPr/>
      <dgm:t>
        <a:bodyPr/>
        <a:lstStyle/>
        <a:p>
          <a:endParaRPr lang="en-US"/>
        </a:p>
      </dgm:t>
    </dgm:pt>
    <dgm:pt modelId="{FC16017B-1EE0-4180-8BAE-7A667287B6CB}" type="sibTrans" cxnId="{F80B6E14-ED97-4EB6-B23E-B033514F03D8}">
      <dgm:prSet/>
      <dgm:spPr/>
      <dgm:t>
        <a:bodyPr/>
        <a:lstStyle/>
        <a:p>
          <a:endParaRPr lang="en-US" dirty="0"/>
        </a:p>
      </dgm:t>
    </dgm:pt>
    <dgm:pt modelId="{1FDE7B5B-13A8-4FDF-8416-2BE640E76580}">
      <dgm:prSet phldrT="[Text]"/>
      <dgm:spPr/>
      <dgm:t>
        <a:bodyPr/>
        <a:lstStyle/>
        <a:p>
          <a:r>
            <a:rPr lang="en-US" dirty="0" smtClean="0"/>
            <a:t>Construct</a:t>
          </a:r>
        </a:p>
        <a:p>
          <a:r>
            <a:rPr lang="en-US" dirty="0" smtClean="0"/>
            <a:t>Validity</a:t>
          </a:r>
          <a:endParaRPr lang="en-US" dirty="0"/>
        </a:p>
      </dgm:t>
    </dgm:pt>
    <dgm:pt modelId="{06A06058-3F21-41C3-A6AB-4DC509CBC793}" type="parTrans" cxnId="{B0D846E8-1574-4992-BAD1-C938F9706922}">
      <dgm:prSet/>
      <dgm:spPr/>
      <dgm:t>
        <a:bodyPr/>
        <a:lstStyle/>
        <a:p>
          <a:endParaRPr lang="en-US"/>
        </a:p>
      </dgm:t>
    </dgm:pt>
    <dgm:pt modelId="{B4E04A4A-563C-4508-8B04-529D39EE540B}" type="sibTrans" cxnId="{B0D846E8-1574-4992-BAD1-C938F9706922}">
      <dgm:prSet/>
      <dgm:spPr/>
      <dgm:t>
        <a:bodyPr/>
        <a:lstStyle/>
        <a:p>
          <a:endParaRPr lang="en-US" dirty="0"/>
        </a:p>
      </dgm:t>
    </dgm:pt>
    <dgm:pt modelId="{732EDCB1-A3C8-4863-ABA5-474AB0A9C6CF}">
      <dgm:prSet phldrT="[Text]"/>
      <dgm:spPr/>
      <dgm:t>
        <a:bodyPr/>
        <a:lstStyle/>
        <a:p>
          <a:r>
            <a:rPr lang="en-US" dirty="0" smtClean="0"/>
            <a:t>Concurrent</a:t>
          </a:r>
        </a:p>
        <a:p>
          <a:r>
            <a:rPr lang="en-US" dirty="0" smtClean="0"/>
            <a:t>Validity</a:t>
          </a:r>
          <a:endParaRPr lang="en-US" dirty="0"/>
        </a:p>
      </dgm:t>
    </dgm:pt>
    <dgm:pt modelId="{22C303D7-FEFC-4371-B69E-78C754BD42B7}" type="parTrans" cxnId="{91419667-39B4-4CE0-B122-7D3907B1DF2B}">
      <dgm:prSet/>
      <dgm:spPr/>
      <dgm:t>
        <a:bodyPr/>
        <a:lstStyle/>
        <a:p>
          <a:endParaRPr lang="en-US"/>
        </a:p>
      </dgm:t>
    </dgm:pt>
    <dgm:pt modelId="{B3AEFD13-87DA-421E-8D67-154E730F5230}" type="sibTrans" cxnId="{91419667-39B4-4CE0-B122-7D3907B1DF2B}">
      <dgm:prSet/>
      <dgm:spPr/>
      <dgm:t>
        <a:bodyPr/>
        <a:lstStyle/>
        <a:p>
          <a:endParaRPr lang="en-US"/>
        </a:p>
      </dgm:t>
    </dgm:pt>
    <dgm:pt modelId="{4197069D-D976-457C-9644-1C1BDE89038D}" type="pres">
      <dgm:prSet presAssocID="{4867A8E9-9341-4D69-A47A-2DD0AEAD3D26}" presName="Name0" presStyleCnt="0">
        <dgm:presLayoutVars>
          <dgm:dir/>
          <dgm:resizeHandles val="exact"/>
        </dgm:presLayoutVars>
      </dgm:prSet>
      <dgm:spPr/>
    </dgm:pt>
    <dgm:pt modelId="{0783EC3F-C9CA-4AAF-8BBE-A5C199B5A296}" type="pres">
      <dgm:prSet presAssocID="{15E8F283-E0A0-47B0-997E-E7FCA7DDF5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308F9-C5D1-4F09-9AE4-7E52AE5D1B8C}" type="pres">
      <dgm:prSet presAssocID="{FC16017B-1EE0-4180-8BAE-7A667287B6C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3DB33D0-4714-4C41-84AD-C1819951911A}" type="pres">
      <dgm:prSet presAssocID="{FC16017B-1EE0-4180-8BAE-7A667287B6C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2EAB183-4198-498B-BAD1-690FEB3632FF}" type="pres">
      <dgm:prSet presAssocID="{1FDE7B5B-13A8-4FDF-8416-2BE640E7658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BB791-6CF9-49A4-9060-FC2FFB196F93}" type="pres">
      <dgm:prSet presAssocID="{B4E04A4A-563C-4508-8B04-529D39EE540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1F8591C-5CE1-45BF-95E2-18BFBBA2697B}" type="pres">
      <dgm:prSet presAssocID="{B4E04A4A-563C-4508-8B04-529D39EE540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0A8653F-8D5D-49F0-AAF5-D891C7424798}" type="pres">
      <dgm:prSet presAssocID="{732EDCB1-A3C8-4863-ABA5-474AB0A9C6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454E7A-79B8-438B-A87B-34961590BD16}" type="presOf" srcId="{B4E04A4A-563C-4508-8B04-529D39EE540B}" destId="{A94BB791-6CF9-49A4-9060-FC2FFB196F93}" srcOrd="0" destOrd="0" presId="urn:microsoft.com/office/officeart/2005/8/layout/process1"/>
    <dgm:cxn modelId="{54895D8B-A26E-4E00-AC60-1CC670D7141E}" type="presOf" srcId="{FC16017B-1EE0-4180-8BAE-7A667287B6CB}" destId="{B3DB33D0-4714-4C41-84AD-C1819951911A}" srcOrd="1" destOrd="0" presId="urn:microsoft.com/office/officeart/2005/8/layout/process1"/>
    <dgm:cxn modelId="{11C189CE-204A-4A54-AC00-95D9CAA59C04}" type="presOf" srcId="{4867A8E9-9341-4D69-A47A-2DD0AEAD3D26}" destId="{4197069D-D976-457C-9644-1C1BDE89038D}" srcOrd="0" destOrd="0" presId="urn:microsoft.com/office/officeart/2005/8/layout/process1"/>
    <dgm:cxn modelId="{F80B6E14-ED97-4EB6-B23E-B033514F03D8}" srcId="{4867A8E9-9341-4D69-A47A-2DD0AEAD3D26}" destId="{15E8F283-E0A0-47B0-997E-E7FCA7DDF50D}" srcOrd="0" destOrd="0" parTransId="{BD90CB42-AB4D-4787-A16F-53699FEA5C4D}" sibTransId="{FC16017B-1EE0-4180-8BAE-7A667287B6CB}"/>
    <dgm:cxn modelId="{D75B4226-40F6-4318-BCBE-B7A55A0890E2}" type="presOf" srcId="{B4E04A4A-563C-4508-8B04-529D39EE540B}" destId="{21F8591C-5CE1-45BF-95E2-18BFBBA2697B}" srcOrd="1" destOrd="0" presId="urn:microsoft.com/office/officeart/2005/8/layout/process1"/>
    <dgm:cxn modelId="{8B925169-4A4F-4ACE-9B13-FF0E1FFCB0A5}" type="presOf" srcId="{732EDCB1-A3C8-4863-ABA5-474AB0A9C6CF}" destId="{A0A8653F-8D5D-49F0-AAF5-D891C7424798}" srcOrd="0" destOrd="0" presId="urn:microsoft.com/office/officeart/2005/8/layout/process1"/>
    <dgm:cxn modelId="{B724B746-F7AC-4D98-89A1-18C779AFEF27}" type="presOf" srcId="{15E8F283-E0A0-47B0-997E-E7FCA7DDF50D}" destId="{0783EC3F-C9CA-4AAF-8BBE-A5C199B5A296}" srcOrd="0" destOrd="0" presId="urn:microsoft.com/office/officeart/2005/8/layout/process1"/>
    <dgm:cxn modelId="{B0D846E8-1574-4992-BAD1-C938F9706922}" srcId="{4867A8E9-9341-4D69-A47A-2DD0AEAD3D26}" destId="{1FDE7B5B-13A8-4FDF-8416-2BE640E76580}" srcOrd="1" destOrd="0" parTransId="{06A06058-3F21-41C3-A6AB-4DC509CBC793}" sibTransId="{B4E04A4A-563C-4508-8B04-529D39EE540B}"/>
    <dgm:cxn modelId="{91419667-39B4-4CE0-B122-7D3907B1DF2B}" srcId="{4867A8E9-9341-4D69-A47A-2DD0AEAD3D26}" destId="{732EDCB1-A3C8-4863-ABA5-474AB0A9C6CF}" srcOrd="2" destOrd="0" parTransId="{22C303D7-FEFC-4371-B69E-78C754BD42B7}" sibTransId="{B3AEFD13-87DA-421E-8D67-154E730F5230}"/>
    <dgm:cxn modelId="{D9A56665-88A2-46FC-8E1D-39D62A77E5A6}" type="presOf" srcId="{FC16017B-1EE0-4180-8BAE-7A667287B6CB}" destId="{64C308F9-C5D1-4F09-9AE4-7E52AE5D1B8C}" srcOrd="0" destOrd="0" presId="urn:microsoft.com/office/officeart/2005/8/layout/process1"/>
    <dgm:cxn modelId="{14850B72-94C8-4E99-AE44-3F5FEEA99885}" type="presOf" srcId="{1FDE7B5B-13A8-4FDF-8416-2BE640E76580}" destId="{22EAB183-4198-498B-BAD1-690FEB3632FF}" srcOrd="0" destOrd="0" presId="urn:microsoft.com/office/officeart/2005/8/layout/process1"/>
    <dgm:cxn modelId="{4AC6CBB4-DBD9-4882-A910-9A8DDA6CE01F}" type="presParOf" srcId="{4197069D-D976-457C-9644-1C1BDE89038D}" destId="{0783EC3F-C9CA-4AAF-8BBE-A5C199B5A296}" srcOrd="0" destOrd="0" presId="urn:microsoft.com/office/officeart/2005/8/layout/process1"/>
    <dgm:cxn modelId="{027CD322-A534-4B67-B535-F9D61EB80ABE}" type="presParOf" srcId="{4197069D-D976-457C-9644-1C1BDE89038D}" destId="{64C308F9-C5D1-4F09-9AE4-7E52AE5D1B8C}" srcOrd="1" destOrd="0" presId="urn:microsoft.com/office/officeart/2005/8/layout/process1"/>
    <dgm:cxn modelId="{D1719C7C-D459-4B8E-9F57-12EAF33BE8C1}" type="presParOf" srcId="{64C308F9-C5D1-4F09-9AE4-7E52AE5D1B8C}" destId="{B3DB33D0-4714-4C41-84AD-C1819951911A}" srcOrd="0" destOrd="0" presId="urn:microsoft.com/office/officeart/2005/8/layout/process1"/>
    <dgm:cxn modelId="{CDC62B81-0165-4317-B30C-5DC5C0C08C7A}" type="presParOf" srcId="{4197069D-D976-457C-9644-1C1BDE89038D}" destId="{22EAB183-4198-498B-BAD1-690FEB3632FF}" srcOrd="2" destOrd="0" presId="urn:microsoft.com/office/officeart/2005/8/layout/process1"/>
    <dgm:cxn modelId="{9363DC64-289C-4A5E-9745-7C6FAF6FB511}" type="presParOf" srcId="{4197069D-D976-457C-9644-1C1BDE89038D}" destId="{A94BB791-6CF9-49A4-9060-FC2FFB196F93}" srcOrd="3" destOrd="0" presId="urn:microsoft.com/office/officeart/2005/8/layout/process1"/>
    <dgm:cxn modelId="{727BAC3B-E6DC-4E2D-BF84-C56904B6C13C}" type="presParOf" srcId="{A94BB791-6CF9-49A4-9060-FC2FFB196F93}" destId="{21F8591C-5CE1-45BF-95E2-18BFBBA2697B}" srcOrd="0" destOrd="0" presId="urn:microsoft.com/office/officeart/2005/8/layout/process1"/>
    <dgm:cxn modelId="{52E31B4F-8F18-4273-9243-F6062348624A}" type="presParOf" srcId="{4197069D-D976-457C-9644-1C1BDE89038D}" destId="{A0A8653F-8D5D-49F0-AAF5-D891C742479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2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2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67A8E9-9341-4D69-A47A-2DD0AEAD3D26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15E8F283-E0A0-47B0-997E-E7FCA7DDF50D}">
      <dgm:prSet phldrT="[Text]"/>
      <dgm:spPr/>
      <dgm:t>
        <a:bodyPr/>
        <a:lstStyle/>
        <a:p>
          <a:r>
            <a:rPr lang="en-US" dirty="0" smtClean="0"/>
            <a:t>Content</a:t>
          </a:r>
        </a:p>
        <a:p>
          <a:r>
            <a:rPr lang="en-US" dirty="0" smtClean="0"/>
            <a:t>Validity</a:t>
          </a:r>
          <a:endParaRPr lang="en-US" dirty="0"/>
        </a:p>
      </dgm:t>
    </dgm:pt>
    <dgm:pt modelId="{BD90CB42-AB4D-4787-A16F-53699FEA5C4D}" type="parTrans" cxnId="{F80B6E14-ED97-4EB6-B23E-B033514F03D8}">
      <dgm:prSet/>
      <dgm:spPr/>
      <dgm:t>
        <a:bodyPr/>
        <a:lstStyle/>
        <a:p>
          <a:endParaRPr lang="en-US"/>
        </a:p>
      </dgm:t>
    </dgm:pt>
    <dgm:pt modelId="{FC16017B-1EE0-4180-8BAE-7A667287B6CB}" type="sibTrans" cxnId="{F80B6E14-ED97-4EB6-B23E-B033514F03D8}">
      <dgm:prSet/>
      <dgm:spPr/>
      <dgm:t>
        <a:bodyPr/>
        <a:lstStyle/>
        <a:p>
          <a:endParaRPr lang="en-US" dirty="0"/>
        </a:p>
      </dgm:t>
    </dgm:pt>
    <dgm:pt modelId="{1FDE7B5B-13A8-4FDF-8416-2BE640E76580}">
      <dgm:prSet phldrT="[Text]"/>
      <dgm:spPr/>
      <dgm:t>
        <a:bodyPr/>
        <a:lstStyle/>
        <a:p>
          <a:r>
            <a:rPr lang="en-US" dirty="0" smtClean="0"/>
            <a:t>Construct</a:t>
          </a:r>
        </a:p>
        <a:p>
          <a:r>
            <a:rPr lang="en-US" dirty="0" smtClean="0"/>
            <a:t>Validity</a:t>
          </a:r>
          <a:endParaRPr lang="en-US" dirty="0"/>
        </a:p>
      </dgm:t>
    </dgm:pt>
    <dgm:pt modelId="{06A06058-3F21-41C3-A6AB-4DC509CBC793}" type="parTrans" cxnId="{B0D846E8-1574-4992-BAD1-C938F9706922}">
      <dgm:prSet/>
      <dgm:spPr/>
      <dgm:t>
        <a:bodyPr/>
        <a:lstStyle/>
        <a:p>
          <a:endParaRPr lang="en-US"/>
        </a:p>
      </dgm:t>
    </dgm:pt>
    <dgm:pt modelId="{B4E04A4A-563C-4508-8B04-529D39EE540B}" type="sibTrans" cxnId="{B0D846E8-1574-4992-BAD1-C938F9706922}">
      <dgm:prSet/>
      <dgm:spPr/>
      <dgm:t>
        <a:bodyPr/>
        <a:lstStyle/>
        <a:p>
          <a:endParaRPr lang="en-US" dirty="0"/>
        </a:p>
      </dgm:t>
    </dgm:pt>
    <dgm:pt modelId="{732EDCB1-A3C8-4863-ABA5-474AB0A9C6CF}">
      <dgm:prSet phldrT="[Text]"/>
      <dgm:spPr/>
      <dgm:t>
        <a:bodyPr/>
        <a:lstStyle/>
        <a:p>
          <a:r>
            <a:rPr lang="en-US" dirty="0" smtClean="0"/>
            <a:t>Concurrent</a:t>
          </a:r>
        </a:p>
        <a:p>
          <a:r>
            <a:rPr lang="en-US" dirty="0" smtClean="0"/>
            <a:t>Validity</a:t>
          </a:r>
          <a:endParaRPr lang="en-US" dirty="0"/>
        </a:p>
      </dgm:t>
    </dgm:pt>
    <dgm:pt modelId="{22C303D7-FEFC-4371-B69E-78C754BD42B7}" type="parTrans" cxnId="{91419667-39B4-4CE0-B122-7D3907B1DF2B}">
      <dgm:prSet/>
      <dgm:spPr/>
      <dgm:t>
        <a:bodyPr/>
        <a:lstStyle/>
        <a:p>
          <a:endParaRPr lang="en-US"/>
        </a:p>
      </dgm:t>
    </dgm:pt>
    <dgm:pt modelId="{B3AEFD13-87DA-421E-8D67-154E730F5230}" type="sibTrans" cxnId="{91419667-39B4-4CE0-B122-7D3907B1DF2B}">
      <dgm:prSet/>
      <dgm:spPr/>
      <dgm:t>
        <a:bodyPr/>
        <a:lstStyle/>
        <a:p>
          <a:endParaRPr lang="en-US"/>
        </a:p>
      </dgm:t>
    </dgm:pt>
    <dgm:pt modelId="{4197069D-D976-457C-9644-1C1BDE89038D}" type="pres">
      <dgm:prSet presAssocID="{4867A8E9-9341-4D69-A47A-2DD0AEAD3D26}" presName="Name0" presStyleCnt="0">
        <dgm:presLayoutVars>
          <dgm:dir/>
          <dgm:resizeHandles val="exact"/>
        </dgm:presLayoutVars>
      </dgm:prSet>
      <dgm:spPr/>
    </dgm:pt>
    <dgm:pt modelId="{0783EC3F-C9CA-4AAF-8BBE-A5C199B5A296}" type="pres">
      <dgm:prSet presAssocID="{15E8F283-E0A0-47B0-997E-E7FCA7DDF50D}" presName="node" presStyleLbl="node1" presStyleIdx="0" presStyleCnt="3" custScaleY="177737" custLinFactY="-100000" custLinFactNeighborX="-448" custLinFactNeighborY="-104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308F9-C5D1-4F09-9AE4-7E52AE5D1B8C}" type="pres">
      <dgm:prSet presAssocID="{FC16017B-1EE0-4180-8BAE-7A667287B6C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3DB33D0-4714-4C41-84AD-C1819951911A}" type="pres">
      <dgm:prSet presAssocID="{FC16017B-1EE0-4180-8BAE-7A667287B6C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2EAB183-4198-498B-BAD1-690FEB3632FF}" type="pres">
      <dgm:prSet presAssocID="{1FDE7B5B-13A8-4FDF-8416-2BE640E76580}" presName="node" presStyleLbl="node1" presStyleIdx="1" presStyleCnt="3" custScaleY="177839" custLinFactX="-100000" custLinFactNeighborX="-100836" custLinFactNeighborY="568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BB791-6CF9-49A4-9060-FC2FFB196F93}" type="pres">
      <dgm:prSet presAssocID="{B4E04A4A-563C-4508-8B04-529D39EE540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1F8591C-5CE1-45BF-95E2-18BFBBA2697B}" type="pres">
      <dgm:prSet presAssocID="{B4E04A4A-563C-4508-8B04-529D39EE540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0A8653F-8D5D-49F0-AAF5-D891C7424798}" type="pres">
      <dgm:prSet presAssocID="{732EDCB1-A3C8-4863-ABA5-474AB0A9C6CF}" presName="node" presStyleLbl="node1" presStyleIdx="2" presStyleCnt="3" custScaleY="94298" custLinFactX="-200000" custLinFactY="100000" custLinFactNeighborX="-200836" custLinFactNeighborY="164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454E7A-79B8-438B-A87B-34961590BD16}" type="presOf" srcId="{B4E04A4A-563C-4508-8B04-529D39EE540B}" destId="{A94BB791-6CF9-49A4-9060-FC2FFB196F93}" srcOrd="0" destOrd="0" presId="urn:microsoft.com/office/officeart/2005/8/layout/process1"/>
    <dgm:cxn modelId="{54895D8B-A26E-4E00-AC60-1CC670D7141E}" type="presOf" srcId="{FC16017B-1EE0-4180-8BAE-7A667287B6CB}" destId="{B3DB33D0-4714-4C41-84AD-C1819951911A}" srcOrd="1" destOrd="0" presId="urn:microsoft.com/office/officeart/2005/8/layout/process1"/>
    <dgm:cxn modelId="{11C189CE-204A-4A54-AC00-95D9CAA59C04}" type="presOf" srcId="{4867A8E9-9341-4D69-A47A-2DD0AEAD3D26}" destId="{4197069D-D976-457C-9644-1C1BDE89038D}" srcOrd="0" destOrd="0" presId="urn:microsoft.com/office/officeart/2005/8/layout/process1"/>
    <dgm:cxn modelId="{F80B6E14-ED97-4EB6-B23E-B033514F03D8}" srcId="{4867A8E9-9341-4D69-A47A-2DD0AEAD3D26}" destId="{15E8F283-E0A0-47B0-997E-E7FCA7DDF50D}" srcOrd="0" destOrd="0" parTransId="{BD90CB42-AB4D-4787-A16F-53699FEA5C4D}" sibTransId="{FC16017B-1EE0-4180-8BAE-7A667287B6CB}"/>
    <dgm:cxn modelId="{D75B4226-40F6-4318-BCBE-B7A55A0890E2}" type="presOf" srcId="{B4E04A4A-563C-4508-8B04-529D39EE540B}" destId="{21F8591C-5CE1-45BF-95E2-18BFBBA2697B}" srcOrd="1" destOrd="0" presId="urn:microsoft.com/office/officeart/2005/8/layout/process1"/>
    <dgm:cxn modelId="{8B925169-4A4F-4ACE-9B13-FF0E1FFCB0A5}" type="presOf" srcId="{732EDCB1-A3C8-4863-ABA5-474AB0A9C6CF}" destId="{A0A8653F-8D5D-49F0-AAF5-D891C7424798}" srcOrd="0" destOrd="0" presId="urn:microsoft.com/office/officeart/2005/8/layout/process1"/>
    <dgm:cxn modelId="{B724B746-F7AC-4D98-89A1-18C779AFEF27}" type="presOf" srcId="{15E8F283-E0A0-47B0-997E-E7FCA7DDF50D}" destId="{0783EC3F-C9CA-4AAF-8BBE-A5C199B5A296}" srcOrd="0" destOrd="0" presId="urn:microsoft.com/office/officeart/2005/8/layout/process1"/>
    <dgm:cxn modelId="{B0D846E8-1574-4992-BAD1-C938F9706922}" srcId="{4867A8E9-9341-4D69-A47A-2DD0AEAD3D26}" destId="{1FDE7B5B-13A8-4FDF-8416-2BE640E76580}" srcOrd="1" destOrd="0" parTransId="{06A06058-3F21-41C3-A6AB-4DC509CBC793}" sibTransId="{B4E04A4A-563C-4508-8B04-529D39EE540B}"/>
    <dgm:cxn modelId="{91419667-39B4-4CE0-B122-7D3907B1DF2B}" srcId="{4867A8E9-9341-4D69-A47A-2DD0AEAD3D26}" destId="{732EDCB1-A3C8-4863-ABA5-474AB0A9C6CF}" srcOrd="2" destOrd="0" parTransId="{22C303D7-FEFC-4371-B69E-78C754BD42B7}" sibTransId="{B3AEFD13-87DA-421E-8D67-154E730F5230}"/>
    <dgm:cxn modelId="{D9A56665-88A2-46FC-8E1D-39D62A77E5A6}" type="presOf" srcId="{FC16017B-1EE0-4180-8BAE-7A667287B6CB}" destId="{64C308F9-C5D1-4F09-9AE4-7E52AE5D1B8C}" srcOrd="0" destOrd="0" presId="urn:microsoft.com/office/officeart/2005/8/layout/process1"/>
    <dgm:cxn modelId="{14850B72-94C8-4E99-AE44-3F5FEEA99885}" type="presOf" srcId="{1FDE7B5B-13A8-4FDF-8416-2BE640E76580}" destId="{22EAB183-4198-498B-BAD1-690FEB3632FF}" srcOrd="0" destOrd="0" presId="urn:microsoft.com/office/officeart/2005/8/layout/process1"/>
    <dgm:cxn modelId="{4AC6CBB4-DBD9-4882-A910-9A8DDA6CE01F}" type="presParOf" srcId="{4197069D-D976-457C-9644-1C1BDE89038D}" destId="{0783EC3F-C9CA-4AAF-8BBE-A5C199B5A296}" srcOrd="0" destOrd="0" presId="urn:microsoft.com/office/officeart/2005/8/layout/process1"/>
    <dgm:cxn modelId="{027CD322-A534-4B67-B535-F9D61EB80ABE}" type="presParOf" srcId="{4197069D-D976-457C-9644-1C1BDE89038D}" destId="{64C308F9-C5D1-4F09-9AE4-7E52AE5D1B8C}" srcOrd="1" destOrd="0" presId="urn:microsoft.com/office/officeart/2005/8/layout/process1"/>
    <dgm:cxn modelId="{D1719C7C-D459-4B8E-9F57-12EAF33BE8C1}" type="presParOf" srcId="{64C308F9-C5D1-4F09-9AE4-7E52AE5D1B8C}" destId="{B3DB33D0-4714-4C41-84AD-C1819951911A}" srcOrd="0" destOrd="0" presId="urn:microsoft.com/office/officeart/2005/8/layout/process1"/>
    <dgm:cxn modelId="{CDC62B81-0165-4317-B30C-5DC5C0C08C7A}" type="presParOf" srcId="{4197069D-D976-457C-9644-1C1BDE89038D}" destId="{22EAB183-4198-498B-BAD1-690FEB3632FF}" srcOrd="2" destOrd="0" presId="urn:microsoft.com/office/officeart/2005/8/layout/process1"/>
    <dgm:cxn modelId="{9363DC64-289C-4A5E-9745-7C6FAF6FB511}" type="presParOf" srcId="{4197069D-D976-457C-9644-1C1BDE89038D}" destId="{A94BB791-6CF9-49A4-9060-FC2FFB196F93}" srcOrd="3" destOrd="0" presId="urn:microsoft.com/office/officeart/2005/8/layout/process1"/>
    <dgm:cxn modelId="{727BAC3B-E6DC-4E2D-BF84-C56904B6C13C}" type="presParOf" srcId="{A94BB791-6CF9-49A4-9060-FC2FFB196F93}" destId="{21F8591C-5CE1-45BF-95E2-18BFBBA2697B}" srcOrd="0" destOrd="0" presId="urn:microsoft.com/office/officeart/2005/8/layout/process1"/>
    <dgm:cxn modelId="{52E31B4F-8F18-4273-9243-F6062348624A}" type="presParOf" srcId="{4197069D-D976-457C-9644-1C1BDE89038D}" destId="{A0A8653F-8D5D-49F0-AAF5-D891C742479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Concurrent Validity</a:t>
          </a:r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Validation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/>
      <dgm:spPr/>
      <dgm:t>
        <a:bodyPr/>
        <a:lstStyle/>
        <a:p>
          <a:r>
            <a:rPr lang="en-US" dirty="0" smtClean="0"/>
            <a:t>Construct Validation</a:t>
          </a:r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Concurrent Validity</a:t>
          </a:r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7D4F6E-D6C8-4144-B9C2-21939048E605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F470050F-C769-4CFF-938B-C4816746928A}">
      <dgm:prSet phldrT="[Text]"/>
      <dgm:spPr/>
      <dgm:t>
        <a:bodyPr/>
        <a:lstStyle/>
        <a:p>
          <a:r>
            <a:rPr lang="en-US" dirty="0" smtClean="0"/>
            <a:t>Content Validity</a:t>
          </a:r>
          <a:endParaRPr lang="en-US" dirty="0"/>
        </a:p>
      </dgm:t>
    </dgm:pt>
    <dgm:pt modelId="{13B23ED8-04FC-4480-9D4E-421AFB8D5D8D}" type="parTrans" cxnId="{E8FC8BAD-A1CA-47DB-88DF-2155DF531E51}">
      <dgm:prSet/>
      <dgm:spPr/>
      <dgm:t>
        <a:bodyPr/>
        <a:lstStyle/>
        <a:p>
          <a:endParaRPr lang="en-US"/>
        </a:p>
      </dgm:t>
    </dgm:pt>
    <dgm:pt modelId="{E2073A9C-0711-4DA5-8C52-282371D6B237}" type="sibTrans" cxnId="{E8FC8BAD-A1CA-47DB-88DF-2155DF531E51}">
      <dgm:prSet/>
      <dgm:spPr/>
      <dgm:t>
        <a:bodyPr/>
        <a:lstStyle/>
        <a:p>
          <a:endParaRPr lang="en-US"/>
        </a:p>
      </dgm:t>
    </dgm:pt>
    <dgm:pt modelId="{5AD5FFDE-5CA9-4D63-AA40-73BEC3045C46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52D7B8BB-E65E-421D-9153-3E087F4C8488}" type="sibTrans" cxnId="{88674A8C-F076-4AD4-AABF-B26809EE2EA7}">
      <dgm:prSet/>
      <dgm:spPr/>
      <dgm:t>
        <a:bodyPr/>
        <a:lstStyle/>
        <a:p>
          <a:endParaRPr lang="en-US"/>
        </a:p>
      </dgm:t>
    </dgm:pt>
    <dgm:pt modelId="{278B08E1-9403-4A1C-A622-A657E8193003}" type="parTrans" cxnId="{88674A8C-F076-4AD4-AABF-B26809EE2EA7}">
      <dgm:prSet/>
      <dgm:spPr/>
      <dgm:t>
        <a:bodyPr/>
        <a:lstStyle/>
        <a:p>
          <a:endParaRPr lang="en-US"/>
        </a:p>
      </dgm:t>
    </dgm:pt>
    <dgm:pt modelId="{2D78289D-0618-44A9-A44D-3F5F4215908A}">
      <dgm:prSet phldrT="[Text]" phldr="1"/>
      <dgm:spPr>
        <a:solidFill>
          <a:schemeClr val="bg1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BE2DBEAD-498C-412E-BF67-103B7914C00F}" type="sibTrans" cxnId="{E1AA59F6-B46A-4188-831B-2877F56B699D}">
      <dgm:prSet/>
      <dgm:spPr/>
      <dgm:t>
        <a:bodyPr/>
        <a:lstStyle/>
        <a:p>
          <a:endParaRPr lang="en-US"/>
        </a:p>
      </dgm:t>
    </dgm:pt>
    <dgm:pt modelId="{49477BBD-6489-4E1D-8606-567F7BE6778F}" type="parTrans" cxnId="{E1AA59F6-B46A-4188-831B-2877F56B699D}">
      <dgm:prSet/>
      <dgm:spPr/>
      <dgm:t>
        <a:bodyPr/>
        <a:lstStyle/>
        <a:p>
          <a:endParaRPr lang="en-US"/>
        </a:p>
      </dgm:t>
    </dgm:pt>
    <dgm:pt modelId="{F9142180-7A4D-429C-B41E-355AE5062CE3}" type="pres">
      <dgm:prSet presAssocID="{287D4F6E-D6C8-4144-B9C2-21939048E605}" presName="Name0" presStyleCnt="0">
        <dgm:presLayoutVars>
          <dgm:dir/>
          <dgm:animLvl val="lvl"/>
          <dgm:resizeHandles val="exact"/>
        </dgm:presLayoutVars>
      </dgm:prSet>
      <dgm:spPr/>
    </dgm:pt>
    <dgm:pt modelId="{69542F51-C7F4-4CD0-8518-BC8CC9E33D10}" type="pres">
      <dgm:prSet presAssocID="{F470050F-C769-4CFF-938B-C481674692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7C709-3313-4F17-A0F0-7D35007169F6}" type="pres">
      <dgm:prSet presAssocID="{E2073A9C-0711-4DA5-8C52-282371D6B237}" presName="parTxOnlySpace" presStyleCnt="0"/>
      <dgm:spPr/>
    </dgm:pt>
    <dgm:pt modelId="{2B2BC1B1-D73F-4EFA-81DB-23FD4C85D3B5}" type="pres">
      <dgm:prSet presAssocID="{2D78289D-0618-44A9-A44D-3F5F4215908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4416-510F-4586-B9F8-4915E5017133}" type="pres">
      <dgm:prSet presAssocID="{BE2DBEAD-498C-412E-BF67-103B7914C00F}" presName="parTxOnlySpace" presStyleCnt="0"/>
      <dgm:spPr/>
    </dgm:pt>
    <dgm:pt modelId="{5D261257-FC36-442A-B5D7-0A992F900773}" type="pres">
      <dgm:prSet presAssocID="{5AD5FFDE-5CA9-4D63-AA40-73BEC3045C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4F71A1-1949-4BBA-81C4-D15CD04AB307}" type="presOf" srcId="{2D78289D-0618-44A9-A44D-3F5F4215908A}" destId="{2B2BC1B1-D73F-4EFA-81DB-23FD4C85D3B5}" srcOrd="0" destOrd="0" presId="urn:microsoft.com/office/officeart/2005/8/layout/chevron1"/>
    <dgm:cxn modelId="{E8FC8BAD-A1CA-47DB-88DF-2155DF531E51}" srcId="{287D4F6E-D6C8-4144-B9C2-21939048E605}" destId="{F470050F-C769-4CFF-938B-C4816746928A}" srcOrd="0" destOrd="0" parTransId="{13B23ED8-04FC-4480-9D4E-421AFB8D5D8D}" sibTransId="{E2073A9C-0711-4DA5-8C52-282371D6B237}"/>
    <dgm:cxn modelId="{E74A671C-CF5F-44BC-AF71-2E7ECE6EC62F}" type="presOf" srcId="{F470050F-C769-4CFF-938B-C4816746928A}" destId="{69542F51-C7F4-4CD0-8518-BC8CC9E33D10}" srcOrd="0" destOrd="0" presId="urn:microsoft.com/office/officeart/2005/8/layout/chevron1"/>
    <dgm:cxn modelId="{CE502AC3-CB6A-4323-8063-95265EE46404}" type="presOf" srcId="{287D4F6E-D6C8-4144-B9C2-21939048E605}" destId="{F9142180-7A4D-429C-B41E-355AE5062CE3}" srcOrd="0" destOrd="0" presId="urn:microsoft.com/office/officeart/2005/8/layout/chevron1"/>
    <dgm:cxn modelId="{04C04955-9876-40EF-A240-7177D8D20B6E}" type="presOf" srcId="{5AD5FFDE-5CA9-4D63-AA40-73BEC3045C46}" destId="{5D261257-FC36-442A-B5D7-0A992F900773}" srcOrd="0" destOrd="0" presId="urn:microsoft.com/office/officeart/2005/8/layout/chevron1"/>
    <dgm:cxn modelId="{88674A8C-F076-4AD4-AABF-B26809EE2EA7}" srcId="{287D4F6E-D6C8-4144-B9C2-21939048E605}" destId="{5AD5FFDE-5CA9-4D63-AA40-73BEC3045C46}" srcOrd="2" destOrd="0" parTransId="{278B08E1-9403-4A1C-A622-A657E8193003}" sibTransId="{52D7B8BB-E65E-421D-9153-3E087F4C8488}"/>
    <dgm:cxn modelId="{E1AA59F6-B46A-4188-831B-2877F56B699D}" srcId="{287D4F6E-D6C8-4144-B9C2-21939048E605}" destId="{2D78289D-0618-44A9-A44D-3F5F4215908A}" srcOrd="1" destOrd="0" parTransId="{49477BBD-6489-4E1D-8606-567F7BE6778F}" sibTransId="{BE2DBEAD-498C-412E-BF67-103B7914C00F}"/>
    <dgm:cxn modelId="{A6C94692-3C28-4DBA-A3B7-2C78111B25A4}" type="presParOf" srcId="{F9142180-7A4D-429C-B41E-355AE5062CE3}" destId="{69542F51-C7F4-4CD0-8518-BC8CC9E33D10}" srcOrd="0" destOrd="0" presId="urn:microsoft.com/office/officeart/2005/8/layout/chevron1"/>
    <dgm:cxn modelId="{A2205679-5E09-4218-9048-0400725A26B3}" type="presParOf" srcId="{F9142180-7A4D-429C-B41E-355AE5062CE3}" destId="{C547C709-3313-4F17-A0F0-7D35007169F6}" srcOrd="1" destOrd="0" presId="urn:microsoft.com/office/officeart/2005/8/layout/chevron1"/>
    <dgm:cxn modelId="{83402244-DA26-4A4E-B9B2-BD74402BA63F}" type="presParOf" srcId="{F9142180-7A4D-429C-B41E-355AE5062CE3}" destId="{2B2BC1B1-D73F-4EFA-81DB-23FD4C85D3B5}" srcOrd="2" destOrd="0" presId="urn:microsoft.com/office/officeart/2005/8/layout/chevron1"/>
    <dgm:cxn modelId="{942AA283-89B1-4FFB-9A12-1F96FAFE3945}" type="presParOf" srcId="{F9142180-7A4D-429C-B41E-355AE5062CE3}" destId="{AB824416-510F-4586-B9F8-4915E5017133}" srcOrd="3" destOrd="0" presId="urn:microsoft.com/office/officeart/2005/8/layout/chevron1"/>
    <dgm:cxn modelId="{DEC737E8-FB09-4E5A-9DCE-32FE44B55550}" type="presParOf" srcId="{F9142180-7A4D-429C-B41E-355AE5062CE3}" destId="{5D261257-FC36-442A-B5D7-0A992F90077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AB335-9DD0-4B73-934F-4970F89D61C0}">
      <dsp:nvSpPr>
        <dsp:cNvPr id="0" name=""/>
        <dsp:cNvSpPr/>
      </dsp:nvSpPr>
      <dsp:spPr>
        <a:xfrm>
          <a:off x="75145" y="0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0" dirty="0" smtClean="0">
              <a:solidFill>
                <a:srgbClr val="FF0000"/>
              </a:solidFill>
            </a:rPr>
            <a:t>Construct Definition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baseline="0" dirty="0" smtClean="0">
              <a:solidFill>
                <a:schemeClr val="tx1"/>
              </a:solidFill>
            </a:rPr>
            <a:t>What is to be tested</a:t>
          </a:r>
          <a:endParaRPr lang="en-US" sz="2700" kern="1200" baseline="0" dirty="0">
            <a:solidFill>
              <a:schemeClr val="tx1"/>
            </a:solidFill>
          </a:endParaRPr>
        </a:p>
      </dsp:txBody>
      <dsp:txXfrm>
        <a:off x="109961" y="34816"/>
        <a:ext cx="4481809" cy="1119088"/>
      </dsp:txXfrm>
    </dsp:sp>
    <dsp:sp modelId="{51AD9D89-E332-4F42-BF4E-0B3EDFD97565}">
      <dsp:nvSpPr>
        <dsp:cNvPr id="0" name=""/>
        <dsp:cNvSpPr/>
      </dsp:nvSpPr>
      <dsp:spPr>
        <a:xfrm>
          <a:off x="498983" y="138683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0000"/>
              </a:solidFill>
            </a:rPr>
            <a:t>Test Design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How it is tested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533799" y="1421655"/>
        <a:ext cx="4413594" cy="1119088"/>
      </dsp:txXfrm>
    </dsp:sp>
    <dsp:sp modelId="{51E9E3CF-91A1-4760-BB07-41A344EE39BF}">
      <dsp:nvSpPr>
        <dsp:cNvPr id="0" name=""/>
        <dsp:cNvSpPr/>
      </dsp:nvSpPr>
      <dsp:spPr>
        <a:xfrm>
          <a:off x="1007618" y="277367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0000"/>
              </a:solidFill>
            </a:rPr>
            <a:t>Test Scoring Process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How the test is scored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1042434" y="2808495"/>
        <a:ext cx="4413595" cy="1119088"/>
      </dsp:txXfrm>
    </dsp:sp>
    <dsp:sp modelId="{62337E6A-E4D1-4CCB-8A84-D023CA5D8B97}">
      <dsp:nvSpPr>
        <dsp:cNvPr id="0" name=""/>
        <dsp:cNvSpPr/>
      </dsp:nvSpPr>
      <dsp:spPr>
        <a:xfrm>
          <a:off x="3501983" y="685802"/>
          <a:ext cx="1784932" cy="120395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 dirty="0">
            <a:solidFill>
              <a:schemeClr val="tx1"/>
            </a:solidFill>
          </a:endParaRPr>
        </a:p>
      </dsp:txBody>
      <dsp:txXfrm>
        <a:off x="3903593" y="685802"/>
        <a:ext cx="981712" cy="905976"/>
      </dsp:txXfrm>
    </dsp:sp>
    <dsp:sp modelId="{B318D5B2-D3DC-401E-9227-B95EBE16D635}">
      <dsp:nvSpPr>
        <dsp:cNvPr id="0" name=""/>
        <dsp:cNvSpPr/>
      </dsp:nvSpPr>
      <dsp:spPr>
        <a:xfrm>
          <a:off x="4638550" y="1904388"/>
          <a:ext cx="1828542" cy="1524613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 dirty="0"/>
        </a:p>
      </dsp:txBody>
      <dsp:txXfrm>
        <a:off x="5049972" y="1904388"/>
        <a:ext cx="1005698" cy="11472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EC3F-C9CA-4AAF-8BBE-A5C199B5A296}">
      <dsp:nvSpPr>
        <dsp:cNvPr id="0" name=""/>
        <dsp:cNvSpPr/>
      </dsp:nvSpPr>
      <dsp:spPr>
        <a:xfrm>
          <a:off x="7233" y="456336"/>
          <a:ext cx="2161877" cy="12971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Content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Validity</a:t>
          </a:r>
          <a:endParaRPr lang="en-US" sz="2900" kern="1200" dirty="0"/>
        </a:p>
      </dsp:txBody>
      <dsp:txXfrm>
        <a:off x="45225" y="494328"/>
        <a:ext cx="2085893" cy="1221142"/>
      </dsp:txXfrm>
    </dsp:sp>
    <dsp:sp modelId="{64C308F9-C5D1-4F09-9AE4-7E52AE5D1B8C}">
      <dsp:nvSpPr>
        <dsp:cNvPr id="0" name=""/>
        <dsp:cNvSpPr/>
      </dsp:nvSpPr>
      <dsp:spPr>
        <a:xfrm>
          <a:off x="2385298" y="8368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2385298" y="944056"/>
        <a:ext cx="320822" cy="321687"/>
      </dsp:txXfrm>
    </dsp:sp>
    <dsp:sp modelId="{22EAB183-4198-498B-BAD1-690FEB3632FF}">
      <dsp:nvSpPr>
        <dsp:cNvPr id="0" name=""/>
        <dsp:cNvSpPr/>
      </dsp:nvSpPr>
      <dsp:spPr>
        <a:xfrm>
          <a:off x="3033861" y="456336"/>
          <a:ext cx="2161877" cy="12971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Construct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Validity</a:t>
          </a:r>
          <a:endParaRPr lang="en-US" sz="2900" kern="1200" dirty="0"/>
        </a:p>
      </dsp:txBody>
      <dsp:txXfrm>
        <a:off x="3071853" y="494328"/>
        <a:ext cx="2085893" cy="1221142"/>
      </dsp:txXfrm>
    </dsp:sp>
    <dsp:sp modelId="{A94BB791-6CF9-49A4-9060-FC2FFB196F93}">
      <dsp:nvSpPr>
        <dsp:cNvPr id="0" name=""/>
        <dsp:cNvSpPr/>
      </dsp:nvSpPr>
      <dsp:spPr>
        <a:xfrm>
          <a:off x="5411926" y="8368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5411926" y="944056"/>
        <a:ext cx="320822" cy="321687"/>
      </dsp:txXfrm>
    </dsp:sp>
    <dsp:sp modelId="{A0A8653F-8D5D-49F0-AAF5-D891C7424798}">
      <dsp:nvSpPr>
        <dsp:cNvPr id="0" name=""/>
        <dsp:cNvSpPr/>
      </dsp:nvSpPr>
      <dsp:spPr>
        <a:xfrm>
          <a:off x="6060489" y="456336"/>
          <a:ext cx="2161877" cy="12971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Concurrent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Validity</a:t>
          </a:r>
          <a:endParaRPr lang="en-US" sz="2900" kern="1200" dirty="0"/>
        </a:p>
      </dsp:txBody>
      <dsp:txXfrm>
        <a:off x="6098481" y="494328"/>
        <a:ext cx="2085893" cy="122114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3884" y="0"/>
          <a:ext cx="2322016" cy="4572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32484" y="0"/>
        <a:ext cx="1864816" cy="457200"/>
      </dsp:txXfrm>
    </dsp:sp>
    <dsp:sp modelId="{2B2BC1B1-D73F-4EFA-81DB-23FD4C85D3B5}">
      <dsp:nvSpPr>
        <dsp:cNvPr id="0" name=""/>
        <dsp:cNvSpPr/>
      </dsp:nvSpPr>
      <dsp:spPr>
        <a:xfrm>
          <a:off x="2093699" y="0"/>
          <a:ext cx="2322016" cy="4572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322299" y="0"/>
        <a:ext cx="1864816" cy="45720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3884" y="0"/>
          <a:ext cx="2322016" cy="4572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32484" y="0"/>
        <a:ext cx="1864816" cy="457200"/>
      </dsp:txXfrm>
    </dsp:sp>
    <dsp:sp modelId="{2B2BC1B1-D73F-4EFA-81DB-23FD4C85D3B5}">
      <dsp:nvSpPr>
        <dsp:cNvPr id="0" name=""/>
        <dsp:cNvSpPr/>
      </dsp:nvSpPr>
      <dsp:spPr>
        <a:xfrm>
          <a:off x="2093699" y="0"/>
          <a:ext cx="2322016" cy="4572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322299" y="0"/>
        <a:ext cx="1864816" cy="45720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08846" y="0"/>
        <a:ext cx="1794867" cy="38100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3EC3F-C9CA-4AAF-8BBE-A5C199B5A296}">
      <dsp:nvSpPr>
        <dsp:cNvPr id="0" name=""/>
        <dsp:cNvSpPr/>
      </dsp:nvSpPr>
      <dsp:spPr>
        <a:xfrm>
          <a:off x="1586" y="64392"/>
          <a:ext cx="1020886" cy="1139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Content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Validity</a:t>
          </a:r>
          <a:endParaRPr lang="en-US" sz="1300" kern="1200" dirty="0"/>
        </a:p>
      </dsp:txBody>
      <dsp:txXfrm>
        <a:off x="31487" y="94293"/>
        <a:ext cx="961084" cy="1079926"/>
      </dsp:txXfrm>
    </dsp:sp>
    <dsp:sp modelId="{64C308F9-C5D1-4F09-9AE4-7E52AE5D1B8C}">
      <dsp:nvSpPr>
        <dsp:cNvPr id="0" name=""/>
        <dsp:cNvSpPr/>
      </dsp:nvSpPr>
      <dsp:spPr>
        <a:xfrm rot="5403255">
          <a:off x="369878" y="1352231"/>
          <a:ext cx="282702" cy="2531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 rot="10800000">
        <a:off x="407891" y="1364890"/>
        <a:ext cx="206748" cy="151907"/>
      </dsp:txXfrm>
    </dsp:sp>
    <dsp:sp modelId="{22EAB183-4198-498B-BAD1-690FEB3632FF}">
      <dsp:nvSpPr>
        <dsp:cNvPr id="0" name=""/>
        <dsp:cNvSpPr/>
      </dsp:nvSpPr>
      <dsp:spPr>
        <a:xfrm>
          <a:off x="1" y="1737520"/>
          <a:ext cx="1020886" cy="11403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Construct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Validity</a:t>
          </a:r>
          <a:endParaRPr lang="en-US" sz="1300" kern="1200" dirty="0"/>
        </a:p>
      </dsp:txBody>
      <dsp:txXfrm>
        <a:off x="29902" y="1767421"/>
        <a:ext cx="961084" cy="1080580"/>
      </dsp:txXfrm>
    </dsp:sp>
    <dsp:sp modelId="{A94BB791-6CF9-49A4-9060-FC2FFB196F93}">
      <dsp:nvSpPr>
        <dsp:cNvPr id="0" name=""/>
        <dsp:cNvSpPr/>
      </dsp:nvSpPr>
      <dsp:spPr>
        <a:xfrm rot="5400000">
          <a:off x="403486" y="2959176"/>
          <a:ext cx="213917" cy="2531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35574" y="2977725"/>
        <a:ext cx="149742" cy="151907"/>
      </dsp:txXfrm>
    </dsp:sp>
    <dsp:sp modelId="{A0A8653F-8D5D-49F0-AAF5-D891C7424798}">
      <dsp:nvSpPr>
        <dsp:cNvPr id="0" name=""/>
        <dsp:cNvSpPr/>
      </dsp:nvSpPr>
      <dsp:spPr>
        <a:xfrm>
          <a:off x="1" y="3281520"/>
          <a:ext cx="1020886" cy="6046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Concurrent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Validity</a:t>
          </a:r>
          <a:endParaRPr lang="en-US" sz="1300" kern="1200" dirty="0"/>
        </a:p>
      </dsp:txBody>
      <dsp:txXfrm>
        <a:off x="17711" y="3299230"/>
        <a:ext cx="985466" cy="56926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Concurrent Validity</a:t>
          </a: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9687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Content Validation</a:t>
          </a:r>
          <a:endParaRPr lang="en-US" sz="1600" kern="1200" dirty="0"/>
        </a:p>
      </dsp:txBody>
      <dsp:txXfrm>
        <a:off x="200223" y="0"/>
        <a:ext cx="1778992" cy="396875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9687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Construct Validation</a:t>
          </a:r>
          <a:endParaRPr lang="en-US" sz="1600" kern="1200" dirty="0"/>
        </a:p>
      </dsp:txBody>
      <dsp:txXfrm>
        <a:off x="2158504" y="0"/>
        <a:ext cx="1778992" cy="396875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96875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Concurrent Validity</a:t>
          </a:r>
          <a:endParaRPr lang="en-US" sz="1600" kern="1200" dirty="0"/>
        </a:p>
      </dsp:txBody>
      <dsp:txXfrm>
        <a:off x="4116784" y="0"/>
        <a:ext cx="1778992" cy="396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42F51-C7F4-4CD0-8518-BC8CC9E33D10}">
      <dsp:nvSpPr>
        <dsp:cNvPr id="0" name=""/>
        <dsp:cNvSpPr/>
      </dsp:nvSpPr>
      <dsp:spPr>
        <a:xfrm>
          <a:off x="1785" y="0"/>
          <a:ext cx="2175867" cy="381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Content Validity</a:t>
          </a:r>
          <a:endParaRPr lang="en-US" sz="2000" kern="1200" dirty="0"/>
        </a:p>
      </dsp:txBody>
      <dsp:txXfrm>
        <a:off x="192285" y="0"/>
        <a:ext cx="1794867" cy="381000"/>
      </dsp:txXfrm>
    </dsp:sp>
    <dsp:sp modelId="{2B2BC1B1-D73F-4EFA-81DB-23FD4C85D3B5}">
      <dsp:nvSpPr>
        <dsp:cNvPr id="0" name=""/>
        <dsp:cNvSpPr/>
      </dsp:nvSpPr>
      <dsp:spPr>
        <a:xfrm>
          <a:off x="196006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bg1"/>
            </a:solidFill>
          </a:endParaRPr>
        </a:p>
      </dsp:txBody>
      <dsp:txXfrm>
        <a:off x="2150566" y="0"/>
        <a:ext cx="1794867" cy="381000"/>
      </dsp:txXfrm>
    </dsp:sp>
    <dsp:sp modelId="{5D261257-FC36-442A-B5D7-0A992F900773}">
      <dsp:nvSpPr>
        <dsp:cNvPr id="0" name=""/>
        <dsp:cNvSpPr/>
      </dsp:nvSpPr>
      <dsp:spPr>
        <a:xfrm>
          <a:off x="3918346" y="0"/>
          <a:ext cx="2175867" cy="381000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108846" y="0"/>
        <a:ext cx="1794867" cy="38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8C0DEF-179D-4D59-8D15-81F62B7E4E93}" type="datetimeFigureOut">
              <a:rPr lang="en-US" smtClean="0"/>
              <a:t>04-Sep-18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40FBA9-7C45-4175-B82E-A3F862660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99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65F3F5-02D7-44AB-A745-608841A14254}" type="datetimeFigureOut">
              <a:rPr lang="en-US" smtClean="0"/>
              <a:t>04-Sep-18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6AF947-CCCE-4F03-A2B7-E9627EEF8F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1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D4A935-020F-4331-902C-F1B51D9AD4D9}" type="slidenum">
              <a:rPr lang="en-US"/>
              <a:pPr/>
              <a:t>42</a:t>
            </a:fld>
            <a:endParaRPr lang="en-US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741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0889" indent="-284709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0453" indent="-22809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6633" indent="-22809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4431" indent="-22809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20318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86205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2092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7979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587D9F4-0B32-4F84-B561-B900BCFB6369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49</a:t>
            </a:fld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58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0889" indent="-284709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0453" indent="-22809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6633" indent="-22809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4431" indent="-22809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20318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86205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2092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7979" indent="-22809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1B431379-1DB5-4ED4-BACA-FE56A8913ADD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50</a:t>
            </a:fld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01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2B9-09CF-497F-9422-73F9D0A72E54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B73B-6BCC-4328-A1AC-41FD150E9828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1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1C33-090D-4179-891F-0EFD318BAF68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6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116DD-7E0E-41F6-B29E-1F586EE886F7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DB035-FB1E-4DB3-A376-75A5A5F6952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211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31A0-2145-4BB6-959D-2279B15F0818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7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823E-5E0C-4E3D-A360-F6B592EB14A7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2A39-DA93-4F00-BC38-67C7A7F741D6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6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9F4C-2DF8-43AE-A524-5175E9D44A38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2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AFBF-B5D6-43AF-9451-3C0D861BF0EC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7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D21D-76E3-45B5-9195-2BEC6ADF036A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9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323D-9506-4301-B696-20ABE687876D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2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A1-04D1-41D6-8CB0-A0B6330F52C1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5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F1745-200C-4B55-82FD-4F76DF6B03D7}" type="datetime1">
              <a:rPr lang="en-US" smtClean="0"/>
              <a:t>04-Sep-18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728E-C264-4438-B103-A06EE8427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ranjska-gora.si/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4.xml"/><Relationship Id="rId5" Type="http://schemas.openxmlformats.org/officeDocument/2006/relationships/diagramQuickStyle" Target="../diagrams/quickStyle34.xml"/><Relationship Id="rId4" Type="http://schemas.openxmlformats.org/officeDocument/2006/relationships/diagramLayout" Target="../diagrams/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5.xml"/><Relationship Id="rId5" Type="http://schemas.openxmlformats.org/officeDocument/2006/relationships/diagramQuickStyle" Target="../diagrams/quickStyle35.xml"/><Relationship Id="rId4" Type="http://schemas.openxmlformats.org/officeDocument/2006/relationships/diagramLayout" Target="../diagrams/layout3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ley.com/WileyCDA/WileyTitle/productCd-0787988502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8001000" cy="3200401"/>
          </a:xfrm>
        </p:spPr>
        <p:txBody>
          <a:bodyPr>
            <a:normAutofit/>
          </a:bodyPr>
          <a:lstStyle/>
          <a:p>
            <a:r>
              <a:rPr lang="en-US" dirty="0" smtClean="0"/>
              <a:t>Developing Valid</a:t>
            </a:r>
            <a:br>
              <a:rPr lang="en-US" dirty="0" smtClean="0"/>
            </a:br>
            <a:r>
              <a:rPr lang="en-US" dirty="0" smtClean="0"/>
              <a:t>STANAG 6001 Proficiency Tests: </a:t>
            </a:r>
            <a:br>
              <a:rPr lang="en-US" dirty="0" smtClean="0"/>
            </a:br>
            <a:r>
              <a:rPr lang="en-US" dirty="0" smtClean="0"/>
              <a:t>Reading and Listening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905000"/>
          </a:xfrm>
        </p:spPr>
        <p:txBody>
          <a:bodyPr/>
          <a:lstStyle/>
          <a:p>
            <a:r>
              <a:rPr lang="en-US" dirty="0" smtClean="0"/>
              <a:t>Ray Clifford</a:t>
            </a:r>
          </a:p>
          <a:p>
            <a:endParaRPr lang="en-US" dirty="0" smtClean="0"/>
          </a:p>
          <a:p>
            <a:r>
              <a:rPr lang="en-US" dirty="0" smtClean="0"/>
              <a:t>4 September 2018</a:t>
            </a:r>
            <a:endParaRPr lang="en-US" dirty="0"/>
          </a:p>
        </p:txBody>
      </p:sp>
      <p:pic>
        <p:nvPicPr>
          <p:cNvPr id="1026" name="Picture 2" descr="Turizem Kranjska Gor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648201"/>
            <a:ext cx="30480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5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1692"/>
          </a:xfrm>
        </p:spPr>
        <p:txBody>
          <a:bodyPr>
            <a:noAutofit/>
          </a:bodyPr>
          <a:lstStyle/>
          <a:p>
            <a:r>
              <a:rPr lang="en-US" sz="4000" dirty="0" smtClean="0"/>
              <a:t>1.  With CR testing, </a:t>
            </a:r>
            <a:r>
              <a:rPr lang="en-US" sz="4000" u="sng" dirty="0" smtClean="0"/>
              <a:t>content</a:t>
            </a:r>
            <a:r>
              <a:rPr lang="en-US" sz="4000" dirty="0" smtClean="0"/>
              <a:t> validity depends on alignment </a:t>
            </a:r>
            <a:br>
              <a:rPr lang="en-US" sz="4000" dirty="0" smtClean="0"/>
            </a:br>
            <a:r>
              <a:rPr lang="en-US" sz="4000" dirty="0" smtClean="0"/>
              <a:t>with a TCA standard.</a:t>
            </a:r>
            <a:endParaRPr lang="en-US" sz="4000" dirty="0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1143000" y="2133600"/>
          <a:ext cx="6781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81600" y="29718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Must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align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with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4267200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Must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align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with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505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2.  For CR testing, </a:t>
            </a:r>
            <a:r>
              <a:rPr lang="en-US" sz="3600" u="sng" dirty="0"/>
              <a:t>c</a:t>
            </a:r>
            <a:r>
              <a:rPr lang="en-US" sz="3600" u="sng" dirty="0" smtClean="0"/>
              <a:t>ontent</a:t>
            </a:r>
            <a:r>
              <a:rPr lang="en-US" sz="3600" dirty="0" smtClean="0"/>
              <a:t> validity is a </a:t>
            </a:r>
            <a:r>
              <a:rPr lang="en-US" sz="3600" dirty="0"/>
              <a:t>sine qua non condition for </a:t>
            </a:r>
            <a:r>
              <a:rPr lang="en-US" sz="3600" dirty="0" smtClean="0"/>
              <a:t>showing </a:t>
            </a:r>
            <a:r>
              <a:rPr lang="en-US" sz="3600" u="sng" dirty="0"/>
              <a:t>construct</a:t>
            </a:r>
            <a:r>
              <a:rPr lang="en-US" sz="3600" dirty="0"/>
              <a:t> </a:t>
            </a:r>
            <a:r>
              <a:rPr lang="en-US" sz="3600" dirty="0" smtClean="0"/>
              <a:t>validity (and </a:t>
            </a:r>
            <a:r>
              <a:rPr lang="en-US" sz="3600" u="sng" dirty="0" smtClean="0"/>
              <a:t>concurrent</a:t>
            </a:r>
            <a:r>
              <a:rPr lang="en-US" sz="3600" dirty="0" smtClean="0"/>
              <a:t> validity).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dirty="0" smtClean="0"/>
              <a:t>       1			 2			  (3)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069806"/>
              </p:ext>
            </p:extLst>
          </p:nvPr>
        </p:nvGraphicFramePr>
        <p:xfrm>
          <a:off x="457200" y="3581400"/>
          <a:ext cx="8229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of Non-Alignment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143000"/>
            <a:ext cx="23622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These quotes are from </a:t>
            </a:r>
            <a:r>
              <a:rPr lang="en-US" dirty="0"/>
              <a:t>“Does an Argument-Based Approach to Validity Make a Difference?” by Chapelle, Enright, and Jamieson in </a:t>
            </a:r>
            <a:r>
              <a:rPr lang="en-US" i="1" dirty="0"/>
              <a:t>Educational Measurement: Issues and Practice</a:t>
            </a:r>
            <a:r>
              <a:rPr lang="en-US" dirty="0"/>
              <a:t>, Spring 2010, Vol. 29, No. 1, pp. 3-13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3124200" y="1143000"/>
            <a:ext cx="533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“Multiple perspectives were brought to bear … in the TOEFL project as the developers attempted to define a construct of academic English language proficiency .…”</a:t>
            </a:r>
          </a:p>
          <a:p>
            <a:r>
              <a:rPr lang="en-US" dirty="0" smtClean="0"/>
              <a:t>“A strong construct theory … within a nomological network … did not result from the process and therefore the construct itself was not a good basis for subsequent research.”</a:t>
            </a:r>
            <a:endParaRPr lang="en-US" dirty="0"/>
          </a:p>
          <a:p>
            <a:r>
              <a:rPr lang="en-US" dirty="0" smtClean="0"/>
              <a:t>“However, Kane’s organizing concept of an ‘interpretive argument’ which does not rely on a construct, proved to be successful.”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Criterion-Referenced testers do it better!</a:t>
            </a:r>
            <a:endParaRPr lang="en-US" sz="36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Rather than developing tests around an “organizing concept”, they </a:t>
            </a:r>
            <a:r>
              <a:rPr lang="en-US" dirty="0"/>
              <a:t>develop tests based on “strong constructs” that can be </a:t>
            </a:r>
            <a:r>
              <a:rPr lang="en-US" dirty="0" smtClean="0"/>
              <a:t>validated.</a:t>
            </a:r>
          </a:p>
          <a:p>
            <a:pPr marL="0" indent="0">
              <a:buNone/>
            </a:pPr>
            <a:r>
              <a:rPr lang="en-US" dirty="0" smtClean="0"/>
              <a:t>They can do this, because they follow the steps in the “Roadmap to a Validity Argument”: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Define</a:t>
            </a:r>
            <a:r>
              <a:rPr lang="en-US" dirty="0" smtClean="0"/>
              <a:t> </a:t>
            </a:r>
            <a:r>
              <a:rPr lang="en-US" dirty="0"/>
              <a:t>the constructs to be tested in </a:t>
            </a:r>
            <a:r>
              <a:rPr lang="en-US" dirty="0" smtClean="0"/>
              <a:t>measurable Task, Condition, and Accuracy (TCA) terms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Design</a:t>
            </a:r>
            <a:r>
              <a:rPr lang="en-US" dirty="0"/>
              <a:t> </a:t>
            </a:r>
            <a:r>
              <a:rPr lang="en-US" dirty="0" smtClean="0"/>
              <a:t>Criterion-Referenced tests, where the items </a:t>
            </a:r>
            <a:r>
              <a:rPr lang="en-US" dirty="0"/>
              <a:t>and </a:t>
            </a:r>
            <a:r>
              <a:rPr lang="en-US" dirty="0" smtClean="0"/>
              <a:t>the </a:t>
            </a:r>
            <a:r>
              <a:rPr lang="en-US" dirty="0"/>
              <a:t>scoring </a:t>
            </a:r>
            <a:r>
              <a:rPr lang="en-US" dirty="0" smtClean="0"/>
              <a:t>procedures align with the constructs to be tested.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CR testers do it better!</a:t>
            </a:r>
            <a:r>
              <a:rPr lang="en-US" sz="3600" dirty="0" smtClean="0"/>
              <a:t>  </a:t>
            </a:r>
            <a:r>
              <a:rPr lang="en-US" sz="3200" dirty="0" smtClean="0"/>
              <a:t>(Cont.)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86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Develop</a:t>
            </a:r>
            <a:r>
              <a:rPr lang="en-US" dirty="0" smtClean="0"/>
              <a:t> items </a:t>
            </a:r>
            <a:r>
              <a:rPr lang="en-US" dirty="0"/>
              <a:t>for the </a:t>
            </a:r>
            <a:r>
              <a:rPr lang="en-US" dirty="0" smtClean="0"/>
              <a:t>test and establish their </a:t>
            </a:r>
            <a:r>
              <a:rPr lang="en-US" u="sng" dirty="0" smtClean="0"/>
              <a:t>content</a:t>
            </a:r>
            <a:r>
              <a:rPr lang="en-US" dirty="0" smtClean="0"/>
              <a:t> validity by verifying each item’s TCA alignment with its targeted proficiency level.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Trial</a:t>
            </a:r>
            <a:r>
              <a:rPr lang="en-US" dirty="0"/>
              <a:t> the </a:t>
            </a:r>
            <a:r>
              <a:rPr lang="en-US" dirty="0" smtClean="0"/>
              <a:t>items and confirm their content validation with statistical </a:t>
            </a:r>
            <a:r>
              <a:rPr lang="en-US" u="sng" dirty="0" smtClean="0"/>
              <a:t>construct</a:t>
            </a:r>
            <a:r>
              <a:rPr lang="en-US" dirty="0" smtClean="0"/>
              <a:t> validation procedures.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Operate</a:t>
            </a:r>
            <a:r>
              <a:rPr lang="en-US" dirty="0"/>
              <a:t> the </a:t>
            </a:r>
            <a:r>
              <a:rPr lang="en-US" dirty="0" smtClean="0"/>
              <a:t>test using CR scoring procedures.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Renew</a:t>
            </a:r>
            <a:r>
              <a:rPr lang="en-US" dirty="0"/>
              <a:t> the </a:t>
            </a:r>
            <a:r>
              <a:rPr lang="en-US" dirty="0" smtClean="0"/>
              <a:t>test items as needed.</a:t>
            </a: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Explain</a:t>
            </a:r>
            <a:r>
              <a:rPr lang="en-US" dirty="0" smtClean="0"/>
              <a:t> the tests’ accuracy with confidence.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017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Another Alignment:  Steps in the “Roadmap to a Validity Argument” align with the Sequence of Validity Arguments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1763712"/>
            <a:ext cx="2514601" cy="674688"/>
          </a:xfrm>
        </p:spPr>
        <p:txBody>
          <a:bodyPr>
            <a:noAutofit/>
          </a:bodyPr>
          <a:lstStyle/>
          <a:p>
            <a:r>
              <a:rPr lang="en-US" dirty="0" smtClean="0"/>
              <a:t>Validity Sequence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237487"/>
              </p:ext>
            </p:extLst>
          </p:nvPr>
        </p:nvGraphicFramePr>
        <p:xfrm>
          <a:off x="1752600" y="2438399"/>
          <a:ext cx="3886200" cy="3886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0000" y="1798638"/>
            <a:ext cx="2514602" cy="639762"/>
          </a:xfrm>
        </p:spPr>
        <p:txBody>
          <a:bodyPr/>
          <a:lstStyle/>
          <a:p>
            <a:r>
              <a:rPr lang="en-US" dirty="0" smtClean="0"/>
              <a:t>Roadmap Steps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199" y="2438399"/>
            <a:ext cx="4800601" cy="4267201"/>
          </a:xfrm>
        </p:spPr>
        <p:txBody>
          <a:bodyPr>
            <a:normAutofit/>
          </a:bodyPr>
          <a:lstStyle/>
          <a:p>
            <a:r>
              <a:rPr lang="en-US" dirty="0" smtClean="0"/>
              <a:t>Define</a:t>
            </a:r>
          </a:p>
          <a:p>
            <a:r>
              <a:rPr lang="en-US" dirty="0" smtClean="0"/>
              <a:t>Design</a:t>
            </a:r>
          </a:p>
          <a:p>
            <a:r>
              <a:rPr lang="en-US" dirty="0" smtClean="0"/>
              <a:t>Develop</a:t>
            </a:r>
          </a:p>
          <a:p>
            <a:endParaRPr lang="en-US" dirty="0"/>
          </a:p>
          <a:p>
            <a:r>
              <a:rPr lang="en-US" dirty="0" smtClean="0"/>
              <a:t>Trial</a:t>
            </a:r>
          </a:p>
          <a:p>
            <a:r>
              <a:rPr lang="en-US" dirty="0" smtClean="0"/>
              <a:t>Operate</a:t>
            </a:r>
          </a:p>
          <a:p>
            <a:r>
              <a:rPr lang="en-US" dirty="0" smtClean="0"/>
              <a:t>Renew</a:t>
            </a:r>
          </a:p>
          <a:p>
            <a:endParaRPr lang="en-US" dirty="0"/>
          </a:p>
          <a:p>
            <a:r>
              <a:rPr lang="en-US" dirty="0" smtClean="0"/>
              <a:t>Explain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en-US" b="1" dirty="0" smtClean="0"/>
              <a:t>1.  Define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construct(s) </a:t>
            </a:r>
            <a:r>
              <a:rPr lang="en-US" dirty="0"/>
              <a:t>to be tested </a:t>
            </a:r>
            <a:r>
              <a:rPr lang="en-US" dirty="0" smtClean="0"/>
              <a:t>using STANAG 6001 levels with level-by-level Task</a:t>
            </a:r>
            <a:r>
              <a:rPr lang="en-US" dirty="0"/>
              <a:t>, Condition, and </a:t>
            </a:r>
            <a:r>
              <a:rPr lang="en-US" dirty="0" smtClean="0"/>
              <a:t>Accuracy </a:t>
            </a:r>
            <a:r>
              <a:rPr lang="en-US" dirty="0"/>
              <a:t>(TCA) </a:t>
            </a:r>
            <a:r>
              <a:rPr lang="en-US" dirty="0" smtClean="0"/>
              <a:t>criteria.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3413172"/>
              </p:ext>
            </p:extLst>
          </p:nvPr>
        </p:nvGraphicFramePr>
        <p:xfrm>
          <a:off x="1524000" y="57912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0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Definition of Proficient Reading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3200400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b="1" dirty="0" smtClean="0"/>
              <a:t>Proficient reading:</a:t>
            </a:r>
            <a:r>
              <a:rPr lang="en-US" dirty="0" smtClean="0"/>
              <a:t>  The active, automatic, far-transfer process of using one’s internalized language and culture expectancy system to efficiently comprehend an authentic text for the purpose for which it was written.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68612" name="TextBox 3"/>
          <p:cNvSpPr txBox="1">
            <a:spLocks noChangeArrowheads="1"/>
          </p:cNvSpPr>
          <p:nvPr/>
        </p:nvSpPr>
        <p:spPr bwMode="auto">
          <a:xfrm>
            <a:off x="685800" y="4972050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 dirty="0"/>
              <a:t>Author purpose </a:t>
            </a:r>
            <a:r>
              <a:rPr lang="en-US" altLang="en-US" sz="1800" dirty="0"/>
              <a:t>		</a:t>
            </a:r>
            <a:r>
              <a:rPr lang="en-US" altLang="en-US" sz="1800" b="1" u="sng" dirty="0" smtClean="0"/>
              <a:t>Reader </a:t>
            </a:r>
            <a:r>
              <a:rPr lang="en-US" altLang="en-US" sz="1800" b="1" u="sng" dirty="0"/>
              <a:t>purpose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Orient      	     – 	Get necessary information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Inform 	     – 	Learn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Evaluate 	     – 	Evaluate and synthesize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349" y="6309312"/>
            <a:ext cx="6145301" cy="54868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Definition of Proficient Reading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724400"/>
          </a:xfrm>
        </p:spPr>
        <p:txBody>
          <a:bodyPr/>
          <a:lstStyle/>
          <a:p>
            <a:r>
              <a:rPr lang="en-GB" altLang="en-US" b="1" dirty="0" smtClean="0"/>
              <a:t>Proficient reading</a:t>
            </a:r>
            <a:r>
              <a:rPr lang="en-GB" altLang="en-US" dirty="0" smtClean="0"/>
              <a:t> is the </a:t>
            </a:r>
            <a:r>
              <a:rPr lang="en-GB" altLang="en-US" b="1" dirty="0" smtClean="0"/>
              <a:t>…</a:t>
            </a:r>
            <a:r>
              <a:rPr lang="en-GB" altLang="en-US" dirty="0" smtClean="0"/>
              <a:t> </a:t>
            </a:r>
          </a:p>
          <a:p>
            <a:pPr lvl="1"/>
            <a:r>
              <a:rPr lang="en-GB" altLang="en-US" dirty="0" smtClean="0"/>
              <a:t>active, </a:t>
            </a:r>
          </a:p>
          <a:p>
            <a:pPr lvl="1"/>
            <a:r>
              <a:rPr lang="en-GB" altLang="en-US" dirty="0" smtClean="0"/>
              <a:t>automatic, </a:t>
            </a:r>
          </a:p>
          <a:p>
            <a:pPr lvl="1"/>
            <a:r>
              <a:rPr lang="en-GB" altLang="en-US" dirty="0" smtClean="0"/>
              <a:t>far transfer process</a:t>
            </a:r>
          </a:p>
          <a:p>
            <a:pPr lvl="1"/>
            <a:r>
              <a:rPr lang="en-GB" altLang="en-US" dirty="0" smtClean="0"/>
              <a:t>of using one’s internalized language and culture expectancy system</a:t>
            </a:r>
          </a:p>
          <a:p>
            <a:pPr lvl="1"/>
            <a:r>
              <a:rPr lang="en-GB" altLang="en-US" dirty="0" smtClean="0"/>
              <a:t>to efficiently comprehend</a:t>
            </a:r>
          </a:p>
          <a:p>
            <a:pPr lvl="1"/>
            <a:r>
              <a:rPr lang="en-GB" altLang="en-US" dirty="0" smtClean="0"/>
              <a:t>an authentic text</a:t>
            </a:r>
          </a:p>
          <a:p>
            <a:pPr lvl="1"/>
            <a:r>
              <a:rPr lang="en-GB" altLang="en-US" dirty="0" smtClean="0">
                <a:solidFill>
                  <a:srgbClr val="FF0000"/>
                </a:solidFill>
              </a:rPr>
              <a:t>for the purpose for which it was written.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8951865"/>
              </p:ext>
            </p:extLst>
          </p:nvPr>
        </p:nvGraphicFramePr>
        <p:xfrm>
          <a:off x="1524000" y="62484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Autofit/>
          </a:bodyPr>
          <a:lstStyle/>
          <a:p>
            <a:r>
              <a:rPr lang="en-US" dirty="0" smtClean="0"/>
              <a:t>Obviously, proficient reading goes beyond “learning to read” and includes “reading to learn” – because authors may be writing to instruct.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But where are the Task, Conditions, and Accuracy statements?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77429412"/>
              </p:ext>
            </p:extLst>
          </p:nvPr>
        </p:nvGraphicFramePr>
        <p:xfrm>
          <a:off x="1524000" y="57912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Language testing is a</a:t>
            </a:r>
            <a:br>
              <a:rPr lang="en-US" dirty="0" smtClean="0"/>
            </a:br>
            <a:r>
              <a:rPr lang="en-US" dirty="0" smtClean="0"/>
              <a:t>professional discipline.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u="sng" dirty="0" smtClean="0"/>
              <a:t>Language</a:t>
            </a:r>
            <a:r>
              <a:rPr lang="en-US" dirty="0" smtClean="0"/>
              <a:t> is the most complex of observable human behaviors.</a:t>
            </a:r>
          </a:p>
          <a:p>
            <a:r>
              <a:rPr lang="en-US" u="sng" dirty="0" smtClean="0"/>
              <a:t>Testing</a:t>
            </a:r>
            <a:r>
              <a:rPr lang="en-US" dirty="0" smtClean="0"/>
              <a:t> is a complex science.</a:t>
            </a:r>
          </a:p>
          <a:p>
            <a:r>
              <a:rPr lang="en-US" u="sng" dirty="0" smtClean="0"/>
              <a:t>Language testing</a:t>
            </a:r>
            <a:r>
              <a:rPr lang="en-US" dirty="0" smtClean="0"/>
              <a:t> is a professional discipline that can be described as complexity squared.</a:t>
            </a:r>
          </a:p>
          <a:p>
            <a:pPr lvl="1"/>
            <a:r>
              <a:rPr lang="en-US" dirty="0" smtClean="0"/>
              <a:t>Every test development effort is a research project.</a:t>
            </a:r>
          </a:p>
          <a:p>
            <a:pPr lvl="1"/>
            <a:r>
              <a:rPr lang="en-US" dirty="0" smtClean="0"/>
              <a:t>Every research project should be conducted in a precise, disciplined manner.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Task, Conditions, and Accuracy</a:t>
            </a:r>
            <a:br>
              <a:rPr lang="en-US" dirty="0" smtClean="0"/>
            </a:br>
            <a:r>
              <a:rPr lang="en-US" dirty="0" smtClean="0"/>
              <a:t>in the Receptive Skills*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467473"/>
              </p:ext>
            </p:extLst>
          </p:nvPr>
        </p:nvGraphicFramePr>
        <p:xfrm>
          <a:off x="457200" y="2042615"/>
          <a:ext cx="8229600" cy="259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6155259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9838238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7344816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8351906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1836632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426932827"/>
                    </a:ext>
                  </a:extLst>
                </a:gridCol>
              </a:tblGrid>
              <a:tr h="4524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Reader (Listener) Task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o n d I t I o n 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Accuracy</a:t>
                      </a:r>
                      <a:r>
                        <a:rPr lang="en-US" baseline="0" dirty="0" smtClean="0"/>
                        <a:t> Expectations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6191946"/>
                  </a:ext>
                </a:extLst>
              </a:tr>
              <a:tr h="7809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“Author” 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Topical</a:t>
                      </a:r>
                      <a:r>
                        <a:rPr lang="en-US" baseline="0" dirty="0" smtClean="0"/>
                        <a:t> Content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938319"/>
                  </a:ext>
                </a:extLst>
              </a:tr>
              <a:tr h="4524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680783"/>
                  </a:ext>
                </a:extLst>
              </a:tr>
              <a:tr h="4524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75969"/>
                  </a:ext>
                </a:extLst>
              </a:tr>
              <a:tr h="4524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71887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617492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dirty="0" smtClean="0"/>
              <a:t>Note:  With CR testing we only need to test the TCA for each of the 3 rows – not all of the 243 combinations of cells in the matrix. (3</a:t>
            </a:r>
            <a:r>
              <a:rPr lang="en-US" baseline="30000" dirty="0" smtClean="0"/>
              <a:t>5</a:t>
            </a:r>
            <a:r>
              <a:rPr lang="en-US" dirty="0" smtClean="0"/>
              <a:t> = 243).</a:t>
            </a:r>
            <a:endParaRPr lang="en-US" dirty="0"/>
          </a:p>
          <a:p>
            <a:pPr hangingPunct="0"/>
            <a:r>
              <a:rPr lang="en-US" dirty="0" smtClean="0"/>
              <a:t>* The complete matrix is available from BILC, or a modified version is can be found in  </a:t>
            </a:r>
            <a:r>
              <a:rPr lang="en-US" dirty="0"/>
              <a:t>“A Rational for Criterion-Referenced Proficiency Testing”, </a:t>
            </a:r>
            <a:r>
              <a:rPr lang="en-US" i="1" dirty="0"/>
              <a:t>Foreign Language Annals</a:t>
            </a:r>
            <a:r>
              <a:rPr lang="en-US" dirty="0"/>
              <a:t>. </a:t>
            </a:r>
            <a:r>
              <a:rPr lang="en-US" i="1" dirty="0"/>
              <a:t> </a:t>
            </a:r>
            <a:r>
              <a:rPr lang="en-US" dirty="0"/>
              <a:t>Vol. 49, No. 2, 2016</a:t>
            </a:r>
            <a:r>
              <a:rPr lang="en-US" dirty="0" smtClean="0"/>
              <a:t>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39502406"/>
              </p:ext>
            </p:extLst>
          </p:nvPr>
        </p:nvGraphicFramePr>
        <p:xfrm>
          <a:off x="1524000" y="64008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7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325562"/>
          </a:xfrm>
        </p:spPr>
        <p:txBody>
          <a:bodyPr>
            <a:noAutofit/>
          </a:bodyPr>
          <a:lstStyle/>
          <a:p>
            <a:r>
              <a:rPr lang="en-US" sz="4000" dirty="0" smtClean="0"/>
              <a:t>These TCA definitions expect that: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There will be a (sub)test for each tested level.</a:t>
            </a:r>
          </a:p>
          <a:p>
            <a:r>
              <a:rPr lang="en-US" dirty="0" smtClean="0"/>
              <a:t>Each item in each (sub)test will </a:t>
            </a:r>
          </a:p>
          <a:p>
            <a:pPr lvl="1"/>
            <a:r>
              <a:rPr lang="en-US" dirty="0" smtClean="0"/>
              <a:t>Target </a:t>
            </a:r>
            <a:r>
              <a:rPr lang="en-US" dirty="0"/>
              <a:t>a specific </a:t>
            </a:r>
            <a:r>
              <a:rPr lang="en-US" dirty="0" smtClean="0"/>
              <a:t>STANAG 6001 level.</a:t>
            </a:r>
            <a:endParaRPr lang="en-US" dirty="0"/>
          </a:p>
          <a:p>
            <a:pPr lvl="1"/>
            <a:r>
              <a:rPr lang="en-US" dirty="0" smtClean="0"/>
              <a:t>Have a different, level-specific combination of:</a:t>
            </a:r>
          </a:p>
          <a:p>
            <a:pPr lvl="2"/>
            <a:r>
              <a:rPr lang="en-US" b="1" dirty="0" smtClean="0"/>
              <a:t>Reader Task</a:t>
            </a:r>
            <a:r>
              <a:rPr lang="en-US" dirty="0" smtClean="0"/>
              <a:t> (which is aligned with the author’s purpose).</a:t>
            </a:r>
          </a:p>
          <a:p>
            <a:pPr lvl="2"/>
            <a:r>
              <a:rPr lang="en-US" b="1" dirty="0" smtClean="0"/>
              <a:t>Author Purpose</a:t>
            </a:r>
            <a:r>
              <a:rPr lang="en-US" dirty="0" smtClean="0"/>
              <a:t> (which is aligned with the text type most commonly associated with that purpose, and typical topical domains).</a:t>
            </a:r>
          </a:p>
          <a:p>
            <a:pPr lvl="2"/>
            <a:r>
              <a:rPr lang="en-US" b="1" dirty="0" smtClean="0"/>
              <a:t>Accuracy Expectations</a:t>
            </a:r>
            <a:r>
              <a:rPr lang="en-US" dirty="0" smtClean="0"/>
              <a:t> for that level of proficiency.</a:t>
            </a:r>
          </a:p>
          <a:p>
            <a:pPr lvl="2"/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4008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r>
              <a:rPr lang="en-US" b="1" dirty="0" smtClean="0"/>
              <a:t>2.  Design</a:t>
            </a:r>
            <a:r>
              <a:rPr lang="en-US" dirty="0" smtClean="0"/>
              <a:t> </a:t>
            </a:r>
            <a:r>
              <a:rPr lang="en-US" dirty="0"/>
              <a:t>Criterion-Referenced tests, where the items and the scoring procedures align with the constructs to be tested.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1946030"/>
              </p:ext>
            </p:extLst>
          </p:nvPr>
        </p:nvGraphicFramePr>
        <p:xfrm>
          <a:off x="1524000" y="57912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1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73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To be aligned, the design must specify: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There will be a (sub)test for each tested level.</a:t>
            </a:r>
          </a:p>
          <a:p>
            <a:r>
              <a:rPr lang="en-US" dirty="0"/>
              <a:t>Each item in each (sub)test will </a:t>
            </a:r>
            <a:endParaRPr lang="en-US" dirty="0" smtClean="0"/>
          </a:p>
          <a:p>
            <a:pPr lvl="1"/>
            <a:r>
              <a:rPr lang="en-US" dirty="0" smtClean="0"/>
              <a:t>Target </a:t>
            </a:r>
            <a:r>
              <a:rPr lang="en-US" dirty="0"/>
              <a:t>a specific </a:t>
            </a:r>
            <a:r>
              <a:rPr lang="en-US" dirty="0" smtClean="0"/>
              <a:t>STANAG 6001 level.</a:t>
            </a:r>
            <a:endParaRPr lang="en-US" dirty="0"/>
          </a:p>
          <a:p>
            <a:pPr lvl="1"/>
            <a:r>
              <a:rPr lang="en-US" dirty="0" smtClean="0"/>
              <a:t>Have a different, level-specific combination of:</a:t>
            </a:r>
          </a:p>
          <a:p>
            <a:pPr lvl="2"/>
            <a:r>
              <a:rPr lang="en-US" b="1" dirty="0" smtClean="0"/>
              <a:t>Reader Task</a:t>
            </a:r>
            <a:r>
              <a:rPr lang="en-US" dirty="0" smtClean="0"/>
              <a:t> (which is aligned with the author’s purpose).</a:t>
            </a:r>
          </a:p>
          <a:p>
            <a:pPr lvl="2"/>
            <a:r>
              <a:rPr lang="en-US" b="1" dirty="0" smtClean="0"/>
              <a:t>Author Purpose</a:t>
            </a:r>
            <a:r>
              <a:rPr lang="en-US" dirty="0" smtClean="0"/>
              <a:t> (which is aligned with the text type most commonly associated with that purpose, and typical topical domains).</a:t>
            </a:r>
          </a:p>
          <a:p>
            <a:pPr lvl="2"/>
            <a:r>
              <a:rPr lang="en-US" b="1" dirty="0" smtClean="0"/>
              <a:t>Accuracy Expectations</a:t>
            </a:r>
            <a:r>
              <a:rPr lang="en-US" dirty="0" smtClean="0"/>
              <a:t> for that level of proficiency.</a:t>
            </a:r>
          </a:p>
          <a:p>
            <a:pPr lvl="2"/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29472283"/>
              </p:ext>
            </p:extLst>
          </p:nvPr>
        </p:nvGraphicFramePr>
        <p:xfrm>
          <a:off x="1524000" y="64008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en-US" b="1" dirty="0"/>
              <a:t>Develop</a:t>
            </a:r>
            <a:r>
              <a:rPr lang="en-US" dirty="0"/>
              <a:t> the items for the test and establish their </a:t>
            </a:r>
            <a:r>
              <a:rPr lang="en-US" u="sng" dirty="0"/>
              <a:t>content</a:t>
            </a:r>
            <a:r>
              <a:rPr lang="en-US" dirty="0"/>
              <a:t> validity by verifying each item’s TCA alignment with its targeted proficiency level.</a:t>
            </a:r>
            <a:br>
              <a:rPr lang="en-US" dirty="0"/>
            </a:br>
            <a:r>
              <a:rPr lang="en-US" dirty="0" smtClean="0"/>
              <a:t>Develop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19200" y="6172200"/>
            <a:ext cx="2175867" cy="381000"/>
            <a:chOff x="1785" y="0"/>
            <a:chExt cx="2175867" cy="381000"/>
          </a:xfrm>
        </p:grpSpPr>
        <p:sp>
          <p:nvSpPr>
            <p:cNvPr id="11" name="Chevron 10"/>
            <p:cNvSpPr/>
            <p:nvPr/>
          </p:nvSpPr>
          <p:spPr>
            <a:xfrm>
              <a:off x="1785" y="0"/>
              <a:ext cx="2175867" cy="381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hevron 4"/>
            <p:cNvSpPr txBox="1"/>
            <p:nvPr/>
          </p:nvSpPr>
          <p:spPr>
            <a:xfrm>
              <a:off x="192285" y="0"/>
              <a:ext cx="1794867" cy="381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Content Validity</a:t>
              </a:r>
              <a:endParaRPr lang="en-US" sz="2000" kern="12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9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73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To be aligned, the items must: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Target </a:t>
            </a:r>
            <a:r>
              <a:rPr lang="en-US" dirty="0"/>
              <a:t>a specific </a:t>
            </a:r>
            <a:r>
              <a:rPr lang="en-US" dirty="0" smtClean="0"/>
              <a:t>STANAG 6001 level.</a:t>
            </a:r>
            <a:endParaRPr lang="en-US" dirty="0"/>
          </a:p>
          <a:p>
            <a:r>
              <a:rPr lang="en-US" dirty="0" smtClean="0"/>
              <a:t>Have a different, level-specific combination of:</a:t>
            </a:r>
          </a:p>
          <a:p>
            <a:pPr lvl="1"/>
            <a:r>
              <a:rPr lang="en-US" b="1" dirty="0" smtClean="0"/>
              <a:t>Reader Task</a:t>
            </a:r>
            <a:r>
              <a:rPr lang="en-US" dirty="0" smtClean="0"/>
              <a:t> (which is aligned with the author’s purpose).</a:t>
            </a:r>
          </a:p>
          <a:p>
            <a:pPr lvl="1"/>
            <a:r>
              <a:rPr lang="en-US" b="1" dirty="0" smtClean="0"/>
              <a:t>Author Purpose</a:t>
            </a:r>
            <a:r>
              <a:rPr lang="en-US" dirty="0" smtClean="0"/>
              <a:t> (which is aligned with the text type most commonly associated with that purpose, and typical topical domains).</a:t>
            </a:r>
          </a:p>
          <a:p>
            <a:pPr lvl="1"/>
            <a:r>
              <a:rPr lang="en-US" b="1" dirty="0" smtClean="0"/>
              <a:t>Accuracy Expectations</a:t>
            </a:r>
            <a:r>
              <a:rPr lang="en-US" dirty="0" smtClean="0"/>
              <a:t> for that level of proficiency.</a:t>
            </a:r>
          </a:p>
          <a:p>
            <a:r>
              <a:rPr lang="en-US" dirty="0" smtClean="0"/>
              <a:t>Have alignment verified by “outside” judges.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4008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 Judges’ Rating Sheet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295401"/>
            <a:ext cx="8686800" cy="4572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90600" y="6113628"/>
            <a:ext cx="2175867" cy="363372"/>
            <a:chOff x="1785" y="0"/>
            <a:chExt cx="2175867" cy="381000"/>
          </a:xfrm>
        </p:grpSpPr>
        <p:sp>
          <p:nvSpPr>
            <p:cNvPr id="9" name="Chevron 8"/>
            <p:cNvSpPr/>
            <p:nvPr/>
          </p:nvSpPr>
          <p:spPr>
            <a:xfrm>
              <a:off x="1785" y="0"/>
              <a:ext cx="2175867" cy="381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hevron 4"/>
            <p:cNvSpPr txBox="1"/>
            <p:nvPr/>
          </p:nvSpPr>
          <p:spPr>
            <a:xfrm>
              <a:off x="192285" y="0"/>
              <a:ext cx="1794867" cy="381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Content Validity</a:t>
              </a:r>
              <a:endParaRPr lang="en-US" sz="2000" kern="12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2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b="1" dirty="0"/>
              <a:t>Trial</a:t>
            </a:r>
            <a:r>
              <a:rPr lang="en-US" dirty="0"/>
              <a:t> the items and confirm their content validation with statistical </a:t>
            </a:r>
            <a:r>
              <a:rPr lang="en-US" u="sng" dirty="0"/>
              <a:t>construct</a:t>
            </a:r>
            <a:r>
              <a:rPr lang="en-US" dirty="0"/>
              <a:t> validation procedures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76352653"/>
              </p:ext>
            </p:extLst>
          </p:nvPr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Arrow 5"/>
          <p:cNvSpPr/>
          <p:nvPr/>
        </p:nvSpPr>
        <p:spPr>
          <a:xfrm rot="18587584">
            <a:off x="5029200" y="541979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19105" y="4953000"/>
            <a:ext cx="2920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can now begin the </a:t>
            </a:r>
          </a:p>
          <a:p>
            <a:r>
              <a:rPr lang="en-US" dirty="0"/>
              <a:t>c</a:t>
            </a:r>
            <a:r>
              <a:rPr lang="en-US" dirty="0" smtClean="0"/>
              <a:t>onstruct validation process.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Trials of Trialling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Trialling items can be like solving an algebraic equation with two unknown values.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 + a = 10	  (Both d and a are positive integers.)</a:t>
            </a:r>
          </a:p>
          <a:p>
            <a:pPr lvl="1"/>
            <a:r>
              <a:rPr lang="en-US" dirty="0" smtClean="0"/>
              <a:t>What does d = ?    (0, 1, 2, 3, 4, 5, 6, 7, 8, 9, or 10?)</a:t>
            </a:r>
          </a:p>
          <a:p>
            <a:r>
              <a:rPr lang="en-US" dirty="0" smtClean="0"/>
              <a:t>When trailling reading and listening items:</a:t>
            </a:r>
          </a:p>
          <a:p>
            <a:pPr lvl="1"/>
            <a:r>
              <a:rPr lang="en-US" dirty="0" smtClean="0"/>
              <a:t>The items’ Facility Values (FV) change depending on the mix of test takers’ and their ability levels.</a:t>
            </a:r>
          </a:p>
          <a:p>
            <a:pPr lvl="1"/>
            <a:r>
              <a:rPr lang="en-US" dirty="0" smtClean="0"/>
              <a:t>When the FV changes so does the Discrimination Index (DI).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60731343"/>
              </p:ext>
            </p:extLst>
          </p:nvPr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So how do we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733800"/>
          </a:xfrm>
        </p:spPr>
        <p:txBody>
          <a:bodyPr>
            <a:noAutofit/>
          </a:bodyPr>
          <a:lstStyle/>
          <a:p>
            <a:r>
              <a:rPr lang="en-US" dirty="0"/>
              <a:t>The careful completion of the </a:t>
            </a:r>
            <a:r>
              <a:rPr lang="en-US" dirty="0" smtClean="0"/>
              <a:t>Define, Design, and Develop steps provides a stating </a:t>
            </a:r>
            <a:r>
              <a:rPr lang="en-US" dirty="0"/>
              <a:t>point for </a:t>
            </a:r>
            <a:r>
              <a:rPr lang="en-US" dirty="0" smtClean="0"/>
              <a:t>confirming </a:t>
            </a:r>
            <a:r>
              <a:rPr lang="en-US" dirty="0"/>
              <a:t>the difficulty level of the items.</a:t>
            </a:r>
          </a:p>
          <a:p>
            <a:r>
              <a:rPr lang="en-US" dirty="0" smtClean="0"/>
              <a:t>From that starting point, statistical </a:t>
            </a:r>
            <a:r>
              <a:rPr lang="en-US" dirty="0"/>
              <a:t>analyses can be </a:t>
            </a:r>
            <a:r>
              <a:rPr lang="en-US" dirty="0" smtClean="0"/>
              <a:t>used too confirm the </a:t>
            </a:r>
            <a:r>
              <a:rPr lang="en-US" dirty="0"/>
              <a:t>accuracy </a:t>
            </a:r>
            <a:r>
              <a:rPr lang="en-US" dirty="0" smtClean="0"/>
              <a:t>(or reveal the inaccuracy) of each item’s judged proficiency level. 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91289762"/>
              </p:ext>
            </p:extLst>
          </p:nvPr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But language testing is not as complex as we have been told it 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05400"/>
          </a:xfrm>
        </p:spPr>
        <p:txBody>
          <a:bodyPr>
            <a:noAutofit/>
          </a:bodyPr>
          <a:lstStyle/>
          <a:p>
            <a:r>
              <a:rPr lang="en-US" dirty="0" smtClean="0"/>
              <a:t>Language </a:t>
            </a:r>
            <a:r>
              <a:rPr lang="en-US" dirty="0"/>
              <a:t>testing </a:t>
            </a:r>
            <a:r>
              <a:rPr lang="en-US" u="sng" dirty="0"/>
              <a:t>is</a:t>
            </a:r>
            <a:r>
              <a:rPr lang="en-US" dirty="0"/>
              <a:t> </a:t>
            </a:r>
            <a:r>
              <a:rPr lang="en-US" u="sng" dirty="0" smtClean="0"/>
              <a:t>not</a:t>
            </a:r>
            <a:r>
              <a:rPr lang="en-US" dirty="0" smtClean="0"/>
              <a:t> a </a:t>
            </a:r>
            <a:r>
              <a:rPr lang="en-US" u="sng" dirty="0" smtClean="0"/>
              <a:t>philosophical</a:t>
            </a:r>
            <a:r>
              <a:rPr lang="en-US" dirty="0" smtClean="0"/>
              <a:t> exercise that must infer an unobservable latent trait from a hypothesized network of correlational relationships.</a:t>
            </a:r>
            <a:r>
              <a:rPr lang="en-US" dirty="0"/>
              <a:t> </a:t>
            </a:r>
          </a:p>
          <a:p>
            <a:r>
              <a:rPr lang="en-US" dirty="0"/>
              <a:t>Language testing </a:t>
            </a:r>
            <a:r>
              <a:rPr lang="en-US" u="sng" dirty="0"/>
              <a:t>is</a:t>
            </a:r>
            <a:r>
              <a:rPr lang="en-US" dirty="0"/>
              <a:t> a </a:t>
            </a:r>
            <a:r>
              <a:rPr lang="en-US" u="sng" dirty="0" smtClean="0"/>
              <a:t>scientific</a:t>
            </a:r>
            <a:r>
              <a:rPr lang="en-US" dirty="0" smtClean="0"/>
              <a:t> effort </a:t>
            </a:r>
            <a:r>
              <a:rPr lang="en-US" dirty="0"/>
              <a:t>that </a:t>
            </a:r>
            <a:r>
              <a:rPr lang="en-US" dirty="0" smtClean="0"/>
              <a:t>defines </a:t>
            </a:r>
            <a:r>
              <a:rPr lang="en-US" dirty="0"/>
              <a:t>an observable </a:t>
            </a:r>
            <a:r>
              <a:rPr lang="en-US" dirty="0" smtClean="0"/>
              <a:t>human trait by measuring individuals’ performance against defined Task, Conditions, and Accuracy (Criterion Referenced) expectations.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Select the items to trial and </a:t>
            </a:r>
            <a:br>
              <a:rPr lang="en-US" sz="4000" dirty="0" smtClean="0"/>
            </a:br>
            <a:r>
              <a:rPr lang="en-US" sz="4000" dirty="0" smtClean="0"/>
              <a:t>the trial participants.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Trialling items at multiple proficiency levels help’s validate each item’s difficulty level.</a:t>
            </a:r>
          </a:p>
          <a:p>
            <a:pPr lvl="1"/>
            <a:r>
              <a:rPr lang="en-US" dirty="0" smtClean="0"/>
              <a:t>If Level 3 items are only trialed with Level 3 test takers, what evidence is there that the items aren’t really Level 2 items?</a:t>
            </a:r>
          </a:p>
          <a:p>
            <a:r>
              <a:rPr lang="en-US" dirty="0" smtClean="0"/>
              <a:t>Select test takers:</a:t>
            </a:r>
          </a:p>
          <a:p>
            <a:pPr lvl="1"/>
            <a:r>
              <a:rPr lang="en-US" dirty="0" smtClean="0"/>
              <a:t>With “known” proficiency levels.</a:t>
            </a:r>
          </a:p>
          <a:p>
            <a:pPr lvl="1"/>
            <a:r>
              <a:rPr lang="en-US" dirty="0" smtClean="0"/>
              <a:t>Whose abilities cover the range of the items to be trialed.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For construct validity, we expect that: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>
            <a:noAutofit/>
          </a:bodyPr>
          <a:lstStyle/>
          <a:p>
            <a:r>
              <a:rPr lang="en-US" dirty="0" smtClean="0"/>
              <a:t>There will be a (sub)test with multiple items for each tested level.</a:t>
            </a:r>
          </a:p>
          <a:p>
            <a:r>
              <a:rPr lang="en-US" dirty="0" smtClean="0"/>
              <a:t>Each test item will</a:t>
            </a:r>
          </a:p>
          <a:p>
            <a:pPr lvl="1"/>
            <a:r>
              <a:rPr lang="en-US" dirty="0" smtClean="0"/>
              <a:t>Target </a:t>
            </a:r>
            <a:r>
              <a:rPr lang="en-US" dirty="0"/>
              <a:t>a specific </a:t>
            </a:r>
            <a:r>
              <a:rPr lang="en-US" dirty="0" smtClean="0"/>
              <a:t>STANAG 6001 level.</a:t>
            </a:r>
            <a:endParaRPr lang="en-US" dirty="0"/>
          </a:p>
          <a:p>
            <a:pPr lvl="1"/>
            <a:r>
              <a:rPr lang="en-US" dirty="0" smtClean="0"/>
              <a:t>Have a Facility Value (FV) that is similar to the FVs of other items targeting the same level.</a:t>
            </a:r>
          </a:p>
          <a:p>
            <a:pPr lvl="1"/>
            <a:r>
              <a:rPr lang="en-US" dirty="0" smtClean="0"/>
              <a:t>Not have a FV that overlap with the FVs of items at other levels.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Administer the items,</a:t>
            </a:r>
            <a:br>
              <a:rPr lang="en-US" sz="4000" dirty="0" smtClean="0"/>
            </a:br>
            <a:r>
              <a:rPr lang="en-US" sz="4000" dirty="0" smtClean="0"/>
              <a:t>and analyze the results.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Use statistics to check for alignment between item difficulties and person abilities.</a:t>
            </a:r>
          </a:p>
          <a:p>
            <a:r>
              <a:rPr lang="en-US" dirty="0" smtClean="0"/>
              <a:t>Find any inconsistencies in the “judged” item difficulty levels.</a:t>
            </a:r>
          </a:p>
          <a:p>
            <a:pPr lvl="1"/>
            <a:r>
              <a:rPr lang="en-US" dirty="0"/>
              <a:t>Item Response Theory (IRT) produces nice item difficulty </a:t>
            </a:r>
            <a:r>
              <a:rPr lang="en-US" dirty="0" smtClean="0"/>
              <a:t>versus </a:t>
            </a:r>
            <a:r>
              <a:rPr lang="en-US" dirty="0"/>
              <a:t>person ability </a:t>
            </a:r>
            <a:r>
              <a:rPr lang="en-US" dirty="0" smtClean="0"/>
              <a:t>maps to help you see if some items are too easy or too difficult.</a:t>
            </a:r>
            <a:endParaRPr lang="en-US" dirty="0"/>
          </a:p>
          <a:p>
            <a:r>
              <a:rPr lang="en-US" dirty="0" smtClean="0"/>
              <a:t>Eliminate the non-aligned items – eliminating up to 20 % of the items is normal.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2133600"/>
          </a:xfrm>
        </p:spPr>
        <p:txBody>
          <a:bodyPr>
            <a:noAutofit/>
          </a:bodyPr>
          <a:lstStyle/>
          <a:p>
            <a:r>
              <a:rPr lang="en-US" altLang="en-US" sz="3200" dirty="0" smtClean="0"/>
              <a:t>For the remaining items,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 smtClean="0"/>
              <a:t>you should see results like these BAT IRT Reading Test Statistics.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400" dirty="0" smtClean="0"/>
              <a:t>With 3 Levels &amp; 4 </a:t>
            </a:r>
            <a:r>
              <a:rPr lang="en-US" altLang="en-US" sz="2400" dirty="0"/>
              <a:t>t</a:t>
            </a:r>
            <a:r>
              <a:rPr lang="en-US" altLang="en-US" sz="2400" dirty="0" smtClean="0"/>
              <a:t>estlets of 5 items each at each level</a:t>
            </a:r>
            <a:r>
              <a:rPr lang="en-US" altLang="en-US" sz="2400" dirty="0"/>
              <a:t>;</a:t>
            </a:r>
            <a:r>
              <a:rPr lang="en-US" altLang="en-US" sz="2400" dirty="0" smtClean="0"/>
              <a:t> n = 680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49288" y="2355324"/>
          <a:ext cx="8153399" cy="366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7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STANAG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6001 Level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B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C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 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Standard Error of the model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 Logits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8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+ 1.8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+ 1.8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+ 1.8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+ 1.8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.04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8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.04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8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- 1.6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- 1.6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- 1.7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.06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91289762"/>
              </p:ext>
            </p:extLst>
          </p:nvPr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7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r>
              <a:rPr lang="en-US" dirty="0" smtClean="0"/>
              <a:t>A Clear Hierarchy of Difficulty</a:t>
            </a:r>
            <a:br>
              <a:rPr lang="en-US" dirty="0" smtClean="0"/>
            </a:br>
            <a:r>
              <a:rPr lang="en-US" sz="2400" dirty="0" smtClean="0"/>
              <a:t>Testlet difficulties are within +/-.02 logits of each other.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Standard Error of Measurement &lt; .06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Vertical distance between clusters &gt; 1 logit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911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638807" cy="338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91289762"/>
              </p:ext>
            </p:extLst>
          </p:nvPr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401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If you don’t have  hundreds of test takers,</a:t>
            </a:r>
            <a:r>
              <a:rPr lang="en-US" sz="4000" dirty="0" smtClean="0"/>
              <a:t> use Classical Test Theory statistics.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Array the items by their Facility Values.</a:t>
            </a:r>
            <a:endParaRPr lang="en-US" dirty="0"/>
          </a:p>
          <a:p>
            <a:pPr lvl="1"/>
            <a:r>
              <a:rPr lang="en-US" dirty="0" smtClean="0"/>
              <a:t>Do the items targeting each proficiency level cluster together with similar Facility Values?</a:t>
            </a:r>
          </a:p>
          <a:p>
            <a:pPr lvl="1"/>
            <a:r>
              <a:rPr lang="en-US" dirty="0" smtClean="0"/>
              <a:t>Do the Facility Values of any items from one targeted level overlap with the Facility Values of items targeting another level?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Eliminate any non-aligned items.</a:t>
            </a:r>
          </a:p>
          <a:p>
            <a:pPr lvl="1"/>
            <a:r>
              <a:rPr lang="en-US" dirty="0" smtClean="0"/>
              <a:t>The better your content validation procedures, the fewer non-aligned items you will have.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4000" dirty="0" smtClean="0"/>
              <a:t>Classical </a:t>
            </a:r>
            <a:r>
              <a:rPr lang="en-US" sz="4000" dirty="0"/>
              <a:t>Test Theory </a:t>
            </a:r>
            <a:r>
              <a:rPr lang="en-US" sz="4000" dirty="0" smtClean="0"/>
              <a:t>Statistics  </a:t>
            </a:r>
            <a:r>
              <a:rPr lang="en-US" sz="3200" dirty="0" smtClean="0"/>
              <a:t>(Cont.)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C</a:t>
            </a:r>
            <a:r>
              <a:rPr lang="en-US" dirty="0" smtClean="0"/>
              <a:t>alculate some </a:t>
            </a:r>
            <a:r>
              <a:rPr lang="en-US" dirty="0" smtClean="0"/>
              <a:t>CR-compatible difficulty-and-ability </a:t>
            </a:r>
            <a:r>
              <a:rPr lang="en-US" dirty="0" smtClean="0"/>
              <a:t>factors, that we’ll call Facility-Ability Values </a:t>
            </a:r>
            <a:r>
              <a:rPr lang="en-US" dirty="0" smtClean="0"/>
              <a:t>[written </a:t>
            </a:r>
            <a:r>
              <a:rPr lang="en-US" b="1" dirty="0" smtClean="0"/>
              <a:t>FAV</a:t>
            </a:r>
            <a:r>
              <a:rPr lang="en-US" dirty="0" smtClean="0"/>
              <a:t> with a </a:t>
            </a:r>
            <a:r>
              <a:rPr lang="en-US" baseline="-10000" dirty="0" smtClean="0"/>
              <a:t>(</a:t>
            </a:r>
            <a:r>
              <a:rPr lang="en-US" baseline="-10000" dirty="0" smtClean="0"/>
              <a:t>difficulty@ability</a:t>
            </a:r>
            <a:r>
              <a:rPr lang="en-US" baseline="-10000" dirty="0" smtClean="0"/>
              <a:t>)</a:t>
            </a:r>
            <a:r>
              <a:rPr lang="en-US" dirty="0" smtClean="0"/>
              <a:t> annotation.</a:t>
            </a:r>
          </a:p>
          <a:p>
            <a:pPr lvl="1"/>
            <a:r>
              <a:rPr lang="en-US" dirty="0" smtClean="0"/>
              <a:t>Items should have a </a:t>
            </a:r>
            <a:r>
              <a:rPr lang="en-US" b="1" dirty="0" smtClean="0"/>
              <a:t>FAV </a:t>
            </a:r>
            <a:r>
              <a:rPr lang="en-US" dirty="0" smtClean="0"/>
              <a:t>of </a:t>
            </a:r>
            <a:r>
              <a:rPr lang="en-US" dirty="0"/>
              <a:t>about 0.8 </a:t>
            </a:r>
            <a:r>
              <a:rPr lang="en-US" u="sng" dirty="0"/>
              <a:t>for people at the targeted level</a:t>
            </a:r>
            <a:r>
              <a:rPr lang="en-US" dirty="0" smtClean="0"/>
              <a:t>), i.e. for FAV</a:t>
            </a:r>
            <a:r>
              <a:rPr lang="en-US" baseline="-10000" dirty="0" smtClean="0"/>
              <a:t>(3d@3a)</a:t>
            </a:r>
            <a:r>
              <a:rPr lang="en-US" dirty="0" smtClean="0"/>
              <a:t>, FAV</a:t>
            </a:r>
            <a:r>
              <a:rPr lang="en-US" baseline="-10000" dirty="0" smtClean="0"/>
              <a:t>(2d@2a)</a:t>
            </a:r>
            <a:r>
              <a:rPr lang="en-US" dirty="0" smtClean="0"/>
              <a:t>, etc.</a:t>
            </a:r>
            <a:endParaRPr lang="en-US" baseline="-10000" dirty="0" smtClean="0"/>
          </a:p>
          <a:p>
            <a:pPr lvl="1"/>
            <a:r>
              <a:rPr lang="en-US" dirty="0" smtClean="0"/>
              <a:t>And each item should have a </a:t>
            </a:r>
            <a:r>
              <a:rPr lang="en-US" b="1" dirty="0" smtClean="0"/>
              <a:t>FAV Discrimination </a:t>
            </a:r>
            <a:r>
              <a:rPr lang="en-US" b="1" dirty="0"/>
              <a:t>Index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FAVDI</a:t>
            </a:r>
            <a:r>
              <a:rPr lang="en-US" dirty="0" smtClean="0"/>
              <a:t>) of </a:t>
            </a:r>
            <a:r>
              <a:rPr lang="en-US" u="sng" dirty="0"/>
              <a:t>at least</a:t>
            </a:r>
            <a:r>
              <a:rPr lang="en-US" dirty="0"/>
              <a:t> 0.20 </a:t>
            </a:r>
            <a:r>
              <a:rPr lang="en-US" dirty="0" smtClean="0"/>
              <a:t>based on its </a:t>
            </a:r>
            <a:r>
              <a:rPr lang="en-US" b="1" dirty="0" smtClean="0"/>
              <a:t>FAV</a:t>
            </a:r>
            <a:r>
              <a:rPr lang="en-US" dirty="0" smtClean="0"/>
              <a:t> for test takers with ability “at its level” minus its </a:t>
            </a:r>
            <a:r>
              <a:rPr lang="en-US" b="1" dirty="0" smtClean="0"/>
              <a:t>FAV</a:t>
            </a:r>
            <a:r>
              <a:rPr lang="en-US" dirty="0" smtClean="0"/>
              <a:t> for test takers “at the next-lower level”.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Classical Test Theory Statistics  </a:t>
            </a:r>
            <a:r>
              <a:rPr lang="en-US" sz="3200" dirty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1"/>
          </a:xfrm>
        </p:spPr>
        <p:txBody>
          <a:bodyPr/>
          <a:lstStyle/>
          <a:p>
            <a:pPr marL="514350" lvl="1" indent="-514350">
              <a:buFont typeface="+mj-lt"/>
              <a:buAutoNum type="arabicPeriod" startAt="4"/>
            </a:pPr>
            <a:r>
              <a:rPr lang="en-US" sz="3200" dirty="0" smtClean="0"/>
              <a:t>Eliminate any items that don’t meet the following criteria: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dirty="0" smtClean="0"/>
              <a:t>For Level 3 items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FAVDI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b="1" dirty="0" smtClean="0"/>
              <a:t>FAV</a:t>
            </a:r>
            <a:r>
              <a:rPr lang="en-US" baseline="-10000" dirty="0" smtClean="0"/>
              <a:t>(3d@3a</a:t>
            </a:r>
            <a:r>
              <a:rPr lang="en-US" baseline="-10000" dirty="0"/>
              <a:t>)</a:t>
            </a:r>
            <a:r>
              <a:rPr lang="en-US" dirty="0"/>
              <a:t> - </a:t>
            </a:r>
            <a:r>
              <a:rPr lang="en-US" b="1" dirty="0" smtClean="0"/>
              <a:t>FAV</a:t>
            </a:r>
            <a:r>
              <a:rPr lang="en-US" baseline="-10000" dirty="0" smtClean="0"/>
              <a:t>(3d@2a</a:t>
            </a:r>
            <a:r>
              <a:rPr lang="en-US" baseline="-10000" dirty="0"/>
              <a:t>)</a:t>
            </a:r>
            <a:r>
              <a:rPr lang="en-US" dirty="0"/>
              <a:t>) &gt; </a:t>
            </a:r>
            <a:r>
              <a:rPr lang="en-US" dirty="0" smtClean="0"/>
              <a:t>0.20</a:t>
            </a:r>
          </a:p>
          <a:p>
            <a:pPr marL="0" lvl="1" indent="0">
              <a:buNone/>
            </a:pPr>
            <a:r>
              <a:rPr lang="en-US" dirty="0"/>
              <a:t>	For Level </a:t>
            </a:r>
            <a:r>
              <a:rPr lang="en-US" dirty="0" smtClean="0"/>
              <a:t>2 </a:t>
            </a:r>
            <a:r>
              <a:rPr lang="en-US" dirty="0"/>
              <a:t>items</a:t>
            </a:r>
          </a:p>
          <a:p>
            <a:pPr marL="0" lvl="1" indent="0">
              <a:buNone/>
            </a:pPr>
            <a:r>
              <a:rPr lang="en-US" dirty="0"/>
              <a:t>		</a:t>
            </a:r>
            <a:r>
              <a:rPr lang="en-US" b="1" dirty="0" smtClean="0"/>
              <a:t>FAVDI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b="1" dirty="0" smtClean="0"/>
              <a:t>FAV</a:t>
            </a:r>
            <a:r>
              <a:rPr lang="en-US" baseline="-10000" dirty="0" smtClean="0"/>
              <a:t>(2d@2a</a:t>
            </a:r>
            <a:r>
              <a:rPr lang="en-US" baseline="-10000" dirty="0"/>
              <a:t>)</a:t>
            </a:r>
            <a:r>
              <a:rPr lang="en-US" dirty="0"/>
              <a:t> - </a:t>
            </a:r>
            <a:r>
              <a:rPr lang="en-US" b="1" dirty="0" smtClean="0"/>
              <a:t>FAV</a:t>
            </a:r>
            <a:r>
              <a:rPr lang="en-US" baseline="-10000" dirty="0" smtClean="0"/>
              <a:t>(2d@1a</a:t>
            </a:r>
            <a:r>
              <a:rPr lang="en-US" baseline="-10000" dirty="0"/>
              <a:t>)</a:t>
            </a:r>
            <a:r>
              <a:rPr lang="en-US" dirty="0"/>
              <a:t>) &gt; </a:t>
            </a:r>
            <a:r>
              <a:rPr lang="en-US" dirty="0" smtClean="0"/>
              <a:t>0.20</a:t>
            </a:r>
            <a:endParaRPr lang="en-US" dirty="0"/>
          </a:p>
          <a:p>
            <a:pPr marL="0" lvl="1" indent="0">
              <a:buNone/>
            </a:pPr>
            <a:r>
              <a:rPr lang="en-US" dirty="0"/>
              <a:t>	For Level 1</a:t>
            </a:r>
            <a:r>
              <a:rPr lang="en-US" dirty="0" smtClean="0"/>
              <a:t> items</a:t>
            </a:r>
            <a:endParaRPr lang="en-US" dirty="0"/>
          </a:p>
          <a:p>
            <a:pPr marL="0" lvl="1" indent="0">
              <a:buNone/>
            </a:pPr>
            <a:r>
              <a:rPr lang="en-US" dirty="0"/>
              <a:t>		</a:t>
            </a:r>
            <a:r>
              <a:rPr lang="en-US" b="1" dirty="0" smtClean="0"/>
              <a:t>FAVDI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b="1" dirty="0" smtClean="0"/>
              <a:t>FAV</a:t>
            </a:r>
            <a:r>
              <a:rPr lang="en-US" baseline="-10000" dirty="0" smtClean="0"/>
              <a:t>(1d@1a</a:t>
            </a:r>
            <a:r>
              <a:rPr lang="en-US" baseline="-10000" dirty="0"/>
              <a:t>)</a:t>
            </a:r>
            <a:r>
              <a:rPr lang="en-US" dirty="0"/>
              <a:t> </a:t>
            </a:r>
            <a:r>
              <a:rPr lang="en-US" dirty="0" smtClean="0"/>
              <a:t>– 0.50) </a:t>
            </a:r>
            <a:r>
              <a:rPr lang="en-US" dirty="0"/>
              <a:t>&gt; </a:t>
            </a:r>
            <a:r>
              <a:rPr lang="en-US" dirty="0" smtClean="0"/>
              <a:t>0.20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 smtClean="0"/>
              <a:t>Congratulations!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992562"/>
          </a:xfrm>
        </p:spPr>
        <p:txBody>
          <a:bodyPr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If the clear majority (80% or more) of your items met </a:t>
            </a:r>
            <a:r>
              <a:rPr lang="en-US" sz="3200" smtClean="0"/>
              <a:t>the </a:t>
            </a:r>
            <a:r>
              <a:rPr lang="en-US" sz="3200" b="1" smtClean="0"/>
              <a:t>FAV</a:t>
            </a:r>
            <a:r>
              <a:rPr lang="en-US" sz="3200" smtClean="0"/>
              <a:t> </a:t>
            </a:r>
            <a:r>
              <a:rPr lang="en-US" sz="3200" dirty="0" smtClean="0"/>
              <a:t>and </a:t>
            </a:r>
            <a:r>
              <a:rPr lang="en-US" sz="3200" b="1" dirty="0" smtClean="0"/>
              <a:t>FAVDI</a:t>
            </a:r>
            <a:r>
              <a:rPr lang="en-US" sz="3200" dirty="0" smtClean="0"/>
              <a:t> criteria, then you will:</a:t>
            </a:r>
          </a:p>
          <a:p>
            <a:pPr marL="857250" lvl="2" indent="-457200"/>
            <a:r>
              <a:rPr lang="en-US" sz="2800" dirty="0"/>
              <a:t>H</a:t>
            </a:r>
            <a:r>
              <a:rPr lang="en-US" sz="2800" dirty="0" smtClean="0"/>
              <a:t>ave confirmed the construct validity of those items.</a:t>
            </a:r>
          </a:p>
          <a:p>
            <a:pPr marL="857250" lvl="2" indent="-457200"/>
            <a:r>
              <a:rPr lang="en-US" sz="2800" dirty="0" smtClean="0"/>
              <a:t>Established their construct validity.</a:t>
            </a:r>
          </a:p>
          <a:p>
            <a:pPr marL="857250" lvl="2" indent="-457200"/>
            <a:r>
              <a:rPr lang="en-US" sz="2800" dirty="0" smtClean="0"/>
              <a:t>Have enough valid items to create a test.</a:t>
            </a:r>
            <a:endParaRPr lang="en-US" sz="24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b="1" dirty="0"/>
              <a:t>5. Operate</a:t>
            </a:r>
            <a:r>
              <a:rPr lang="en-US" dirty="0"/>
              <a:t> the test using CR scoring procedures.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r>
              <a:rPr lang="en-US" sz="4000" dirty="0"/>
              <a:t>L</a:t>
            </a:r>
            <a:r>
              <a:rPr lang="en-US" sz="4000" dirty="0" smtClean="0"/>
              <a:t>anguage proficiency testing is scientific, not philosophical research.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46087"/>
          </a:xfrm>
        </p:spPr>
        <p:txBody>
          <a:bodyPr>
            <a:noAutofit/>
          </a:bodyPr>
          <a:lstStyle/>
          <a:p>
            <a:r>
              <a:rPr lang="en-US" dirty="0" smtClean="0"/>
              <a:t>Philosophical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981201"/>
            <a:ext cx="4191000" cy="3428999"/>
          </a:xfrm>
        </p:spPr>
        <p:txBody>
          <a:bodyPr>
            <a:noAutofit/>
          </a:bodyPr>
          <a:lstStyle/>
          <a:p>
            <a:r>
              <a:rPr lang="en-US" dirty="0" smtClean="0"/>
              <a:t>Suggests underlying nomological networks.</a:t>
            </a:r>
          </a:p>
          <a:p>
            <a:r>
              <a:rPr lang="en-US" dirty="0" smtClean="0"/>
              <a:t>Hypothesizes correlations within that network.</a:t>
            </a:r>
          </a:p>
          <a:p>
            <a:r>
              <a:rPr lang="en-US" dirty="0" smtClean="0"/>
              <a:t>Infers an explanatory model.</a:t>
            </a:r>
          </a:p>
          <a:p>
            <a:r>
              <a:rPr lang="en-US" dirty="0" smtClean="0"/>
              <a:t>Develops arguments to support one’s inferred explanation.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46087"/>
          </a:xfrm>
        </p:spPr>
        <p:txBody>
          <a:bodyPr>
            <a:noAutofit/>
          </a:bodyPr>
          <a:lstStyle/>
          <a:p>
            <a:r>
              <a:rPr lang="en-US" dirty="0" smtClean="0"/>
              <a:t>Scientific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55205"/>
            <a:ext cx="4346575" cy="3454995"/>
          </a:xfrm>
        </p:spPr>
        <p:txBody>
          <a:bodyPr>
            <a:normAutofit/>
          </a:bodyPr>
          <a:lstStyle/>
          <a:p>
            <a:r>
              <a:rPr lang="en-US" dirty="0" smtClean="0"/>
              <a:t>Measures observable phenomenon.</a:t>
            </a:r>
          </a:p>
          <a:p>
            <a:r>
              <a:rPr lang="en-US" dirty="0" smtClean="0"/>
              <a:t>Documents demonstrable relationships.</a:t>
            </a:r>
          </a:p>
          <a:p>
            <a:r>
              <a:rPr lang="en-US" dirty="0" smtClean="0"/>
              <a:t>Confirms the functioning of the observed model.</a:t>
            </a:r>
          </a:p>
          <a:p>
            <a:r>
              <a:rPr lang="en-US" dirty="0" smtClean="0"/>
              <a:t>Builds an evidence-based argument for that model.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0"/>
            <a:ext cx="8534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summary applies insights found in the article </a:t>
            </a:r>
            <a:r>
              <a:rPr lang="en-US" dirty="0"/>
              <a:t>“The Concept of Validity” </a:t>
            </a:r>
            <a:r>
              <a:rPr lang="en-US" dirty="0" smtClean="0"/>
              <a:t>by Borsboom, Mellenbergh, and van Heerden  </a:t>
            </a:r>
            <a:r>
              <a:rPr lang="en-US" dirty="0"/>
              <a:t>in </a:t>
            </a:r>
            <a:r>
              <a:rPr lang="en-US" i="1" dirty="0"/>
              <a:t>Psychological Review, </a:t>
            </a:r>
            <a:r>
              <a:rPr lang="en-US" dirty="0"/>
              <a:t>2004, Vol. 111, No. 4, 1061-1071.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Note on Scoring and Alignment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524000"/>
            <a:ext cx="22098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In Criterion-Referenced language tests, only answers to fully-aligned test items can be interpreted.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2590800" y="1524001"/>
            <a:ext cx="64008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What </a:t>
            </a:r>
            <a:r>
              <a:rPr lang="en-US" sz="3200" b="1" dirty="0" smtClean="0"/>
              <a:t>is a person’s proficiency level?</a:t>
            </a:r>
            <a:r>
              <a:rPr lang="en-US" dirty="0" smtClean="0"/>
              <a:t> </a:t>
            </a:r>
          </a:p>
          <a:p>
            <a:r>
              <a:rPr lang="en-US" sz="2800" dirty="0" smtClean="0"/>
              <a:t>If s/he can’t </a:t>
            </a:r>
            <a:r>
              <a:rPr lang="en-US" sz="2800" dirty="0"/>
              <a:t>answer </a:t>
            </a:r>
            <a:r>
              <a:rPr lang="en-US" sz="2800" dirty="0" smtClean="0"/>
              <a:t>a Level 3 </a:t>
            </a:r>
            <a:r>
              <a:rPr lang="en-US" sz="2800" dirty="0"/>
              <a:t>inference question about a Level </a:t>
            </a:r>
            <a:r>
              <a:rPr lang="en-US" sz="2800" dirty="0" smtClean="0"/>
              <a:t>2 </a:t>
            </a:r>
            <a:r>
              <a:rPr lang="en-US" sz="2800" dirty="0"/>
              <a:t>text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s/he can answer </a:t>
            </a:r>
            <a:r>
              <a:rPr lang="en-US" sz="2800" dirty="0" smtClean="0"/>
              <a:t>a Level 3 inference question about a Level 1 text?</a:t>
            </a:r>
            <a:endParaRPr lang="en-US" sz="2800" dirty="0"/>
          </a:p>
          <a:p>
            <a:r>
              <a:rPr lang="en-US" sz="2800" dirty="0" smtClean="0"/>
              <a:t>If s/he can’t answer a main idea question about a Level 3 text?</a:t>
            </a:r>
          </a:p>
          <a:p>
            <a:r>
              <a:rPr lang="en-US" sz="2800" dirty="0" smtClean="0"/>
              <a:t>What is s/he can answer a main idea question about a Level 3 text?</a:t>
            </a:r>
            <a:endParaRPr lang="en-US" sz="28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 testing simplifies cut-score setting.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Psychological, NR Tests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914400"/>
            <a:ext cx="4114800" cy="838200"/>
          </a:xfrm>
        </p:spPr>
        <p:txBody>
          <a:bodyPr/>
          <a:lstStyle/>
          <a:p>
            <a:r>
              <a:rPr lang="en-US" dirty="0" smtClean="0"/>
              <a:t>Scientific, CR Tests</a:t>
            </a:r>
            <a:endParaRPr lang="en-US" dirty="0"/>
          </a:p>
        </p:txBody>
      </p:sp>
      <p:sp>
        <p:nvSpPr>
          <p:cNvPr id="10" name="Up-Down Arrow 9"/>
          <p:cNvSpPr/>
          <p:nvPr/>
        </p:nvSpPr>
        <p:spPr>
          <a:xfrm>
            <a:off x="609600" y="2057400"/>
            <a:ext cx="484632" cy="426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2097156"/>
            <a:ext cx="3048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scores ranging from 0 to perhaps 100, what should be the dividing line between each of the levels?</a:t>
            </a:r>
            <a:endParaRPr lang="en-US" sz="2400" dirty="0"/>
          </a:p>
          <a:p>
            <a:r>
              <a:rPr lang="en-US" sz="2400" dirty="0" smtClean="0"/>
              <a:t>No matter where each cut score is set, it will be influenced by both correct answers and correct guesses on other parts if the test.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4572000" y="2209800"/>
            <a:ext cx="1905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3 Items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572000" y="3352800"/>
            <a:ext cx="1905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2 Items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572000" y="4495800"/>
            <a:ext cx="1905000" cy="807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1 Items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1752600"/>
            <a:ext cx="2514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subtest is scored separately.</a:t>
            </a:r>
          </a:p>
          <a:p>
            <a:endParaRPr lang="en-US" sz="2400" dirty="0" smtClean="0"/>
          </a:p>
          <a:p>
            <a:r>
              <a:rPr lang="en-US" sz="2400" dirty="0" smtClean="0"/>
              <a:t>The test takers’ level is set by the highest subtest with sustained performance.</a:t>
            </a:r>
          </a:p>
          <a:p>
            <a:endParaRPr lang="en-US" sz="2400" dirty="0"/>
          </a:p>
          <a:p>
            <a:r>
              <a:rPr lang="en-US" sz="2400" dirty="0"/>
              <a:t>S</a:t>
            </a:r>
            <a:r>
              <a:rPr lang="en-US" sz="2400" dirty="0" smtClean="0"/>
              <a:t>ublevel scores are not influenced by correct guesses on other subtests.</a:t>
            </a:r>
            <a:endParaRPr lang="en-US" sz="2400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14580702"/>
              </p:ext>
            </p:extLst>
          </p:nvPr>
        </p:nvGraphicFramePr>
        <p:xfrm>
          <a:off x="1524000" y="6252140"/>
          <a:ext cx="44196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27000"/>
            <a:ext cx="8550275" cy="1417638"/>
          </a:xfrm>
        </p:spPr>
        <p:txBody>
          <a:bodyPr/>
          <a:lstStyle/>
          <a:p>
            <a:pPr eaLnBrk="1" hangingPunct="1"/>
            <a:r>
              <a:rPr lang="en-US" sz="3800" dirty="0" smtClean="0"/>
              <a:t>No matter where the cut scores are set, they are wrong for someone.</a:t>
            </a:r>
          </a:p>
        </p:txBody>
      </p:sp>
      <p:graphicFrame>
        <p:nvGraphicFramePr>
          <p:cNvPr id="95235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79940863"/>
              </p:ext>
            </p:extLst>
          </p:nvPr>
        </p:nvGraphicFramePr>
        <p:xfrm>
          <a:off x="1181100" y="1606549"/>
          <a:ext cx="1219200" cy="4487867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???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???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???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???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6651" name="Oval 31"/>
          <p:cNvSpPr>
            <a:spLocks noChangeArrowheads="1"/>
          </p:cNvSpPr>
          <p:nvPr/>
        </p:nvSpPr>
        <p:spPr bwMode="auto">
          <a:xfrm>
            <a:off x="4183062" y="1446835"/>
            <a:ext cx="850901" cy="1717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 dirty="0">
                <a:cs typeface="Arial" charset="0"/>
              </a:rPr>
              <a:t>Level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3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Group</a:t>
            </a:r>
            <a:endParaRPr lang="en-US" dirty="0">
              <a:cs typeface="Arial" charset="0"/>
            </a:endParaRPr>
          </a:p>
        </p:txBody>
      </p:sp>
      <p:sp>
        <p:nvSpPr>
          <p:cNvPr id="26652" name="Oval 32"/>
          <p:cNvSpPr>
            <a:spLocks noChangeArrowheads="1"/>
          </p:cNvSpPr>
          <p:nvPr/>
        </p:nvSpPr>
        <p:spPr bwMode="auto">
          <a:xfrm>
            <a:off x="4191000" y="3200400"/>
            <a:ext cx="762000" cy="152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 dirty="0">
                <a:cs typeface="Arial" charset="0"/>
              </a:rPr>
              <a:t>Level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2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Group</a:t>
            </a:r>
            <a:endParaRPr lang="en-US" dirty="0">
              <a:cs typeface="Arial" charset="0"/>
            </a:endParaRPr>
          </a:p>
        </p:txBody>
      </p:sp>
      <p:sp>
        <p:nvSpPr>
          <p:cNvPr id="26653" name="Oval 33"/>
          <p:cNvSpPr>
            <a:spLocks noChangeArrowheads="1"/>
          </p:cNvSpPr>
          <p:nvPr/>
        </p:nvSpPr>
        <p:spPr bwMode="auto">
          <a:xfrm>
            <a:off x="4138613" y="4754563"/>
            <a:ext cx="828675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 dirty="0">
                <a:cs typeface="Arial" charset="0"/>
              </a:rPr>
              <a:t>Level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1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Group</a:t>
            </a:r>
            <a:endParaRPr lang="en-US" dirty="0">
              <a:cs typeface="Arial" charset="0"/>
            </a:endParaRPr>
          </a:p>
        </p:txBody>
      </p:sp>
      <p:sp>
        <p:nvSpPr>
          <p:cNvPr id="26654" name="Rectangle 34"/>
          <p:cNvSpPr>
            <a:spLocks noChangeArrowheads="1"/>
          </p:cNvSpPr>
          <p:nvPr/>
        </p:nvSpPr>
        <p:spPr bwMode="auto">
          <a:xfrm>
            <a:off x="4248150" y="65088"/>
            <a:ext cx="622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cxnSp>
        <p:nvCxnSpPr>
          <p:cNvPr id="26655" name="AutoShape 35"/>
          <p:cNvCxnSpPr>
            <a:cxnSpLocks noChangeShapeType="1"/>
            <a:stCxn id="26657" idx="0"/>
          </p:cNvCxnSpPr>
          <p:nvPr/>
        </p:nvCxnSpPr>
        <p:spPr bwMode="auto">
          <a:xfrm flipH="1">
            <a:off x="1828800" y="3187700"/>
            <a:ext cx="2743200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6" name="AutoShape 36"/>
          <p:cNvCxnSpPr>
            <a:cxnSpLocks noChangeShapeType="1"/>
          </p:cNvCxnSpPr>
          <p:nvPr/>
        </p:nvCxnSpPr>
        <p:spPr bwMode="auto">
          <a:xfrm flipH="1">
            <a:off x="1843088" y="4740275"/>
            <a:ext cx="2743200" cy="341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7" name="Line 37"/>
          <p:cNvSpPr>
            <a:spLocks noChangeShapeType="1"/>
          </p:cNvSpPr>
          <p:nvPr/>
        </p:nvSpPr>
        <p:spPr bwMode="auto">
          <a:xfrm flipH="1" flipV="1">
            <a:off x="1866900" y="2949575"/>
            <a:ext cx="2703513" cy="236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658" name="Line 38"/>
          <p:cNvSpPr>
            <a:spLocks noChangeShapeType="1"/>
          </p:cNvSpPr>
          <p:nvPr/>
        </p:nvSpPr>
        <p:spPr bwMode="auto">
          <a:xfrm>
            <a:off x="4541838" y="4822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6659" name="AutoShape 39"/>
          <p:cNvCxnSpPr>
            <a:cxnSpLocks noChangeShapeType="1"/>
          </p:cNvCxnSpPr>
          <p:nvPr/>
        </p:nvCxnSpPr>
        <p:spPr bwMode="auto">
          <a:xfrm flipH="1" flipV="1">
            <a:off x="1844675" y="4606925"/>
            <a:ext cx="2724150" cy="134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6660" name="Text Box 40"/>
          <p:cNvSpPr txBox="1">
            <a:spLocks noChangeArrowheads="1"/>
          </p:cNvSpPr>
          <p:nvPr/>
        </p:nvSpPr>
        <p:spPr bwMode="auto">
          <a:xfrm rot="-5400000">
            <a:off x="-898525" y="3413125"/>
            <a:ext cx="396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cs typeface="Arial" charset="0"/>
              </a:rPr>
              <a:t>Where in the overlapping range should the cut score be set?</a:t>
            </a:r>
          </a:p>
        </p:txBody>
      </p:sp>
      <p:sp>
        <p:nvSpPr>
          <p:cNvPr id="26661" name="Text Box 41"/>
          <p:cNvSpPr txBox="1">
            <a:spLocks noChangeArrowheads="1"/>
          </p:cNvSpPr>
          <p:nvPr/>
        </p:nvSpPr>
        <p:spPr bwMode="auto">
          <a:xfrm rot="10800000">
            <a:off x="5553224" y="2289833"/>
            <a:ext cx="461665" cy="232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dirty="0">
                <a:cs typeface="Arial" charset="0"/>
              </a:rPr>
              <a:t>Groups of </a:t>
            </a:r>
            <a:r>
              <a:rPr lang="en-US" dirty="0" smtClean="0">
                <a:cs typeface="Arial" charset="0"/>
              </a:rPr>
              <a:t>known </a:t>
            </a:r>
            <a:r>
              <a:rPr lang="en-US" dirty="0">
                <a:cs typeface="Arial" charset="0"/>
              </a:rPr>
              <a:t>ability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285284437"/>
              </p:ext>
            </p:extLst>
          </p:nvPr>
        </p:nvGraphicFramePr>
        <p:xfrm>
          <a:off x="1524000" y="6252140"/>
          <a:ext cx="4419600" cy="45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B035-FB1E-4DB3-A376-75A5A5F69522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11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3238"/>
            <a:ext cx="7848600" cy="1801574"/>
          </a:xfrm>
        </p:spPr>
        <p:txBody>
          <a:bodyPr>
            <a:noAutofit/>
          </a:bodyPr>
          <a:lstStyle/>
          <a:p>
            <a:r>
              <a:rPr lang="en-US" sz="4000" dirty="0" smtClean="0"/>
              <a:t>To have direct evidence of a C-R test’s validity requires full alignment, including level-by-level scoring.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46438"/>
              </p:ext>
            </p:extLst>
          </p:nvPr>
        </p:nvGraphicFramePr>
        <p:xfrm>
          <a:off x="520810" y="2362200"/>
          <a:ext cx="8229599" cy="3752612"/>
        </p:xfrm>
        <a:graphic>
          <a:graphicData uri="http://schemas.openxmlformats.org/drawingml/2006/table">
            <a:tbl>
              <a:tblPr/>
              <a:tblGrid>
                <a:gridCol w="1107095">
                  <a:extLst>
                    <a:ext uri="{9D8B030D-6E8A-4147-A177-3AD203B41FA5}">
                      <a16:colId xmlns:a16="http://schemas.microsoft.com/office/drawing/2014/main" val="4063768875"/>
                    </a:ext>
                  </a:extLst>
                </a:gridCol>
                <a:gridCol w="376883">
                  <a:extLst>
                    <a:ext uri="{9D8B030D-6E8A-4147-A177-3AD203B41FA5}">
                      <a16:colId xmlns:a16="http://schemas.microsoft.com/office/drawing/2014/main" val="1259489760"/>
                    </a:ext>
                  </a:extLst>
                </a:gridCol>
                <a:gridCol w="2025748">
                  <a:extLst>
                    <a:ext uri="{9D8B030D-6E8A-4147-A177-3AD203B41FA5}">
                      <a16:colId xmlns:a16="http://schemas.microsoft.com/office/drawing/2014/main" val="3305729201"/>
                    </a:ext>
                  </a:extLst>
                </a:gridCol>
                <a:gridCol w="376883">
                  <a:extLst>
                    <a:ext uri="{9D8B030D-6E8A-4147-A177-3AD203B41FA5}">
                      <a16:colId xmlns:a16="http://schemas.microsoft.com/office/drawing/2014/main" val="1092268536"/>
                    </a:ext>
                  </a:extLst>
                </a:gridCol>
                <a:gridCol w="1872638">
                  <a:extLst>
                    <a:ext uri="{9D8B030D-6E8A-4147-A177-3AD203B41FA5}">
                      <a16:colId xmlns:a16="http://schemas.microsoft.com/office/drawing/2014/main" val="1785801251"/>
                    </a:ext>
                  </a:extLst>
                </a:gridCol>
                <a:gridCol w="185497">
                  <a:extLst>
                    <a:ext uri="{9D8B030D-6E8A-4147-A177-3AD203B41FA5}">
                      <a16:colId xmlns:a16="http://schemas.microsoft.com/office/drawing/2014/main" val="1642193774"/>
                    </a:ext>
                  </a:extLst>
                </a:gridCol>
                <a:gridCol w="2284855">
                  <a:extLst>
                    <a:ext uri="{9D8B030D-6E8A-4147-A177-3AD203B41FA5}">
                      <a16:colId xmlns:a16="http://schemas.microsoft.com/office/drawing/2014/main" val="2998271202"/>
                    </a:ext>
                  </a:extLst>
                </a:gridCol>
              </a:tblGrid>
              <a:tr h="501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What: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3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=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Tested: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3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=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2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Scored: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064572"/>
                  </a:ext>
                </a:extLst>
              </a:tr>
              <a:tr h="4920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STANAG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Aligned Test Design</a:t>
                      </a: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 Each Level</a:t>
                      </a: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</a:t>
                      </a: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Pick the Highest Level Passed</a:t>
                      </a:r>
                    </a:p>
                  </a:txBody>
                  <a:tcPr marL="4317" marR="4317" marT="4317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52870"/>
                  </a:ext>
                </a:extLst>
              </a:tr>
              <a:tr h="600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341359"/>
                  </a:ext>
                </a:extLst>
              </a:tr>
              <a:tr h="335803"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72777"/>
                  </a:ext>
                </a:extLst>
              </a:tr>
              <a:tr h="362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Test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Score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Passed at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?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626930"/>
                  </a:ext>
                </a:extLst>
              </a:tr>
              <a:tr h="362563"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994520"/>
                  </a:ext>
                </a:extLst>
              </a:tr>
              <a:tr h="362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Test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Score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Passed at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?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95687"/>
                  </a:ext>
                </a:extLst>
              </a:tr>
              <a:tr h="362563"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17" marR="4317" marT="43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285820"/>
                  </a:ext>
                </a:extLst>
              </a:tr>
              <a:tr h="362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Test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Score</a:t>
                      </a: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Passed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?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17" marR="4317" marT="431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234933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47592795"/>
              </p:ext>
            </p:extLst>
          </p:nvPr>
        </p:nvGraphicFramePr>
        <p:xfrm>
          <a:off x="1524000" y="6324600"/>
          <a:ext cx="60960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1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219200"/>
          </a:xfrm>
        </p:spPr>
        <p:txBody>
          <a:bodyPr>
            <a:noAutofit/>
          </a:bodyPr>
          <a:lstStyle/>
          <a:p>
            <a:r>
              <a:rPr lang="en-US" altLang="en-US" sz="3600" b="1" dirty="0" smtClean="0"/>
              <a:t>Why does not having separate scores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lead to inaccurate language test results?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Language learners do not completely master one proficiency level before they begin learning the skills described at the next higher level.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Usually, learners develop conceptual control or even partial control over the next higher proficiency level by the time they have attained sustained, consistent control over the lower level.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46100" y="208947"/>
            <a:ext cx="4864100" cy="1066800"/>
          </a:xfrm>
        </p:spPr>
        <p:txBody>
          <a:bodyPr>
            <a:noAutofit/>
          </a:bodyPr>
          <a:lstStyle/>
          <a:p>
            <a:pPr algn="l"/>
            <a:r>
              <a:rPr lang="en-US" altLang="en-US" sz="3600" dirty="0" smtClean="0"/>
              <a:t>STANAG 6001 Levels</a:t>
            </a:r>
            <a:br>
              <a:rPr lang="en-US" altLang="en-US" sz="3600" dirty="0" smtClean="0"/>
            </a:br>
            <a:r>
              <a:rPr lang="en-US" altLang="en-US" sz="3600" dirty="0" smtClean="0"/>
              <a:t>are like buckets…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313" y="1463964"/>
            <a:ext cx="2666999" cy="379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743200"/>
            <a:ext cx="1993900" cy="243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573" y="406400"/>
            <a:ext cx="3352799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46100" y="416401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984500" y="416401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5651500" y="416401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387727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4459813" y="319147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26813" y="274320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27661" name="TextBox 14"/>
          <p:cNvSpPr txBox="1">
            <a:spLocks noChangeArrowheads="1"/>
          </p:cNvSpPr>
          <p:nvPr/>
        </p:nvSpPr>
        <p:spPr bwMode="auto">
          <a:xfrm>
            <a:off x="235260" y="5181600"/>
            <a:ext cx="82229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Some </a:t>
            </a:r>
            <a:r>
              <a:rPr lang="en-US" altLang="en-US" sz="2000" dirty="0"/>
              <a:t>Level 2 </a:t>
            </a:r>
            <a:r>
              <a:rPr lang="en-US" altLang="en-US" sz="2000" dirty="0" smtClean="0"/>
              <a:t>skills </a:t>
            </a:r>
            <a:r>
              <a:rPr lang="en-US" altLang="en-US" sz="2000" dirty="0"/>
              <a:t>will develop before Level 1 is </a:t>
            </a:r>
            <a:r>
              <a:rPr lang="en-US" altLang="en-US" sz="2000" dirty="0" smtClean="0"/>
              <a:t>mastered and some Level 3 skills will develop before Level 2 is mastered.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But </a:t>
            </a:r>
            <a:r>
              <a:rPr lang="en-US" altLang="en-US" sz="2000" dirty="0"/>
              <a:t>the buckets will still reach their full </a:t>
            </a:r>
            <a:r>
              <a:rPr lang="en-US" altLang="en-US" sz="2000" dirty="0" smtClean="0"/>
              <a:t>(or mastery</a:t>
            </a:r>
            <a:r>
              <a:rPr lang="en-US" altLang="en-US" sz="2000" dirty="0"/>
              <a:t>) state sequentially</a:t>
            </a:r>
            <a:r>
              <a:rPr lang="en-US" altLang="en-US" sz="1800" dirty="0"/>
              <a:t>.</a:t>
            </a:r>
          </a:p>
        </p:txBody>
      </p:sp>
      <p:sp>
        <p:nvSpPr>
          <p:cNvPr id="27662" name="TextBox 15"/>
          <p:cNvSpPr txBox="1">
            <a:spLocks noChangeArrowheads="1"/>
          </p:cNvSpPr>
          <p:nvPr/>
        </p:nvSpPr>
        <p:spPr bwMode="auto">
          <a:xfrm>
            <a:off x="297544" y="1522451"/>
            <a:ext cx="3041339" cy="1323439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blue arrows indicate the </a:t>
            </a:r>
            <a:r>
              <a:rPr lang="en-US" altLang="en-US" sz="2000" dirty="0" smtClean="0"/>
              <a:t>water (</a:t>
            </a:r>
            <a:r>
              <a:rPr lang="en-US" altLang="en-US" sz="2000" dirty="0"/>
              <a:t>ability) </a:t>
            </a:r>
            <a:r>
              <a:rPr lang="en-US" altLang="en-US" sz="2000" dirty="0" smtClean="0"/>
              <a:t>level observed </a:t>
            </a:r>
            <a:r>
              <a:rPr lang="en-US" altLang="en-US" sz="2000" dirty="0"/>
              <a:t>at each </a:t>
            </a:r>
            <a:r>
              <a:rPr lang="en-US" altLang="en-US" sz="2000" dirty="0" smtClean="0"/>
              <a:t>level for a Level 1 speaker..</a:t>
            </a:r>
            <a:endParaRPr lang="en-US" altLang="en-US" sz="2000" dirty="0"/>
          </a:p>
        </p:txBody>
      </p:sp>
      <p:graphicFrame>
        <p:nvGraphicFramePr>
          <p:cNvPr id="14" name="Diagram 1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6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219200"/>
          </a:xfrm>
        </p:spPr>
        <p:txBody>
          <a:bodyPr>
            <a:noAutofit/>
          </a:bodyPr>
          <a:lstStyle/>
          <a:p>
            <a:r>
              <a:rPr lang="en-US" altLang="en-US" sz="3600" b="1" dirty="0" smtClean="0"/>
              <a:t>Why does not having separate scores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lead to inaccurate results?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r>
              <a:rPr lang="en-US" altLang="en-US" dirty="0" smtClean="0"/>
              <a:t>A CR proficiency rating of a 1, a 2, or a 3 can only be assigned if </a:t>
            </a:r>
            <a:r>
              <a:rPr lang="en-US" altLang="en-US" b="1" dirty="0" smtClean="0"/>
              <a:t>all</a:t>
            </a:r>
            <a:r>
              <a:rPr lang="en-US" altLang="en-US" dirty="0" smtClean="0"/>
              <a:t> of the Task</a:t>
            </a:r>
            <a:r>
              <a:rPr lang="en-US" altLang="en-US" dirty="0"/>
              <a:t>, </a:t>
            </a:r>
            <a:r>
              <a:rPr lang="en-US" altLang="en-US" dirty="0" smtClean="0"/>
              <a:t>Condition, </a:t>
            </a:r>
            <a:r>
              <a:rPr lang="en-US" altLang="en-US" dirty="0"/>
              <a:t>and Accuracy expectations associated with </a:t>
            </a:r>
            <a:r>
              <a:rPr lang="en-US" altLang="en-US" dirty="0" smtClean="0"/>
              <a:t>that level have been met.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Therefore, it </a:t>
            </a:r>
            <a:r>
              <a:rPr lang="en-US" altLang="en-US" dirty="0"/>
              <a:t>is more important to know how much </a:t>
            </a:r>
            <a:r>
              <a:rPr lang="en-US" altLang="en-US" dirty="0" smtClean="0"/>
              <a:t>“water” (ability) </a:t>
            </a:r>
            <a:r>
              <a:rPr lang="en-US" altLang="en-US" u="sng" dirty="0" smtClean="0"/>
              <a:t>is </a:t>
            </a:r>
            <a:r>
              <a:rPr lang="en-US" altLang="en-US" u="sng" dirty="0"/>
              <a:t>in each </a:t>
            </a:r>
            <a:r>
              <a:rPr lang="en-US" altLang="en-US" u="sng" dirty="0" smtClean="0"/>
              <a:t>bucket</a:t>
            </a:r>
            <a:r>
              <a:rPr lang="en-US" altLang="en-US" dirty="0" smtClean="0"/>
              <a:t>, than it is to </a:t>
            </a:r>
            <a:r>
              <a:rPr lang="en-US" altLang="en-US" dirty="0"/>
              <a:t>know how much </a:t>
            </a:r>
            <a:r>
              <a:rPr lang="en-US" altLang="en-US" dirty="0" smtClean="0"/>
              <a:t>“total water” there </a:t>
            </a:r>
            <a:r>
              <a:rPr lang="en-US" altLang="en-US" dirty="0"/>
              <a:t>i</a:t>
            </a:r>
            <a:r>
              <a:rPr lang="en-US" altLang="en-US" dirty="0" smtClean="0"/>
              <a:t>s.</a:t>
            </a:r>
          </a:p>
          <a:p>
            <a:r>
              <a:rPr lang="en-US" altLang="en-US" dirty="0" smtClean="0"/>
              <a:t>Let’s look at a simple example...</a:t>
            </a:r>
            <a:endParaRPr lang="en-US" alt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6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Which learner is more proficient?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Alice received a </a:t>
            </a:r>
            <a:r>
              <a:rPr lang="en-US" b="1" dirty="0" smtClean="0"/>
              <a:t>TOTAL</a:t>
            </a:r>
            <a:r>
              <a:rPr lang="en-US" dirty="0" smtClean="0"/>
              <a:t> score of </a:t>
            </a:r>
            <a:r>
              <a:rPr lang="en-US" b="1" dirty="0" smtClean="0"/>
              <a:t>35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Bob received a </a:t>
            </a:r>
            <a:r>
              <a:rPr lang="en-US" b="1" dirty="0" smtClean="0"/>
              <a:t>TOTAL</a:t>
            </a:r>
            <a:r>
              <a:rPr lang="en-US" dirty="0" smtClean="0"/>
              <a:t> score of </a:t>
            </a:r>
            <a:r>
              <a:rPr lang="en-US" b="1" dirty="0" smtClean="0"/>
              <a:t>37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4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Which learner is more proficient?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Alice received a </a:t>
            </a:r>
            <a:r>
              <a:rPr lang="en-US" b="1" dirty="0" smtClean="0"/>
              <a:t>TOTAL</a:t>
            </a:r>
            <a:r>
              <a:rPr lang="en-US" dirty="0" smtClean="0"/>
              <a:t> score of </a:t>
            </a:r>
            <a:r>
              <a:rPr lang="en-US" b="1" dirty="0" smtClean="0"/>
              <a:t>35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Bob received a </a:t>
            </a:r>
            <a:r>
              <a:rPr lang="en-US" b="1" dirty="0" smtClean="0"/>
              <a:t>TOTAL</a:t>
            </a:r>
            <a:r>
              <a:rPr lang="en-US" dirty="0" smtClean="0"/>
              <a:t> score of </a:t>
            </a:r>
            <a:r>
              <a:rPr lang="en-US" b="1" dirty="0" smtClean="0"/>
              <a:t>37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4400" dirty="0" smtClean="0"/>
              <a:t>Before we decide, let’s look at their subtest scores.</a:t>
            </a:r>
            <a:endParaRPr lang="en-US" sz="4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1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752600"/>
          </a:xfrm>
        </p:spPr>
        <p:txBody>
          <a:bodyPr/>
          <a:lstStyle/>
          <a:p>
            <a:r>
              <a:rPr lang="en-US" altLang="en-US" sz="3500" u="sng" dirty="0" smtClean="0"/>
              <a:t>Example A:</a:t>
            </a:r>
            <a:r>
              <a:rPr lang="en-US" altLang="en-US" sz="3500" dirty="0" smtClean="0"/>
              <a:t>  Alice’s total score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35</a:t>
            </a:r>
            <a:r>
              <a:rPr lang="en-US" altLang="en-US" sz="3500" dirty="0" smtClean="0"/>
              <a:t/>
            </a:r>
            <a:br>
              <a:rPr lang="en-US" altLang="en-US" sz="3500" dirty="0" smtClean="0"/>
            </a:br>
            <a:r>
              <a:rPr lang="en-US" altLang="en-US" sz="3500" b="1" dirty="0" smtClean="0"/>
              <a:t>C-R Proficiency Level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2</a:t>
            </a:r>
            <a:r>
              <a:rPr lang="en-US" altLang="en-US" sz="3500" dirty="0" smtClean="0">
                <a:solidFill>
                  <a:srgbClr val="FF0000"/>
                </a:solidFill>
              </a:rPr>
              <a:t/>
            </a:r>
            <a:br>
              <a:rPr lang="en-US" altLang="en-US" sz="3500" dirty="0" smtClean="0">
                <a:solidFill>
                  <a:srgbClr val="FF0000"/>
                </a:solidFill>
              </a:rPr>
            </a:br>
            <a:r>
              <a:rPr lang="en-US" altLang="en-US" sz="3500" dirty="0" smtClean="0">
                <a:solidFill>
                  <a:srgbClr val="FF0000"/>
                </a:solidFill>
              </a:rPr>
              <a:t>Level 2 </a:t>
            </a:r>
            <a:r>
              <a:rPr lang="en-US" altLang="en-US" sz="2400" dirty="0" smtClean="0">
                <a:solidFill>
                  <a:srgbClr val="FF0000"/>
                </a:solidFill>
              </a:rPr>
              <a:t>(with Random abilities at Level 3)</a:t>
            </a:r>
            <a:endParaRPr lang="en-US" altLang="en-US" sz="35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0340" name="Group 5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31378853"/>
              </p:ext>
            </p:extLst>
          </p:nvPr>
        </p:nvGraphicFramePr>
        <p:xfrm>
          <a:off x="533400" y="2001839"/>
          <a:ext cx="8107364" cy="4046720"/>
        </p:xfrm>
        <a:graphic>
          <a:graphicData uri="http://schemas.openxmlformats.org/drawingml/2006/table">
            <a:tbl>
              <a:tblPr/>
              <a:tblGrid>
                <a:gridCol w="137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1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5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1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1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2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3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71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"Almost all"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85%</a:t>
                      </a: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69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11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401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B035-FB1E-4DB3-A376-75A5A5F69522}" type="slidenum">
              <a:rPr lang="en-US" altLang="en-US" smtClean="0"/>
              <a:pPr/>
              <a:t>49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0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Old, but Enduring Concept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r>
              <a:rPr lang="en-US" dirty="0" smtClean="0"/>
              <a:t>As early as 1962, Robert F. Mager was calling for performance objectives that described </a:t>
            </a:r>
            <a:r>
              <a:rPr lang="en-US" b="1" dirty="0" smtClean="0"/>
              <a:t>“acceptable performance”</a:t>
            </a:r>
            <a:r>
              <a:rPr lang="en-US" dirty="0" smtClean="0"/>
              <a:t> for observable behaviors.  </a:t>
            </a:r>
          </a:p>
          <a:p>
            <a:pPr lvl="1"/>
            <a:r>
              <a:rPr lang="en-US" sz="2000" i="1" dirty="0" smtClean="0"/>
              <a:t>Preparing Instructional Objectives</a:t>
            </a:r>
            <a:r>
              <a:rPr lang="en-US" sz="2000" dirty="0" smtClean="0"/>
              <a:t>, Palo Alta, CA. Feardon Publishers, 1962, p.44.</a:t>
            </a:r>
          </a:p>
          <a:p>
            <a:r>
              <a:rPr lang="en-US" dirty="0" smtClean="0"/>
              <a:t>In 1973, Hambleton and Novick pointed out that, </a:t>
            </a:r>
            <a:r>
              <a:rPr lang="en-US" b="1" dirty="0" smtClean="0"/>
              <a:t>“Above all else, a criterion-referenced test must have content validity.”</a:t>
            </a:r>
            <a:r>
              <a:rPr lang="en-US" dirty="0" smtClean="0"/>
              <a:t> </a:t>
            </a:r>
          </a:p>
          <a:p>
            <a:pPr lvl="1"/>
            <a:r>
              <a:rPr lang="en-US" sz="2000" dirty="0" smtClean="0"/>
              <a:t>“Toward an integration of Theory and Method for Criterion-Referenced Tests,” </a:t>
            </a:r>
            <a:r>
              <a:rPr lang="en-US" sz="2000" i="1" dirty="0" smtClean="0"/>
              <a:t>Journal of Educational Measurement</a:t>
            </a:r>
            <a:r>
              <a:rPr lang="en-US" sz="2000" dirty="0" smtClean="0"/>
              <a:t>, Vol. 10, No. 3 (Fall 1973) p. 168.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4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1905000"/>
          </a:xfrm>
        </p:spPr>
        <p:txBody>
          <a:bodyPr/>
          <a:lstStyle/>
          <a:p>
            <a:r>
              <a:rPr lang="en-US" altLang="en-US" sz="3500" u="sng" dirty="0" smtClean="0"/>
              <a:t>Example B:</a:t>
            </a:r>
            <a:r>
              <a:rPr lang="en-US" altLang="en-US" sz="3500" dirty="0" smtClean="0"/>
              <a:t>  Bob’s total score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37</a:t>
            </a:r>
            <a:r>
              <a:rPr lang="en-US" altLang="en-US" sz="3500" dirty="0" smtClean="0">
                <a:solidFill>
                  <a:srgbClr val="FF0000"/>
                </a:solidFill>
              </a:rPr>
              <a:t/>
            </a:r>
            <a:br>
              <a:rPr lang="en-US" altLang="en-US" sz="3500" dirty="0" smtClean="0">
                <a:solidFill>
                  <a:srgbClr val="FF0000"/>
                </a:solidFill>
              </a:rPr>
            </a:br>
            <a:r>
              <a:rPr lang="en-US" altLang="en-US" sz="3500" b="1" dirty="0" smtClean="0">
                <a:solidFill>
                  <a:schemeClr val="tx1"/>
                </a:solidFill>
              </a:rPr>
              <a:t>C-R Proficiency </a:t>
            </a:r>
            <a:r>
              <a:rPr lang="en-US" altLang="en-US" sz="3500" b="1" dirty="0" smtClean="0"/>
              <a:t>Level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1+</a:t>
            </a:r>
            <a:br>
              <a:rPr lang="en-US" altLang="en-US" sz="3500" b="1" dirty="0" smtClean="0">
                <a:solidFill>
                  <a:srgbClr val="FF0000"/>
                </a:solidFill>
              </a:rPr>
            </a:br>
            <a:r>
              <a:rPr lang="en-US" altLang="en-US" sz="3500" dirty="0" smtClean="0">
                <a:solidFill>
                  <a:srgbClr val="FF0000"/>
                </a:solidFill>
              </a:rPr>
              <a:t>Level 1 </a:t>
            </a:r>
            <a:r>
              <a:rPr lang="en-US" altLang="en-US" sz="2400" dirty="0" smtClean="0">
                <a:solidFill>
                  <a:srgbClr val="FF0000"/>
                </a:solidFill>
              </a:rPr>
              <a:t>(with Developing abilities at Level 2)</a:t>
            </a:r>
            <a:endParaRPr lang="en-US" altLang="en-US" sz="35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0340" name="Group 5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79549325"/>
              </p:ext>
            </p:extLst>
          </p:nvPr>
        </p:nvGraphicFramePr>
        <p:xfrm>
          <a:off x="228600" y="2212975"/>
          <a:ext cx="8388238" cy="3946384"/>
        </p:xfrm>
        <a:graphic>
          <a:graphicData uri="http://schemas.openxmlformats.org/drawingml/2006/table">
            <a:tbl>
              <a:tblPr/>
              <a:tblGrid>
                <a:gridCol w="1507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1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94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2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1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2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3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6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"Almost all"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85%</a:t>
                      </a: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601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55%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61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9 points,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45%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781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33500326"/>
              </p:ext>
            </p:extLst>
          </p:nvPr>
        </p:nvGraphicFramePr>
        <p:xfrm>
          <a:off x="1524000" y="6308725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DB035-FB1E-4DB3-A376-75A5A5F69522}" type="slidenum">
              <a:rPr lang="en-US" altLang="en-US" smtClean="0"/>
              <a:pPr/>
              <a:t>50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08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Which learner is more proficient?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666383" cy="4038600"/>
          </a:xfrm>
        </p:spPr>
        <p:txBody>
          <a:bodyPr/>
          <a:lstStyle/>
          <a:p>
            <a:r>
              <a:rPr lang="en-US" b="1" dirty="0" smtClean="0"/>
              <a:t>Alice is more proficient. </a:t>
            </a:r>
            <a:r>
              <a:rPr lang="en-US" dirty="0" smtClean="0"/>
              <a:t> She received a TOTAL score of 35, </a:t>
            </a:r>
            <a:r>
              <a:rPr lang="en-US" sz="3200" dirty="0" smtClean="0"/>
              <a:t>but met the Criterion-Referenced, TCA requirements for both </a:t>
            </a:r>
            <a:r>
              <a:rPr lang="en-US" sz="3200" b="1" dirty="0" smtClean="0"/>
              <a:t>Level 1 and Level 2</a:t>
            </a:r>
            <a:r>
              <a:rPr lang="en-US" sz="3200" dirty="0" smtClean="0"/>
              <a:t> !</a:t>
            </a:r>
            <a:endParaRPr lang="en-US" dirty="0"/>
          </a:p>
          <a:p>
            <a:r>
              <a:rPr lang="en-US" dirty="0" smtClean="0"/>
              <a:t>Bob received a total score of 37, </a:t>
            </a:r>
            <a:r>
              <a:rPr lang="en-US" sz="3200" dirty="0" smtClean="0"/>
              <a:t>but he only fully satisfied the TCA requirements for </a:t>
            </a:r>
            <a:r>
              <a:rPr lang="en-US" sz="3200" b="1" dirty="0" smtClean="0"/>
              <a:t>Level </a:t>
            </a:r>
            <a:r>
              <a:rPr lang="en-US" b="1" dirty="0"/>
              <a:t>1</a:t>
            </a:r>
            <a:r>
              <a:rPr lang="en-US" b="1" dirty="0" smtClean="0"/>
              <a:t> – and not for level 2.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When things align, </a:t>
            </a:r>
            <a:br>
              <a:rPr lang="en-US" sz="4000" b="1" dirty="0" smtClean="0"/>
            </a:br>
            <a:r>
              <a:rPr lang="en-US" sz="4000" b="1" dirty="0" smtClean="0"/>
              <a:t>everything’s fine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The ILR </a:t>
            </a:r>
            <a:r>
              <a:rPr lang="en-US" dirty="0" smtClean="0"/>
              <a:t>Proficiency </a:t>
            </a:r>
            <a:r>
              <a:rPr lang="en-US" dirty="0" smtClean="0"/>
              <a:t>Levels form a hierarchy of multiple, </a:t>
            </a:r>
            <a:r>
              <a:rPr lang="en-US" u="sng" dirty="0" smtClean="0"/>
              <a:t>independent</a:t>
            </a:r>
            <a:r>
              <a:rPr lang="en-US" dirty="0" smtClean="0"/>
              <a:t> CR standards.</a:t>
            </a:r>
          </a:p>
          <a:p>
            <a:r>
              <a:rPr lang="en-US" dirty="0" smtClean="0"/>
              <a:t>Each level in the hierarchy must be tested </a:t>
            </a:r>
            <a:r>
              <a:rPr lang="en-US" u="sng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/>
              <a:t>Each level in the hierarchy must </a:t>
            </a:r>
            <a:r>
              <a:rPr lang="en-US" dirty="0" smtClean="0"/>
              <a:t>be scored </a:t>
            </a:r>
            <a:r>
              <a:rPr lang="en-US" u="sng" dirty="0" smtClean="0"/>
              <a:t>separately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Reporting a total or combined score hides crucial Criterion-Referenced information. 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b="1" dirty="0" smtClean="0"/>
              <a:t>6. Renew</a:t>
            </a:r>
            <a:r>
              <a:rPr lang="en-US" dirty="0" smtClean="0"/>
              <a:t> </a:t>
            </a:r>
            <a:r>
              <a:rPr lang="en-US" dirty="0"/>
              <a:t>the test items as needed.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Repeat Steps 1 through 6 – </a:t>
            </a:r>
            <a:br>
              <a:rPr lang="en-US" dirty="0" smtClean="0"/>
            </a:br>
            <a:r>
              <a:rPr lang="en-US" dirty="0" smtClean="0"/>
              <a:t>yes, they form an endless loop.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76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b="1" dirty="0"/>
              <a:t>7</a:t>
            </a:r>
            <a:r>
              <a:rPr lang="en-US" b="1" dirty="0" smtClean="0"/>
              <a:t>. </a:t>
            </a:r>
            <a:r>
              <a:rPr lang="en-US" b="1" dirty="0"/>
              <a:t>Explain</a:t>
            </a:r>
            <a:r>
              <a:rPr lang="en-US" dirty="0"/>
              <a:t> </a:t>
            </a:r>
            <a:r>
              <a:rPr lang="en-US" dirty="0" smtClean="0"/>
              <a:t>your </a:t>
            </a:r>
            <a:r>
              <a:rPr lang="en-US" dirty="0"/>
              <a:t>tests’ accuracy with confidence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50742753"/>
              </p:ext>
            </p:extLst>
          </p:nvPr>
        </p:nvGraphicFramePr>
        <p:xfrm>
          <a:off x="1524000" y="6172200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881"/>
            <a:ext cx="8229600" cy="1249362"/>
          </a:xfrm>
        </p:spPr>
        <p:txBody>
          <a:bodyPr>
            <a:noAutofit/>
          </a:bodyPr>
          <a:lstStyle/>
          <a:p>
            <a:r>
              <a:rPr lang="en-US" b="1" dirty="0" smtClean="0"/>
              <a:t>You have the evidence – </a:t>
            </a:r>
            <a:br>
              <a:rPr lang="en-US" b="1" dirty="0" smtClean="0"/>
            </a:br>
            <a:r>
              <a:rPr lang="en-US" b="1" dirty="0" smtClean="0"/>
              <a:t>what else is there to do?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243"/>
            <a:ext cx="8382000" cy="4641921"/>
          </a:xfrm>
        </p:spPr>
        <p:txBody>
          <a:bodyPr>
            <a:noAutofit/>
          </a:bodyPr>
          <a:lstStyle/>
          <a:p>
            <a:r>
              <a:rPr lang="en-US" dirty="0"/>
              <a:t>Legally, </a:t>
            </a:r>
            <a:r>
              <a:rPr lang="en-US" dirty="0" smtClean="0"/>
              <a:t>you must only </a:t>
            </a:r>
            <a:r>
              <a:rPr lang="en-US" dirty="0"/>
              <a:t>show </a:t>
            </a:r>
            <a:r>
              <a:rPr lang="en-US" dirty="0" smtClean="0"/>
              <a:t>that the </a:t>
            </a:r>
            <a:r>
              <a:rPr lang="en-US" dirty="0"/>
              <a:t>test </a:t>
            </a:r>
            <a:r>
              <a:rPr lang="en-US" dirty="0" smtClean="0"/>
              <a:t>results accurately assign STANAG </a:t>
            </a:r>
            <a:r>
              <a:rPr lang="en-US" dirty="0"/>
              <a:t>6001 proficiency levels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But you will want to warn decision makers that general language proficiency is only a “necessary but not sufficient” condition of job performance.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can collect additional evidence by running a concurrent validation study using BAT results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69152638"/>
              </p:ext>
            </p:extLst>
          </p:nvPr>
        </p:nvGraphicFramePr>
        <p:xfrm>
          <a:off x="1524000" y="6308725"/>
          <a:ext cx="6096000" cy="39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For more </a:t>
            </a:r>
            <a:r>
              <a:rPr lang="en-US" altLang="en-US" sz="2800" dirty="0"/>
              <a:t>i</a:t>
            </a:r>
            <a:r>
              <a:rPr lang="en-US" altLang="en-US" sz="2800" dirty="0" smtClean="0"/>
              <a:t>nformation </a:t>
            </a:r>
            <a:r>
              <a:rPr lang="en-US" altLang="en-US" sz="2800" dirty="0"/>
              <a:t>o</a:t>
            </a:r>
            <a:r>
              <a:rPr lang="en-US" altLang="en-US" sz="2800" dirty="0" smtClean="0"/>
              <a:t>n the empirical</a:t>
            </a:r>
            <a:br>
              <a:rPr lang="en-US" altLang="en-US" sz="2800" dirty="0" smtClean="0"/>
            </a:br>
            <a:r>
              <a:rPr lang="en-US" altLang="en-US" sz="2800" dirty="0" smtClean="0"/>
              <a:t>validation of the CR approach to the testing of </a:t>
            </a:r>
            <a:br>
              <a:rPr lang="en-US" altLang="en-US" sz="2800" dirty="0" smtClean="0"/>
            </a:br>
            <a:r>
              <a:rPr lang="en-US" altLang="en-US" sz="2800" dirty="0" smtClean="0"/>
              <a:t>language proficiency, see:  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FontTx/>
              <a:buNone/>
            </a:pPr>
            <a:r>
              <a:rPr lang="en-US" altLang="en-US" dirty="0" smtClean="0"/>
              <a:t>Clifford, R. &amp; Cox, T. (2013) “Empirical Validation of Reading Proficiency Guidelines”, </a:t>
            </a:r>
            <a:r>
              <a:rPr lang="en-US" altLang="en-US" i="1" dirty="0" smtClean="0"/>
              <a:t>Foreign Language Annals</a:t>
            </a:r>
            <a:r>
              <a:rPr lang="en-US" altLang="en-US" dirty="0" smtClean="0"/>
              <a:t>. 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Vol. 46, No. 1.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Cox, T. &amp; Clifford, R. (2014) “Empirical </a:t>
            </a:r>
            <a:r>
              <a:rPr lang="en-US" dirty="0"/>
              <a:t>Validation of Listening Proficiency Guidelines”, </a:t>
            </a:r>
            <a:r>
              <a:rPr lang="en-US" i="1" dirty="0" smtClean="0"/>
              <a:t>Foreign </a:t>
            </a:r>
            <a:r>
              <a:rPr lang="en-US" i="1" dirty="0"/>
              <a:t>Language Annals</a:t>
            </a:r>
            <a:r>
              <a:rPr lang="en-US" dirty="0"/>
              <a:t>. </a:t>
            </a:r>
            <a:r>
              <a:rPr lang="en-US" i="1" dirty="0"/>
              <a:t> </a:t>
            </a:r>
            <a:r>
              <a:rPr lang="en-US" dirty="0"/>
              <a:t>Vol. 47, No. </a:t>
            </a:r>
            <a:r>
              <a:rPr lang="en-US" dirty="0" smtClean="0"/>
              <a:t>3.</a:t>
            </a:r>
            <a:endParaRPr lang="en-US" dirty="0"/>
          </a:p>
          <a:p>
            <a:pPr marL="400050" lvl="1" indent="0">
              <a:buFontTx/>
              <a:buNone/>
            </a:pPr>
            <a:endParaRPr lang="en-US" altLang="en-US" dirty="0" smtClean="0"/>
          </a:p>
          <a:p>
            <a:pPr marL="400050" lvl="1" indent="0">
              <a:buNone/>
            </a:pPr>
            <a:r>
              <a:rPr lang="en-US" dirty="0" smtClean="0"/>
              <a:t>Clifford, R. (2016) “A </a:t>
            </a:r>
            <a:r>
              <a:rPr lang="en-US" dirty="0"/>
              <a:t>Rational for Criterion-Referenced Proficiency Testing”, </a:t>
            </a:r>
            <a:r>
              <a:rPr lang="en-US" i="1" dirty="0"/>
              <a:t>Foreign Language Annals</a:t>
            </a:r>
            <a:r>
              <a:rPr lang="en-US" dirty="0"/>
              <a:t>. </a:t>
            </a:r>
            <a:r>
              <a:rPr lang="en-US" i="1" dirty="0"/>
              <a:t> </a:t>
            </a:r>
            <a:r>
              <a:rPr lang="en-US" dirty="0"/>
              <a:t>Vol. 49, No. </a:t>
            </a:r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9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/>
              <a:t>This has been a presentation on test validation procedures for people with standards.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Thank you.</a:t>
            </a:r>
            <a:endParaRPr lang="en-US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Old, but Enduring Concept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More recently, Richard M. Luecht concluded that </a:t>
            </a:r>
            <a:r>
              <a:rPr lang="en-US" sz="3600" b="1" dirty="0" smtClean="0"/>
              <a:t>linking constructs with test results “is, fundamentally, a design problem that requires careful alignment of potentially incongruent models.”</a:t>
            </a:r>
          </a:p>
          <a:p>
            <a:pPr lvl="1"/>
            <a:r>
              <a:rPr lang="en-US" sz="2000" dirty="0" smtClean="0"/>
              <a:t>“Multistage Complexity in Language Proficiency Assessment:  A Framework for Aligning Theoretical Perspectives, Test Development, and Psychometrics” </a:t>
            </a:r>
            <a:r>
              <a:rPr lang="en-US" sz="2000" i="1" dirty="0" smtClean="0"/>
              <a:t>Foreign Language Annals</a:t>
            </a:r>
            <a:r>
              <a:rPr lang="en-US" sz="2000" dirty="0" smtClean="0"/>
              <a:t>, Vol. 36, No. 4. (2013) p. 527. 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4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4000" dirty="0" smtClean="0"/>
              <a:t>Alignment Establishes Provenance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56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Criterion-Referenced (CR) testing constructs have Task, Context, and Accuracy (TCA) criteria.</a:t>
            </a:r>
          </a:p>
          <a:p>
            <a:pPr>
              <a:defRPr/>
            </a:pPr>
            <a:r>
              <a:rPr lang="en-US" dirty="0" smtClean="0"/>
              <a:t>And these three elements must be aligned: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construct</a:t>
            </a:r>
            <a:r>
              <a:rPr lang="en-US" dirty="0" smtClean="0">
                <a:solidFill>
                  <a:srgbClr val="FF0000"/>
                </a:solidFill>
              </a:rPr>
              <a:t> to be tested.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test design </a:t>
            </a:r>
            <a:r>
              <a:rPr lang="en-US" dirty="0" smtClean="0">
                <a:solidFill>
                  <a:srgbClr val="FF0000"/>
                </a:solidFill>
              </a:rPr>
              <a:t>and its development.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scoring process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defRPr/>
            </a:pPr>
            <a:r>
              <a:rPr lang="en-US" dirty="0" smtClean="0"/>
              <a:t>If all of these elements are aligned, then the resulting tests are legally defensible.</a:t>
            </a:r>
          </a:p>
          <a:p>
            <a:pPr>
              <a:defRPr/>
            </a:pPr>
            <a:r>
              <a:rPr lang="en-US" sz="3200" dirty="0" smtClean="0"/>
              <a:t>It is this alignment that establishes the essential </a:t>
            </a:r>
            <a:r>
              <a:rPr lang="en-US" sz="3200" b="1" dirty="0" smtClean="0"/>
              <a:t>content validity</a:t>
            </a:r>
            <a:r>
              <a:rPr lang="en-US" sz="3200" dirty="0" smtClean="0"/>
              <a:t> of a Criterion-Referenced test.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“full story” read: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Luecht</a:t>
            </a:r>
            <a:r>
              <a:rPr lang="en-US" sz="3000" dirty="0"/>
              <a:t>, R. (2003). Multistage complexity in language proficiency assessment: A framework for aligning theoretical perspectives, test development, and psychometrics. </a:t>
            </a:r>
            <a:r>
              <a:rPr lang="en-US" sz="3000" i="1" dirty="0"/>
              <a:t>Foreign Language Annals,</a:t>
            </a:r>
            <a:r>
              <a:rPr lang="en-US" sz="3000" dirty="0"/>
              <a:t> </a:t>
            </a:r>
            <a:r>
              <a:rPr lang="en-US" sz="3000" dirty="0" smtClean="0"/>
              <a:t>Vol. 36</a:t>
            </a:r>
            <a:r>
              <a:rPr lang="en-US" sz="3000" dirty="0"/>
              <a:t>, </a:t>
            </a:r>
            <a:r>
              <a:rPr lang="en-US" sz="3000" dirty="0" smtClean="0"/>
              <a:t>pp. 527-535</a:t>
            </a:r>
            <a:r>
              <a:rPr lang="en-US" sz="3000" i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Shrock</a:t>
            </a:r>
            <a:r>
              <a:rPr lang="en-US" sz="3000" dirty="0"/>
              <a:t>, S. A. &amp; Coscarelli, W. C. (2007). </a:t>
            </a:r>
            <a:r>
              <a:rPr lang="en-US" sz="3000" i="1" dirty="0"/>
              <a:t>Criterion-referenced test development:</a:t>
            </a:r>
            <a:r>
              <a:rPr lang="en-US" sz="3000" i="1" dirty="0">
                <a:hlinkClick r:id="rId2"/>
              </a:rPr>
              <a:t> Technical and legal guidelines for corporate training and certification</a:t>
            </a:r>
            <a:r>
              <a:rPr lang="en-US" sz="3000" i="1" dirty="0"/>
              <a:t>.</a:t>
            </a:r>
            <a:r>
              <a:rPr lang="en-US" sz="3000" dirty="0"/>
              <a:t> (3rd.ed.). San Francisco, CA:  John Wiley and Sons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42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Review of Two Salient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With CR testing, </a:t>
            </a:r>
            <a:r>
              <a:rPr lang="en-US" u="sng" dirty="0"/>
              <a:t>content</a:t>
            </a:r>
            <a:r>
              <a:rPr lang="en-US" dirty="0"/>
              <a:t> validity depends on alignment </a:t>
            </a:r>
            <a:r>
              <a:rPr lang="en-US" dirty="0" smtClean="0"/>
              <a:t>with </a:t>
            </a:r>
            <a:r>
              <a:rPr lang="en-US" dirty="0"/>
              <a:t>a TCA </a:t>
            </a:r>
            <a:r>
              <a:rPr lang="en-US" dirty="0" smtClean="0"/>
              <a:t>standard.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For </a:t>
            </a:r>
            <a:r>
              <a:rPr lang="en-US" sz="3600" dirty="0"/>
              <a:t>CR testing, </a:t>
            </a:r>
            <a:r>
              <a:rPr lang="en-US" u="sng" dirty="0"/>
              <a:t>content</a:t>
            </a:r>
            <a:r>
              <a:rPr lang="en-US" dirty="0"/>
              <a:t> validity is a sine qua non condition for showing </a:t>
            </a:r>
            <a:r>
              <a:rPr lang="en-US" u="sng" dirty="0"/>
              <a:t>construct</a:t>
            </a:r>
            <a:r>
              <a:rPr lang="en-US" dirty="0"/>
              <a:t> validity </a:t>
            </a:r>
            <a:r>
              <a:rPr lang="en-US" dirty="0" smtClean="0"/>
              <a:t>(and </a:t>
            </a:r>
            <a:r>
              <a:rPr lang="en-US" u="sng" dirty="0" smtClean="0"/>
              <a:t>concurrent</a:t>
            </a:r>
            <a:r>
              <a:rPr lang="en-US" dirty="0" smtClean="0"/>
              <a:t> validity). 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728E-C264-4438-B103-A06EE842751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3284</Words>
  <Application>Microsoft Office PowerPoint</Application>
  <PresentationFormat>On-screen Show (4:3)</PresentationFormat>
  <Paragraphs>524</Paragraphs>
  <Slides>57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Calibri</vt:lpstr>
      <vt:lpstr>Wingdings</vt:lpstr>
      <vt:lpstr>Office Theme</vt:lpstr>
      <vt:lpstr>Developing Valid STANAG 6001 Proficiency Tests:  Reading and Listening </vt:lpstr>
      <vt:lpstr>Language testing is a professional discipline. </vt:lpstr>
      <vt:lpstr>But language testing is not as complex as we have been told it is.</vt:lpstr>
      <vt:lpstr>Language proficiency testing is scientific, not philosophical research.</vt:lpstr>
      <vt:lpstr>An Old, but Enduring Concept</vt:lpstr>
      <vt:lpstr>An Old, but Enduring Concept</vt:lpstr>
      <vt:lpstr>Alignment Establishes Provenance</vt:lpstr>
      <vt:lpstr>For the “full story” read:</vt:lpstr>
      <vt:lpstr>A Review of Two Salient Points</vt:lpstr>
      <vt:lpstr>1.  With CR testing, content validity depends on alignment  with a TCA standard.</vt:lpstr>
      <vt:lpstr> 2.  For CR testing, content validity is a sine qua non condition for showing construct validity (and concurrent validity).         1    2     (3)</vt:lpstr>
      <vt:lpstr>An Example of Non-Alignment</vt:lpstr>
      <vt:lpstr>Criterion-Referenced testers do it better!</vt:lpstr>
      <vt:lpstr>CR testers do it better!  (Cont.)</vt:lpstr>
      <vt:lpstr>Another Alignment:  Steps in the “Roadmap to a Validity Argument” align with the Sequence of Validity Arguments</vt:lpstr>
      <vt:lpstr>1.  Define the construct(s) to be tested using STANAG 6001 levels with level-by-level Task, Condition, and Accuracy (TCA) criteria. </vt:lpstr>
      <vt:lpstr>Definition of Proficient Reading</vt:lpstr>
      <vt:lpstr>Definition of Proficient Reading</vt:lpstr>
      <vt:lpstr>Obviously, proficient reading goes beyond “learning to read” and includes “reading to learn” – because authors may be writing to instruct.  But where are the Task, Conditions, and Accuracy statements?</vt:lpstr>
      <vt:lpstr>Task, Conditions, and Accuracy in the Receptive Skills*</vt:lpstr>
      <vt:lpstr>These TCA definitions expect that:</vt:lpstr>
      <vt:lpstr>2.  Design Criterion-Referenced tests, where the items and the scoring procedures align with the constructs to be tested. </vt:lpstr>
      <vt:lpstr>To be aligned, the design must specify:</vt:lpstr>
      <vt:lpstr>3. Develop the items for the test and establish their content validity by verifying each item’s TCA alignment with its targeted proficiency level. Develop</vt:lpstr>
      <vt:lpstr>To be aligned, the items must:</vt:lpstr>
      <vt:lpstr>Independent Judges’ Rating Sheet</vt:lpstr>
      <vt:lpstr>4. Trial the items and confirm their content validation with statistical construct validation procedures.</vt:lpstr>
      <vt:lpstr>The Trials of Trialling</vt:lpstr>
      <vt:lpstr>So how do we proceed?</vt:lpstr>
      <vt:lpstr>Select the items to trial and  the trial participants.</vt:lpstr>
      <vt:lpstr>For construct validity, we expect that:</vt:lpstr>
      <vt:lpstr>Administer the items, and analyze the results.</vt:lpstr>
      <vt:lpstr>For the remaining items, you should see results like these BAT IRT Reading Test Statistics. With 3 Levels &amp; 4 testlets of 5 items each at each level; n = 680 </vt:lpstr>
      <vt:lpstr>A Clear Hierarchy of Difficulty Testlet difficulties are within +/-.02 logits of each other. Standard Error of Measurement &lt; .06 Vertical distance between clusters &gt; 1 logit</vt:lpstr>
      <vt:lpstr>If you don’t have  hundreds of test takers, use Classical Test Theory statistics.</vt:lpstr>
      <vt:lpstr>Classical Test Theory Statistics  (Cont.)</vt:lpstr>
      <vt:lpstr>Classical Test Theory Statistics  (Cont.)</vt:lpstr>
      <vt:lpstr>Congratulations!</vt:lpstr>
      <vt:lpstr>5. Operate the test using CR scoring procedures.</vt:lpstr>
      <vt:lpstr>A Note on Scoring and Alignment</vt:lpstr>
      <vt:lpstr>CR testing simplifies cut-score setting.</vt:lpstr>
      <vt:lpstr>No matter where the cut scores are set, they are wrong for someone.</vt:lpstr>
      <vt:lpstr>To have direct evidence of a C-R test’s validity requires full alignment, including level-by-level scoring.</vt:lpstr>
      <vt:lpstr>Why does not having separate scores  lead to inaccurate language test results?</vt:lpstr>
      <vt:lpstr>STANAG 6001 Levels are like buckets…</vt:lpstr>
      <vt:lpstr>Why does not having separate scores  lead to inaccurate results?</vt:lpstr>
      <vt:lpstr>Which learner is more proficient?</vt:lpstr>
      <vt:lpstr>Which learner is more proficient?</vt:lpstr>
      <vt:lpstr>Example A:  Alice’s total score = 35 C-R Proficiency Level = 2 Level 2 (with Random abilities at Level 3)</vt:lpstr>
      <vt:lpstr>Example B:  Bob’s total score = 37 C-R Proficiency Level = 1+ Level 1 (with Developing abilities at Level 2)</vt:lpstr>
      <vt:lpstr>Which learner is more proficient?</vt:lpstr>
      <vt:lpstr>When things align,  everything’s fine</vt:lpstr>
      <vt:lpstr>6. Renew the test items as needed.  Repeat Steps 1 through 6 –  yes, they form an endless loop.</vt:lpstr>
      <vt:lpstr>7. Explain your tests’ accuracy with confidence.</vt:lpstr>
      <vt:lpstr>You have the evidence –  what else is there to do?</vt:lpstr>
      <vt:lpstr>For more information on the empirical validation of the CR approach to the testing of  language proficiency, see: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STANAG 6001 Tests</dc:title>
  <dc:creator>Ray Clifford</dc:creator>
  <cp:lastModifiedBy>Ray Clifford</cp:lastModifiedBy>
  <cp:revision>324</cp:revision>
  <cp:lastPrinted>2017-12-12T08:10:35Z</cp:lastPrinted>
  <dcterms:created xsi:type="dcterms:W3CDTF">2016-08-30T18:02:54Z</dcterms:created>
  <dcterms:modified xsi:type="dcterms:W3CDTF">2018-09-04T08:53:51Z</dcterms:modified>
</cp:coreProperties>
</file>