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72" r:id="rId11"/>
    <p:sldId id="266" r:id="rId12"/>
    <p:sldId id="268" r:id="rId13"/>
    <p:sldId id="271" r:id="rId14"/>
    <p:sldId id="269" r:id="rId15"/>
    <p:sldId id="270" r:id="rId16"/>
    <p:sldId id="273" r:id="rId17"/>
    <p:sldId id="276" r:id="rId18"/>
    <p:sldId id="279" r:id="rId19"/>
    <p:sldId id="298" r:id="rId20"/>
    <p:sldId id="299" r:id="rId21"/>
    <p:sldId id="300" r:id="rId22"/>
    <p:sldId id="278" r:id="rId23"/>
    <p:sldId id="280" r:id="rId24"/>
    <p:sldId id="281" r:id="rId25"/>
    <p:sldId id="285" r:id="rId26"/>
    <p:sldId id="284" r:id="rId27"/>
    <p:sldId id="286" r:id="rId28"/>
    <p:sldId id="291" r:id="rId29"/>
    <p:sldId id="292" r:id="rId30"/>
    <p:sldId id="293" r:id="rId31"/>
    <p:sldId id="297" r:id="rId32"/>
    <p:sldId id="296" r:id="rId33"/>
    <p:sldId id="304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1" autoAdjust="0"/>
    <p:restoredTop sz="94660"/>
  </p:normalViewPr>
  <p:slideViewPr>
    <p:cSldViewPr snapToGrid="0">
      <p:cViewPr varScale="1">
        <p:scale>
          <a:sx n="43" d="100"/>
          <a:sy n="43" d="100"/>
        </p:scale>
        <p:origin x="-126" y="-4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29F9C-F356-4CE1-AB8A-A4ED04133123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E9EF5-0E7C-4002-A5A8-30B6525ED3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830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29F9C-F356-4CE1-AB8A-A4ED04133123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E9EF5-0E7C-4002-A5A8-30B6525ED3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153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29F9C-F356-4CE1-AB8A-A4ED04133123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E9EF5-0E7C-4002-A5A8-30B6525ED3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508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29F9C-F356-4CE1-AB8A-A4ED04133123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E9EF5-0E7C-4002-A5A8-30B6525ED3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251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29F9C-F356-4CE1-AB8A-A4ED04133123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E9EF5-0E7C-4002-A5A8-30B6525ED3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654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29F9C-F356-4CE1-AB8A-A4ED04133123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E9EF5-0E7C-4002-A5A8-30B6525ED3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109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29F9C-F356-4CE1-AB8A-A4ED04133123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E9EF5-0E7C-4002-A5A8-30B6525ED3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652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29F9C-F356-4CE1-AB8A-A4ED04133123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E9EF5-0E7C-4002-A5A8-30B6525ED3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887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29F9C-F356-4CE1-AB8A-A4ED04133123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E9EF5-0E7C-4002-A5A8-30B6525ED3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689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29F9C-F356-4CE1-AB8A-A4ED04133123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E9EF5-0E7C-4002-A5A8-30B6525ED3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013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29F9C-F356-4CE1-AB8A-A4ED04133123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E9EF5-0E7C-4002-A5A8-30B6525ED3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589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29F9C-F356-4CE1-AB8A-A4ED04133123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E9EF5-0E7C-4002-A5A8-30B6525ED3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058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0217" y="555479"/>
            <a:ext cx="10460052" cy="3358495"/>
          </a:xfrm>
        </p:spPr>
        <p:txBody>
          <a:bodyPr>
            <a:noAutofit/>
          </a:bodyPr>
          <a:lstStyle/>
          <a:p>
            <a:r>
              <a:rPr lang="en-US" b="1" dirty="0" smtClean="0"/>
              <a:t>Basic Statistics for</a:t>
            </a:r>
            <a:br>
              <a:rPr lang="en-US" b="1" dirty="0" smtClean="0"/>
            </a:br>
            <a:r>
              <a:rPr lang="en-US" b="1" dirty="0" smtClean="0"/>
              <a:t>Non-Mathematicians: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400" dirty="0" smtClean="0"/>
              <a:t>What do statistics tell us?</a:t>
            </a:r>
            <a:br>
              <a:rPr lang="en-US" sz="4400" dirty="0" smtClean="0"/>
            </a:br>
            <a:r>
              <a:rPr lang="en-US" sz="4400" dirty="0" smtClean="0"/>
              <a:t>Why would I want to understand statistics?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520725"/>
            <a:ext cx="9144000" cy="1931350"/>
          </a:xfrm>
        </p:spPr>
        <p:txBody>
          <a:bodyPr>
            <a:normAutofit/>
          </a:bodyPr>
          <a:lstStyle/>
          <a:p>
            <a:r>
              <a:rPr lang="en-US" dirty="0" smtClean="0"/>
              <a:t>Ray Clifford</a:t>
            </a:r>
          </a:p>
          <a:p>
            <a:r>
              <a:rPr lang="en-US" dirty="0" smtClean="0"/>
              <a:t>STANAG 6001 Testing Workshop</a:t>
            </a:r>
          </a:p>
          <a:p>
            <a:r>
              <a:rPr lang="en-US" dirty="0" smtClean="0"/>
              <a:t>Kranjska Gora , Slovenia</a:t>
            </a:r>
          </a:p>
          <a:p>
            <a:r>
              <a:rPr lang="en-US" dirty="0" smtClean="0"/>
              <a:t>4 September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63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  <a:alpha val="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305" y="365124"/>
            <a:ext cx="10972613" cy="2617358"/>
          </a:xfrm>
        </p:spPr>
        <p:txBody>
          <a:bodyPr>
            <a:noAutofit/>
          </a:bodyPr>
          <a:lstStyle/>
          <a:p>
            <a:r>
              <a:rPr lang="en-US" dirty="0"/>
              <a:t>Visualizing “</a:t>
            </a:r>
            <a:r>
              <a:rPr lang="en-US" dirty="0" smtClean="0"/>
              <a:t>Spread” using standard deviation values.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sz="3200" dirty="0" smtClean="0"/>
              <a:t>Usually, there are 3 s.d. above and 3 s.d. below the mean score.</a:t>
            </a:r>
            <a:br>
              <a:rPr lang="en-US" sz="3200" dirty="0" smtClean="0"/>
            </a:br>
            <a:r>
              <a:rPr lang="en-US" sz="3200" dirty="0" smtClean="0"/>
              <a:t>    The smaller the value of the s.d., the smaller the spread						 and the taller the normal curve.</a:t>
            </a:r>
            <a:endParaRPr lang="en-US" sz="3200" dirty="0"/>
          </a:p>
        </p:txBody>
      </p:sp>
      <p:pic>
        <p:nvPicPr>
          <p:cNvPr id="1026" name="Picture 2" descr="Image result for normal distributio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4825" y="4213087"/>
            <a:ext cx="6512696" cy="1563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305" y="2811575"/>
            <a:ext cx="3560373" cy="312604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88609" y="6007689"/>
            <a:ext cx="13692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s.d. = 5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7007545" y="5930779"/>
            <a:ext cx="16203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s.d. = 15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3433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  <a:alpha val="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these “spread” results tell you: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20454"/>
          </a:xfrm>
        </p:spPr>
        <p:txBody>
          <a:bodyPr/>
          <a:lstStyle/>
          <a:p>
            <a:r>
              <a:rPr lang="en-US" dirty="0" smtClean="0"/>
              <a:t>Example 1:</a:t>
            </a:r>
          </a:p>
          <a:p>
            <a:pPr lvl="1"/>
            <a:r>
              <a:rPr lang="en-US" dirty="0" smtClean="0"/>
              <a:t>Range = 70</a:t>
            </a:r>
          </a:p>
          <a:p>
            <a:pPr lvl="1"/>
            <a:r>
              <a:rPr lang="en-US" dirty="0" smtClean="0"/>
              <a:t>Standard Deviation = </a:t>
            </a:r>
            <a:r>
              <a:rPr lang="en-US" dirty="0" smtClean="0"/>
              <a:t>10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Example 2:</a:t>
            </a:r>
          </a:p>
          <a:p>
            <a:pPr lvl="1"/>
            <a:r>
              <a:rPr lang="en-US" dirty="0" smtClean="0"/>
              <a:t>Range = </a:t>
            </a:r>
            <a:r>
              <a:rPr lang="en-US" dirty="0" smtClean="0"/>
              <a:t>60</a:t>
            </a:r>
            <a:endParaRPr lang="en-US" dirty="0" smtClean="0"/>
          </a:p>
          <a:p>
            <a:pPr lvl="1"/>
            <a:r>
              <a:rPr lang="en-US" dirty="0" smtClean="0"/>
              <a:t>Standard Deviation = 5</a:t>
            </a:r>
          </a:p>
          <a:p>
            <a:pPr lvl="1"/>
            <a:endParaRPr lang="en-US" dirty="0"/>
          </a:p>
          <a:p>
            <a:r>
              <a:rPr lang="en-US" dirty="0" smtClean="0"/>
              <a:t>Bonus question:  What is the standard abbreviation for “standard deviation”?</a:t>
            </a:r>
          </a:p>
        </p:txBody>
      </p:sp>
    </p:spTree>
    <p:extLst>
      <p:ext uri="{BB962C8B-B14F-4D97-AF65-F5344CB8AC3E}">
        <p14:creationId xmlns:p14="http://schemas.microsoft.com/office/powerpoint/2010/main" val="343393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  <a:alpha val="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l" rtl="0">
              <a:lnSpc>
                <a:spcPct val="90000"/>
              </a:lnSpc>
              <a:spcBef>
                <a:spcPct val="0"/>
              </a:spcBef>
            </a:pPr>
            <a:r>
              <a:rPr lang="en-US" sz="4400" b="1" dirty="0" smtClean="0">
                <a:solidFill>
                  <a:schemeClr val="accent4">
                    <a:lumMod val="50000"/>
                  </a:schemeClr>
                </a:solidFill>
                <a:latin typeface="+mj-lt"/>
              </a:rPr>
              <a:t>Describing test items’ characteristics, Part 1.</a:t>
            </a:r>
            <a:endParaRPr lang="en-US" sz="44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4240"/>
            <a:ext cx="9203108" cy="4999290"/>
          </a:xfrm>
        </p:spPr>
        <p:txBody>
          <a:bodyPr>
            <a:noAutofit/>
          </a:bodyPr>
          <a:lstStyle/>
          <a:p>
            <a:r>
              <a:rPr lang="en-US" dirty="0"/>
              <a:t>You might be asked questions like these:</a:t>
            </a:r>
          </a:p>
          <a:p>
            <a:pPr lvl="1"/>
            <a:r>
              <a:rPr lang="en-US" dirty="0" smtClean="0"/>
              <a:t>Which items on the test were most difficult?</a:t>
            </a:r>
          </a:p>
          <a:p>
            <a:pPr lvl="1"/>
            <a:r>
              <a:rPr lang="en-US" dirty="0" smtClean="0"/>
              <a:t>Which items on the test were easiest? </a:t>
            </a:r>
          </a:p>
          <a:p>
            <a:pPr lvl="1"/>
            <a:r>
              <a:rPr lang="en-US" dirty="0" smtClean="0"/>
              <a:t>Was item 7 easy or </a:t>
            </a:r>
            <a:r>
              <a:rPr lang="en-US" dirty="0"/>
              <a:t>difficult</a:t>
            </a:r>
            <a:r>
              <a:rPr lang="en-US" dirty="0" smtClean="0"/>
              <a:t>?</a:t>
            </a:r>
          </a:p>
          <a:p>
            <a:r>
              <a:rPr lang="en-US" dirty="0"/>
              <a:t>There is </a:t>
            </a:r>
            <a:r>
              <a:rPr lang="en-US" dirty="0" smtClean="0"/>
              <a:t>a way to </a:t>
            </a:r>
            <a:r>
              <a:rPr lang="en-US" dirty="0"/>
              <a:t>describe item difficulty.</a:t>
            </a:r>
          </a:p>
          <a:p>
            <a:pPr lvl="1"/>
            <a:r>
              <a:rPr lang="en-US" dirty="0"/>
              <a:t>Item difficulty is measured </a:t>
            </a:r>
            <a:r>
              <a:rPr lang="en-US" dirty="0" smtClean="0"/>
              <a:t>using </a:t>
            </a:r>
            <a:r>
              <a:rPr lang="en-US" dirty="0"/>
              <a:t>the </a:t>
            </a:r>
            <a:r>
              <a:rPr lang="en-US" u="sng" dirty="0"/>
              <a:t>FACILITY </a:t>
            </a:r>
            <a:r>
              <a:rPr lang="en-US" u="sng" dirty="0" smtClean="0"/>
              <a:t> VALUE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The </a:t>
            </a:r>
            <a:r>
              <a:rPr lang="en-US" dirty="0" smtClean="0"/>
              <a:t>Facility </a:t>
            </a:r>
            <a:r>
              <a:rPr lang="en-US" dirty="0"/>
              <a:t>V</a:t>
            </a:r>
            <a:r>
              <a:rPr lang="en-US" dirty="0" smtClean="0"/>
              <a:t>alue </a:t>
            </a:r>
            <a:r>
              <a:rPr lang="en-US" dirty="0" smtClean="0"/>
              <a:t>(FV) is </a:t>
            </a:r>
            <a:r>
              <a:rPr lang="en-US" dirty="0"/>
              <a:t>the </a:t>
            </a:r>
            <a:r>
              <a:rPr lang="en-US" dirty="0" smtClean="0"/>
              <a:t>ratio [think “percentage”] </a:t>
            </a:r>
            <a:r>
              <a:rPr lang="en-US" dirty="0"/>
              <a:t>of the test takers who answered the item correctly. </a:t>
            </a:r>
            <a:endParaRPr lang="en-US" dirty="0" smtClean="0"/>
          </a:p>
          <a:p>
            <a:pPr lvl="1"/>
            <a:r>
              <a:rPr lang="en-US" dirty="0"/>
              <a:t>F</a:t>
            </a:r>
            <a:r>
              <a:rPr lang="en-US" dirty="0" smtClean="0"/>
              <a:t>acility </a:t>
            </a:r>
            <a:r>
              <a:rPr lang="en-US" dirty="0"/>
              <a:t>V</a:t>
            </a:r>
            <a:r>
              <a:rPr lang="en-US" dirty="0" smtClean="0"/>
              <a:t>alues ranges from 0.00 (no one answered correctly) to 1.00 (everyone answered correctly).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61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  <a:alpha val="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these Facility Values tell you: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38244"/>
            <a:ext cx="10515600" cy="4760006"/>
          </a:xfrm>
        </p:spPr>
        <p:txBody>
          <a:bodyPr>
            <a:noAutofit/>
          </a:bodyPr>
          <a:lstStyle/>
          <a:p>
            <a:r>
              <a:rPr lang="en-US" dirty="0" smtClean="0"/>
              <a:t>Example 1:</a:t>
            </a:r>
          </a:p>
          <a:p>
            <a:pPr lvl="1"/>
            <a:r>
              <a:rPr lang="en-US" dirty="0" smtClean="0"/>
              <a:t>FV = 0.75</a:t>
            </a:r>
          </a:p>
          <a:p>
            <a:pPr lvl="1"/>
            <a:endParaRPr lang="en-US" dirty="0"/>
          </a:p>
          <a:p>
            <a:r>
              <a:rPr lang="en-US" dirty="0" smtClean="0"/>
              <a:t>Example 2:</a:t>
            </a:r>
          </a:p>
          <a:p>
            <a:pPr lvl="1"/>
            <a:r>
              <a:rPr lang="en-US" dirty="0" smtClean="0"/>
              <a:t>FV = 0.50</a:t>
            </a:r>
          </a:p>
          <a:p>
            <a:pPr lvl="1"/>
            <a:endParaRPr lang="en-US" dirty="0"/>
          </a:p>
          <a:p>
            <a:r>
              <a:rPr lang="en-US" dirty="0"/>
              <a:t>Example </a:t>
            </a:r>
            <a:r>
              <a:rPr lang="en-US" dirty="0" smtClean="0"/>
              <a:t>3:</a:t>
            </a:r>
            <a:endParaRPr lang="en-US" dirty="0"/>
          </a:p>
          <a:p>
            <a:pPr lvl="1"/>
            <a:r>
              <a:rPr lang="en-US" dirty="0"/>
              <a:t>FV = 0.00</a:t>
            </a:r>
          </a:p>
          <a:p>
            <a:pPr lvl="1"/>
            <a:endParaRPr lang="en-US" dirty="0"/>
          </a:p>
          <a:p>
            <a:r>
              <a:rPr lang="en-US" dirty="0"/>
              <a:t>Bonus question:  Why is the measure of item </a:t>
            </a:r>
            <a:r>
              <a:rPr lang="en-US" dirty="0" smtClean="0"/>
              <a:t>difficulty </a:t>
            </a:r>
            <a:r>
              <a:rPr lang="en-US" dirty="0"/>
              <a:t>called the “Facility Value” instead of the “Difficulty Value</a:t>
            </a:r>
            <a:r>
              <a:rPr lang="en-US" dirty="0" smtClean="0"/>
              <a:t>”?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42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  <a:alpha val="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8557"/>
          </a:xfrm>
        </p:spPr>
        <p:txBody>
          <a:bodyPr>
            <a:normAutofit/>
          </a:bodyPr>
          <a:lstStyle/>
          <a:p>
            <a:pPr lvl="1" algn="l" rtl="0">
              <a:lnSpc>
                <a:spcPct val="90000"/>
              </a:lnSpc>
              <a:spcBef>
                <a:spcPct val="0"/>
              </a:spcBef>
            </a:pPr>
            <a:r>
              <a:rPr lang="en-US" sz="4400" b="1" dirty="0" smtClean="0">
                <a:solidFill>
                  <a:schemeClr val="accent4">
                    <a:lumMod val="50000"/>
                  </a:schemeClr>
                </a:solidFill>
                <a:latin typeface="+mj-lt"/>
              </a:rPr>
              <a:t>Describing test items’ characteristics, Part 2.</a:t>
            </a:r>
            <a:endParaRPr lang="en-US" sz="44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3682"/>
            <a:ext cx="10963542" cy="5704318"/>
          </a:xfrm>
        </p:spPr>
        <p:txBody>
          <a:bodyPr>
            <a:noAutofit/>
          </a:bodyPr>
          <a:lstStyle/>
          <a:p>
            <a:r>
              <a:rPr lang="en-US" dirty="0"/>
              <a:t>You might be asked questions like these:</a:t>
            </a:r>
          </a:p>
          <a:p>
            <a:pPr lvl="1"/>
            <a:r>
              <a:rPr lang="en-US" dirty="0" smtClean="0"/>
              <a:t>How well does this item “separate” Level 3 test takers from Level 2 test takers?</a:t>
            </a:r>
          </a:p>
          <a:p>
            <a:pPr lvl="1"/>
            <a:r>
              <a:rPr lang="en-US" dirty="0"/>
              <a:t>Was this item </a:t>
            </a:r>
            <a:r>
              <a:rPr lang="en-US" dirty="0" smtClean="0"/>
              <a:t>easy </a:t>
            </a:r>
            <a:r>
              <a:rPr lang="en-US" dirty="0"/>
              <a:t>for both high and low ability people?</a:t>
            </a:r>
          </a:p>
          <a:p>
            <a:pPr lvl="1"/>
            <a:r>
              <a:rPr lang="en-US" dirty="0" smtClean="0"/>
              <a:t>Was any item difficult for Level 2 people, but easy for Level 1 people?</a:t>
            </a:r>
          </a:p>
          <a:p>
            <a:r>
              <a:rPr lang="en-US" dirty="0" smtClean="0"/>
              <a:t>There is a </a:t>
            </a:r>
            <a:r>
              <a:rPr lang="en-US" dirty="0" smtClean="0"/>
              <a:t>measure </a:t>
            </a:r>
            <a:r>
              <a:rPr lang="en-US" dirty="0" smtClean="0"/>
              <a:t>of how well an item separates people by ability.</a:t>
            </a:r>
          </a:p>
          <a:p>
            <a:pPr lvl="1"/>
            <a:r>
              <a:rPr lang="en-US" dirty="0" smtClean="0"/>
              <a:t>An items’ ability to separate people by ability is its </a:t>
            </a:r>
            <a:r>
              <a:rPr lang="en-US" u="sng" dirty="0" smtClean="0"/>
              <a:t>DISCRIMINATION INDEX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Discrimination </a:t>
            </a:r>
            <a:r>
              <a:rPr lang="en-US" dirty="0"/>
              <a:t>I</a:t>
            </a:r>
            <a:r>
              <a:rPr lang="en-US" dirty="0" smtClean="0"/>
              <a:t>ndex </a:t>
            </a:r>
            <a:r>
              <a:rPr lang="en-US" dirty="0" smtClean="0"/>
              <a:t>(DI) is a calculated value.</a:t>
            </a:r>
          </a:p>
          <a:p>
            <a:pPr lvl="1"/>
            <a:r>
              <a:rPr lang="en-US" dirty="0" smtClean="0"/>
              <a:t>DI = the item’s FV for the high-ability people minus its FV for the low ability people. </a:t>
            </a:r>
          </a:p>
          <a:p>
            <a:pPr lvl="1"/>
            <a:r>
              <a:rPr lang="en-US" dirty="0" smtClean="0"/>
              <a:t>For example, the DI might be an item’s FV for Level 3 test takers minus its FV for Level 2 test takers.</a:t>
            </a:r>
          </a:p>
          <a:p>
            <a:pPr lvl="1"/>
            <a:r>
              <a:rPr lang="en-US" dirty="0" smtClean="0"/>
              <a:t>Since FV values range from 0 to 1, DI values can range from -1 to +1.</a:t>
            </a:r>
          </a:p>
          <a:p>
            <a:pPr lvl="2"/>
            <a:r>
              <a:rPr lang="en-US" dirty="0" smtClean="0"/>
              <a:t>1 – 0  = +</a:t>
            </a:r>
            <a:r>
              <a:rPr lang="en-US" dirty="0"/>
              <a:t>1</a:t>
            </a:r>
            <a:endParaRPr lang="en-US" dirty="0" smtClean="0"/>
          </a:p>
          <a:p>
            <a:pPr lvl="2"/>
            <a:r>
              <a:rPr lang="en-US" dirty="0" smtClean="0"/>
              <a:t>0 – 1  =  -1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80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  <a:alpha val="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these DI values tell you: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38244"/>
            <a:ext cx="10515600" cy="5144568"/>
          </a:xfrm>
        </p:spPr>
        <p:txBody>
          <a:bodyPr>
            <a:noAutofit/>
          </a:bodyPr>
          <a:lstStyle/>
          <a:p>
            <a:r>
              <a:rPr lang="en-US" dirty="0" smtClean="0"/>
              <a:t>Example 1:</a:t>
            </a:r>
          </a:p>
          <a:p>
            <a:pPr lvl="1"/>
            <a:r>
              <a:rPr lang="en-US" dirty="0" smtClean="0"/>
              <a:t>DI = 1.00</a:t>
            </a:r>
            <a:endParaRPr lang="en-US" dirty="0"/>
          </a:p>
          <a:p>
            <a:r>
              <a:rPr lang="en-US" dirty="0" smtClean="0"/>
              <a:t>Example 2:</a:t>
            </a:r>
          </a:p>
          <a:p>
            <a:pPr lvl="1"/>
            <a:r>
              <a:rPr lang="en-US" dirty="0" smtClean="0"/>
              <a:t>DI = 0.00</a:t>
            </a:r>
          </a:p>
          <a:p>
            <a:r>
              <a:rPr lang="en-US" dirty="0" smtClean="0"/>
              <a:t>Example 3:</a:t>
            </a:r>
          </a:p>
          <a:p>
            <a:pPr lvl="1"/>
            <a:r>
              <a:rPr lang="en-US" dirty="0" smtClean="0"/>
              <a:t>DI = 0.50</a:t>
            </a:r>
          </a:p>
          <a:p>
            <a:endParaRPr lang="en-US" dirty="0"/>
          </a:p>
          <a:p>
            <a:r>
              <a:rPr lang="en-US" dirty="0" smtClean="0"/>
              <a:t>Bonus question:  What would be the </a:t>
            </a:r>
            <a:r>
              <a:rPr lang="en-US" b="1" dirty="0" smtClean="0"/>
              <a:t>ideal</a:t>
            </a:r>
            <a:r>
              <a:rPr lang="en-US" dirty="0" smtClean="0"/>
              <a:t> DI value for a Level 3 item on a bi-level, Level 2 to Level 3, STANAG 6001 test?</a:t>
            </a:r>
          </a:p>
        </p:txBody>
      </p:sp>
    </p:spTree>
    <p:extLst>
      <p:ext uri="{BB962C8B-B14F-4D97-AF65-F5344CB8AC3E}">
        <p14:creationId xmlns:p14="http://schemas.microsoft.com/office/powerpoint/2010/main" val="290787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  <a:alpha val="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3656"/>
          </a:xfrm>
        </p:spPr>
        <p:txBody>
          <a:bodyPr>
            <a:normAutofit/>
          </a:bodyPr>
          <a:lstStyle/>
          <a:p>
            <a:pPr lvl="1" algn="l" rtl="0">
              <a:lnSpc>
                <a:spcPct val="90000"/>
              </a:lnSpc>
              <a:spcBef>
                <a:spcPct val="0"/>
              </a:spcBef>
            </a:pPr>
            <a:r>
              <a:rPr lang="en-US" sz="4400" b="1" dirty="0" smtClean="0">
                <a:solidFill>
                  <a:schemeClr val="accent6">
                    <a:lumMod val="50000"/>
                  </a:schemeClr>
                </a:solidFill>
              </a:rPr>
              <a:t>Understanding test reliability.</a:t>
            </a:r>
            <a:endParaRPr lang="en-US" sz="44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290416"/>
            <a:ext cx="10929359" cy="5409487"/>
          </a:xfrm>
        </p:spPr>
        <p:txBody>
          <a:bodyPr>
            <a:noAutofit/>
          </a:bodyPr>
          <a:lstStyle/>
          <a:p>
            <a:r>
              <a:rPr lang="en-US" dirty="0"/>
              <a:t>You might be asked questions like these:</a:t>
            </a:r>
          </a:p>
          <a:p>
            <a:pPr lvl="1"/>
            <a:r>
              <a:rPr lang="en-US" dirty="0" smtClean="0"/>
              <a:t>Does a test give the same score to people of equal ability?</a:t>
            </a:r>
          </a:p>
          <a:p>
            <a:pPr lvl="1"/>
            <a:r>
              <a:rPr lang="en-US" dirty="0" smtClean="0"/>
              <a:t>Does a Norm-Referenced test reliably spread out people of varying ability levels?</a:t>
            </a:r>
            <a:endParaRPr lang="en-US" dirty="0"/>
          </a:p>
          <a:p>
            <a:pPr lvl="1"/>
            <a:r>
              <a:rPr lang="en-US" dirty="0" smtClean="0"/>
              <a:t>Does a Criterion-Referenced Test dependably classify individuals by category?</a:t>
            </a:r>
          </a:p>
          <a:p>
            <a:r>
              <a:rPr lang="en-US" dirty="0" smtClean="0"/>
              <a:t>There are 2 measures of test reliability / dependability.</a:t>
            </a:r>
          </a:p>
          <a:p>
            <a:pPr lvl="1"/>
            <a:r>
              <a:rPr lang="en-US" dirty="0" smtClean="0"/>
              <a:t>The statistical reliability of a Norm-Referenced Test depends on the size of its s.d.</a:t>
            </a:r>
          </a:p>
          <a:p>
            <a:pPr lvl="1"/>
            <a:r>
              <a:rPr lang="en-US" dirty="0" smtClean="0"/>
              <a:t>The dependability of a Criterion-Referenced Test is described in terms of agreement.</a:t>
            </a:r>
          </a:p>
          <a:p>
            <a:r>
              <a:rPr lang="en-US" dirty="0" smtClean="0"/>
              <a:t>The larger a Norm-Referenced Test’s s.d, the higher is it statistical reliability.</a:t>
            </a:r>
          </a:p>
          <a:p>
            <a:r>
              <a:rPr lang="en-US" dirty="0" smtClean="0"/>
              <a:t>A Criterion-Referenced Test may have a s.d. of 0.00 and still be 100% accurate and dependable.</a:t>
            </a:r>
          </a:p>
        </p:txBody>
      </p:sp>
    </p:spTree>
    <p:extLst>
      <p:ext uri="{BB962C8B-B14F-4D97-AF65-F5344CB8AC3E}">
        <p14:creationId xmlns:p14="http://schemas.microsoft.com/office/powerpoint/2010/main" val="171997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  <a:alpha val="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572570"/>
            <a:ext cx="10515600" cy="2213360"/>
          </a:xfrm>
        </p:spPr>
        <p:txBody>
          <a:bodyPr anchor="t">
            <a:noAutofit/>
          </a:bodyPr>
          <a:lstStyle/>
          <a:p>
            <a:r>
              <a:rPr lang="en-US" sz="3600" b="1" dirty="0">
                <a:latin typeface="+mn-lt"/>
              </a:rPr>
              <a:t>What does this information tell you about </a:t>
            </a:r>
            <a:r>
              <a:rPr lang="en-US" sz="3600" b="1" dirty="0" smtClean="0">
                <a:latin typeface="+mn-lt"/>
              </a:rPr>
              <a:t>these two </a:t>
            </a:r>
            <a:r>
              <a:rPr lang="en-US" sz="3600" b="1" dirty="0">
                <a:solidFill>
                  <a:srgbClr val="FF0000"/>
                </a:solidFill>
                <a:latin typeface="+mn-lt"/>
              </a:rPr>
              <a:t>N-R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smtClean="0">
                <a:latin typeface="+mn-lt"/>
              </a:rPr>
              <a:t>tests?</a:t>
            </a:r>
            <a:r>
              <a:rPr lang="en-US" sz="1200" b="1" dirty="0" smtClean="0">
                <a:latin typeface="+mn-lt"/>
              </a:rPr>
              <a:t/>
            </a:r>
            <a:br>
              <a:rPr lang="en-US" sz="1200" b="1" dirty="0" smtClean="0">
                <a:latin typeface="+mn-lt"/>
              </a:rPr>
            </a:br>
            <a:r>
              <a:rPr lang="en-US" sz="1200" b="1" dirty="0" smtClean="0">
                <a:latin typeface="+mn-lt"/>
              </a:rPr>
              <a:t/>
            </a:r>
            <a:br>
              <a:rPr lang="en-US" sz="1200" b="1" dirty="0" smtClean="0">
                <a:latin typeface="+mn-lt"/>
              </a:rPr>
            </a:br>
            <a:r>
              <a:rPr lang="en-US" sz="3200" b="1" dirty="0" smtClean="0">
                <a:latin typeface="+mn-lt"/>
              </a:rPr>
              <a:t>Test 1:   </a:t>
            </a:r>
            <a:r>
              <a:rPr lang="en-US" sz="3200" b="1" dirty="0">
                <a:latin typeface="+mn-lt"/>
              </a:rPr>
              <a:t>s</a:t>
            </a:r>
            <a:r>
              <a:rPr lang="en-US" sz="3200" b="1" dirty="0" smtClean="0">
                <a:latin typeface="+mn-lt"/>
              </a:rPr>
              <a:t>.d</a:t>
            </a:r>
            <a:r>
              <a:rPr lang="en-US" sz="3200" b="1" dirty="0">
                <a:latin typeface="+mn-lt"/>
              </a:rPr>
              <a:t>. = 20.00</a:t>
            </a:r>
            <a:r>
              <a:rPr lang="en-US" sz="3200" dirty="0">
                <a:latin typeface="+mn-lt"/>
              </a:rPr>
              <a:t>, Agreement = 50% </a:t>
            </a:r>
            <a:br>
              <a:rPr lang="en-US" sz="3200" dirty="0">
                <a:latin typeface="+mn-lt"/>
              </a:rPr>
            </a:br>
            <a:r>
              <a:rPr lang="en-US" sz="3200" b="1" dirty="0">
                <a:latin typeface="+mn-lt"/>
              </a:rPr>
              <a:t>Test </a:t>
            </a:r>
            <a:r>
              <a:rPr lang="en-US" sz="3200" b="1" dirty="0" smtClean="0">
                <a:latin typeface="+mn-lt"/>
              </a:rPr>
              <a:t>2:   </a:t>
            </a:r>
            <a:r>
              <a:rPr lang="en-US" sz="3200" b="1" dirty="0">
                <a:latin typeface="+mn-lt"/>
              </a:rPr>
              <a:t>s</a:t>
            </a:r>
            <a:r>
              <a:rPr lang="en-US" sz="3200" b="1" dirty="0" smtClean="0">
                <a:latin typeface="+mn-lt"/>
              </a:rPr>
              <a:t>.d</a:t>
            </a:r>
            <a:r>
              <a:rPr lang="en-US" sz="3200" b="1" dirty="0">
                <a:latin typeface="+mn-lt"/>
              </a:rPr>
              <a:t>. =   5.00</a:t>
            </a:r>
            <a:r>
              <a:rPr lang="en-US" sz="3200" dirty="0">
                <a:latin typeface="+mn-lt"/>
              </a:rPr>
              <a:t>, Agreement = 90</a:t>
            </a:r>
            <a:r>
              <a:rPr lang="en-US" sz="3200" dirty="0" smtClean="0">
                <a:latin typeface="+mn-lt"/>
              </a:rPr>
              <a:t>%</a:t>
            </a:r>
            <a:endParaRPr lang="en-US" sz="3200" dirty="0"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81" y="2785930"/>
            <a:ext cx="10610969" cy="3700328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chemeClr val="tx1"/>
                </a:solidFill>
              </a:rPr>
              <a:t>What does this information tell you about </a:t>
            </a:r>
            <a:r>
              <a:rPr lang="en-US" sz="3600" b="1" dirty="0" smtClean="0">
                <a:solidFill>
                  <a:schemeClr val="tx1"/>
                </a:solidFill>
              </a:rPr>
              <a:t>these two </a:t>
            </a:r>
            <a:r>
              <a:rPr lang="en-US" sz="3600" b="1" dirty="0" smtClean="0">
                <a:solidFill>
                  <a:srgbClr val="FF0000"/>
                </a:solidFill>
              </a:rPr>
              <a:t>C-R</a:t>
            </a:r>
            <a:r>
              <a:rPr lang="en-US" sz="3600" b="1" dirty="0" smtClean="0">
                <a:solidFill>
                  <a:schemeClr val="tx1"/>
                </a:solidFill>
              </a:rPr>
              <a:t> </a:t>
            </a:r>
            <a:r>
              <a:rPr lang="en-US" sz="3600" b="1" dirty="0">
                <a:solidFill>
                  <a:schemeClr val="tx1"/>
                </a:solidFill>
              </a:rPr>
              <a:t>tests</a:t>
            </a:r>
            <a:r>
              <a:rPr lang="en-US" sz="3600" b="1" dirty="0" smtClean="0">
                <a:solidFill>
                  <a:schemeClr val="tx1"/>
                </a:solidFill>
              </a:rPr>
              <a:t>? </a:t>
            </a:r>
            <a:endParaRPr lang="en-US" sz="1200" b="1" dirty="0" smtClean="0">
              <a:solidFill>
                <a:schemeClr val="tx1"/>
              </a:solidFill>
            </a:endParaRPr>
          </a:p>
          <a:p>
            <a:r>
              <a:rPr lang="en-US" sz="3200" b="1" dirty="0" smtClean="0">
                <a:solidFill>
                  <a:schemeClr val="tx1"/>
                </a:solidFill>
              </a:rPr>
              <a:t>Test 1:</a:t>
            </a:r>
            <a:r>
              <a:rPr lang="en-US" sz="3200" dirty="0" smtClean="0">
                <a:solidFill>
                  <a:schemeClr val="tx1"/>
                </a:solidFill>
              </a:rPr>
              <a:t>   </a:t>
            </a:r>
            <a:r>
              <a:rPr lang="en-US" sz="3200" dirty="0">
                <a:solidFill>
                  <a:schemeClr val="tx1"/>
                </a:solidFill>
              </a:rPr>
              <a:t>s</a:t>
            </a:r>
            <a:r>
              <a:rPr lang="en-US" sz="3200" dirty="0" smtClean="0">
                <a:solidFill>
                  <a:schemeClr val="tx1"/>
                </a:solidFill>
              </a:rPr>
              <a:t>.d</a:t>
            </a:r>
            <a:r>
              <a:rPr lang="en-US" sz="3200" dirty="0">
                <a:solidFill>
                  <a:schemeClr val="tx1"/>
                </a:solidFill>
              </a:rPr>
              <a:t>. = 20.00, </a:t>
            </a:r>
            <a:r>
              <a:rPr lang="en-US" sz="3200" b="1" dirty="0">
                <a:solidFill>
                  <a:schemeClr val="tx1"/>
                </a:solidFill>
              </a:rPr>
              <a:t>Agreement = 50%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b="1" dirty="0">
                <a:solidFill>
                  <a:schemeClr val="tx1"/>
                </a:solidFill>
              </a:rPr>
              <a:t>Test </a:t>
            </a:r>
            <a:r>
              <a:rPr lang="en-US" sz="3200" b="1" dirty="0" smtClean="0">
                <a:solidFill>
                  <a:schemeClr val="tx1"/>
                </a:solidFill>
              </a:rPr>
              <a:t>2:</a:t>
            </a:r>
            <a:r>
              <a:rPr lang="en-US" sz="3200" dirty="0" smtClean="0">
                <a:solidFill>
                  <a:schemeClr val="tx1"/>
                </a:solidFill>
              </a:rPr>
              <a:t>   </a:t>
            </a:r>
            <a:r>
              <a:rPr lang="en-US" sz="3200" dirty="0">
                <a:solidFill>
                  <a:schemeClr val="tx1"/>
                </a:solidFill>
              </a:rPr>
              <a:t>s</a:t>
            </a:r>
            <a:r>
              <a:rPr lang="en-US" sz="3200" dirty="0" smtClean="0">
                <a:solidFill>
                  <a:schemeClr val="tx1"/>
                </a:solidFill>
              </a:rPr>
              <a:t>.d</a:t>
            </a:r>
            <a:r>
              <a:rPr lang="en-US" sz="3200" dirty="0">
                <a:solidFill>
                  <a:schemeClr val="tx1"/>
                </a:solidFill>
              </a:rPr>
              <a:t>. =   5.00, </a:t>
            </a:r>
            <a:r>
              <a:rPr lang="en-US" sz="3200" b="1" dirty="0">
                <a:solidFill>
                  <a:schemeClr val="tx1"/>
                </a:solidFill>
              </a:rPr>
              <a:t>Agreement = 90</a:t>
            </a:r>
            <a:r>
              <a:rPr lang="en-US" sz="3200" b="1" dirty="0" smtClean="0">
                <a:solidFill>
                  <a:schemeClr val="tx1"/>
                </a:solidFill>
              </a:rPr>
              <a:t>%</a:t>
            </a:r>
            <a:endParaRPr lang="en-US" sz="3200" b="1" dirty="0">
              <a:solidFill>
                <a:schemeClr val="tx1"/>
              </a:solidFill>
            </a:endParaRPr>
          </a:p>
          <a:p>
            <a:r>
              <a:rPr lang="en-US" sz="3600" dirty="0">
                <a:solidFill>
                  <a:schemeClr val="tx1"/>
                </a:solidFill>
              </a:rPr>
              <a:t>Bonus question:  For multi-level, STANAG 6001 tests which is more important high </a:t>
            </a:r>
            <a:r>
              <a:rPr lang="en-US" sz="3600" dirty="0" smtClean="0">
                <a:solidFill>
                  <a:schemeClr val="tx1"/>
                </a:solidFill>
              </a:rPr>
              <a:t>“statistical reliability</a:t>
            </a:r>
            <a:r>
              <a:rPr lang="en-US" sz="3600" dirty="0">
                <a:solidFill>
                  <a:schemeClr val="tx1"/>
                </a:solidFill>
              </a:rPr>
              <a:t>” or high </a:t>
            </a:r>
            <a:r>
              <a:rPr lang="en-US" sz="3600" dirty="0" smtClean="0">
                <a:solidFill>
                  <a:schemeClr val="tx1"/>
                </a:solidFill>
              </a:rPr>
              <a:t>“classification agreement</a:t>
            </a:r>
            <a:r>
              <a:rPr lang="en-US" sz="3600" dirty="0">
                <a:solidFill>
                  <a:schemeClr val="tx1"/>
                </a:solidFill>
              </a:rPr>
              <a:t>”?</a:t>
            </a:r>
          </a:p>
          <a:p>
            <a:endParaRPr 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607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  <a:alpha val="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3477"/>
          </a:xfrm>
        </p:spPr>
        <p:txBody>
          <a:bodyPr>
            <a:normAutofit/>
          </a:bodyPr>
          <a:lstStyle/>
          <a:p>
            <a:pPr lvl="1" algn="l" rtl="0">
              <a:lnSpc>
                <a:spcPct val="90000"/>
              </a:lnSpc>
              <a:spcBef>
                <a:spcPct val="0"/>
              </a:spcBef>
            </a:pPr>
            <a:r>
              <a:rPr lang="en-US" sz="4400" b="1" dirty="0" smtClean="0">
                <a:solidFill>
                  <a:schemeClr val="tx1"/>
                </a:solidFill>
              </a:rPr>
              <a:t>Establishing test validity.</a:t>
            </a:r>
            <a:endParaRPr lang="en-US" sz="4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1870"/>
            <a:ext cx="10655894" cy="5512038"/>
          </a:xfrm>
        </p:spPr>
        <p:txBody>
          <a:bodyPr>
            <a:noAutofit/>
          </a:bodyPr>
          <a:lstStyle/>
          <a:p>
            <a:r>
              <a:rPr lang="en-US" dirty="0"/>
              <a:t>You might be asked questions like these:</a:t>
            </a:r>
          </a:p>
          <a:p>
            <a:pPr lvl="1"/>
            <a:r>
              <a:rPr lang="en-US" dirty="0" smtClean="0"/>
              <a:t>Is this test a valid test of language ability?</a:t>
            </a:r>
          </a:p>
          <a:p>
            <a:pPr lvl="1"/>
            <a:r>
              <a:rPr lang="en-US" dirty="0" smtClean="0"/>
              <a:t>Is this test a valid test of STANAG 6001 proficiency levels?</a:t>
            </a:r>
          </a:p>
          <a:p>
            <a:pPr lvl="1"/>
            <a:r>
              <a:rPr lang="en-US" dirty="0" smtClean="0"/>
              <a:t>Is this test a valid test of NATO job performance?</a:t>
            </a:r>
          </a:p>
          <a:p>
            <a:r>
              <a:rPr lang="en-US" dirty="0" smtClean="0"/>
              <a:t>As with reliability, N-R and C-R tests have different priorities for demonstrating validity.</a:t>
            </a:r>
          </a:p>
          <a:p>
            <a:pPr lvl="1"/>
            <a:r>
              <a:rPr lang="en-US" dirty="0" smtClean="0"/>
              <a:t>N-R tests begin with a focus on establishing construct or concurrent validity using statistical measures.</a:t>
            </a:r>
          </a:p>
          <a:p>
            <a:pPr lvl="1"/>
            <a:r>
              <a:rPr lang="en-US" dirty="0" smtClean="0"/>
              <a:t>C-R tests begin with content validation, and then they look for confirming evidence through construct validation and concurrent validation procedures.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Bonus question:  For STANAG 6001 tests, which type of validity is an absolute prerequisite for the other two types of validity?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750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  <a:alpha val="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3"/>
            <a:ext cx="10515600" cy="1754233"/>
          </a:xfrm>
        </p:spPr>
        <p:txBody>
          <a:bodyPr>
            <a:noAutofit/>
          </a:bodyPr>
          <a:lstStyle/>
          <a:p>
            <a:r>
              <a:rPr lang="en-US" b="1" dirty="0" smtClean="0"/>
              <a:t>Content Validity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This type of validity is a </a:t>
            </a:r>
            <a:r>
              <a:rPr lang="en-US" sz="3600" i="1" dirty="0" smtClean="0"/>
              <a:t>sine qua non</a:t>
            </a:r>
            <a:r>
              <a:rPr lang="en-US" sz="3600" dirty="0" smtClean="0"/>
              <a:t> for establishing the validity for </a:t>
            </a:r>
            <a:r>
              <a:rPr lang="en-US" sz="3600" dirty="0"/>
              <a:t>STANAG 6001</a:t>
            </a:r>
            <a:r>
              <a:rPr lang="en-US" sz="3600" dirty="0" smtClean="0"/>
              <a:t> tests.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38997"/>
            <a:ext cx="10515600" cy="3937965"/>
          </a:xfrm>
        </p:spPr>
        <p:txBody>
          <a:bodyPr/>
          <a:lstStyle/>
          <a:p>
            <a:r>
              <a:rPr lang="en-US" dirty="0" smtClean="0"/>
              <a:t>Some questions </a:t>
            </a:r>
            <a:r>
              <a:rPr lang="en-US" dirty="0" smtClean="0"/>
              <a:t>you will need to answer when aligning test design and test construction with the Task, Conditions, and Accuracy (TCA) requirements of STANAG 6001:</a:t>
            </a:r>
          </a:p>
          <a:p>
            <a:pPr lvl="1"/>
            <a:r>
              <a:rPr lang="en-US" dirty="0"/>
              <a:t>How many levels of STANAG 6001 will be tested?</a:t>
            </a:r>
          </a:p>
          <a:p>
            <a:pPr lvl="1"/>
            <a:r>
              <a:rPr lang="en-US" dirty="0"/>
              <a:t>Is there a separate (sub)test for each of those levels?</a:t>
            </a:r>
          </a:p>
          <a:p>
            <a:pPr lvl="1"/>
            <a:r>
              <a:rPr lang="en-US" dirty="0" smtClean="0"/>
              <a:t>Is every item in each subtest completely aligned with the STANAG 6001 TCA for its targeted level?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Did </a:t>
            </a:r>
            <a:r>
              <a:rPr lang="en-US" dirty="0"/>
              <a:t>independent reviewers agree on that alignment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Will each (sub)test be scored separately?</a:t>
            </a:r>
          </a:p>
        </p:txBody>
      </p:sp>
    </p:spTree>
    <p:extLst>
      <p:ext uri="{BB962C8B-B14F-4D97-AF65-F5344CB8AC3E}">
        <p14:creationId xmlns:p14="http://schemas.microsoft.com/office/powerpoint/2010/main" val="317062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707168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A 10 Question Quiz (for the receptive skills)</a:t>
            </a:r>
            <a:r>
              <a:rPr lang="en-US" dirty="0"/>
              <a:t/>
            </a:r>
            <a:br>
              <a:rPr lang="en-US" dirty="0"/>
            </a:br>
            <a:r>
              <a:rPr lang="en-US" sz="3600" dirty="0" smtClean="0"/>
              <a:t>Which statistic will answer each question?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00812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In general, how well did the test takers do on the exam?</a:t>
            </a:r>
            <a:endParaRPr lang="en-US" sz="3600" dirty="0"/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How similar or dissimilar were the test takers’ results?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Which items on the test were the most difficult?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Which items on the test were the easiest?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dirty="0" smtClean="0"/>
              <a:t>Were there items that were difficult for the most skilled test takers and easy for the less skilled?</a:t>
            </a:r>
          </a:p>
        </p:txBody>
      </p:sp>
    </p:spTree>
    <p:extLst>
      <p:ext uri="{BB962C8B-B14F-4D97-AF65-F5344CB8AC3E}">
        <p14:creationId xmlns:p14="http://schemas.microsoft.com/office/powerpoint/2010/main" val="3291021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  <a:alpha val="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1711504"/>
          </a:xfrm>
        </p:spPr>
        <p:txBody>
          <a:bodyPr>
            <a:noAutofit/>
          </a:bodyPr>
          <a:lstStyle/>
          <a:p>
            <a:r>
              <a:rPr lang="en-US" b="1" dirty="0" smtClean="0"/>
              <a:t>Construct Validity</a:t>
            </a:r>
            <a:br>
              <a:rPr lang="en-US" b="1" dirty="0" smtClean="0"/>
            </a:br>
            <a:r>
              <a:rPr lang="en-US" sz="3600" dirty="0" smtClean="0"/>
              <a:t>This type of validity confirms the adequacy of your </a:t>
            </a:r>
            <a:r>
              <a:rPr lang="en-US" sz="3600" dirty="0"/>
              <a:t>STANAG 6001</a:t>
            </a:r>
            <a:r>
              <a:rPr lang="en-US" sz="3600" dirty="0" smtClean="0"/>
              <a:t> test design and construction.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58639"/>
            <a:ext cx="10515600" cy="3818324"/>
          </a:xfrm>
        </p:spPr>
        <p:txBody>
          <a:bodyPr>
            <a:normAutofit/>
          </a:bodyPr>
          <a:lstStyle/>
          <a:p>
            <a:r>
              <a:rPr lang="en-US" dirty="0"/>
              <a:t>Questions to answer when </a:t>
            </a:r>
            <a:r>
              <a:rPr lang="en-US" dirty="0" smtClean="0"/>
              <a:t>confirming that the </a:t>
            </a:r>
            <a:r>
              <a:rPr lang="en-US" dirty="0"/>
              <a:t>test is working the way it was designed </a:t>
            </a:r>
            <a:r>
              <a:rPr lang="en-US" dirty="0" smtClean="0"/>
              <a:t>and constructed to work:</a:t>
            </a:r>
            <a:endParaRPr lang="en-US" dirty="0"/>
          </a:p>
          <a:p>
            <a:pPr lvl="1"/>
            <a:r>
              <a:rPr lang="en-US" dirty="0"/>
              <a:t>Do the average Facility Values for each level form the expected hierarchy of difficulty?</a:t>
            </a:r>
          </a:p>
          <a:p>
            <a:pPr lvl="1"/>
            <a:r>
              <a:rPr lang="en-US" dirty="0"/>
              <a:t>Does every item’s facility value cluster with </a:t>
            </a:r>
            <a:r>
              <a:rPr lang="en-US" dirty="0" smtClean="0"/>
              <a:t>the those of other </a:t>
            </a:r>
            <a:r>
              <a:rPr lang="en-US" dirty="0"/>
              <a:t>items that are targeting that level? </a:t>
            </a:r>
          </a:p>
          <a:p>
            <a:pPr lvl="1"/>
            <a:r>
              <a:rPr lang="en-US" dirty="0"/>
              <a:t>When grouped by Facility Value, </a:t>
            </a:r>
            <a:r>
              <a:rPr lang="en-US" dirty="0" smtClean="0"/>
              <a:t>is </a:t>
            </a:r>
            <a:r>
              <a:rPr lang="en-US" dirty="0"/>
              <a:t>there a “gap” between the level-specific </a:t>
            </a:r>
            <a:r>
              <a:rPr lang="en-US" dirty="0" smtClean="0"/>
              <a:t>clusters, </a:t>
            </a:r>
            <a:r>
              <a:rPr lang="en-US" dirty="0"/>
              <a:t>so that items from one level do not overlap with items from other levels? </a:t>
            </a:r>
          </a:p>
        </p:txBody>
      </p:sp>
    </p:spTree>
    <p:extLst>
      <p:ext uri="{BB962C8B-B14F-4D97-AF65-F5344CB8AC3E}">
        <p14:creationId xmlns:p14="http://schemas.microsoft.com/office/powerpoint/2010/main" val="346499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  <a:alpha val="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08056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Concurrent Validity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This type of validity provides external evidence of the validity of your STANAG 6001 test results.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18459"/>
            <a:ext cx="10515600" cy="4119074"/>
          </a:xfrm>
        </p:spPr>
        <p:txBody>
          <a:bodyPr>
            <a:normAutofit/>
          </a:bodyPr>
          <a:lstStyle/>
          <a:p>
            <a:r>
              <a:rPr lang="en-US" dirty="0" smtClean="0"/>
              <a:t>Do the proficiency levels assigned by your test agree with the levels assigned by a benchmark test?</a:t>
            </a:r>
          </a:p>
          <a:p>
            <a:r>
              <a:rPr lang="en-US" dirty="0" smtClean="0"/>
              <a:t>The following scale may be useful for judging the adequacy of “classification agreement” between two criterion-referenced tests: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   0% - 49%    Misleading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 50% - 74%    Unreliable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 75% - 84%    Marginal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 85% - 94%    Good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 95% - 100%  Excellent</a:t>
            </a:r>
          </a:p>
        </p:txBody>
      </p:sp>
    </p:spTree>
    <p:extLst>
      <p:ext uri="{BB962C8B-B14F-4D97-AF65-F5344CB8AC3E}">
        <p14:creationId xmlns:p14="http://schemas.microsoft.com/office/powerpoint/2010/main" val="343449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  <a:alpha val="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0755" y="365126"/>
            <a:ext cx="10921525" cy="1156026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Put what you have learned to the test:</a:t>
            </a:r>
            <a:r>
              <a:rPr lang="en-US" b="1" dirty="0" smtClean="0"/>
              <a:t>  </a:t>
            </a:r>
            <a:r>
              <a:rPr lang="en-US" sz="6000" b="1" dirty="0" smtClean="0">
                <a:solidFill>
                  <a:srgbClr val="FF0000"/>
                </a:solidFill>
              </a:rPr>
              <a:t>Level 3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41690"/>
            <a:ext cx="10515600" cy="5272755"/>
          </a:xfrm>
        </p:spPr>
        <p:txBody>
          <a:bodyPr>
            <a:noAutofit/>
          </a:bodyPr>
          <a:lstStyle/>
          <a:p>
            <a:r>
              <a:rPr lang="en-US" dirty="0" smtClean="0"/>
              <a:t>You have already verified the </a:t>
            </a:r>
            <a:r>
              <a:rPr lang="en-US" u="sng" dirty="0" smtClean="0"/>
              <a:t>content</a:t>
            </a:r>
            <a:r>
              <a:rPr lang="en-US" dirty="0" smtClean="0"/>
              <a:t> validity of some </a:t>
            </a:r>
            <a:r>
              <a:rPr lang="en-US" b="1" dirty="0" smtClean="0"/>
              <a:t>Level 3 items</a:t>
            </a:r>
            <a:r>
              <a:rPr lang="en-US" dirty="0" smtClean="0"/>
              <a:t> and are now trialing them to establish their </a:t>
            </a:r>
            <a:r>
              <a:rPr lang="en-US" u="sng" dirty="0" smtClean="0"/>
              <a:t>construct</a:t>
            </a:r>
            <a:r>
              <a:rPr lang="en-US" dirty="0" smtClean="0"/>
              <a:t> validity before using them in a STANAG 6001 reading test.</a:t>
            </a:r>
          </a:p>
          <a:p>
            <a:pPr lvl="1"/>
            <a:r>
              <a:rPr lang="en-US" dirty="0" smtClean="0"/>
              <a:t>What FV would you expect these Level 3 items to generate when administered to people who are </a:t>
            </a:r>
            <a:r>
              <a:rPr lang="en-US" b="1" dirty="0" smtClean="0"/>
              <a:t>Level 3 readers</a:t>
            </a:r>
            <a:r>
              <a:rPr lang="en-US" dirty="0" smtClean="0"/>
              <a:t>?  _______</a:t>
            </a:r>
            <a:endParaRPr lang="en-US" dirty="0"/>
          </a:p>
          <a:p>
            <a:pPr lvl="1"/>
            <a:r>
              <a:rPr lang="en-US" dirty="0"/>
              <a:t>What FV would you expect these Level 3 items to generate when administered to people who are </a:t>
            </a:r>
            <a:r>
              <a:rPr lang="en-US" b="1" dirty="0"/>
              <a:t>Level </a:t>
            </a:r>
            <a:r>
              <a:rPr lang="en-US" b="1" dirty="0" smtClean="0"/>
              <a:t>2 </a:t>
            </a:r>
            <a:r>
              <a:rPr lang="en-US" b="1" dirty="0"/>
              <a:t>readers</a:t>
            </a:r>
            <a:r>
              <a:rPr lang="en-US" dirty="0"/>
              <a:t>?  </a:t>
            </a:r>
            <a:r>
              <a:rPr lang="en-US" dirty="0" smtClean="0"/>
              <a:t>_______</a:t>
            </a:r>
            <a:endParaRPr lang="en-US" dirty="0"/>
          </a:p>
          <a:p>
            <a:pPr lvl="1"/>
            <a:r>
              <a:rPr lang="en-US" dirty="0"/>
              <a:t>What FV would you expect these Level 3 items to generate when administered to people who are </a:t>
            </a:r>
            <a:r>
              <a:rPr lang="en-US" b="1" dirty="0"/>
              <a:t>Level </a:t>
            </a:r>
            <a:r>
              <a:rPr lang="en-US" b="1" dirty="0" smtClean="0"/>
              <a:t>1 </a:t>
            </a:r>
            <a:r>
              <a:rPr lang="en-US" b="1" dirty="0"/>
              <a:t>readers</a:t>
            </a:r>
            <a:r>
              <a:rPr lang="en-US" dirty="0"/>
              <a:t>?  </a:t>
            </a:r>
            <a:r>
              <a:rPr lang="en-US" dirty="0" smtClean="0"/>
              <a:t>_______</a:t>
            </a:r>
            <a:endParaRPr lang="en-US" dirty="0"/>
          </a:p>
          <a:p>
            <a:r>
              <a:rPr lang="en-US" dirty="0" smtClean="0"/>
              <a:t>Bonus: If the items were administered to a group of language learners (where 1/3 were Level 3 readers, 1/3 were Level 2 readers, and 1/3 were Level 1 readers) what would you expect the overall FV to be for those Level 3 items?  </a:t>
            </a:r>
            <a:r>
              <a:rPr lang="en-US" b="1" dirty="0" smtClean="0"/>
              <a:t>The overall Level 3 FV would be = ______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00518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  <a:alpha val="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0754" y="401652"/>
            <a:ext cx="10938617" cy="1051133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Put what you have learned to the test:  </a:t>
            </a:r>
            <a:r>
              <a:rPr lang="en-US" sz="6000" b="1" dirty="0" smtClean="0">
                <a:solidFill>
                  <a:srgbClr val="FF0000"/>
                </a:solidFill>
              </a:rPr>
              <a:t>Level 2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4419"/>
            <a:ext cx="10515600" cy="5306937"/>
          </a:xfrm>
        </p:spPr>
        <p:txBody>
          <a:bodyPr>
            <a:noAutofit/>
          </a:bodyPr>
          <a:lstStyle/>
          <a:p>
            <a:r>
              <a:rPr lang="en-US" dirty="0"/>
              <a:t>You have already verified the </a:t>
            </a:r>
            <a:r>
              <a:rPr lang="en-US" u="sng" dirty="0"/>
              <a:t>content</a:t>
            </a:r>
            <a:r>
              <a:rPr lang="en-US" dirty="0"/>
              <a:t> validity of some </a:t>
            </a:r>
            <a:r>
              <a:rPr lang="en-US" b="1" dirty="0"/>
              <a:t>Level </a:t>
            </a:r>
            <a:r>
              <a:rPr lang="en-US" b="1" dirty="0" smtClean="0"/>
              <a:t>2 </a:t>
            </a:r>
            <a:r>
              <a:rPr lang="en-US" b="1" dirty="0"/>
              <a:t>items</a:t>
            </a:r>
            <a:r>
              <a:rPr lang="en-US" dirty="0"/>
              <a:t> and are now trialing them to establish their </a:t>
            </a:r>
            <a:r>
              <a:rPr lang="en-US" u="sng" dirty="0"/>
              <a:t>construct</a:t>
            </a:r>
            <a:r>
              <a:rPr lang="en-US" dirty="0"/>
              <a:t> validity before using them in a STANAG 6001 reading test.</a:t>
            </a:r>
          </a:p>
          <a:p>
            <a:pPr lvl="1"/>
            <a:r>
              <a:rPr lang="en-US" dirty="0" smtClean="0"/>
              <a:t>What FV would you expect these Level 2 items to generate when administered to people who are </a:t>
            </a:r>
            <a:r>
              <a:rPr lang="en-US" b="1" dirty="0" smtClean="0"/>
              <a:t>Level 3 readers</a:t>
            </a:r>
            <a:r>
              <a:rPr lang="en-US" dirty="0" smtClean="0"/>
              <a:t>?  _______</a:t>
            </a:r>
            <a:endParaRPr lang="en-US" dirty="0"/>
          </a:p>
          <a:p>
            <a:pPr lvl="1"/>
            <a:r>
              <a:rPr lang="en-US" dirty="0"/>
              <a:t>What FV would you expect these Level </a:t>
            </a:r>
            <a:r>
              <a:rPr lang="en-US" dirty="0" smtClean="0"/>
              <a:t>2 </a:t>
            </a:r>
            <a:r>
              <a:rPr lang="en-US" dirty="0"/>
              <a:t>items to generate when administered to people who are </a:t>
            </a:r>
            <a:r>
              <a:rPr lang="en-US" b="1" dirty="0"/>
              <a:t>Level </a:t>
            </a:r>
            <a:r>
              <a:rPr lang="en-US" b="1" dirty="0" smtClean="0"/>
              <a:t>2 </a:t>
            </a:r>
            <a:r>
              <a:rPr lang="en-US" b="1" dirty="0"/>
              <a:t>readers</a:t>
            </a:r>
            <a:r>
              <a:rPr lang="en-US" dirty="0"/>
              <a:t>?  </a:t>
            </a:r>
            <a:r>
              <a:rPr lang="en-US" dirty="0" smtClean="0"/>
              <a:t>_______</a:t>
            </a:r>
            <a:endParaRPr lang="en-US" dirty="0"/>
          </a:p>
          <a:p>
            <a:pPr lvl="1"/>
            <a:r>
              <a:rPr lang="en-US" dirty="0"/>
              <a:t>What FV would you expect these Level </a:t>
            </a:r>
            <a:r>
              <a:rPr lang="en-US" dirty="0" smtClean="0"/>
              <a:t>2 </a:t>
            </a:r>
            <a:r>
              <a:rPr lang="en-US" dirty="0"/>
              <a:t>items to generate when administered to people who are </a:t>
            </a:r>
            <a:r>
              <a:rPr lang="en-US" b="1" dirty="0"/>
              <a:t>Level </a:t>
            </a:r>
            <a:r>
              <a:rPr lang="en-US" b="1" dirty="0" smtClean="0"/>
              <a:t>1 </a:t>
            </a:r>
            <a:r>
              <a:rPr lang="en-US" b="1" dirty="0"/>
              <a:t>readers</a:t>
            </a:r>
            <a:r>
              <a:rPr lang="en-US" dirty="0"/>
              <a:t>?  </a:t>
            </a:r>
            <a:r>
              <a:rPr lang="en-US" dirty="0" smtClean="0"/>
              <a:t>_______</a:t>
            </a:r>
            <a:endParaRPr lang="en-US" dirty="0"/>
          </a:p>
          <a:p>
            <a:r>
              <a:rPr lang="en-US" dirty="0"/>
              <a:t>If those items were administered to a group of language learners (where 1/3 were Level 3 </a:t>
            </a:r>
            <a:r>
              <a:rPr lang="en-US" dirty="0" smtClean="0"/>
              <a:t>readers, </a:t>
            </a:r>
            <a:r>
              <a:rPr lang="en-US" dirty="0"/>
              <a:t>1/3 were Level 2 readers, and 1/3 were Level 1 readers) what would you expect the overall FV to be for those Level </a:t>
            </a:r>
            <a:r>
              <a:rPr lang="en-US" dirty="0" smtClean="0"/>
              <a:t>2 </a:t>
            </a:r>
            <a:r>
              <a:rPr lang="en-US" dirty="0"/>
              <a:t>items?  </a:t>
            </a:r>
            <a:r>
              <a:rPr lang="en-US" b="1" dirty="0"/>
              <a:t>The overall Level </a:t>
            </a:r>
            <a:r>
              <a:rPr lang="en-US" b="1" dirty="0" smtClean="0"/>
              <a:t>2 </a:t>
            </a:r>
            <a:r>
              <a:rPr lang="en-US" b="1" dirty="0"/>
              <a:t>FV would be = ______</a:t>
            </a:r>
          </a:p>
        </p:txBody>
      </p:sp>
    </p:spTree>
    <p:extLst>
      <p:ext uri="{BB962C8B-B14F-4D97-AF65-F5344CB8AC3E}">
        <p14:creationId xmlns:p14="http://schemas.microsoft.com/office/powerpoint/2010/main" val="231768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  <a:alpha val="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029" y="365126"/>
            <a:ext cx="10853159" cy="1156026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Put what you have learned to the test:  </a:t>
            </a:r>
            <a:r>
              <a:rPr lang="en-US" sz="6000" b="1" dirty="0" smtClean="0">
                <a:solidFill>
                  <a:srgbClr val="FF0000"/>
                </a:solidFill>
              </a:rPr>
              <a:t>Level 1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7148"/>
            <a:ext cx="10515600" cy="5204388"/>
          </a:xfrm>
        </p:spPr>
        <p:txBody>
          <a:bodyPr>
            <a:noAutofit/>
          </a:bodyPr>
          <a:lstStyle/>
          <a:p>
            <a:r>
              <a:rPr lang="en-US" dirty="0"/>
              <a:t>You have already verified the </a:t>
            </a:r>
            <a:r>
              <a:rPr lang="en-US" u="sng" dirty="0"/>
              <a:t>content</a:t>
            </a:r>
            <a:r>
              <a:rPr lang="en-US" dirty="0"/>
              <a:t> validity of some </a:t>
            </a:r>
            <a:r>
              <a:rPr lang="en-US" b="1" dirty="0"/>
              <a:t>Level </a:t>
            </a:r>
            <a:r>
              <a:rPr lang="en-US" b="1" dirty="0" smtClean="0"/>
              <a:t>1 </a:t>
            </a:r>
            <a:r>
              <a:rPr lang="en-US" b="1" dirty="0"/>
              <a:t>items</a:t>
            </a:r>
            <a:r>
              <a:rPr lang="en-US" dirty="0"/>
              <a:t> and are now trialing them to establish their </a:t>
            </a:r>
            <a:r>
              <a:rPr lang="en-US" u="sng" dirty="0"/>
              <a:t>construct</a:t>
            </a:r>
            <a:r>
              <a:rPr lang="en-US" dirty="0"/>
              <a:t> validity before using them in a STANAG 6001 reading test.</a:t>
            </a:r>
          </a:p>
          <a:p>
            <a:pPr lvl="1"/>
            <a:r>
              <a:rPr lang="en-US" dirty="0" smtClean="0"/>
              <a:t>What FV would you expect these Level 1 items to generate when administered to people who are </a:t>
            </a:r>
            <a:r>
              <a:rPr lang="en-US" b="1" dirty="0" smtClean="0"/>
              <a:t>Level 3 readers</a:t>
            </a:r>
            <a:r>
              <a:rPr lang="en-US" dirty="0" smtClean="0"/>
              <a:t>?  _______</a:t>
            </a:r>
            <a:endParaRPr lang="en-US" dirty="0"/>
          </a:p>
          <a:p>
            <a:pPr lvl="1"/>
            <a:r>
              <a:rPr lang="en-US" dirty="0"/>
              <a:t>What FV would you expect these Level </a:t>
            </a:r>
            <a:r>
              <a:rPr lang="en-US" dirty="0" smtClean="0"/>
              <a:t>1 </a:t>
            </a:r>
            <a:r>
              <a:rPr lang="en-US" dirty="0"/>
              <a:t>items to generate when administered to people who are </a:t>
            </a:r>
            <a:r>
              <a:rPr lang="en-US" b="1" dirty="0"/>
              <a:t>Level </a:t>
            </a:r>
            <a:r>
              <a:rPr lang="en-US" b="1" dirty="0" smtClean="0"/>
              <a:t>2 </a:t>
            </a:r>
            <a:r>
              <a:rPr lang="en-US" b="1" dirty="0"/>
              <a:t>readers</a:t>
            </a:r>
            <a:r>
              <a:rPr lang="en-US" dirty="0"/>
              <a:t>?  </a:t>
            </a:r>
            <a:r>
              <a:rPr lang="en-US" dirty="0" smtClean="0"/>
              <a:t>_______</a:t>
            </a:r>
            <a:endParaRPr lang="en-US" dirty="0"/>
          </a:p>
          <a:p>
            <a:pPr lvl="1"/>
            <a:r>
              <a:rPr lang="en-US" dirty="0"/>
              <a:t>What FV would you expect these Level </a:t>
            </a:r>
            <a:r>
              <a:rPr lang="en-US" dirty="0" smtClean="0"/>
              <a:t>1 </a:t>
            </a:r>
            <a:r>
              <a:rPr lang="en-US" dirty="0"/>
              <a:t>items to generate when administered to people who are </a:t>
            </a:r>
            <a:r>
              <a:rPr lang="en-US" b="1" dirty="0"/>
              <a:t>Level </a:t>
            </a:r>
            <a:r>
              <a:rPr lang="en-US" b="1" dirty="0" smtClean="0"/>
              <a:t>1 </a:t>
            </a:r>
            <a:r>
              <a:rPr lang="en-US" b="1" dirty="0"/>
              <a:t>readers</a:t>
            </a:r>
            <a:r>
              <a:rPr lang="en-US" dirty="0"/>
              <a:t>?  </a:t>
            </a:r>
            <a:r>
              <a:rPr lang="en-US" dirty="0" smtClean="0"/>
              <a:t>_______</a:t>
            </a:r>
            <a:endParaRPr lang="en-US" dirty="0"/>
          </a:p>
          <a:p>
            <a:r>
              <a:rPr lang="en-US" dirty="0"/>
              <a:t>If those items were administered to a group of language learners (where 1/3 were Level 3 </a:t>
            </a:r>
            <a:r>
              <a:rPr lang="en-US" dirty="0" smtClean="0"/>
              <a:t>readers, </a:t>
            </a:r>
            <a:r>
              <a:rPr lang="en-US" dirty="0"/>
              <a:t>1/3 were Level 2 readers, and 1/3 were Level 1 readers) what would you expect the overall FV to be for those Level </a:t>
            </a:r>
            <a:r>
              <a:rPr lang="en-US" dirty="0" smtClean="0"/>
              <a:t>1 </a:t>
            </a:r>
            <a:r>
              <a:rPr lang="en-US" dirty="0"/>
              <a:t>items?  </a:t>
            </a:r>
            <a:r>
              <a:rPr lang="en-US" b="1" dirty="0"/>
              <a:t>The overall Level </a:t>
            </a:r>
            <a:r>
              <a:rPr lang="en-US" b="1" dirty="0" smtClean="0"/>
              <a:t>1 </a:t>
            </a:r>
            <a:r>
              <a:rPr lang="en-US" b="1" dirty="0"/>
              <a:t>FV would be = ______</a:t>
            </a:r>
          </a:p>
        </p:txBody>
      </p:sp>
    </p:spTree>
    <p:extLst>
      <p:ext uri="{BB962C8B-B14F-4D97-AF65-F5344CB8AC3E}">
        <p14:creationId xmlns:p14="http://schemas.microsoft.com/office/powerpoint/2010/main" val="75547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  <a:alpha val="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1882419"/>
          </a:xfrm>
        </p:spPr>
        <p:txBody>
          <a:bodyPr>
            <a:normAutofit/>
          </a:bodyPr>
          <a:lstStyle/>
          <a:p>
            <a:r>
              <a:rPr lang="en-US" sz="3600" dirty="0" smtClean="0"/>
              <a:t>Enter your estimates from the previous 3 slides into the summary matrix below.  How might this information inform your selection of items for the final test?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9025024"/>
              </p:ext>
            </p:extLst>
          </p:nvPr>
        </p:nvGraphicFramePr>
        <p:xfrm>
          <a:off x="838200" y="2170633"/>
          <a:ext cx="10587525" cy="4435268"/>
        </p:xfrm>
        <a:graphic>
          <a:graphicData uri="http://schemas.openxmlformats.org/drawingml/2006/table">
            <a:tbl>
              <a:tblPr firstRow="1" lastCol="1" bandRow="1">
                <a:tableStyleId>{5C22544A-7EE6-4342-B048-85BDC9FD1C3A}</a:tableStyleId>
              </a:tblPr>
              <a:tblGrid>
                <a:gridCol w="2117505">
                  <a:extLst>
                    <a:ext uri="{9D8B030D-6E8A-4147-A177-3AD203B41FA5}">
                      <a16:colId xmlns:a16="http://schemas.microsoft.com/office/drawing/2014/main" xmlns="" val="3083927940"/>
                    </a:ext>
                  </a:extLst>
                </a:gridCol>
                <a:gridCol w="2117505">
                  <a:extLst>
                    <a:ext uri="{9D8B030D-6E8A-4147-A177-3AD203B41FA5}">
                      <a16:colId xmlns:a16="http://schemas.microsoft.com/office/drawing/2014/main" xmlns="" val="463022653"/>
                    </a:ext>
                  </a:extLst>
                </a:gridCol>
                <a:gridCol w="2117505">
                  <a:extLst>
                    <a:ext uri="{9D8B030D-6E8A-4147-A177-3AD203B41FA5}">
                      <a16:colId xmlns:a16="http://schemas.microsoft.com/office/drawing/2014/main" xmlns="" val="1534033674"/>
                    </a:ext>
                  </a:extLst>
                </a:gridCol>
                <a:gridCol w="2117505">
                  <a:extLst>
                    <a:ext uri="{9D8B030D-6E8A-4147-A177-3AD203B41FA5}">
                      <a16:colId xmlns:a16="http://schemas.microsoft.com/office/drawing/2014/main" xmlns="" val="2792968979"/>
                    </a:ext>
                  </a:extLst>
                </a:gridCol>
                <a:gridCol w="2117505">
                  <a:extLst>
                    <a:ext uri="{9D8B030D-6E8A-4147-A177-3AD203B41FA5}">
                      <a16:colId xmlns:a16="http://schemas.microsoft.com/office/drawing/2014/main" xmlns="" val="3802376849"/>
                    </a:ext>
                  </a:extLst>
                </a:gridCol>
              </a:tblGrid>
              <a:tr h="1108817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Item Difficulty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Level 3 People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Level 2 People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Level 1 People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 smtClean="0"/>
                        <a:t>Average </a:t>
                      </a:r>
                      <a:r>
                        <a:rPr lang="en-US" sz="3200" dirty="0" smtClean="0"/>
                        <a:t>Overall</a:t>
                      </a:r>
                      <a:r>
                        <a:rPr lang="en-US" sz="3200" baseline="0" dirty="0" smtClean="0"/>
                        <a:t> FV</a:t>
                      </a:r>
                      <a:endParaRPr lang="en-US" sz="3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691579409"/>
                  </a:ext>
                </a:extLst>
              </a:tr>
              <a:tr h="1108817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Level 3 Items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?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?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≈ 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450012092"/>
                  </a:ext>
                </a:extLst>
              </a:tr>
              <a:tr h="1108817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Level 2 Items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?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≈ ?</a:t>
                      </a:r>
                      <a:endParaRPr lang="en-US" sz="3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588590951"/>
                  </a:ext>
                </a:extLst>
              </a:tr>
              <a:tr h="1108817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Level 1 Items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?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?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≈</a:t>
                      </a:r>
                      <a:r>
                        <a:rPr lang="en-US" sz="3200" baseline="0" dirty="0" smtClean="0"/>
                        <a:t> ?</a:t>
                      </a:r>
                      <a:endParaRPr lang="en-US" sz="32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6894066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430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  <a:alpha val="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9400"/>
            <a:ext cx="10934700" cy="1968143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1. Are your estimates close to the estimates in the summary matrix below?</a:t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>2. Is there a pattern in the cells where ability and difficulty are aligned?</a:t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>3. Are there patterns where ability and difficulty are not aligned?</a:t>
            </a:r>
            <a:endParaRPr lang="en-US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7027550"/>
              </p:ext>
            </p:extLst>
          </p:nvPr>
        </p:nvGraphicFramePr>
        <p:xfrm>
          <a:off x="939801" y="2565399"/>
          <a:ext cx="10579101" cy="4003035"/>
        </p:xfrm>
        <a:graphic>
          <a:graphicData uri="http://schemas.openxmlformats.org/drawingml/2006/table">
            <a:tbl>
              <a:tblPr firstRow="1" lastCol="1" bandRow="1">
                <a:tableStyleId>{5C22544A-7EE6-4342-B048-85BDC9FD1C3A}</a:tableStyleId>
              </a:tblPr>
              <a:tblGrid>
                <a:gridCol w="2593853">
                  <a:extLst>
                    <a:ext uri="{9D8B030D-6E8A-4147-A177-3AD203B41FA5}">
                      <a16:colId xmlns:a16="http://schemas.microsoft.com/office/drawing/2014/main" xmlns="" val="3083927940"/>
                    </a:ext>
                  </a:extLst>
                </a:gridCol>
                <a:gridCol w="1996312">
                  <a:extLst>
                    <a:ext uri="{9D8B030D-6E8A-4147-A177-3AD203B41FA5}">
                      <a16:colId xmlns:a16="http://schemas.microsoft.com/office/drawing/2014/main" xmlns="" val="463022653"/>
                    </a:ext>
                  </a:extLst>
                </a:gridCol>
                <a:gridCol w="1996312">
                  <a:extLst>
                    <a:ext uri="{9D8B030D-6E8A-4147-A177-3AD203B41FA5}">
                      <a16:colId xmlns:a16="http://schemas.microsoft.com/office/drawing/2014/main" xmlns="" val="1534033674"/>
                    </a:ext>
                  </a:extLst>
                </a:gridCol>
                <a:gridCol w="1996312">
                  <a:extLst>
                    <a:ext uri="{9D8B030D-6E8A-4147-A177-3AD203B41FA5}">
                      <a16:colId xmlns:a16="http://schemas.microsoft.com/office/drawing/2014/main" xmlns="" val="2792968979"/>
                    </a:ext>
                  </a:extLst>
                </a:gridCol>
                <a:gridCol w="1996312">
                  <a:extLst>
                    <a:ext uri="{9D8B030D-6E8A-4147-A177-3AD203B41FA5}">
                      <a16:colId xmlns:a16="http://schemas.microsoft.com/office/drawing/2014/main" xmlns="" val="3802376849"/>
                    </a:ext>
                  </a:extLst>
                </a:gridCol>
              </a:tblGrid>
              <a:tr h="1064266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Item Difficulty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Level 3 People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Level 2 People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Level 1 People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Average Overall</a:t>
                      </a:r>
                      <a:r>
                        <a:rPr lang="en-US" sz="3200" baseline="0" dirty="0" smtClean="0"/>
                        <a:t> FV</a:t>
                      </a:r>
                      <a:endParaRPr lang="en-US" sz="3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691579409"/>
                  </a:ext>
                </a:extLst>
              </a:tr>
              <a:tr h="978745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Level 3 Items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0.80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0.45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0.25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≈ 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450012092"/>
                  </a:ext>
                </a:extLst>
              </a:tr>
              <a:tr h="978745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Level 2 Items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0.90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0.80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0.45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≈ 70</a:t>
                      </a:r>
                      <a:endParaRPr lang="en-US" sz="3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588590951"/>
                  </a:ext>
                </a:extLst>
              </a:tr>
              <a:tr h="978745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Level 1 Items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1.00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0.90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0.80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≈</a:t>
                      </a:r>
                      <a:r>
                        <a:rPr lang="en-US" sz="3200" baseline="0" dirty="0" smtClean="0"/>
                        <a:t> 90</a:t>
                      </a:r>
                      <a:endParaRPr lang="en-US" sz="32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6894066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750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71653"/>
          </a:xfrm>
        </p:spPr>
        <p:txBody>
          <a:bodyPr/>
          <a:lstStyle/>
          <a:p>
            <a:r>
              <a:rPr lang="en-US" dirty="0" smtClean="0"/>
              <a:t>Now try the 10-Question Quiz a second time.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57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222189"/>
            <a:ext cx="10515600" cy="1357402"/>
          </a:xfrm>
        </p:spPr>
        <p:txBody>
          <a:bodyPr>
            <a:normAutofit/>
          </a:bodyPr>
          <a:lstStyle/>
          <a:p>
            <a:r>
              <a:rPr lang="en-US" dirty="0"/>
              <a:t>A 10 Question Quiz (for the receptive skills</a:t>
            </a:r>
            <a:r>
              <a:rPr lang="en-US" dirty="0" smtClean="0"/>
              <a:t>)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Which </a:t>
            </a:r>
            <a:r>
              <a:rPr lang="en-US" dirty="0" smtClean="0"/>
              <a:t>statistic(s) </a:t>
            </a:r>
            <a:r>
              <a:rPr lang="en-US" dirty="0"/>
              <a:t>will answer each question?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289277" cy="4728998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In general, how well did the test takers do on the exam</a:t>
            </a:r>
            <a:r>
              <a:rPr lang="en-US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How similar or dissimilar were the test takers’ results?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Which items on the test were the most difficult?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1605228"/>
            <a:ext cx="5740400" cy="5120312"/>
          </a:xfrm>
        </p:spPr>
        <p:txBody>
          <a:bodyPr>
            <a:noAutofit/>
          </a:bodyPr>
          <a:lstStyle/>
          <a:p>
            <a:r>
              <a:rPr lang="en-US" dirty="0"/>
              <a:t>Agreement</a:t>
            </a:r>
          </a:p>
          <a:p>
            <a:r>
              <a:rPr lang="en-US" dirty="0" smtClean="0"/>
              <a:t>Discrimination </a:t>
            </a:r>
            <a:r>
              <a:rPr lang="en-US" dirty="0"/>
              <a:t>Index (DI)</a:t>
            </a:r>
          </a:p>
          <a:p>
            <a:r>
              <a:rPr lang="en-US" dirty="0"/>
              <a:t>Facility Value (FV)</a:t>
            </a:r>
          </a:p>
          <a:p>
            <a:r>
              <a:rPr lang="en-US" dirty="0"/>
              <a:t>Mean</a:t>
            </a:r>
          </a:p>
          <a:p>
            <a:r>
              <a:rPr lang="en-US" dirty="0"/>
              <a:t>Median</a:t>
            </a:r>
          </a:p>
          <a:p>
            <a:r>
              <a:rPr lang="en-US" dirty="0"/>
              <a:t>Mode</a:t>
            </a:r>
          </a:p>
          <a:p>
            <a:r>
              <a:rPr lang="en-US" dirty="0"/>
              <a:t>Range</a:t>
            </a:r>
          </a:p>
          <a:p>
            <a:r>
              <a:rPr lang="en-US" dirty="0"/>
              <a:t>Standard Deviation (s.d.)</a:t>
            </a:r>
          </a:p>
          <a:p>
            <a:r>
              <a:rPr lang="en-US" dirty="0" smtClean="0"/>
              <a:t>Reliability</a:t>
            </a:r>
          </a:p>
          <a:p>
            <a:r>
              <a:rPr lang="en-US" dirty="0" smtClean="0"/>
              <a:t>Validity </a:t>
            </a:r>
            <a:r>
              <a:rPr lang="en-US" sz="2400" dirty="0"/>
              <a:t>(content, construct, concurrent)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2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296757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A 10 Question Quiz (for the receptive skills</a:t>
            </a:r>
            <a:r>
              <a:rPr lang="en-US" dirty="0" smtClean="0"/>
              <a:t>)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Which </a:t>
            </a:r>
            <a:r>
              <a:rPr lang="en-US" dirty="0" smtClean="0"/>
              <a:t>statistic(s) </a:t>
            </a:r>
            <a:r>
              <a:rPr lang="en-US" dirty="0"/>
              <a:t>will answer each question?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4614017" cy="4797366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/>
              <a:t>Which items on the test were the easiest</a:t>
            </a:r>
            <a:r>
              <a:rPr lang="en-US" dirty="0" smtClean="0"/>
              <a:t>?</a:t>
            </a:r>
          </a:p>
          <a:p>
            <a:pPr marL="514350" indent="-514350">
              <a:buFont typeface="+mj-lt"/>
              <a:buAutoNum type="arabicPeriod" startAt="4"/>
            </a:pPr>
            <a:endParaRPr lang="en-US" dirty="0"/>
          </a:p>
          <a:p>
            <a:pPr marL="514350" indent="-514350">
              <a:buFont typeface="+mj-lt"/>
              <a:buAutoNum type="arabicPeriod" startAt="4"/>
            </a:pPr>
            <a:r>
              <a:rPr lang="en-US" dirty="0"/>
              <a:t>Were there items </a:t>
            </a:r>
            <a:r>
              <a:rPr lang="en-US" dirty="0" smtClean="0"/>
              <a:t>that </a:t>
            </a:r>
            <a:r>
              <a:rPr lang="en-US" dirty="0"/>
              <a:t>were difficult for the most skilled test takers and easy for the less skilled</a:t>
            </a:r>
            <a:r>
              <a:rPr lang="en-US" dirty="0" smtClean="0"/>
              <a:t>?</a:t>
            </a:r>
          </a:p>
          <a:p>
            <a:pPr marL="514350" indent="-514350">
              <a:buFont typeface="+mj-lt"/>
              <a:buAutoNum type="arabicPeriod" startAt="4"/>
            </a:pPr>
            <a:endParaRPr lang="en-US" dirty="0"/>
          </a:p>
          <a:p>
            <a:pPr marL="514350" indent="-514350">
              <a:buFont typeface="+mj-lt"/>
              <a:buAutoNum type="arabicPeriod" startAt="4"/>
            </a:pPr>
            <a:r>
              <a:rPr lang="en-US" dirty="0"/>
              <a:t>How do I know if a Norm-Referenced test is reliable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096000" y="1560704"/>
            <a:ext cx="5575300" cy="5199019"/>
          </a:xfrm>
        </p:spPr>
        <p:txBody>
          <a:bodyPr>
            <a:noAutofit/>
          </a:bodyPr>
          <a:lstStyle/>
          <a:p>
            <a:r>
              <a:rPr lang="en-US" dirty="0"/>
              <a:t>Agreement</a:t>
            </a:r>
          </a:p>
          <a:p>
            <a:r>
              <a:rPr lang="en-US" dirty="0"/>
              <a:t>Discrimination Index (DI)</a:t>
            </a:r>
          </a:p>
          <a:p>
            <a:r>
              <a:rPr lang="en-US" dirty="0"/>
              <a:t>Facility Value (FV)</a:t>
            </a:r>
          </a:p>
          <a:p>
            <a:r>
              <a:rPr lang="en-US" dirty="0"/>
              <a:t>Mean</a:t>
            </a:r>
          </a:p>
          <a:p>
            <a:r>
              <a:rPr lang="en-US" dirty="0"/>
              <a:t>Median</a:t>
            </a:r>
          </a:p>
          <a:p>
            <a:r>
              <a:rPr lang="en-US" dirty="0"/>
              <a:t>Mode</a:t>
            </a:r>
          </a:p>
          <a:p>
            <a:r>
              <a:rPr lang="en-US" dirty="0"/>
              <a:t>Range</a:t>
            </a:r>
          </a:p>
          <a:p>
            <a:r>
              <a:rPr lang="en-US" dirty="0"/>
              <a:t>Standard Deviation (s.d.)</a:t>
            </a:r>
          </a:p>
          <a:p>
            <a:r>
              <a:rPr lang="en-US" dirty="0"/>
              <a:t>Reliability</a:t>
            </a:r>
          </a:p>
          <a:p>
            <a:r>
              <a:rPr lang="en-US" dirty="0"/>
              <a:t>Validity </a:t>
            </a:r>
            <a:r>
              <a:rPr lang="en-US" sz="2400" dirty="0"/>
              <a:t>(content, construct, concurrent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6768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707168" cy="1325563"/>
          </a:xfrm>
        </p:spPr>
        <p:txBody>
          <a:bodyPr>
            <a:normAutofit/>
          </a:bodyPr>
          <a:lstStyle/>
          <a:p>
            <a:r>
              <a:rPr lang="en-US" dirty="0"/>
              <a:t>A 10 Question Quiz (for the receptive skills</a:t>
            </a:r>
            <a:r>
              <a:rPr lang="en-US" dirty="0" smtClean="0"/>
              <a:t>)</a:t>
            </a:r>
            <a:r>
              <a:rPr lang="en-US" dirty="0"/>
              <a:t/>
            </a:r>
            <a:br>
              <a:rPr lang="en-US" dirty="0"/>
            </a:br>
            <a:r>
              <a:rPr lang="en-US" sz="3600" dirty="0" smtClean="0"/>
              <a:t>Which statistic will answer each question?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6"/>
            </a:pPr>
            <a:r>
              <a:rPr lang="en-US" sz="3600" dirty="0"/>
              <a:t>How do I know if a Norm-Referenced test is reliable?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sz="3600" dirty="0"/>
              <a:t>How do I know if a Criterion-Referenced test is reliable?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sz="3600" dirty="0" smtClean="0"/>
              <a:t>How do I know if a Norm-Referenced test is valid?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sz="3600" dirty="0" smtClean="0"/>
              <a:t>How do I know if a Criterion-Referenced test is valid?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sz="3600" dirty="0" smtClean="0"/>
              <a:t>What Facility Values should STANAG 6001 test items have?</a:t>
            </a:r>
          </a:p>
          <a:p>
            <a:pPr marL="514350" indent="-514350">
              <a:buFont typeface="+mj-lt"/>
              <a:buAutoNum type="arabicPeriod" startAt="6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6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239281"/>
            <a:ext cx="10515600" cy="1391585"/>
          </a:xfrm>
        </p:spPr>
        <p:txBody>
          <a:bodyPr>
            <a:normAutofit/>
          </a:bodyPr>
          <a:lstStyle/>
          <a:p>
            <a:r>
              <a:rPr lang="en-US" dirty="0"/>
              <a:t>A 10 Question Quiz (for the receptive skills</a:t>
            </a:r>
            <a:r>
              <a:rPr lang="en-US" dirty="0" smtClean="0"/>
              <a:t>)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Which </a:t>
            </a:r>
            <a:r>
              <a:rPr lang="en-US" dirty="0" smtClean="0"/>
              <a:t>statistic(s) </a:t>
            </a:r>
            <a:r>
              <a:rPr lang="en-US" dirty="0"/>
              <a:t>will answer each question?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4101269" cy="4840095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7"/>
            </a:pPr>
            <a:r>
              <a:rPr lang="en-US" dirty="0"/>
              <a:t>How do I know if a Criterion-Referenced test is </a:t>
            </a:r>
            <a:r>
              <a:rPr lang="en-US" dirty="0" smtClean="0"/>
              <a:t>dependable?</a:t>
            </a:r>
            <a:endParaRPr lang="en-US" dirty="0"/>
          </a:p>
          <a:p>
            <a:pPr marL="514350" indent="-514350">
              <a:buFont typeface="+mj-lt"/>
              <a:buAutoNum type="arabicPeriod" startAt="7"/>
            </a:pPr>
            <a:endParaRPr lang="en-US" dirty="0"/>
          </a:p>
          <a:p>
            <a:pPr marL="514350" indent="-514350">
              <a:buFont typeface="+mj-lt"/>
              <a:buAutoNum type="arabicPeriod" startAt="8"/>
            </a:pPr>
            <a:r>
              <a:rPr lang="en-US" dirty="0"/>
              <a:t>How do I know if a Norm-Referenced test is valid</a:t>
            </a:r>
            <a:r>
              <a:rPr lang="en-US" dirty="0" smtClean="0"/>
              <a:t>?</a:t>
            </a:r>
          </a:p>
          <a:p>
            <a:pPr marL="514350" indent="-514350">
              <a:buFont typeface="+mj-lt"/>
              <a:buAutoNum type="arabicPeriod" startAt="8"/>
            </a:pPr>
            <a:endParaRPr lang="en-US" dirty="0"/>
          </a:p>
          <a:p>
            <a:pPr marL="514350" indent="-514350">
              <a:buFont typeface="+mj-lt"/>
              <a:buAutoNum type="arabicPeriod" startAt="8"/>
            </a:pPr>
            <a:r>
              <a:rPr lang="en-US" dirty="0"/>
              <a:t>How do I know if a Criterion-Referenced test is valid?</a:t>
            </a:r>
          </a:p>
          <a:p>
            <a:pPr marL="514350" indent="-514350">
              <a:buFont typeface="+mj-lt"/>
              <a:buAutoNum type="arabicPeriod" startAt="7"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199" y="1552158"/>
            <a:ext cx="5723547" cy="5190474"/>
          </a:xfrm>
        </p:spPr>
        <p:txBody>
          <a:bodyPr>
            <a:noAutofit/>
          </a:bodyPr>
          <a:lstStyle/>
          <a:p>
            <a:r>
              <a:rPr lang="en-US" dirty="0"/>
              <a:t>Agreement</a:t>
            </a:r>
          </a:p>
          <a:p>
            <a:r>
              <a:rPr lang="en-US" dirty="0"/>
              <a:t>Discrimination Index (DI)</a:t>
            </a:r>
          </a:p>
          <a:p>
            <a:r>
              <a:rPr lang="en-US" dirty="0"/>
              <a:t>Facility Value (FV)</a:t>
            </a:r>
          </a:p>
          <a:p>
            <a:r>
              <a:rPr lang="en-US" dirty="0"/>
              <a:t>Mean</a:t>
            </a:r>
          </a:p>
          <a:p>
            <a:r>
              <a:rPr lang="en-US" dirty="0"/>
              <a:t>Median</a:t>
            </a:r>
          </a:p>
          <a:p>
            <a:r>
              <a:rPr lang="en-US" dirty="0"/>
              <a:t>Mode</a:t>
            </a:r>
          </a:p>
          <a:p>
            <a:r>
              <a:rPr lang="en-US" dirty="0"/>
              <a:t>Range</a:t>
            </a:r>
          </a:p>
          <a:p>
            <a:r>
              <a:rPr lang="en-US" dirty="0"/>
              <a:t>Standard Deviation (s.d.)</a:t>
            </a:r>
          </a:p>
          <a:p>
            <a:r>
              <a:rPr lang="en-US" dirty="0"/>
              <a:t>Reliability</a:t>
            </a:r>
          </a:p>
          <a:p>
            <a:r>
              <a:rPr lang="en-US" dirty="0"/>
              <a:t>Validity </a:t>
            </a:r>
            <a:r>
              <a:rPr lang="en-US" sz="2400" dirty="0"/>
              <a:t>(content, construct, concurrent)</a:t>
            </a:r>
          </a:p>
        </p:txBody>
      </p:sp>
    </p:spTree>
    <p:extLst>
      <p:ext uri="{BB962C8B-B14F-4D97-AF65-F5344CB8AC3E}">
        <p14:creationId xmlns:p14="http://schemas.microsoft.com/office/powerpoint/2010/main" val="211806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40587"/>
          </a:xfrm>
        </p:spPr>
        <p:txBody>
          <a:bodyPr>
            <a:noAutofit/>
          </a:bodyPr>
          <a:lstStyle/>
          <a:p>
            <a:r>
              <a:rPr lang="en-US" dirty="0"/>
              <a:t>A 10 Question Quiz (for the receptive skills)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>1</a:t>
            </a:r>
            <a:r>
              <a:rPr lang="en-US" sz="2800" dirty="0" smtClean="0"/>
              <a:t>0. </a:t>
            </a:r>
            <a:r>
              <a:rPr lang="en-US" sz="2800" dirty="0"/>
              <a:t>What Facility Values should STANAG 6001 test items have? 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44500" y="2362200"/>
            <a:ext cx="4425147" cy="38481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What </a:t>
            </a:r>
            <a:r>
              <a:rPr lang="en-US" sz="2400" dirty="0"/>
              <a:t>do you absolutely need to know BEFORE you can </a:t>
            </a:r>
            <a:r>
              <a:rPr lang="en-US" sz="2400" dirty="0" smtClean="0"/>
              <a:t>fill in the expected values…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a.) in the light blue cells?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 </a:t>
            </a:r>
            <a:r>
              <a:rPr lang="en-US" sz="2400" dirty="0" smtClean="0"/>
              <a:t>  b.) in the “Weighted Overall FV”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         column?             </a:t>
            </a:r>
            <a:endParaRPr lang="en-US" sz="24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153114" y="2290272"/>
            <a:ext cx="6814172" cy="3614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55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41484"/>
          </a:xfrm>
        </p:spPr>
        <p:txBody>
          <a:bodyPr>
            <a:noAutofit/>
          </a:bodyPr>
          <a:lstStyle/>
          <a:p>
            <a:r>
              <a:rPr lang="en-US" dirty="0"/>
              <a:t>A 10 Question Quiz (for the receptive skills)</a:t>
            </a:r>
            <a:r>
              <a:rPr lang="en-US" sz="2800" dirty="0" smtClean="0"/>
              <a:t> </a:t>
            </a:r>
            <a:br>
              <a:rPr lang="en-US" sz="28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2800" dirty="0"/>
              <a:t>1</a:t>
            </a:r>
            <a:r>
              <a:rPr lang="en-US" sz="2800" dirty="0" smtClean="0"/>
              <a:t>0. </a:t>
            </a:r>
            <a:r>
              <a:rPr lang="en-US" sz="2800" dirty="0"/>
              <a:t>What Facility Values should STANAG 6001 test items have? 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44500" y="1666430"/>
            <a:ext cx="4785526" cy="505483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What </a:t>
            </a:r>
            <a:r>
              <a:rPr lang="en-US" sz="2400" dirty="0"/>
              <a:t>do you absolutely need to know BEFORE you can </a:t>
            </a:r>
            <a:r>
              <a:rPr lang="en-US" sz="2400" dirty="0" smtClean="0"/>
              <a:t>fill in the expected values…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 </a:t>
            </a:r>
            <a:r>
              <a:rPr lang="en-US" sz="2400" dirty="0" smtClean="0"/>
              <a:t>  a.) in the light blue cells?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Which test takers had a known ability level of 3, of 2, and of 1 .</a:t>
            </a:r>
            <a:r>
              <a:rPr lang="en-US" sz="2400" dirty="0" smtClean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 </a:t>
            </a:r>
            <a:r>
              <a:rPr lang="en-US" sz="2400" dirty="0" smtClean="0"/>
              <a:t>  b.) in the “Weighted Overall FV”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         column?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The number of test takers used to calculate the FV at each ability level.   (The overall FV is a weighted average of the row values, not a simple average of row values. Note that the example above had an equal number of test takers at each level.) </a:t>
            </a:r>
            <a:r>
              <a:rPr lang="en-US" sz="2400" dirty="0" smtClean="0"/>
              <a:t>                </a:t>
            </a:r>
            <a:endParaRPr lang="en-US" sz="2400" dirty="0"/>
          </a:p>
        </p:txBody>
      </p:sp>
      <p:pic>
        <p:nvPicPr>
          <p:cNvPr id="6" name="Content Placeholder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1660" y="2290273"/>
            <a:ext cx="6805626" cy="3614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0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 notes about your new insights here.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66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60699"/>
          </a:xfrm>
        </p:spPr>
        <p:txBody>
          <a:bodyPr>
            <a:noAutofit/>
          </a:bodyPr>
          <a:lstStyle/>
          <a:p>
            <a:r>
              <a:rPr lang="en-US" dirty="0" smtClean="0"/>
              <a:t>If you were able to confidently answer every question, raise your hand.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Congratulations, you have volunteered to help with the break-out activities.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128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Remember that most statisticians are just “average” people.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19357"/>
            <a:ext cx="9903864" cy="4057606"/>
          </a:xfrm>
        </p:spPr>
        <p:txBody>
          <a:bodyPr>
            <a:normAutofit/>
          </a:bodyPr>
          <a:lstStyle/>
          <a:p>
            <a:r>
              <a:rPr lang="en-US" dirty="0" smtClean="0"/>
              <a:t>They can sit with their head in the oven and their feet in the freezer, and say, “On average, I feel fine.”</a:t>
            </a:r>
          </a:p>
          <a:p>
            <a:endParaRPr lang="en-US" dirty="0" smtClean="0"/>
          </a:p>
          <a:p>
            <a:r>
              <a:rPr lang="en-US" dirty="0" smtClean="0"/>
              <a:t>They might drown while attempting to wade across a river with an average depth of 1 meter.</a:t>
            </a:r>
          </a:p>
          <a:p>
            <a:endParaRPr lang="en-US" dirty="0"/>
          </a:p>
          <a:p>
            <a:r>
              <a:rPr lang="en-US" dirty="0" smtClean="0"/>
              <a:t>They are too busy to explain WHY statistics are useful.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85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this workshop, we will focus on WHY statistics are useful!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25353"/>
            <a:ext cx="10515600" cy="4375447"/>
          </a:xfrm>
        </p:spPr>
        <p:txBody>
          <a:bodyPr>
            <a:noAutofit/>
          </a:bodyPr>
          <a:lstStyle/>
          <a:p>
            <a:r>
              <a:rPr lang="en-US" dirty="0" smtClean="0"/>
              <a:t>You won’t need to:</a:t>
            </a:r>
          </a:p>
          <a:p>
            <a:pPr lvl="1"/>
            <a:r>
              <a:rPr lang="en-US" dirty="0" smtClean="0"/>
              <a:t>Use a calculator.</a:t>
            </a:r>
          </a:p>
          <a:p>
            <a:pPr lvl="1"/>
            <a:r>
              <a:rPr lang="en-US" dirty="0" smtClean="0"/>
              <a:t>Operate a computer.</a:t>
            </a:r>
          </a:p>
          <a:p>
            <a:pPr lvl="1"/>
            <a:r>
              <a:rPr lang="en-US" dirty="0" smtClean="0"/>
              <a:t>Know statistical formulas.</a:t>
            </a:r>
            <a:endParaRPr lang="en-US" dirty="0"/>
          </a:p>
          <a:p>
            <a:r>
              <a:rPr lang="en-US" dirty="0" smtClean="0"/>
              <a:t>You will be introduced to some basic statistical concepts that are useful for:</a:t>
            </a:r>
          </a:p>
          <a:p>
            <a:pPr lvl="1"/>
            <a:r>
              <a:rPr lang="en-US" b="1" dirty="0" smtClean="0">
                <a:solidFill>
                  <a:schemeClr val="accent5"/>
                </a:solidFill>
              </a:rPr>
              <a:t>Summarizing test results.		Slides 7 - 11</a:t>
            </a:r>
          </a:p>
          <a:p>
            <a:pPr lvl="1"/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Describing test items’ characteristics.	Slides 12 - 15</a:t>
            </a:r>
          </a:p>
          <a:p>
            <a:pPr lvl="1"/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Understanding test reliability.		Slides 16 - 17</a:t>
            </a:r>
          </a:p>
          <a:p>
            <a:pPr lvl="1"/>
            <a:r>
              <a:rPr lang="en-US" b="1" dirty="0" smtClean="0"/>
              <a:t>Establishing test validity.		Slides 18 - 26 </a:t>
            </a:r>
          </a:p>
        </p:txBody>
      </p:sp>
    </p:spTree>
    <p:extLst>
      <p:ext uri="{BB962C8B-B14F-4D97-AF65-F5344CB8AC3E}">
        <p14:creationId xmlns:p14="http://schemas.microsoft.com/office/powerpoint/2010/main" val="399775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  <a:alpha val="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4751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Summarizing general test results, Part 1.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9876"/>
            <a:ext cx="10515600" cy="5007836"/>
          </a:xfrm>
        </p:spPr>
        <p:txBody>
          <a:bodyPr>
            <a:noAutofit/>
          </a:bodyPr>
          <a:lstStyle/>
          <a:p>
            <a:r>
              <a:rPr lang="en-US" dirty="0" smtClean="0"/>
              <a:t>You might be asked questions like these:</a:t>
            </a:r>
          </a:p>
          <a:p>
            <a:pPr lvl="1"/>
            <a:r>
              <a:rPr lang="en-US" dirty="0" smtClean="0"/>
              <a:t>In general, how did the test takers do on the exam?</a:t>
            </a:r>
          </a:p>
          <a:p>
            <a:pPr lvl="1"/>
            <a:r>
              <a:rPr lang="en-US" dirty="0" smtClean="0"/>
              <a:t>What was the central tendency of the test scores?</a:t>
            </a:r>
          </a:p>
          <a:p>
            <a:pPr lvl="1"/>
            <a:r>
              <a:rPr lang="en-US" dirty="0" smtClean="0"/>
              <a:t>What was the test takers’ average score?</a:t>
            </a:r>
          </a:p>
          <a:p>
            <a:r>
              <a:rPr lang="en-US" dirty="0" smtClean="0"/>
              <a:t>There are 3 ways to describe an </a:t>
            </a:r>
            <a:r>
              <a:rPr lang="en-US" u="sng" dirty="0" smtClean="0"/>
              <a:t>average</a:t>
            </a:r>
            <a:r>
              <a:rPr lang="en-US" dirty="0" smtClean="0"/>
              <a:t> result.</a:t>
            </a:r>
          </a:p>
          <a:p>
            <a:pPr lvl="1"/>
            <a:r>
              <a:rPr lang="en-US" dirty="0" smtClean="0"/>
              <a:t>The mathematical average – mathematicians </a:t>
            </a:r>
            <a:r>
              <a:rPr lang="en-US" u="sng" dirty="0" smtClean="0"/>
              <a:t>MEAN</a:t>
            </a:r>
            <a:r>
              <a:rPr lang="en-US" dirty="0" smtClean="0"/>
              <a:t> well.</a:t>
            </a:r>
          </a:p>
          <a:p>
            <a:pPr lvl="1"/>
            <a:r>
              <a:rPr lang="en-US" dirty="0" smtClean="0"/>
              <a:t>The middle of the road approach – find the </a:t>
            </a:r>
            <a:r>
              <a:rPr lang="en-US" u="sng" dirty="0" smtClean="0"/>
              <a:t>MEDIAN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fashionable, most popular approach – find the </a:t>
            </a:r>
            <a:r>
              <a:rPr lang="en-US" u="sng" dirty="0" smtClean="0"/>
              <a:t>MODE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When things are normal, the mean, median, and mode are all the same number.</a:t>
            </a:r>
          </a:p>
          <a:p>
            <a:r>
              <a:rPr lang="en-US" dirty="0" smtClean="0"/>
              <a:t>When they are not equal, the scores are “skewed”.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1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  <a:alpha val="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these average results tell you: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38244"/>
            <a:ext cx="10515600" cy="5144568"/>
          </a:xfrm>
        </p:spPr>
        <p:txBody>
          <a:bodyPr>
            <a:noAutofit/>
          </a:bodyPr>
          <a:lstStyle/>
          <a:p>
            <a:r>
              <a:rPr lang="en-US" dirty="0" smtClean="0"/>
              <a:t>Example 1:</a:t>
            </a:r>
          </a:p>
          <a:p>
            <a:pPr lvl="1"/>
            <a:r>
              <a:rPr lang="en-US" dirty="0" smtClean="0"/>
              <a:t>Mean = 	  60</a:t>
            </a:r>
          </a:p>
          <a:p>
            <a:pPr lvl="1"/>
            <a:r>
              <a:rPr lang="en-US" dirty="0" smtClean="0"/>
              <a:t>Mode = 	  60</a:t>
            </a:r>
          </a:p>
          <a:p>
            <a:pPr lvl="1"/>
            <a:r>
              <a:rPr lang="en-US" dirty="0" smtClean="0"/>
              <a:t>Median =  60</a:t>
            </a:r>
          </a:p>
          <a:p>
            <a:pPr lvl="1"/>
            <a:endParaRPr lang="en-US" dirty="0"/>
          </a:p>
          <a:p>
            <a:r>
              <a:rPr lang="en-US" dirty="0" smtClean="0"/>
              <a:t>Example 2:</a:t>
            </a:r>
          </a:p>
          <a:p>
            <a:pPr lvl="1"/>
            <a:r>
              <a:rPr lang="en-US" dirty="0" smtClean="0"/>
              <a:t>Mean = 	  60</a:t>
            </a:r>
          </a:p>
          <a:p>
            <a:pPr lvl="1"/>
            <a:r>
              <a:rPr lang="en-US" dirty="0" smtClean="0"/>
              <a:t>Mode = 	  40</a:t>
            </a:r>
          </a:p>
          <a:p>
            <a:pPr lvl="1"/>
            <a:r>
              <a:rPr lang="en-US" dirty="0" smtClean="0"/>
              <a:t>Median =  50</a:t>
            </a:r>
          </a:p>
          <a:p>
            <a:pPr lvl="1"/>
            <a:endParaRPr lang="en-US" dirty="0"/>
          </a:p>
          <a:p>
            <a:r>
              <a:rPr lang="en-US" dirty="0" smtClean="0"/>
              <a:t>Bonus question:  Do these numbers tell us how widely the scores were spread out or dispersed?</a:t>
            </a:r>
          </a:p>
        </p:txBody>
      </p:sp>
    </p:spTree>
    <p:extLst>
      <p:ext uri="{BB962C8B-B14F-4D97-AF65-F5344CB8AC3E}">
        <p14:creationId xmlns:p14="http://schemas.microsoft.com/office/powerpoint/2010/main" val="111457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  <a:alpha val="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Summarizing general test results, Part 2.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9875"/>
            <a:ext cx="10515600" cy="5084749"/>
          </a:xfrm>
        </p:spPr>
        <p:txBody>
          <a:bodyPr>
            <a:noAutofit/>
          </a:bodyPr>
          <a:lstStyle/>
          <a:p>
            <a:r>
              <a:rPr lang="en-US" dirty="0"/>
              <a:t>You might be asked questions like these:</a:t>
            </a:r>
          </a:p>
          <a:p>
            <a:pPr lvl="1"/>
            <a:r>
              <a:rPr lang="en-US" dirty="0" smtClean="0"/>
              <a:t>How spread out are the test scores?</a:t>
            </a:r>
          </a:p>
          <a:p>
            <a:pPr lvl="1"/>
            <a:r>
              <a:rPr lang="en-US" dirty="0" smtClean="0"/>
              <a:t>How dispersed are the test scores?</a:t>
            </a:r>
          </a:p>
          <a:p>
            <a:pPr lvl="1"/>
            <a:r>
              <a:rPr lang="en-US" dirty="0" smtClean="0"/>
              <a:t>How much do the scores deviate from the average score?</a:t>
            </a:r>
          </a:p>
          <a:p>
            <a:r>
              <a:rPr lang="en-US" dirty="0" smtClean="0"/>
              <a:t>There are 2 ways to describe score SPREAD.</a:t>
            </a:r>
          </a:p>
          <a:p>
            <a:pPr lvl="1"/>
            <a:r>
              <a:rPr lang="en-US" dirty="0" smtClean="0"/>
              <a:t>The “quick and dirty” way – </a:t>
            </a:r>
            <a:r>
              <a:rPr lang="en-US" dirty="0" smtClean="0"/>
              <a:t>cowboys feel at home on the </a:t>
            </a:r>
            <a:r>
              <a:rPr lang="en-US" u="sng" dirty="0" smtClean="0"/>
              <a:t>RANGE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“all inclusive” way – psychologists like a </a:t>
            </a:r>
            <a:r>
              <a:rPr lang="en-US" u="sng" dirty="0" smtClean="0"/>
              <a:t>STANDARD </a:t>
            </a:r>
            <a:r>
              <a:rPr lang="en-US" u="sng" dirty="0" smtClean="0"/>
              <a:t> DEVIATION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range only considers 2 scores – the top and the bottom.</a:t>
            </a:r>
          </a:p>
          <a:p>
            <a:r>
              <a:rPr lang="en-US" dirty="0" smtClean="0"/>
              <a:t>The standard deviation considers the average distance of every score from the mean.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37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1656</TotalTime>
  <Words>2511</Words>
  <Application>Microsoft Office PowerPoint</Application>
  <PresentationFormat>Custom</PresentationFormat>
  <Paragraphs>291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Basic Statistics for Non-Mathematicians: What do statistics tell us? Why would I want to understand statistics?</vt:lpstr>
      <vt:lpstr>A 10 Question Quiz (for the receptive skills) Which statistic will answer each question?</vt:lpstr>
      <vt:lpstr>A 10 Question Quiz (for the receptive skills) Which statistic will answer each question?</vt:lpstr>
      <vt:lpstr>If you were able to confidently answer every question, raise your hand.  Congratulations, you have volunteered to help with the break-out activities.</vt:lpstr>
      <vt:lpstr>Remember that most statisticians are just “average” people.</vt:lpstr>
      <vt:lpstr>In this workshop, we will focus on WHY statistics are useful!</vt:lpstr>
      <vt:lpstr>Summarizing general test results, Part 1.</vt:lpstr>
      <vt:lpstr>What do these average results tell you:</vt:lpstr>
      <vt:lpstr>Summarizing general test results, Part 2.</vt:lpstr>
      <vt:lpstr>Visualizing “Spread” using standard deviation values.    Usually, there are 3 s.d. above and 3 s.d. below the mean score.     The smaller the value of the s.d., the smaller the spread       and the taller the normal curve.</vt:lpstr>
      <vt:lpstr>What do these “spread” results tell you:</vt:lpstr>
      <vt:lpstr>Describing test items’ characteristics, Part 1.</vt:lpstr>
      <vt:lpstr>What do these Facility Values tell you:</vt:lpstr>
      <vt:lpstr>Describing test items’ characteristics, Part 2.</vt:lpstr>
      <vt:lpstr>What do these DI values tell you:</vt:lpstr>
      <vt:lpstr>Understanding test reliability.</vt:lpstr>
      <vt:lpstr>What does this information tell you about these two N-R tests?  Test 1:   s.d. = 20.00, Agreement = 50%  Test 2:   s.d. =   5.00, Agreement = 90%</vt:lpstr>
      <vt:lpstr>Establishing test validity.</vt:lpstr>
      <vt:lpstr>Content Validity This type of validity is a sine qua non for establishing the validity for STANAG 6001 tests. </vt:lpstr>
      <vt:lpstr>Construct Validity This type of validity confirms the adequacy of your STANAG 6001 test design and construction.</vt:lpstr>
      <vt:lpstr>Concurrent Validity This type of validity provides external evidence of the validity of your STANAG 6001 test results.</vt:lpstr>
      <vt:lpstr>Put what you have learned to the test:  Level 3</vt:lpstr>
      <vt:lpstr>Put what you have learned to the test:  Level 2</vt:lpstr>
      <vt:lpstr>Put what you have learned to the test:  Level 1</vt:lpstr>
      <vt:lpstr>Enter your estimates from the previous 3 slides into the summary matrix below.  How might this information inform your selection of items for the final test?</vt:lpstr>
      <vt:lpstr>1. Are your estimates close to the estimates in the summary matrix below?  2. Is there a pattern in the cells where ability and difficulty are aligned?  3. Are there patterns where ability and difficulty are not aligned?</vt:lpstr>
      <vt:lpstr>Now try the 10-Question Quiz a second time.</vt:lpstr>
      <vt:lpstr>A 10 Question Quiz (for the receptive skills) Which statistic(s) will answer each question?</vt:lpstr>
      <vt:lpstr>A 10 Question Quiz (for the receptive skills) Which statistic(s) will answer each question?</vt:lpstr>
      <vt:lpstr>A 10 Question Quiz (for the receptive skills) Which statistic(s) will answer each question?</vt:lpstr>
      <vt:lpstr>A 10 Question Quiz (for the receptive skills)  10. What Facility Values should STANAG 6001 test items have?  </vt:lpstr>
      <vt:lpstr>A 10 Question Quiz (for the receptive skills)   10. What Facility Values should STANAG 6001 test items have?  </vt:lpstr>
      <vt:lpstr>Enter notes about your new insights here.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 R A F T Statistics: What do they tell us? Why will I want to know the basics?</dc:title>
  <dc:creator>Ray Clifford</dc:creator>
  <cp:lastModifiedBy>Alpinea</cp:lastModifiedBy>
  <cp:revision>118</cp:revision>
  <dcterms:created xsi:type="dcterms:W3CDTF">2018-08-07T12:02:34Z</dcterms:created>
  <dcterms:modified xsi:type="dcterms:W3CDTF">2018-09-04T14:34:02Z</dcterms:modified>
</cp:coreProperties>
</file>