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1" r:id="rId6"/>
    <p:sldId id="277" r:id="rId7"/>
    <p:sldId id="270" r:id="rId8"/>
    <p:sldId id="272" r:id="rId9"/>
    <p:sldId id="273" r:id="rId10"/>
    <p:sldId id="274" r:id="rId11"/>
    <p:sldId id="275" r:id="rId12"/>
    <p:sldId id="276" r:id="rId13"/>
    <p:sldId id="279" r:id="rId14"/>
    <p:sldId id="292" r:id="rId15"/>
    <p:sldId id="280" r:id="rId16"/>
    <p:sldId id="305" r:id="rId17"/>
    <p:sldId id="306" r:id="rId18"/>
    <p:sldId id="282" r:id="rId19"/>
    <p:sldId id="281" r:id="rId20"/>
    <p:sldId id="293" r:id="rId21"/>
    <p:sldId id="284" r:id="rId22"/>
    <p:sldId id="286" r:id="rId23"/>
    <p:sldId id="302" r:id="rId24"/>
    <p:sldId id="303" r:id="rId25"/>
    <p:sldId id="289" r:id="rId26"/>
    <p:sldId id="296" r:id="rId27"/>
    <p:sldId id="297" r:id="rId28"/>
    <p:sldId id="299" r:id="rId29"/>
    <p:sldId id="298" r:id="rId30"/>
    <p:sldId id="30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57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1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6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7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66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6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2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7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29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2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554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C9A91-277A-4E21-B0BE-497136E83F77}" type="datetimeFigureOut">
              <a:rPr lang="en-US" smtClean="0"/>
              <a:t>05-Sep-16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8001000" cy="3200401"/>
          </a:xfrm>
        </p:spPr>
        <p:txBody>
          <a:bodyPr>
            <a:normAutofit/>
          </a:bodyPr>
          <a:lstStyle/>
          <a:p>
            <a:r>
              <a:rPr lang="en-US" dirty="0" smtClean="0"/>
              <a:t>Developing STANAG 6001 Language Proficiency Tests</a:t>
            </a:r>
            <a:br>
              <a:rPr lang="en-US" dirty="0" smtClean="0"/>
            </a:br>
            <a:r>
              <a:rPr lang="en-US" dirty="0" smtClean="0"/>
              <a:t>with Less Inference</a:t>
            </a:r>
            <a:br>
              <a:rPr lang="en-US" dirty="0" smtClean="0"/>
            </a:br>
            <a:r>
              <a:rPr lang="en-US" dirty="0" smtClean="0"/>
              <a:t>and More </a:t>
            </a:r>
            <a:r>
              <a:rPr lang="en-US" dirty="0"/>
              <a:t>E</a:t>
            </a:r>
            <a:r>
              <a:rPr lang="en-US" dirty="0" smtClean="0"/>
              <a:t>vidence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Ray Clifford</a:t>
            </a:r>
          </a:p>
          <a:p>
            <a:r>
              <a:rPr lang="en-US" dirty="0" smtClean="0"/>
              <a:t>Brno</a:t>
            </a:r>
          </a:p>
          <a:p>
            <a:r>
              <a:rPr lang="en-US" dirty="0" smtClean="0"/>
              <a:t>6 September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05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“The </a:t>
            </a:r>
            <a:r>
              <a:rPr lang="en-US" sz="4000" dirty="0"/>
              <a:t>New Rules of </a:t>
            </a:r>
            <a:r>
              <a:rPr lang="en-US" sz="4000" dirty="0" smtClean="0"/>
              <a:t>Measurement”</a:t>
            </a:r>
            <a:br>
              <a:rPr lang="en-US" sz="4000" dirty="0" smtClean="0"/>
            </a:br>
            <a:r>
              <a:rPr lang="en-US" sz="4000" dirty="0" smtClean="0"/>
              <a:t>Rule # 4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Psychological (CTT &amp; NR)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1"/>
            <a:ext cx="4114800" cy="4038600"/>
          </a:xfrm>
        </p:spPr>
        <p:txBody>
          <a:bodyPr>
            <a:noAutofit/>
          </a:bodyPr>
          <a:lstStyle/>
          <a:p>
            <a:r>
              <a:rPr lang="en-US" sz="3200" dirty="0"/>
              <a:t>Unbiased assessment of item </a:t>
            </a:r>
            <a:r>
              <a:rPr lang="en-US" sz="3200" dirty="0" smtClean="0"/>
              <a:t>difficulty and discrimination values </a:t>
            </a:r>
            <a:r>
              <a:rPr lang="en-US" sz="3200" dirty="0"/>
              <a:t>depends on having </a:t>
            </a:r>
            <a:r>
              <a:rPr lang="en-US" sz="3200" dirty="0" smtClean="0"/>
              <a:t>a sample that is representative of the test taker population.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Scientific (IRT &amp; CR)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1"/>
            <a:ext cx="4346575" cy="3763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Unbiased </a:t>
            </a:r>
            <a:r>
              <a:rPr lang="en-US" sz="3200" dirty="0"/>
              <a:t>estimates of item properties may be obtained from unrepresentative </a:t>
            </a:r>
            <a:r>
              <a:rPr lang="en-US" sz="3200" dirty="0" smtClean="0"/>
              <a:t>samples as long as the range of targeted abilities is included.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9387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“The </a:t>
            </a:r>
            <a:r>
              <a:rPr lang="en-US" sz="4000" dirty="0"/>
              <a:t>New Rules of </a:t>
            </a:r>
            <a:r>
              <a:rPr lang="en-US" sz="4000" dirty="0" smtClean="0"/>
              <a:t>Measurement”</a:t>
            </a:r>
            <a:br>
              <a:rPr lang="en-US" sz="4000" dirty="0" smtClean="0"/>
            </a:br>
            <a:r>
              <a:rPr lang="en-US" sz="4000" dirty="0" smtClean="0"/>
              <a:t>Rule # 5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Psychological (CTT &amp; NR)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>
            <a:normAutofit/>
          </a:bodyPr>
          <a:lstStyle/>
          <a:p>
            <a:r>
              <a:rPr lang="en-US" sz="3200" dirty="0"/>
              <a:t>Test scores obtain meaning by comparing their position in a norm group.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Scientific (IRT &amp; CR)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599"/>
            <a:ext cx="4041775" cy="3611563"/>
          </a:xfrm>
        </p:spPr>
        <p:txBody>
          <a:bodyPr/>
          <a:lstStyle/>
          <a:p>
            <a:r>
              <a:rPr lang="en-US" sz="3200" dirty="0"/>
              <a:t>Test scores obtain meaning by comparing their distance from [criterion-referenced] anchor items.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094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“The </a:t>
            </a:r>
            <a:r>
              <a:rPr lang="en-US" sz="4000" dirty="0"/>
              <a:t>New Rules of </a:t>
            </a:r>
            <a:r>
              <a:rPr lang="en-US" sz="4000" dirty="0" smtClean="0"/>
              <a:t>Measurement”</a:t>
            </a:r>
            <a:br>
              <a:rPr lang="en-US" sz="4000" dirty="0" smtClean="0"/>
            </a:br>
            <a:r>
              <a:rPr lang="en-US" sz="4000" dirty="0" smtClean="0"/>
              <a:t>Rule # 6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Psychological (CTT &amp; NR)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>
            <a:normAutofit/>
          </a:bodyPr>
          <a:lstStyle/>
          <a:p>
            <a:r>
              <a:rPr lang="en-US" sz="3200" dirty="0"/>
              <a:t>Interval scale properties are achieved by obtaining normal score distributions.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Scientific (IRT &amp; CR)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599"/>
            <a:ext cx="4041775" cy="4114801"/>
          </a:xfrm>
        </p:spPr>
        <p:txBody>
          <a:bodyPr>
            <a:noAutofit/>
          </a:bodyPr>
          <a:lstStyle/>
          <a:p>
            <a:r>
              <a:rPr lang="en-US" sz="3200" dirty="0"/>
              <a:t>Interval scale properties are achieved by applying justifiable measurement models – even when the trait is not normally distributed.</a:t>
            </a:r>
          </a:p>
        </p:txBody>
      </p:sp>
    </p:spTree>
    <p:extLst>
      <p:ext uri="{BB962C8B-B14F-4D97-AF65-F5344CB8AC3E}">
        <p14:creationId xmlns:p14="http://schemas.microsoft.com/office/powerpoint/2010/main" val="1280706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 with the End in Mind.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Autofit/>
          </a:bodyPr>
          <a:lstStyle/>
          <a:p>
            <a:r>
              <a:rPr lang="en-US" dirty="0" smtClean="0"/>
              <a:t>The “Road Towards a Validity Argument” provides a logical progression of 7 steps for building valid STANAG 6001 tests.</a:t>
            </a:r>
          </a:p>
          <a:p>
            <a:pPr lvl="1"/>
            <a:r>
              <a:rPr lang="en-US" dirty="0" smtClean="0"/>
              <a:t>Design.</a:t>
            </a:r>
          </a:p>
          <a:p>
            <a:pPr lvl="1"/>
            <a:r>
              <a:rPr lang="en-US" dirty="0" smtClean="0"/>
              <a:t>Develop.</a:t>
            </a:r>
          </a:p>
          <a:p>
            <a:pPr lvl="1"/>
            <a:r>
              <a:rPr lang="en-US" dirty="0" smtClean="0"/>
              <a:t>Trial.</a:t>
            </a:r>
          </a:p>
          <a:p>
            <a:pPr lvl="1"/>
            <a:r>
              <a:rPr lang="en-US" dirty="0" smtClean="0"/>
              <a:t>Operate.</a:t>
            </a:r>
          </a:p>
          <a:p>
            <a:pPr lvl="1"/>
            <a:r>
              <a:rPr lang="en-US" dirty="0" smtClean="0"/>
              <a:t>Renew.</a:t>
            </a:r>
          </a:p>
          <a:p>
            <a:pPr lvl="1"/>
            <a:r>
              <a:rPr lang="en-US" dirty="0" smtClean="0"/>
              <a:t>Defend decisions.</a:t>
            </a:r>
          </a:p>
          <a:p>
            <a:pPr lvl="1"/>
            <a:r>
              <a:rPr lang="en-US" dirty="0" smtClean="0"/>
              <a:t>Describe consequences.</a:t>
            </a:r>
          </a:p>
        </p:txBody>
      </p:sp>
    </p:spTree>
    <p:extLst>
      <p:ext uri="{BB962C8B-B14F-4D97-AF65-F5344CB8AC3E}">
        <p14:creationId xmlns:p14="http://schemas.microsoft.com/office/powerpoint/2010/main" val="415812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r>
              <a:rPr lang="en-US" dirty="0" smtClean="0"/>
              <a:t>The “Roadmap” reminds us to begin with the end in mind and stay focused on that goal.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057400"/>
          </a:xfrm>
        </p:spPr>
        <p:txBody>
          <a:bodyPr>
            <a:noAutofit/>
          </a:bodyPr>
          <a:lstStyle/>
          <a:p>
            <a:r>
              <a:rPr lang="en-US" dirty="0" smtClean="0"/>
              <a:t>Let’s look at how a Criterion-Referenced approach to testing differs from a CTT or NR approach when developing a STANAG 6001 reading test.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370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Oops!  Before we begin the process,</a:t>
            </a:r>
            <a:br>
              <a:rPr lang="en-US" dirty="0" smtClean="0"/>
            </a:br>
            <a:r>
              <a:rPr lang="en-US" dirty="0" smtClean="0"/>
              <a:t>we need to define the </a:t>
            </a:r>
            <a:r>
              <a:rPr lang="en-US" dirty="0" smtClean="0"/>
              <a:t>construct we will be testing.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4040188" cy="457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Psychological, </a:t>
            </a:r>
            <a:r>
              <a:rPr lang="en-US" dirty="0"/>
              <a:t>NR Tests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43199"/>
            <a:ext cx="4040188" cy="3382963"/>
          </a:xfrm>
        </p:spPr>
        <p:txBody>
          <a:bodyPr/>
          <a:lstStyle/>
          <a:p>
            <a:r>
              <a:rPr lang="en-US" dirty="0"/>
              <a:t>Posit </a:t>
            </a:r>
            <a:r>
              <a:rPr lang="en-US" dirty="0" smtClean="0"/>
              <a:t>the latent </a:t>
            </a:r>
            <a:r>
              <a:rPr lang="en-US" dirty="0"/>
              <a:t>trait of reading ability </a:t>
            </a:r>
            <a:r>
              <a:rPr lang="en-US" dirty="0" smtClean="0"/>
              <a:t>within an </a:t>
            </a:r>
            <a:r>
              <a:rPr lang="en-US" dirty="0"/>
              <a:t>explanatory </a:t>
            </a:r>
            <a:r>
              <a:rPr lang="en-US" dirty="0" err="1"/>
              <a:t>nomological</a:t>
            </a:r>
            <a:r>
              <a:rPr lang="en-US" dirty="0"/>
              <a:t> network.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09800"/>
            <a:ext cx="4041775" cy="457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Scientific, </a:t>
            </a:r>
            <a:r>
              <a:rPr lang="en-US" dirty="0"/>
              <a:t>CR 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459162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dirty="0" smtClean="0"/>
              <a:t>empirically validated STANAG </a:t>
            </a:r>
            <a:r>
              <a:rPr lang="en-US" dirty="0"/>
              <a:t>6001 guidelines as an observable, </a:t>
            </a:r>
            <a:r>
              <a:rPr lang="en-US" dirty="0" smtClean="0"/>
              <a:t>task-based </a:t>
            </a:r>
            <a:r>
              <a:rPr lang="en-US" dirty="0"/>
              <a:t>construct </a:t>
            </a:r>
            <a:r>
              <a:rPr lang="en-US" dirty="0" smtClean="0"/>
              <a:t>(or model) </a:t>
            </a:r>
            <a:r>
              <a:rPr lang="en-US" dirty="0"/>
              <a:t>of reading proficiency.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02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 smtClean="0"/>
              <a:t>The </a:t>
            </a:r>
            <a:r>
              <a:rPr lang="en-US" altLang="en-US" sz="4000" dirty="0" smtClean="0"/>
              <a:t>STANAG 6001 Reading Construct</a:t>
            </a:r>
            <a:endParaRPr lang="en-US" altLang="en-US" sz="4000" dirty="0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3200400"/>
          </a:xfrm>
          <a:solidFill>
            <a:srgbClr val="FFFF00"/>
          </a:solidFill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b="1" dirty="0" smtClean="0"/>
              <a:t>Proficient reading:</a:t>
            </a:r>
            <a:r>
              <a:rPr lang="en-US" dirty="0" smtClean="0"/>
              <a:t>  The active, automatic, far-transfer process of using one’s internalized language and culture expectancy system to efficiently comprehend an authentic text for the purpose for which it was written.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68612" name="TextBox 3"/>
          <p:cNvSpPr txBox="1">
            <a:spLocks noChangeArrowheads="1"/>
          </p:cNvSpPr>
          <p:nvPr/>
        </p:nvSpPr>
        <p:spPr bwMode="auto">
          <a:xfrm>
            <a:off x="685800" y="4972050"/>
            <a:ext cx="7848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/>
              <a:t>Author purpose </a:t>
            </a:r>
            <a:r>
              <a:rPr lang="en-US" altLang="en-US" sz="1800"/>
              <a:t>		</a:t>
            </a:r>
            <a:r>
              <a:rPr lang="en-US" altLang="en-US" sz="1800" b="1" u="sng"/>
              <a:t>Reading purpose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Orient      	     – 	Get necessary information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Inform 	     – 	Learn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Evaluate 	     – 	Evaluate and synthesize</a:t>
            </a:r>
          </a:p>
        </p:txBody>
      </p:sp>
    </p:spTree>
    <p:extLst>
      <p:ext uri="{BB962C8B-B14F-4D97-AF65-F5344CB8AC3E}">
        <p14:creationId xmlns:p14="http://schemas.microsoft.com/office/powerpoint/2010/main" val="272305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Definition of Proficient Reading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r>
              <a:rPr lang="en-GB" altLang="en-US" b="1" dirty="0" smtClean="0"/>
              <a:t>Proficient reading</a:t>
            </a:r>
            <a:r>
              <a:rPr lang="en-GB" altLang="en-US" dirty="0" smtClean="0"/>
              <a:t> </a:t>
            </a:r>
            <a:r>
              <a:rPr lang="en-GB" altLang="en-US" dirty="0" smtClean="0"/>
              <a:t>is the </a:t>
            </a:r>
            <a:r>
              <a:rPr lang="en-GB" altLang="en-US" b="1" dirty="0" smtClean="0"/>
              <a:t>…</a:t>
            </a:r>
            <a:r>
              <a:rPr lang="en-GB" altLang="en-US" dirty="0" smtClean="0"/>
              <a:t> 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active, </a:t>
            </a:r>
          </a:p>
          <a:p>
            <a:pPr lvl="1"/>
            <a:r>
              <a:rPr lang="en-GB" altLang="en-US" dirty="0" smtClean="0"/>
              <a:t>automatic, </a:t>
            </a:r>
          </a:p>
          <a:p>
            <a:pPr lvl="1"/>
            <a:r>
              <a:rPr lang="en-GB" altLang="en-US" dirty="0" smtClean="0"/>
              <a:t>far transfer process</a:t>
            </a:r>
          </a:p>
          <a:p>
            <a:pPr lvl="1"/>
            <a:r>
              <a:rPr lang="en-GB" altLang="en-US" dirty="0" smtClean="0"/>
              <a:t>of using one’s internalized language and culture expectancy system</a:t>
            </a:r>
          </a:p>
          <a:p>
            <a:pPr lvl="1"/>
            <a:r>
              <a:rPr lang="en-GB" altLang="en-US" dirty="0" smtClean="0"/>
              <a:t>to efficiently comprehend</a:t>
            </a:r>
          </a:p>
          <a:p>
            <a:pPr lvl="1"/>
            <a:r>
              <a:rPr lang="en-GB" altLang="en-US" dirty="0" smtClean="0"/>
              <a:t>an authentic text</a:t>
            </a:r>
          </a:p>
          <a:p>
            <a:pPr lvl="1"/>
            <a:r>
              <a:rPr lang="en-GB" altLang="en-US" dirty="0" smtClean="0"/>
              <a:t>for the purpose for which it was written.</a:t>
            </a:r>
          </a:p>
        </p:txBody>
      </p:sp>
    </p:spTree>
    <p:extLst>
      <p:ext uri="{BB962C8B-B14F-4D97-AF65-F5344CB8AC3E}">
        <p14:creationId xmlns:p14="http://schemas.microsoft.com/office/powerpoint/2010/main" val="584449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“Construct” </a:t>
            </a:r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2590800" cy="4602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These quotes are from </a:t>
            </a:r>
            <a:r>
              <a:rPr lang="en-US" dirty="0"/>
              <a:t>“Does an Argument-Based Approach to Validity Make a Difference?” by </a:t>
            </a:r>
            <a:r>
              <a:rPr lang="en-US" dirty="0" err="1"/>
              <a:t>Chapelle</a:t>
            </a:r>
            <a:r>
              <a:rPr lang="en-US" dirty="0"/>
              <a:t>, Enright, and Jamieson in </a:t>
            </a:r>
            <a:r>
              <a:rPr lang="en-US" i="1" dirty="0"/>
              <a:t>Educational Measurement: Issues and Practice</a:t>
            </a:r>
            <a:r>
              <a:rPr lang="en-US" dirty="0"/>
              <a:t>, Spring 2010, Vol. 29, No. 1, pp. 3-13.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3429001" y="1524001"/>
            <a:ext cx="5410200" cy="4876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“Multiple perspectives were brought to bear … in the TOEFL project as the developers attempted to define a construct of academic English language proficiency .…”</a:t>
            </a:r>
          </a:p>
          <a:p>
            <a:r>
              <a:rPr lang="en-US" dirty="0" smtClean="0"/>
              <a:t>“A strong construct theory … within a </a:t>
            </a:r>
            <a:r>
              <a:rPr lang="en-US" dirty="0" err="1" smtClean="0"/>
              <a:t>nomological</a:t>
            </a:r>
            <a:r>
              <a:rPr lang="en-US" dirty="0" smtClean="0"/>
              <a:t> network … did not result from the process  and therefore the construct itself was not a good basis for subsequent research.”</a:t>
            </a:r>
            <a:endParaRPr lang="en-US" dirty="0"/>
          </a:p>
          <a:p>
            <a:r>
              <a:rPr lang="en-US" dirty="0" smtClean="0"/>
              <a:t>“However, Kane’s organizing concept of an ‘interpretive argument’ which does not rely on a construct, proved to be successful.”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605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1. Design the test, items, and scoring.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Psychological NR Tests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Describe the types of items that would assess the components of the </a:t>
            </a:r>
            <a:r>
              <a:rPr lang="en-US" dirty="0" err="1" smtClean="0"/>
              <a:t>nomological</a:t>
            </a:r>
            <a:r>
              <a:rPr lang="en-US" dirty="0" smtClean="0"/>
              <a:t> network or the interpretive argument.</a:t>
            </a:r>
          </a:p>
          <a:p>
            <a:r>
              <a:rPr lang="en-US" dirty="0" smtClean="0"/>
              <a:t>Select the topical domains from which the items will be drawn.</a:t>
            </a:r>
          </a:p>
          <a:p>
            <a:r>
              <a:rPr lang="en-US" dirty="0" smtClean="0"/>
              <a:t>Design the test to cover those domains, but wait for item statistics reveal item difficulties to decide on scoring procedures.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36638"/>
            <a:ext cx="4041775" cy="639762"/>
          </a:xfrm>
        </p:spPr>
        <p:txBody>
          <a:bodyPr/>
          <a:lstStyle/>
          <a:p>
            <a:r>
              <a:rPr lang="en-US" dirty="0" smtClean="0"/>
              <a:t>Scientific CR Tests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5029201"/>
          </a:xfrm>
        </p:spPr>
        <p:txBody>
          <a:bodyPr>
            <a:normAutofit/>
          </a:bodyPr>
          <a:lstStyle/>
          <a:p>
            <a:r>
              <a:rPr lang="en-US" dirty="0" smtClean="0"/>
              <a:t>Design the test with a separate TCA sub-test for each STANAG 6001 level. </a:t>
            </a:r>
          </a:p>
          <a:p>
            <a:r>
              <a:rPr lang="en-US" dirty="0" smtClean="0"/>
              <a:t>Use the level-specific sub-constructs in </a:t>
            </a:r>
            <a:r>
              <a:rPr lang="en-US" dirty="0"/>
              <a:t>that </a:t>
            </a:r>
            <a:r>
              <a:rPr lang="en-US" dirty="0" smtClean="0"/>
              <a:t>model to define the test items’  Task, Context, and Accuracy specifications.</a:t>
            </a:r>
          </a:p>
          <a:p>
            <a:r>
              <a:rPr lang="en-US" dirty="0" smtClean="0"/>
              <a:t>Specify that level-by-level, non-compensatory scoring procedures will be used.</a:t>
            </a:r>
          </a:p>
        </p:txBody>
      </p:sp>
    </p:spTree>
    <p:extLst>
      <p:ext uri="{BB962C8B-B14F-4D97-AF65-F5344CB8AC3E}">
        <p14:creationId xmlns:p14="http://schemas.microsoft.com/office/powerpoint/2010/main" val="308443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Language testing is a</a:t>
            </a:r>
            <a:br>
              <a:rPr lang="en-US" dirty="0" smtClean="0"/>
            </a:br>
            <a:r>
              <a:rPr lang="en-US" dirty="0" smtClean="0"/>
              <a:t>professional discipline.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u="sng" dirty="0" smtClean="0"/>
              <a:t>Language</a:t>
            </a:r>
            <a:r>
              <a:rPr lang="en-US" dirty="0" smtClean="0"/>
              <a:t> is the most complex of observable human behaviors.</a:t>
            </a:r>
          </a:p>
          <a:p>
            <a:r>
              <a:rPr lang="en-US" u="sng" dirty="0" smtClean="0"/>
              <a:t>Testing</a:t>
            </a:r>
            <a:r>
              <a:rPr lang="en-US" dirty="0" smtClean="0"/>
              <a:t> is a complex science.</a:t>
            </a:r>
          </a:p>
          <a:p>
            <a:r>
              <a:rPr lang="en-US" u="sng" dirty="0" smtClean="0"/>
              <a:t>Language testing</a:t>
            </a:r>
            <a:r>
              <a:rPr lang="en-US" dirty="0" smtClean="0"/>
              <a:t> is a professional discipline that requires scientific expertise.</a:t>
            </a:r>
          </a:p>
          <a:p>
            <a:pPr lvl="1"/>
            <a:r>
              <a:rPr lang="en-US" dirty="0" smtClean="0"/>
              <a:t>Every test development effort is a research project.</a:t>
            </a:r>
          </a:p>
          <a:p>
            <a:pPr lvl="1"/>
            <a:r>
              <a:rPr lang="en-US" dirty="0" smtClean="0"/>
              <a:t>Every research project should be conducted in a precise, disciplined manner.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443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Item and TCA Alignment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524000"/>
            <a:ext cx="22098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Only answers to fully- aligned test items can be interpreted.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2590800" y="1524001"/>
            <a:ext cx="6400800" cy="449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What </a:t>
            </a:r>
            <a:r>
              <a:rPr lang="en-US" sz="3200" b="1" dirty="0" smtClean="0"/>
              <a:t>is a person’s proficiency level?</a:t>
            </a:r>
            <a:r>
              <a:rPr lang="en-US" dirty="0" smtClean="0"/>
              <a:t> </a:t>
            </a:r>
          </a:p>
          <a:p>
            <a:r>
              <a:rPr lang="en-US" sz="2800" dirty="0" smtClean="0"/>
              <a:t>If s/he can’t </a:t>
            </a:r>
            <a:r>
              <a:rPr lang="en-US" sz="2800" dirty="0"/>
              <a:t>answer </a:t>
            </a:r>
            <a:r>
              <a:rPr lang="en-US" sz="2800" dirty="0" smtClean="0"/>
              <a:t>a Level 3 </a:t>
            </a:r>
            <a:r>
              <a:rPr lang="en-US" sz="2800" dirty="0"/>
              <a:t>inference question about a Level </a:t>
            </a:r>
            <a:r>
              <a:rPr lang="en-US" sz="2800" dirty="0" smtClean="0"/>
              <a:t>2 </a:t>
            </a:r>
            <a:r>
              <a:rPr lang="en-US" sz="2800" dirty="0"/>
              <a:t>text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If </a:t>
            </a:r>
            <a:r>
              <a:rPr lang="en-US" sz="2800" dirty="0"/>
              <a:t>s/he can answer </a:t>
            </a:r>
            <a:r>
              <a:rPr lang="en-US" sz="2800" dirty="0" smtClean="0"/>
              <a:t>a Level 3 inference question about a Level 1 text?</a:t>
            </a:r>
            <a:endParaRPr lang="en-US" sz="2800" dirty="0"/>
          </a:p>
          <a:p>
            <a:r>
              <a:rPr lang="en-US" sz="2800" dirty="0" smtClean="0"/>
              <a:t>If s/he can’t answer a main idea question about a Level 3 text?</a:t>
            </a:r>
          </a:p>
          <a:p>
            <a:r>
              <a:rPr lang="en-US" sz="2800" dirty="0" smtClean="0"/>
              <a:t>What is s/he can answer a main idea question about a Level 3 text?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2098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Develop the test items.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404018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Psychological, NR Tests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5334000"/>
          </a:xfrm>
        </p:spPr>
        <p:txBody>
          <a:bodyPr>
            <a:noAutofit/>
          </a:bodyPr>
          <a:lstStyle/>
          <a:p>
            <a:r>
              <a:rPr lang="en-US" dirty="0" smtClean="0"/>
              <a:t>Expect a 10% to 20% acceptance rate, so develop many more test items than will be needed.</a:t>
            </a:r>
          </a:p>
          <a:p>
            <a:r>
              <a:rPr lang="en-US" dirty="0" smtClean="0"/>
              <a:t>To reduce test length, reduce the number </a:t>
            </a:r>
            <a:r>
              <a:rPr lang="en-US" dirty="0"/>
              <a:t>o</a:t>
            </a:r>
            <a:r>
              <a:rPr lang="en-US" dirty="0" smtClean="0"/>
              <a:t>f text passages to be read and ask multiple questions about each passage.</a:t>
            </a:r>
          </a:p>
          <a:p>
            <a:pPr lvl="1"/>
            <a:r>
              <a:rPr lang="en-US" dirty="0" smtClean="0"/>
              <a:t>A main idea question.</a:t>
            </a:r>
          </a:p>
          <a:p>
            <a:pPr lvl="1"/>
            <a:r>
              <a:rPr lang="en-US" dirty="0" smtClean="0"/>
              <a:t>A factual a factual question.</a:t>
            </a:r>
          </a:p>
          <a:p>
            <a:pPr lvl="1"/>
            <a:r>
              <a:rPr lang="en-US" dirty="0" smtClean="0"/>
              <a:t>An inference question.</a:t>
            </a:r>
          </a:p>
          <a:p>
            <a:r>
              <a:rPr lang="en-US" dirty="0" smtClean="0"/>
              <a:t>Send all items for trialing.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041775" cy="639762"/>
          </a:xfrm>
        </p:spPr>
        <p:txBody>
          <a:bodyPr/>
          <a:lstStyle/>
          <a:p>
            <a:r>
              <a:rPr lang="en-US" dirty="0" smtClean="0"/>
              <a:t>Scientific, CR Tests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346575" cy="5181601"/>
          </a:xfrm>
        </p:spPr>
        <p:txBody>
          <a:bodyPr>
            <a:noAutofit/>
          </a:bodyPr>
          <a:lstStyle/>
          <a:p>
            <a:r>
              <a:rPr lang="en-US" dirty="0" smtClean="0"/>
              <a:t>With trained item writers and local independence of the </a:t>
            </a:r>
            <a:r>
              <a:rPr lang="en-US" dirty="0" err="1" smtClean="0"/>
              <a:t>tet</a:t>
            </a:r>
            <a:r>
              <a:rPr lang="en-US" dirty="0" smtClean="0"/>
              <a:t> items, you can expect an 80% to 90% acceptance rate.</a:t>
            </a:r>
          </a:p>
          <a:p>
            <a:r>
              <a:rPr lang="en-US" dirty="0" smtClean="0"/>
              <a:t>Apply strict quality controls.</a:t>
            </a:r>
          </a:p>
          <a:p>
            <a:pPr lvl="1"/>
            <a:r>
              <a:rPr lang="en-US" dirty="0" smtClean="0"/>
              <a:t>Maintain rigorous alignment of author purpose, text type, and reader task.</a:t>
            </a:r>
          </a:p>
          <a:p>
            <a:pPr lvl="1"/>
            <a:r>
              <a:rPr lang="en-US" dirty="0" smtClean="0"/>
              <a:t>Check that the level of precision and nuance in the response options aligns with the reader task.</a:t>
            </a:r>
          </a:p>
          <a:p>
            <a:r>
              <a:rPr lang="en-US" dirty="0" smtClean="0"/>
              <a:t>Send only aligned questions for trialing.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0859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/>
              <a:t>3. Trial the items; pretest the test.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404018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Psychological, NR Tests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5181600"/>
          </a:xfrm>
        </p:spPr>
        <p:txBody>
          <a:bodyPr>
            <a:noAutofit/>
          </a:bodyPr>
          <a:lstStyle/>
          <a:p>
            <a:r>
              <a:rPr lang="en-US" dirty="0"/>
              <a:t>Assemble an appropriate sample of test takers who are representative </a:t>
            </a:r>
            <a:r>
              <a:rPr lang="en-US" dirty="0" smtClean="0"/>
              <a:t>of </a:t>
            </a:r>
            <a:r>
              <a:rPr lang="en-US" dirty="0"/>
              <a:t>the future population of test </a:t>
            </a:r>
            <a:r>
              <a:rPr lang="en-US" dirty="0" smtClean="0"/>
              <a:t>takers.</a:t>
            </a:r>
          </a:p>
          <a:p>
            <a:r>
              <a:rPr lang="en-US" dirty="0" smtClean="0"/>
              <a:t>Select the subset of items that exhibit the right combination of difficulty and discrimination indices.</a:t>
            </a:r>
          </a:p>
          <a:p>
            <a:r>
              <a:rPr lang="en-US" dirty="0" smtClean="0"/>
              <a:t>Assemble the retained items into a mock test and re-administer to another sample of test takers.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041775" cy="639762"/>
          </a:xfrm>
        </p:spPr>
        <p:txBody>
          <a:bodyPr/>
          <a:lstStyle/>
          <a:p>
            <a:r>
              <a:rPr lang="en-US" dirty="0" smtClean="0"/>
              <a:t>Scientific, CR Tests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346575" cy="5333999"/>
          </a:xfrm>
        </p:spPr>
        <p:txBody>
          <a:bodyPr>
            <a:noAutofit/>
          </a:bodyPr>
          <a:lstStyle/>
          <a:p>
            <a:r>
              <a:rPr lang="en-US" dirty="0" smtClean="0"/>
              <a:t>Assemble a sample of test takers with a range of proficiency abilities.</a:t>
            </a:r>
          </a:p>
          <a:p>
            <a:r>
              <a:rPr lang="en-US" dirty="0" smtClean="0"/>
              <a:t>Check if the items performed according to specifications.</a:t>
            </a:r>
          </a:p>
          <a:p>
            <a:pPr lvl="1"/>
            <a:r>
              <a:rPr lang="en-US" dirty="0" smtClean="0"/>
              <a:t>Did the test items for each level cluster together in difficulty?</a:t>
            </a:r>
          </a:p>
          <a:p>
            <a:pPr lvl="1"/>
            <a:r>
              <a:rPr lang="en-US" dirty="0" smtClean="0"/>
              <a:t>Did these clusters form the same non-overlapping hierarchy that exists in the model.</a:t>
            </a:r>
          </a:p>
          <a:p>
            <a:r>
              <a:rPr lang="en-US" dirty="0" smtClean="0"/>
              <a:t>Assemble the good items into mixed-topic testlets</a:t>
            </a:r>
            <a:r>
              <a:rPr lang="en-US" dirty="0"/>
              <a:t> </a:t>
            </a:r>
            <a:r>
              <a:rPr lang="en-US" dirty="0" smtClean="0"/>
              <a:t>of equal average difficulty.</a:t>
            </a:r>
          </a:p>
        </p:txBody>
      </p:sp>
    </p:spTree>
    <p:extLst>
      <p:ext uri="{BB962C8B-B14F-4D97-AF65-F5344CB8AC3E}">
        <p14:creationId xmlns:p14="http://schemas.microsoft.com/office/powerpoint/2010/main" val="40657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4. Make the test operational.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404018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Psychological, NR Tests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5181600"/>
          </a:xfrm>
        </p:spPr>
        <p:txBody>
          <a:bodyPr>
            <a:noAutofit/>
          </a:bodyPr>
          <a:lstStyle/>
          <a:p>
            <a:r>
              <a:rPr lang="en-US" dirty="0" smtClean="0"/>
              <a:t>Assemble the final form of the test.</a:t>
            </a:r>
          </a:p>
          <a:p>
            <a:r>
              <a:rPr lang="en-US" dirty="0" smtClean="0"/>
              <a:t>Produce instructions for test administrators and for test takers.</a:t>
            </a:r>
          </a:p>
          <a:p>
            <a:r>
              <a:rPr lang="en-US" dirty="0" smtClean="0"/>
              <a:t>Define scoring procedures.</a:t>
            </a:r>
          </a:p>
          <a:p>
            <a:r>
              <a:rPr lang="en-US" dirty="0" smtClean="0"/>
              <a:t>Decide on test </a:t>
            </a:r>
            <a:r>
              <a:rPr lang="en-US" u="sng" dirty="0" smtClean="0"/>
              <a:t>cut</a:t>
            </a:r>
            <a:r>
              <a:rPr lang="en-US" dirty="0" smtClean="0"/>
              <a:t> scores using judgements as to the likely performance of the Minimally Acceptable Candidate.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914400"/>
            <a:ext cx="4114800" cy="639762"/>
          </a:xfrm>
        </p:spPr>
        <p:txBody>
          <a:bodyPr/>
          <a:lstStyle/>
          <a:p>
            <a:r>
              <a:rPr lang="en-US" dirty="0" smtClean="0"/>
              <a:t>Scientific, CR Tests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1524001"/>
            <a:ext cx="4495800" cy="5181600"/>
          </a:xfrm>
        </p:spPr>
        <p:txBody>
          <a:bodyPr>
            <a:noAutofit/>
          </a:bodyPr>
          <a:lstStyle/>
          <a:p>
            <a:r>
              <a:rPr lang="en-US" dirty="0" smtClean="0"/>
              <a:t>Assemble separate pools of  testlets each level of the test.</a:t>
            </a:r>
          </a:p>
          <a:p>
            <a:r>
              <a:rPr lang="en-US" dirty="0" smtClean="0"/>
              <a:t>Produce instructions for test administrators and for test takers.</a:t>
            </a:r>
          </a:p>
          <a:p>
            <a:r>
              <a:rPr lang="en-US" dirty="0"/>
              <a:t>Score each level of the test separately and determine each test taker's demonstrated level of sustained ability.</a:t>
            </a:r>
          </a:p>
          <a:p>
            <a:r>
              <a:rPr lang="en-US" dirty="0" smtClean="0"/>
              <a:t>Confirm that the within-level mastery score (usually 67% to 72%) which was estimated in the design stage really works.</a:t>
            </a:r>
          </a:p>
        </p:txBody>
      </p:sp>
    </p:spTree>
    <p:extLst>
      <p:ext uri="{BB962C8B-B14F-4D97-AF65-F5344CB8AC3E}">
        <p14:creationId xmlns:p14="http://schemas.microsoft.com/office/powerpoint/2010/main" val="4072145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CR Simplifies Cut-Score </a:t>
            </a:r>
            <a:r>
              <a:rPr lang="en-US" dirty="0"/>
              <a:t>S</a:t>
            </a:r>
            <a:r>
              <a:rPr lang="en-US" dirty="0" smtClean="0"/>
              <a:t>etting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4040188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Psychological, NR Tests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914400"/>
            <a:ext cx="4114800" cy="838200"/>
          </a:xfrm>
        </p:spPr>
        <p:txBody>
          <a:bodyPr/>
          <a:lstStyle/>
          <a:p>
            <a:r>
              <a:rPr lang="en-US" dirty="0" smtClean="0"/>
              <a:t>Scientific, CR Tests</a:t>
            </a:r>
            <a:endParaRPr lang="en-US" dirty="0"/>
          </a:p>
        </p:txBody>
      </p:sp>
      <p:sp>
        <p:nvSpPr>
          <p:cNvPr id="10" name="Up-Down Arrow 9"/>
          <p:cNvSpPr/>
          <p:nvPr/>
        </p:nvSpPr>
        <p:spPr>
          <a:xfrm>
            <a:off x="609600" y="2057400"/>
            <a:ext cx="484632" cy="4267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95400" y="2057400"/>
            <a:ext cx="304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scores ranging from 0 to perhaps 100, what should be the dividing line between each of the levels?</a:t>
            </a:r>
          </a:p>
          <a:p>
            <a:endParaRPr lang="en-US" sz="2400" dirty="0"/>
          </a:p>
          <a:p>
            <a:r>
              <a:rPr lang="en-US" sz="2400" dirty="0" smtClean="0"/>
              <a:t>No matter where each cut score is set, it will be influenced by correct answers and correct guesses on other parts if the test.</a:t>
            </a:r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4572000" y="2209800"/>
            <a:ext cx="1905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3 Items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572000" y="3352800"/>
            <a:ext cx="1905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2 Items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572000" y="4495800"/>
            <a:ext cx="1905000" cy="807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1 Items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77000" y="1752600"/>
            <a:ext cx="2514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subtest is scored separately.</a:t>
            </a:r>
          </a:p>
          <a:p>
            <a:endParaRPr lang="en-US" sz="2400" dirty="0" smtClean="0"/>
          </a:p>
          <a:p>
            <a:r>
              <a:rPr lang="en-US" sz="2400" dirty="0" smtClean="0"/>
              <a:t>The test takers’ level is set by the highest subtest with sustained performance.</a:t>
            </a:r>
          </a:p>
          <a:p>
            <a:endParaRPr lang="en-US" sz="2400" dirty="0"/>
          </a:p>
          <a:p>
            <a:r>
              <a:rPr lang="en-US" sz="2400" dirty="0"/>
              <a:t>S</a:t>
            </a:r>
            <a:r>
              <a:rPr lang="en-US" sz="2400" dirty="0" smtClean="0"/>
              <a:t>ublevel scores are not influenced by correct guesses on other subtests.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6081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5. Renew the test.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533399"/>
          </a:xfrm>
        </p:spPr>
        <p:txBody>
          <a:bodyPr/>
          <a:lstStyle/>
          <a:p>
            <a:r>
              <a:rPr lang="en-US" dirty="0"/>
              <a:t>Psychological, NR Tests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876800"/>
          </a:xfrm>
        </p:spPr>
        <p:txBody>
          <a:bodyPr>
            <a:noAutofit/>
          </a:bodyPr>
          <a:lstStyle/>
          <a:p>
            <a:r>
              <a:rPr lang="en-US" dirty="0" smtClean="0"/>
              <a:t>Create new items for use the test.</a:t>
            </a:r>
          </a:p>
          <a:p>
            <a:r>
              <a:rPr lang="en-US" dirty="0" smtClean="0"/>
              <a:t>Trial the new items as non-scored items within an operational test.</a:t>
            </a:r>
          </a:p>
          <a:p>
            <a:r>
              <a:rPr lang="en-US" dirty="0" smtClean="0"/>
              <a:t>Deposit Items into an item pool for use in future alternate forms.</a:t>
            </a:r>
          </a:p>
          <a:p>
            <a:r>
              <a:rPr lang="en-US" dirty="0" smtClean="0"/>
              <a:t>Create parallel test forms using linear, nonlinear, or </a:t>
            </a:r>
            <a:r>
              <a:rPr lang="en-US" dirty="0" err="1" smtClean="0"/>
              <a:t>equipercentile</a:t>
            </a:r>
            <a:r>
              <a:rPr lang="en-US" dirty="0" smtClean="0"/>
              <a:t> equating procedures.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1"/>
            <a:ext cx="4041775" cy="457200"/>
          </a:xfrm>
        </p:spPr>
        <p:txBody>
          <a:bodyPr>
            <a:normAutofit/>
          </a:bodyPr>
          <a:lstStyle/>
          <a:p>
            <a:r>
              <a:rPr lang="en-US" dirty="0"/>
              <a:t>Scientific, CR 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676400"/>
            <a:ext cx="4041775" cy="4876800"/>
          </a:xfrm>
        </p:spPr>
        <p:txBody>
          <a:bodyPr>
            <a:noAutofit/>
          </a:bodyPr>
          <a:lstStyle/>
          <a:p>
            <a:r>
              <a:rPr lang="en-US" dirty="0" smtClean="0"/>
              <a:t>Create new TCA-aligned items.</a:t>
            </a:r>
          </a:p>
          <a:p>
            <a:r>
              <a:rPr lang="en-US" dirty="0" smtClean="0"/>
              <a:t>Trial the new items as non-scored items within a </a:t>
            </a:r>
            <a:r>
              <a:rPr lang="en-US" dirty="0" err="1" smtClean="0"/>
              <a:t>testlet</a:t>
            </a:r>
            <a:r>
              <a:rPr lang="en-US" dirty="0" smtClean="0"/>
              <a:t> at the targeted level.</a:t>
            </a:r>
          </a:p>
          <a:p>
            <a:r>
              <a:rPr lang="en-US" dirty="0" smtClean="0"/>
              <a:t>If equivalent in difficulty to other items in the level-specific sub-test, use them to build new testlets.</a:t>
            </a:r>
          </a:p>
          <a:p>
            <a:r>
              <a:rPr lang="en-US" dirty="0" smtClean="0"/>
              <a:t>Draw testlets at random from each level’s pool to create many parallel tests.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456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19200"/>
          </a:xfrm>
        </p:spPr>
        <p:txBody>
          <a:bodyPr>
            <a:noAutofit/>
          </a:bodyPr>
          <a:lstStyle/>
          <a:p>
            <a:r>
              <a:rPr lang="en-US" dirty="0" smtClean="0"/>
              <a:t>6. Defend your decisions</a:t>
            </a:r>
            <a:br>
              <a:rPr lang="en-US" dirty="0" smtClean="0"/>
            </a:br>
            <a:r>
              <a:rPr lang="en-US" sz="2400" dirty="0" smtClean="0"/>
              <a:t>and consider the basis (inference or evidence) for each decision</a:t>
            </a:r>
            <a:r>
              <a:rPr lang="en-US" sz="2700" dirty="0" smtClean="0"/>
              <a:t>.</a:t>
            </a:r>
            <a:endParaRPr lang="en-US" sz="27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15168"/>
            <a:ext cx="8001000" cy="539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171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19200"/>
          </a:xfrm>
        </p:spPr>
        <p:txBody>
          <a:bodyPr>
            <a:noAutofit/>
          </a:bodyPr>
          <a:lstStyle/>
          <a:p>
            <a:r>
              <a:rPr lang="en-US" dirty="0" smtClean="0"/>
              <a:t>6. Defend your decisions</a:t>
            </a:r>
            <a:br>
              <a:rPr lang="en-US" dirty="0" smtClean="0"/>
            </a:br>
            <a:r>
              <a:rPr lang="en-US" sz="2400" dirty="0" smtClean="0"/>
              <a:t>and consider the basis (inference or evidence) for each decision</a:t>
            </a:r>
            <a:r>
              <a:rPr lang="en-US" sz="2700" dirty="0" smtClean="0"/>
              <a:t>.</a:t>
            </a:r>
            <a:endParaRPr lang="en-US" sz="27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66170"/>
            <a:ext cx="8382000" cy="5492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04670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/>
              <a:t>7</a:t>
            </a:r>
            <a:r>
              <a:rPr lang="en-US" dirty="0" smtClean="0"/>
              <a:t>. Describe the test’s consequences.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533399"/>
          </a:xfrm>
        </p:spPr>
        <p:txBody>
          <a:bodyPr/>
          <a:lstStyle/>
          <a:p>
            <a:r>
              <a:rPr lang="en-US" dirty="0"/>
              <a:t>Psychological, NR Tests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876800"/>
          </a:xfrm>
        </p:spPr>
        <p:txBody>
          <a:bodyPr>
            <a:noAutofit/>
          </a:bodyPr>
          <a:lstStyle/>
          <a:p>
            <a:r>
              <a:rPr lang="en-US" dirty="0"/>
              <a:t>Show how the cut-score-setting process </a:t>
            </a:r>
            <a:r>
              <a:rPr lang="en-US" dirty="0" smtClean="0"/>
              <a:t>you used did </a:t>
            </a:r>
            <a:r>
              <a:rPr lang="en-US" dirty="0"/>
              <a:t>not </a:t>
            </a:r>
            <a:r>
              <a:rPr lang="en-US" dirty="0" smtClean="0"/>
              <a:t>disadvantage any of the following stakeholders:</a:t>
            </a:r>
          </a:p>
          <a:p>
            <a:pPr lvl="1"/>
            <a:r>
              <a:rPr lang="en-US" dirty="0" smtClean="0"/>
              <a:t>The test takers.</a:t>
            </a:r>
          </a:p>
          <a:p>
            <a:pPr lvl="1"/>
            <a:r>
              <a:rPr lang="en-US" dirty="0" smtClean="0"/>
              <a:t>Their future bosses.</a:t>
            </a:r>
          </a:p>
          <a:p>
            <a:pPr lvl="1"/>
            <a:r>
              <a:rPr lang="en-US" dirty="0" smtClean="0"/>
              <a:t>Those whose lives might depend on the test taker’s language skills.</a:t>
            </a:r>
          </a:p>
          <a:p>
            <a:r>
              <a:rPr lang="en-US" dirty="0" smtClean="0"/>
              <a:t>Show how your test is a fair representation of the STANAG 6001 guidelines and is fair to all test takers.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1"/>
            <a:ext cx="4041775" cy="457200"/>
          </a:xfrm>
        </p:spPr>
        <p:txBody>
          <a:bodyPr>
            <a:normAutofit/>
          </a:bodyPr>
          <a:lstStyle/>
          <a:p>
            <a:r>
              <a:rPr lang="en-US" dirty="0"/>
              <a:t>Scientific, CR 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676400"/>
            <a:ext cx="4041775" cy="4953000"/>
          </a:xfrm>
        </p:spPr>
        <p:txBody>
          <a:bodyPr>
            <a:noAutofit/>
          </a:bodyPr>
          <a:lstStyle/>
          <a:p>
            <a:r>
              <a:rPr lang="en-US" dirty="0" smtClean="0"/>
              <a:t>Legally, all you have to do is show how your test accurately tests the TCA standards in STANAG 6001.</a:t>
            </a:r>
          </a:p>
          <a:p>
            <a:r>
              <a:rPr lang="en-US" dirty="0" smtClean="0"/>
              <a:t>Those who set language requirements for jobs must defend those decisions.</a:t>
            </a:r>
          </a:p>
          <a:p>
            <a:r>
              <a:rPr lang="en-US" dirty="0" smtClean="0"/>
              <a:t>(But you may want to warn them that general language proficiency is a “necessary but not sufficient” condition of job performance.)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952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When developing language proficiency tests, HOPE is a good companion.</a:t>
            </a:r>
          </a:p>
          <a:p>
            <a:r>
              <a:rPr lang="en-US" dirty="0" smtClean="0"/>
              <a:t>However, HOPE is a lousy substitute for evidence-based decision making.</a:t>
            </a:r>
          </a:p>
          <a:p>
            <a:endParaRPr lang="en-US" dirty="0"/>
          </a:p>
          <a:p>
            <a:r>
              <a:rPr lang="en-US" dirty="0" smtClean="0"/>
              <a:t>Criterion-Referenced procedures can provide the evidence that will </a:t>
            </a:r>
          </a:p>
          <a:p>
            <a:pPr lvl="1"/>
            <a:r>
              <a:rPr lang="en-US" dirty="0" smtClean="0"/>
              <a:t>Make your language proficiency tests better.</a:t>
            </a:r>
          </a:p>
          <a:p>
            <a:pPr lvl="1"/>
            <a:r>
              <a:rPr lang="en-US" dirty="0" smtClean="0"/>
              <a:t>Make your life easier when asked to defend your tests!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28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But language testing is not as complex as we have been told it is.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Language </a:t>
            </a:r>
            <a:r>
              <a:rPr lang="en-US" dirty="0"/>
              <a:t>testing </a:t>
            </a:r>
            <a:r>
              <a:rPr lang="en-US" u="sng" dirty="0"/>
              <a:t>is</a:t>
            </a:r>
            <a:r>
              <a:rPr lang="en-US" dirty="0"/>
              <a:t> </a:t>
            </a:r>
            <a:r>
              <a:rPr lang="en-US" u="sng" dirty="0" smtClean="0"/>
              <a:t>not</a:t>
            </a:r>
            <a:r>
              <a:rPr lang="en-US" dirty="0" smtClean="0"/>
              <a:t> a </a:t>
            </a:r>
            <a:r>
              <a:rPr lang="en-US" u="sng" dirty="0" smtClean="0"/>
              <a:t>philosophical</a:t>
            </a:r>
            <a:r>
              <a:rPr lang="en-US" dirty="0" smtClean="0"/>
              <a:t>, </a:t>
            </a:r>
            <a:r>
              <a:rPr lang="en-US" u="sng" dirty="0" smtClean="0"/>
              <a:t>epistemological</a:t>
            </a:r>
            <a:r>
              <a:rPr lang="en-US" dirty="0" smtClean="0"/>
              <a:t> exercise that must infer an unobservable latent trait from a hypothesized </a:t>
            </a:r>
            <a:r>
              <a:rPr lang="en-US" dirty="0" err="1" smtClean="0"/>
              <a:t>nomological</a:t>
            </a:r>
            <a:r>
              <a:rPr lang="en-US" dirty="0" smtClean="0"/>
              <a:t> network of correlational relationships.</a:t>
            </a:r>
            <a:r>
              <a:rPr lang="en-US" dirty="0"/>
              <a:t> </a:t>
            </a:r>
          </a:p>
          <a:p>
            <a:r>
              <a:rPr lang="en-US" dirty="0"/>
              <a:t>Language testing </a:t>
            </a:r>
            <a:r>
              <a:rPr lang="en-US" u="sng" dirty="0"/>
              <a:t>is</a:t>
            </a:r>
            <a:r>
              <a:rPr lang="en-US" dirty="0"/>
              <a:t> a </a:t>
            </a:r>
            <a:r>
              <a:rPr lang="en-US" u="sng" dirty="0"/>
              <a:t>scientific</a:t>
            </a:r>
            <a:r>
              <a:rPr lang="en-US" dirty="0"/>
              <a:t>, </a:t>
            </a:r>
            <a:r>
              <a:rPr lang="en-US" u="sng" dirty="0"/>
              <a:t>ontological</a:t>
            </a:r>
            <a:r>
              <a:rPr lang="en-US" dirty="0"/>
              <a:t> </a:t>
            </a:r>
            <a:r>
              <a:rPr lang="en-US" dirty="0" smtClean="0"/>
              <a:t>effort </a:t>
            </a:r>
            <a:r>
              <a:rPr lang="en-US" dirty="0"/>
              <a:t>that describes an observable </a:t>
            </a:r>
            <a:r>
              <a:rPr lang="en-US" dirty="0" smtClean="0"/>
              <a:t>human trait by measuring causal </a:t>
            </a:r>
            <a:r>
              <a:rPr lang="en-US" dirty="0"/>
              <a:t>relationships.</a:t>
            </a:r>
          </a:p>
        </p:txBody>
      </p:sp>
    </p:spTree>
    <p:extLst>
      <p:ext uri="{BB962C8B-B14F-4D97-AF65-F5344CB8AC3E}">
        <p14:creationId xmlns:p14="http://schemas.microsoft.com/office/powerpoint/2010/main" val="15724107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Thank you for your interest</a:t>
            </a:r>
            <a:br>
              <a:rPr lang="en-US" dirty="0" smtClean="0"/>
            </a:br>
            <a:r>
              <a:rPr lang="en-US" dirty="0" smtClean="0"/>
              <a:t>in the emerging field of </a:t>
            </a:r>
            <a:br>
              <a:rPr lang="en-US" dirty="0" smtClean="0"/>
            </a:br>
            <a:r>
              <a:rPr lang="en-US" dirty="0" smtClean="0"/>
              <a:t>Criterion-Referenced</a:t>
            </a:r>
            <a:br>
              <a:rPr lang="en-US" dirty="0" smtClean="0"/>
            </a:br>
            <a:r>
              <a:rPr lang="en-US" dirty="0" smtClean="0"/>
              <a:t>Proficiency Testing!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593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Autofit/>
          </a:bodyPr>
          <a:lstStyle/>
          <a:p>
            <a:r>
              <a:rPr lang="en-US" sz="4000" dirty="0"/>
              <a:t>L</a:t>
            </a:r>
            <a:r>
              <a:rPr lang="en-US" sz="4000" dirty="0" smtClean="0"/>
              <a:t>anguage proficiency testing is scientific, not philosophical research.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46087"/>
          </a:xfrm>
        </p:spPr>
        <p:txBody>
          <a:bodyPr>
            <a:noAutofit/>
          </a:bodyPr>
          <a:lstStyle/>
          <a:p>
            <a:r>
              <a:rPr lang="en-US" dirty="0" smtClean="0"/>
              <a:t>Philosophical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981201"/>
            <a:ext cx="4191000" cy="3733800"/>
          </a:xfrm>
        </p:spPr>
        <p:txBody>
          <a:bodyPr>
            <a:noAutofit/>
          </a:bodyPr>
          <a:lstStyle/>
          <a:p>
            <a:r>
              <a:rPr lang="en-US" dirty="0" smtClean="0"/>
              <a:t>Is </a:t>
            </a:r>
            <a:r>
              <a:rPr lang="en-US" dirty="0" err="1" smtClean="0"/>
              <a:t>epistomological</a:t>
            </a:r>
            <a:r>
              <a:rPr lang="en-US" dirty="0" smtClean="0"/>
              <a:t>.</a:t>
            </a:r>
          </a:p>
          <a:p>
            <a:r>
              <a:rPr lang="en-US" dirty="0"/>
              <a:t>Suggests </a:t>
            </a:r>
            <a:r>
              <a:rPr lang="en-US" dirty="0" smtClean="0"/>
              <a:t>underlying </a:t>
            </a:r>
            <a:r>
              <a:rPr lang="en-US" dirty="0" err="1" smtClean="0"/>
              <a:t>nomological</a:t>
            </a:r>
            <a:r>
              <a:rPr lang="en-US" dirty="0" smtClean="0"/>
              <a:t> networks.</a:t>
            </a:r>
          </a:p>
          <a:p>
            <a:r>
              <a:rPr lang="en-US" dirty="0" smtClean="0"/>
              <a:t>Hypothesizes correlations within that network.</a:t>
            </a:r>
          </a:p>
          <a:p>
            <a:r>
              <a:rPr lang="en-US" dirty="0" smtClean="0"/>
              <a:t>Infers an explanatory model.</a:t>
            </a:r>
          </a:p>
          <a:p>
            <a:r>
              <a:rPr lang="en-US" dirty="0" smtClean="0"/>
              <a:t>Develops arguments that defend the inferred explanation.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446087"/>
          </a:xfrm>
        </p:spPr>
        <p:txBody>
          <a:bodyPr>
            <a:noAutofit/>
          </a:bodyPr>
          <a:lstStyle/>
          <a:p>
            <a:r>
              <a:rPr lang="en-US" dirty="0" smtClean="0"/>
              <a:t>Scientific Research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55205"/>
            <a:ext cx="4346575" cy="3759795"/>
          </a:xfrm>
        </p:spPr>
        <p:txBody>
          <a:bodyPr>
            <a:normAutofit/>
          </a:bodyPr>
          <a:lstStyle/>
          <a:p>
            <a:r>
              <a:rPr lang="en-US" dirty="0" smtClean="0"/>
              <a:t>Is ontological.</a:t>
            </a:r>
          </a:p>
          <a:p>
            <a:r>
              <a:rPr lang="en-US" dirty="0" smtClean="0"/>
              <a:t>Measures observable phenomenon.</a:t>
            </a:r>
          </a:p>
          <a:p>
            <a:r>
              <a:rPr lang="en-US" dirty="0" smtClean="0"/>
              <a:t>Documents demonstrable causal relationships.</a:t>
            </a:r>
          </a:p>
          <a:p>
            <a:r>
              <a:rPr lang="en-US" dirty="0" smtClean="0"/>
              <a:t>Confirms the functioning of the observed model.</a:t>
            </a:r>
          </a:p>
          <a:p>
            <a:r>
              <a:rPr lang="en-US" dirty="0" smtClean="0"/>
              <a:t>Builds an evidence-based argument for that model.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5810071"/>
            <a:ext cx="8534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summary applies insights found in the article </a:t>
            </a:r>
            <a:r>
              <a:rPr lang="en-US" dirty="0"/>
              <a:t>“The Concept of Validity” </a:t>
            </a:r>
            <a:r>
              <a:rPr lang="en-US" dirty="0" smtClean="0"/>
              <a:t>by </a:t>
            </a:r>
            <a:r>
              <a:rPr lang="en-US" dirty="0" err="1" smtClean="0"/>
              <a:t>Borsboom</a:t>
            </a:r>
            <a:r>
              <a:rPr lang="en-US" dirty="0" smtClean="0"/>
              <a:t>, </a:t>
            </a:r>
            <a:r>
              <a:rPr lang="en-US" dirty="0" err="1" smtClean="0"/>
              <a:t>Mellenbergh</a:t>
            </a:r>
            <a:r>
              <a:rPr lang="en-US" dirty="0" smtClean="0"/>
              <a:t>, and van </a:t>
            </a:r>
            <a:r>
              <a:rPr lang="en-US" dirty="0" err="1" smtClean="0"/>
              <a:t>Heerden</a:t>
            </a:r>
            <a:r>
              <a:rPr lang="en-US" dirty="0" smtClean="0"/>
              <a:t>  </a:t>
            </a:r>
            <a:r>
              <a:rPr lang="en-US" dirty="0"/>
              <a:t>in </a:t>
            </a:r>
            <a:r>
              <a:rPr lang="en-US" i="1" dirty="0"/>
              <a:t>Psychological Review, </a:t>
            </a:r>
            <a:r>
              <a:rPr lang="en-US" dirty="0"/>
              <a:t>2004, Vol. 111, No. 4, 1061-1071.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161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630362"/>
          </a:xfrm>
        </p:spPr>
        <p:txBody>
          <a:bodyPr>
            <a:noAutofit/>
          </a:bodyPr>
          <a:lstStyle/>
          <a:p>
            <a:r>
              <a:rPr lang="en-US" sz="4000" dirty="0" smtClean="0"/>
              <a:t>Classical Test Theory was developed for Psychological Research.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i="1" dirty="0" smtClean="0"/>
              <a:t>Item Response Theory for Psychologists</a:t>
            </a:r>
            <a:r>
              <a:rPr lang="en-US" sz="2000" dirty="0" smtClean="0"/>
              <a:t>, </a:t>
            </a:r>
            <a:r>
              <a:rPr lang="en-US" sz="2000" dirty="0" err="1" smtClean="0"/>
              <a:t>Embretson</a:t>
            </a:r>
            <a:r>
              <a:rPr lang="en-US" sz="2000" dirty="0" smtClean="0"/>
              <a:t> and </a:t>
            </a:r>
            <a:r>
              <a:rPr lang="en-US" sz="2000" dirty="0" err="1" smtClean="0"/>
              <a:t>Reise</a:t>
            </a:r>
            <a:r>
              <a:rPr lang="en-US" sz="2000" dirty="0" smtClean="0"/>
              <a:t>, 2013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648200"/>
          </a:xfrm>
        </p:spPr>
        <p:txBody>
          <a:bodyPr>
            <a:noAutofit/>
          </a:bodyPr>
          <a:lstStyle/>
          <a:p>
            <a:r>
              <a:rPr lang="en-US" dirty="0" smtClean="0"/>
              <a:t>“Classical Test Theory (CTT) has been the mainstay of psychological test development for most of the 20</a:t>
            </a:r>
            <a:r>
              <a:rPr lang="en-US" baseline="30000" dirty="0" smtClean="0"/>
              <a:t>th</a:t>
            </a:r>
            <a:r>
              <a:rPr lang="en-US" dirty="0" smtClean="0"/>
              <a:t> century.”</a:t>
            </a:r>
          </a:p>
          <a:p>
            <a:r>
              <a:rPr lang="en-US" dirty="0" smtClean="0"/>
              <a:t>“Many new or revised tests, particularly ability tests have been developed from [Item Response Theory] IRT principles.”</a:t>
            </a:r>
          </a:p>
          <a:p>
            <a:r>
              <a:rPr lang="en-US" dirty="0" smtClean="0"/>
              <a:t>“Yet, … test users are largely unaware that the psychometric basis of testing has changed.”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08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582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And those changes in psychometric practices make a difference!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Chapter 2 in the book </a:t>
            </a:r>
            <a:r>
              <a:rPr lang="en-US" i="1" dirty="0" smtClean="0"/>
              <a:t>Item Response Theory for </a:t>
            </a:r>
            <a:r>
              <a:rPr lang="en-US" dirty="0" smtClean="0"/>
              <a:t>Psychologists is titled “The New Rules of Measurement” and compares old and new psychometric principles.</a:t>
            </a:r>
          </a:p>
          <a:p>
            <a:pPr lvl="1"/>
            <a:r>
              <a:rPr lang="en-US" dirty="0" smtClean="0"/>
              <a:t>The “old” rules apply to Norm-Referenced testing.</a:t>
            </a:r>
          </a:p>
          <a:p>
            <a:pPr lvl="1"/>
            <a:r>
              <a:rPr lang="en-US" dirty="0" smtClean="0"/>
              <a:t>The “new” rules apply to Criterion-Referenced testing. </a:t>
            </a:r>
          </a:p>
          <a:p>
            <a:r>
              <a:rPr lang="en-US" dirty="0"/>
              <a:t>The </a:t>
            </a:r>
            <a:r>
              <a:rPr lang="en-US" dirty="0" smtClean="0"/>
              <a:t>following slides </a:t>
            </a:r>
            <a:r>
              <a:rPr lang="en-US" dirty="0"/>
              <a:t>capture the first 6 of those “new rules</a:t>
            </a:r>
            <a:r>
              <a:rPr lang="en-US" dirty="0" smtClean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445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“The </a:t>
            </a:r>
            <a:r>
              <a:rPr lang="en-US" sz="4000" dirty="0"/>
              <a:t>New Rules of </a:t>
            </a:r>
            <a:r>
              <a:rPr lang="en-US" sz="4000" dirty="0" smtClean="0"/>
              <a:t>Measurement”</a:t>
            </a:r>
            <a:br>
              <a:rPr lang="en-US" sz="4000" dirty="0" smtClean="0"/>
            </a:br>
            <a:r>
              <a:rPr lang="en-US" sz="4000" dirty="0" smtClean="0"/>
              <a:t>Rule # 1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Psychological (CTT &amp; NR)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1"/>
            <a:ext cx="4040188" cy="3763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</a:t>
            </a:r>
            <a:r>
              <a:rPr lang="en-US" sz="3200" dirty="0"/>
              <a:t>standard error of measurement applies to all scores in a particular population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Scientific (IRT &amp; CR)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1"/>
            <a:ext cx="4041775" cy="4114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</a:t>
            </a:r>
            <a:r>
              <a:rPr lang="en-US" sz="3200" dirty="0"/>
              <a:t>standard error of measurement</a:t>
            </a:r>
          </a:p>
          <a:p>
            <a:pPr lvl="1"/>
            <a:r>
              <a:rPr lang="en-US" sz="2800" dirty="0"/>
              <a:t>Differs across scores </a:t>
            </a:r>
            <a:r>
              <a:rPr lang="en-US" sz="2800" dirty="0" smtClean="0"/>
              <a:t>within a test, but it</a:t>
            </a:r>
            <a:endParaRPr lang="en-US" sz="2800" dirty="0"/>
          </a:p>
          <a:p>
            <a:pPr lvl="1"/>
            <a:r>
              <a:rPr lang="en-US" sz="2800" dirty="0"/>
              <a:t>Generalizes across population</a:t>
            </a:r>
            <a:r>
              <a:rPr lang="en-US" sz="2800" u="sng" dirty="0"/>
              <a:t>s</a:t>
            </a:r>
            <a:r>
              <a:rPr lang="en-US" sz="2800" dirty="0"/>
              <a:t> [for a given score].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04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“The </a:t>
            </a:r>
            <a:r>
              <a:rPr lang="en-US" sz="4000" dirty="0"/>
              <a:t>New Rules of </a:t>
            </a:r>
            <a:r>
              <a:rPr lang="en-US" sz="4000" dirty="0" smtClean="0"/>
              <a:t>Measurement”</a:t>
            </a:r>
            <a:br>
              <a:rPr lang="en-US" sz="4000" dirty="0" smtClean="0"/>
            </a:br>
            <a:r>
              <a:rPr lang="en-US" sz="4000" dirty="0" smtClean="0"/>
              <a:t>Rule # 2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Psychological (CTT &amp; NR)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>
            <a:normAutofit/>
          </a:bodyPr>
          <a:lstStyle/>
          <a:p>
            <a:r>
              <a:rPr lang="en-US" sz="3200" dirty="0"/>
              <a:t>Longer tests are more reliable than shorter tests.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Scientific (IRT &amp; CR)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599"/>
            <a:ext cx="4041775" cy="3611563"/>
          </a:xfrm>
        </p:spPr>
        <p:txBody>
          <a:bodyPr>
            <a:normAutofit/>
          </a:bodyPr>
          <a:lstStyle/>
          <a:p>
            <a:r>
              <a:rPr lang="en-US" sz="3200" dirty="0"/>
              <a:t>Shorter tests can be more reliable than longer tests [if they align with </a:t>
            </a:r>
            <a:r>
              <a:rPr lang="en-US" sz="3200" dirty="0" smtClean="0"/>
              <a:t>each </a:t>
            </a:r>
            <a:r>
              <a:rPr lang="en-US" sz="3200" dirty="0"/>
              <a:t>test </a:t>
            </a:r>
            <a:r>
              <a:rPr lang="en-US" sz="3200" dirty="0" smtClean="0"/>
              <a:t>taker’s </a:t>
            </a:r>
            <a:r>
              <a:rPr lang="en-US" sz="3200" dirty="0"/>
              <a:t>ability </a:t>
            </a:r>
            <a:r>
              <a:rPr lang="en-US" sz="3200" dirty="0" smtClean="0"/>
              <a:t>level].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938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“The </a:t>
            </a:r>
            <a:r>
              <a:rPr lang="en-US" sz="4000" dirty="0"/>
              <a:t>New Rules of </a:t>
            </a:r>
            <a:r>
              <a:rPr lang="en-US" sz="4000" dirty="0" smtClean="0"/>
              <a:t>Measurement”</a:t>
            </a:r>
            <a:br>
              <a:rPr lang="en-US" sz="4000" dirty="0" smtClean="0"/>
            </a:br>
            <a:r>
              <a:rPr lang="en-US" sz="4000" dirty="0" smtClean="0"/>
              <a:t>Rule # 3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Psychological (CTT &amp; NR)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>
            <a:normAutofit/>
          </a:bodyPr>
          <a:lstStyle/>
          <a:p>
            <a:r>
              <a:rPr lang="en-US" sz="3200" dirty="0"/>
              <a:t>Comparing test scores across multiple forms is optimal when test forms are parallel.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Scientific (IRT &amp; CR)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1"/>
            <a:ext cx="4041775" cy="3840162"/>
          </a:xfrm>
        </p:spPr>
        <p:txBody>
          <a:bodyPr>
            <a:noAutofit/>
          </a:bodyPr>
          <a:lstStyle/>
          <a:p>
            <a:r>
              <a:rPr lang="en-US" sz="3200" dirty="0"/>
              <a:t>Comparing test scores across multiple forms is optimal when test difficulty levels </a:t>
            </a:r>
            <a:r>
              <a:rPr lang="en-US" sz="3200" dirty="0" smtClean="0"/>
              <a:t>are </a:t>
            </a:r>
            <a:r>
              <a:rPr lang="en-US" sz="3200" dirty="0"/>
              <a:t>aligned with </a:t>
            </a:r>
            <a:r>
              <a:rPr lang="en-US" sz="3200" dirty="0" smtClean="0"/>
              <a:t>each person’s ability level.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938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2048</Words>
  <Application>Microsoft Office PowerPoint</Application>
  <PresentationFormat>On-screen Show (4:3)</PresentationFormat>
  <Paragraphs>203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Developing STANAG 6001 Language Proficiency Tests with Less Inference and More Evidence</vt:lpstr>
      <vt:lpstr>Language testing is a professional discipline. </vt:lpstr>
      <vt:lpstr>But language testing is not as complex as we have been told it is.</vt:lpstr>
      <vt:lpstr>Language proficiency testing is scientific, not philosophical research.</vt:lpstr>
      <vt:lpstr>Classical Test Theory was developed for Psychological Research. Item Response Theory for Psychologists, Embretson and Reise, 2013</vt:lpstr>
      <vt:lpstr>And those changes in psychometric practices make a difference!</vt:lpstr>
      <vt:lpstr>“The New Rules of Measurement” Rule # 1</vt:lpstr>
      <vt:lpstr>“The New Rules of Measurement” Rule # 2</vt:lpstr>
      <vt:lpstr>“The New Rules of Measurement” Rule # 3</vt:lpstr>
      <vt:lpstr>“The New Rules of Measurement” Rule # 4</vt:lpstr>
      <vt:lpstr>“The New Rules of Measurement” Rule # 5</vt:lpstr>
      <vt:lpstr>“The New Rules of Measurement” Rule # 6</vt:lpstr>
      <vt:lpstr>Begin with the End in Mind.</vt:lpstr>
      <vt:lpstr>The “Roadmap” reminds us to begin with the end in mind and stay focused on that goal.</vt:lpstr>
      <vt:lpstr>Oops!  Before we begin the process, we need to define the construct we will be testing.</vt:lpstr>
      <vt:lpstr>The STANAG 6001 Reading Construct</vt:lpstr>
      <vt:lpstr>Definition of Proficient Reading</vt:lpstr>
      <vt:lpstr>A Note on “Construct” Definitions</vt:lpstr>
      <vt:lpstr>1. Design the test, items, and scoring.</vt:lpstr>
      <vt:lpstr>A Note on Item and TCA Alignment</vt:lpstr>
      <vt:lpstr>2. Develop the test items.</vt:lpstr>
      <vt:lpstr>3. Trial the items; pretest the test.</vt:lpstr>
      <vt:lpstr>4. Make the test operational.</vt:lpstr>
      <vt:lpstr>CR Simplifies Cut-Score Setting</vt:lpstr>
      <vt:lpstr>5. Renew the test.</vt:lpstr>
      <vt:lpstr>6. Defend your decisions and consider the basis (inference or evidence) for each decision.</vt:lpstr>
      <vt:lpstr>6. Defend your decisions and consider the basis (inference or evidence) for each decision.</vt:lpstr>
      <vt:lpstr>7. Describe the test’s consequences.</vt:lpstr>
      <vt:lpstr>In Conclusion</vt:lpstr>
      <vt:lpstr>Thank you for your interest in the emerging field of  Criterion-Referenced Proficiency Testing!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STANAG 6001 Tests</dc:title>
  <dc:creator>Ray Clifford</dc:creator>
  <cp:lastModifiedBy>Ray Clifford</cp:lastModifiedBy>
  <cp:revision>77</cp:revision>
  <dcterms:created xsi:type="dcterms:W3CDTF">2016-08-30T18:02:54Z</dcterms:created>
  <dcterms:modified xsi:type="dcterms:W3CDTF">2016-09-06T01:27:21Z</dcterms:modified>
</cp:coreProperties>
</file>