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5" r:id="rId3"/>
    <p:sldId id="257" r:id="rId4"/>
    <p:sldId id="272" r:id="rId5"/>
    <p:sldId id="266" r:id="rId6"/>
    <p:sldId id="274" r:id="rId7"/>
    <p:sldId id="259" r:id="rId8"/>
    <p:sldId id="273" r:id="rId9"/>
    <p:sldId id="258" r:id="rId10"/>
    <p:sldId id="269" r:id="rId11"/>
    <p:sldId id="275" r:id="rId12"/>
    <p:sldId id="276" r:id="rId13"/>
    <p:sldId id="277" r:id="rId14"/>
    <p:sldId id="270" r:id="rId15"/>
    <p:sldId id="267" r:id="rId16"/>
    <p:sldId id="268" r:id="rId17"/>
    <p:sldId id="297" r:id="rId18"/>
    <p:sldId id="298" r:id="rId19"/>
    <p:sldId id="299" r:id="rId20"/>
    <p:sldId id="278" r:id="rId21"/>
    <p:sldId id="260" r:id="rId22"/>
    <p:sldId id="296" r:id="rId23"/>
    <p:sldId id="300" r:id="rId24"/>
    <p:sldId id="283" r:id="rId25"/>
    <p:sldId id="284" r:id="rId26"/>
    <p:sldId id="286" r:id="rId27"/>
    <p:sldId id="285" r:id="rId28"/>
    <p:sldId id="292" r:id="rId29"/>
    <p:sldId id="291" r:id="rId30"/>
    <p:sldId id="262" r:id="rId31"/>
    <p:sldId id="263" r:id="rId32"/>
    <p:sldId id="264" r:id="rId33"/>
    <p:sldId id="293" r:id="rId34"/>
    <p:sldId id="287" r:id="rId35"/>
    <p:sldId id="288" r:id="rId36"/>
    <p:sldId id="290" r:id="rId37"/>
    <p:sldId id="289" r:id="rId38"/>
    <p:sldId id="294" r:id="rId39"/>
    <p:sldId id="295" r:id="rId40"/>
    <p:sldId id="280" r:id="rId41"/>
    <p:sldId id="279" r:id="rId42"/>
    <p:sldId id="281" r:id="rId43"/>
    <p:sldId id="271" r:id="rId44"/>
    <p:sldId id="282"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2" d="100"/>
          <a:sy n="112" d="100"/>
        </p:scale>
        <p:origin x="-1528"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Click to edit Master subtitle style</a:t>
            </a:r>
            <a:endParaRPr lang="en-US"/>
          </a:p>
        </p:txBody>
      </p:sp>
      <p:sp>
        <p:nvSpPr>
          <p:cNvPr id="4" name="Date Placeholder 3"/>
          <p:cNvSpPr>
            <a:spLocks noGrp="1"/>
          </p:cNvSpPr>
          <p:nvPr>
            <p:ph type="dt" sz="half" idx="10"/>
          </p:nvPr>
        </p:nvSpPr>
        <p:spPr/>
        <p:txBody>
          <a:bodyPr/>
          <a:lstStyle/>
          <a:p>
            <a:fld id="{CBB24F8F-D4AD-044D-977F-9151A135FE6C}" type="datetimeFigureOut">
              <a:t>27/10/16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A88F5E-847D-2A4A-B292-3131F313C715}" type="slidenum">
              <a:t>‹#›</a:t>
            </a:fld>
            <a:endParaRPr lang="en-US"/>
          </a:p>
        </p:txBody>
      </p:sp>
    </p:spTree>
    <p:extLst>
      <p:ext uri="{BB962C8B-B14F-4D97-AF65-F5344CB8AC3E}">
        <p14:creationId xmlns:p14="http://schemas.microsoft.com/office/powerpoint/2010/main" val="1050545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Date Placeholder 3"/>
          <p:cNvSpPr>
            <a:spLocks noGrp="1"/>
          </p:cNvSpPr>
          <p:nvPr>
            <p:ph type="dt" sz="half" idx="10"/>
          </p:nvPr>
        </p:nvSpPr>
        <p:spPr/>
        <p:txBody>
          <a:bodyPr/>
          <a:lstStyle/>
          <a:p>
            <a:fld id="{CBB24F8F-D4AD-044D-977F-9151A135FE6C}" type="datetimeFigureOut">
              <a:t>27/10/16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A88F5E-847D-2A4A-B292-3131F313C715}" type="slidenum">
              <a:t>‹#›</a:t>
            </a:fld>
            <a:endParaRPr lang="en-US"/>
          </a:p>
        </p:txBody>
      </p:sp>
    </p:spTree>
    <p:extLst>
      <p:ext uri="{BB962C8B-B14F-4D97-AF65-F5344CB8AC3E}">
        <p14:creationId xmlns:p14="http://schemas.microsoft.com/office/powerpoint/2010/main" val="4216691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sv-S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Date Placeholder 3"/>
          <p:cNvSpPr>
            <a:spLocks noGrp="1"/>
          </p:cNvSpPr>
          <p:nvPr>
            <p:ph type="dt" sz="half" idx="10"/>
          </p:nvPr>
        </p:nvSpPr>
        <p:spPr/>
        <p:txBody>
          <a:bodyPr/>
          <a:lstStyle/>
          <a:p>
            <a:fld id="{CBB24F8F-D4AD-044D-977F-9151A135FE6C}" type="datetimeFigureOut">
              <a:t>27/10/16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A88F5E-847D-2A4A-B292-3131F313C715}" type="slidenum">
              <a:t>‹#›</a:t>
            </a:fld>
            <a:endParaRPr lang="en-US"/>
          </a:p>
        </p:txBody>
      </p:sp>
    </p:spTree>
    <p:extLst>
      <p:ext uri="{BB962C8B-B14F-4D97-AF65-F5344CB8AC3E}">
        <p14:creationId xmlns:p14="http://schemas.microsoft.com/office/powerpoint/2010/main" val="2134416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Content Placeholder 2"/>
          <p:cNvSpPr>
            <a:spLocks noGrp="1"/>
          </p:cNvSpPr>
          <p:nvPr>
            <p:ph idx="1"/>
          </p:nvPr>
        </p:nvSpPr>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Date Placeholder 3"/>
          <p:cNvSpPr>
            <a:spLocks noGrp="1"/>
          </p:cNvSpPr>
          <p:nvPr>
            <p:ph type="dt" sz="half" idx="10"/>
          </p:nvPr>
        </p:nvSpPr>
        <p:spPr/>
        <p:txBody>
          <a:bodyPr/>
          <a:lstStyle/>
          <a:p>
            <a:fld id="{CBB24F8F-D4AD-044D-977F-9151A135FE6C}" type="datetimeFigureOut">
              <a:t>27/10/16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A88F5E-847D-2A4A-B292-3131F313C715}" type="slidenum">
              <a:t>‹#›</a:t>
            </a:fld>
            <a:endParaRPr lang="en-US"/>
          </a:p>
        </p:txBody>
      </p:sp>
    </p:spTree>
    <p:extLst>
      <p:ext uri="{BB962C8B-B14F-4D97-AF65-F5344CB8AC3E}">
        <p14:creationId xmlns:p14="http://schemas.microsoft.com/office/powerpoint/2010/main" val="2331245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sv-S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Click to edit Master text styles</a:t>
            </a:r>
          </a:p>
        </p:txBody>
      </p:sp>
      <p:sp>
        <p:nvSpPr>
          <p:cNvPr id="4" name="Date Placeholder 3"/>
          <p:cNvSpPr>
            <a:spLocks noGrp="1"/>
          </p:cNvSpPr>
          <p:nvPr>
            <p:ph type="dt" sz="half" idx="10"/>
          </p:nvPr>
        </p:nvSpPr>
        <p:spPr/>
        <p:txBody>
          <a:bodyPr/>
          <a:lstStyle/>
          <a:p>
            <a:fld id="{CBB24F8F-D4AD-044D-977F-9151A135FE6C}" type="datetimeFigureOut">
              <a:t>27/10/16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A88F5E-847D-2A4A-B292-3131F313C715}" type="slidenum">
              <a:t>‹#›</a:t>
            </a:fld>
            <a:endParaRPr lang="en-US"/>
          </a:p>
        </p:txBody>
      </p:sp>
    </p:spTree>
    <p:extLst>
      <p:ext uri="{BB962C8B-B14F-4D97-AF65-F5344CB8AC3E}">
        <p14:creationId xmlns:p14="http://schemas.microsoft.com/office/powerpoint/2010/main" val="243130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5" name="Date Placeholder 4"/>
          <p:cNvSpPr>
            <a:spLocks noGrp="1"/>
          </p:cNvSpPr>
          <p:nvPr>
            <p:ph type="dt" sz="half" idx="10"/>
          </p:nvPr>
        </p:nvSpPr>
        <p:spPr/>
        <p:txBody>
          <a:bodyPr/>
          <a:lstStyle/>
          <a:p>
            <a:fld id="{CBB24F8F-D4AD-044D-977F-9151A135FE6C}" type="datetimeFigureOut">
              <a:t>27/10/16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A88F5E-847D-2A4A-B292-3131F313C715}" type="slidenum">
              <a:t>‹#›</a:t>
            </a:fld>
            <a:endParaRPr lang="en-US"/>
          </a:p>
        </p:txBody>
      </p:sp>
    </p:spTree>
    <p:extLst>
      <p:ext uri="{BB962C8B-B14F-4D97-AF65-F5344CB8AC3E}">
        <p14:creationId xmlns:p14="http://schemas.microsoft.com/office/powerpoint/2010/main" val="181246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7" name="Date Placeholder 6"/>
          <p:cNvSpPr>
            <a:spLocks noGrp="1"/>
          </p:cNvSpPr>
          <p:nvPr>
            <p:ph type="dt" sz="half" idx="10"/>
          </p:nvPr>
        </p:nvSpPr>
        <p:spPr/>
        <p:txBody>
          <a:bodyPr/>
          <a:lstStyle/>
          <a:p>
            <a:fld id="{CBB24F8F-D4AD-044D-977F-9151A135FE6C}" type="datetimeFigureOut">
              <a:t>27/10/16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A88F5E-847D-2A4A-B292-3131F313C715}" type="slidenum">
              <a:t>‹#›</a:t>
            </a:fld>
            <a:endParaRPr lang="en-US"/>
          </a:p>
        </p:txBody>
      </p:sp>
    </p:spTree>
    <p:extLst>
      <p:ext uri="{BB962C8B-B14F-4D97-AF65-F5344CB8AC3E}">
        <p14:creationId xmlns:p14="http://schemas.microsoft.com/office/powerpoint/2010/main" val="783101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Date Placeholder 2"/>
          <p:cNvSpPr>
            <a:spLocks noGrp="1"/>
          </p:cNvSpPr>
          <p:nvPr>
            <p:ph type="dt" sz="half" idx="10"/>
          </p:nvPr>
        </p:nvSpPr>
        <p:spPr/>
        <p:txBody>
          <a:bodyPr/>
          <a:lstStyle/>
          <a:p>
            <a:fld id="{CBB24F8F-D4AD-044D-977F-9151A135FE6C}" type="datetimeFigureOut">
              <a:t>27/10/16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A88F5E-847D-2A4A-B292-3131F313C715}" type="slidenum">
              <a:t>‹#›</a:t>
            </a:fld>
            <a:endParaRPr lang="en-US"/>
          </a:p>
        </p:txBody>
      </p:sp>
    </p:spTree>
    <p:extLst>
      <p:ext uri="{BB962C8B-B14F-4D97-AF65-F5344CB8AC3E}">
        <p14:creationId xmlns:p14="http://schemas.microsoft.com/office/powerpoint/2010/main" val="55638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B24F8F-D4AD-044D-977F-9151A135FE6C}" type="datetimeFigureOut">
              <a:t>27/10/16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A88F5E-847D-2A4A-B292-3131F313C715}" type="slidenum">
              <a:t>‹#›</a:t>
            </a:fld>
            <a:endParaRPr lang="en-US"/>
          </a:p>
        </p:txBody>
      </p:sp>
    </p:spTree>
    <p:extLst>
      <p:ext uri="{BB962C8B-B14F-4D97-AF65-F5344CB8AC3E}">
        <p14:creationId xmlns:p14="http://schemas.microsoft.com/office/powerpoint/2010/main" val="2303453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sv-S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
        <p:nvSpPr>
          <p:cNvPr id="5" name="Date Placeholder 4"/>
          <p:cNvSpPr>
            <a:spLocks noGrp="1"/>
          </p:cNvSpPr>
          <p:nvPr>
            <p:ph type="dt" sz="half" idx="10"/>
          </p:nvPr>
        </p:nvSpPr>
        <p:spPr/>
        <p:txBody>
          <a:bodyPr/>
          <a:lstStyle/>
          <a:p>
            <a:fld id="{CBB24F8F-D4AD-044D-977F-9151A135FE6C}" type="datetimeFigureOut">
              <a:t>27/10/16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A88F5E-847D-2A4A-B292-3131F313C715}" type="slidenum">
              <a:t>‹#›</a:t>
            </a:fld>
            <a:endParaRPr lang="en-US"/>
          </a:p>
        </p:txBody>
      </p:sp>
    </p:spTree>
    <p:extLst>
      <p:ext uri="{BB962C8B-B14F-4D97-AF65-F5344CB8AC3E}">
        <p14:creationId xmlns:p14="http://schemas.microsoft.com/office/powerpoint/2010/main" val="2460346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sv-S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
        <p:nvSpPr>
          <p:cNvPr id="5" name="Date Placeholder 4"/>
          <p:cNvSpPr>
            <a:spLocks noGrp="1"/>
          </p:cNvSpPr>
          <p:nvPr>
            <p:ph type="dt" sz="half" idx="10"/>
          </p:nvPr>
        </p:nvSpPr>
        <p:spPr/>
        <p:txBody>
          <a:bodyPr/>
          <a:lstStyle/>
          <a:p>
            <a:fld id="{CBB24F8F-D4AD-044D-977F-9151A135FE6C}" type="datetimeFigureOut">
              <a:t>27/10/16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A88F5E-847D-2A4A-B292-3131F313C715}" type="slidenum">
              <a:t>‹#›</a:t>
            </a:fld>
            <a:endParaRPr lang="en-US"/>
          </a:p>
        </p:txBody>
      </p:sp>
    </p:spTree>
    <p:extLst>
      <p:ext uri="{BB962C8B-B14F-4D97-AF65-F5344CB8AC3E}">
        <p14:creationId xmlns:p14="http://schemas.microsoft.com/office/powerpoint/2010/main" val="11983865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B24F8F-D4AD-044D-977F-9151A135FE6C}" type="datetimeFigureOut">
              <a:t>27/10/16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88F5E-847D-2A4A-B292-3131F313C715}" type="slidenum">
              <a:t>‹#›</a:t>
            </a:fld>
            <a:endParaRPr lang="en-US"/>
          </a:p>
        </p:txBody>
      </p:sp>
    </p:spTree>
    <p:extLst>
      <p:ext uri="{BB962C8B-B14F-4D97-AF65-F5344CB8AC3E}">
        <p14:creationId xmlns:p14="http://schemas.microsoft.com/office/powerpoint/2010/main" val="1078294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1" Type="http://schemas.microsoft.com/office/2007/relationships/media" Target="../media/media1.mp4"/><Relationship Id="rId2" Type="http://schemas.openxmlformats.org/officeDocument/2006/relationships/video" Target="../media/media1.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 Id="rId3"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1" Type="http://schemas.microsoft.com/office/2007/relationships/media" Target="../media/media2.mp4"/><Relationship Id="rId2" Type="http://schemas.openxmlformats.org/officeDocument/2006/relationships/video" Target="../media/media2.mp4"/></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1" Type="http://schemas.microsoft.com/office/2007/relationships/media" Target="../media/media3.mp4"/><Relationship Id="rId2" Type="http://schemas.openxmlformats.org/officeDocument/2006/relationships/video" Target="../media/media3.mp4"/></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png"/><Relationship Id="rId3" Type="http://schemas.openxmlformats.org/officeDocument/2006/relationships/hyperlink" Target="https://drive.google.com/drive/folders/0B3CwiYlfDFkBU0pVVEJsX0hMUHM?pageId=101365729957685022826"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t>Corpus linguistics (CL)</a:t>
            </a:r>
            <a:br>
              <a:rPr lang="en-US"/>
            </a:br>
            <a:r>
              <a:rPr lang="en-US" sz="3600"/>
              <a:t>in military language instruction: </a:t>
            </a:r>
          </a:p>
        </p:txBody>
      </p:sp>
      <p:sp>
        <p:nvSpPr>
          <p:cNvPr id="3" name="Subtitle 2"/>
          <p:cNvSpPr>
            <a:spLocks noGrp="1"/>
          </p:cNvSpPr>
          <p:nvPr>
            <p:ph type="subTitle" idx="1"/>
          </p:nvPr>
        </p:nvSpPr>
        <p:spPr/>
        <p:txBody>
          <a:bodyPr/>
          <a:lstStyle/>
          <a:p>
            <a:r>
              <a:rPr lang="en-US">
                <a:solidFill>
                  <a:schemeClr val="tx1"/>
                </a:solidFill>
              </a:rPr>
              <a:t>English</a:t>
            </a:r>
          </a:p>
        </p:txBody>
      </p:sp>
    </p:spTree>
    <p:extLst>
      <p:ext uri="{BB962C8B-B14F-4D97-AF65-F5344CB8AC3E}">
        <p14:creationId xmlns:p14="http://schemas.microsoft.com/office/powerpoint/2010/main" val="1121355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chor="ctr">
            <a:normAutofit/>
          </a:bodyPr>
          <a:lstStyle/>
          <a:p>
            <a:r>
              <a:rPr lang="en-US" sz="3200"/>
              <a:t>Specialized Corpus:</a:t>
            </a:r>
            <a:br>
              <a:rPr lang="en-US" sz="3200"/>
            </a:br>
            <a:r>
              <a:rPr lang="en-US" sz="2000"/>
              <a:t>Michigan Corpus of Spoken Academic English (US)</a:t>
            </a:r>
          </a:p>
        </p:txBody>
      </p:sp>
      <p:pic>
        <p:nvPicPr>
          <p:cNvPr id="4" name="Content Placeholder 3" descr="Screen Shot 2016-10-26 at 06.32.48.png"/>
          <p:cNvPicPr>
            <a:picLocks noGrp="1" noChangeAspect="1"/>
          </p:cNvPicPr>
          <p:nvPr>
            <p:ph idx="1"/>
          </p:nvPr>
        </p:nvPicPr>
        <p:blipFill>
          <a:blip r:embed="rId2">
            <a:extLst>
              <a:ext uri="{28A0092B-C50C-407E-A947-70E740481C1C}">
                <a14:useLocalDpi xmlns:a14="http://schemas.microsoft.com/office/drawing/2010/main" val="0"/>
              </a:ext>
            </a:extLst>
          </a:blip>
          <a:srcRect t="-20302" b="-20302"/>
          <a:stretch>
            <a:fillRect/>
          </a:stretch>
        </p:blipFill>
        <p:spPr/>
      </p:pic>
      <p:sp>
        <p:nvSpPr>
          <p:cNvPr id="3" name="TextBox 2"/>
          <p:cNvSpPr txBox="1"/>
          <p:nvPr/>
        </p:nvSpPr>
        <p:spPr>
          <a:xfrm>
            <a:off x="1420091" y="5818909"/>
            <a:ext cx="6528350" cy="461665"/>
          </a:xfrm>
          <a:prstGeom prst="rect">
            <a:avLst/>
          </a:prstGeom>
          <a:noFill/>
        </p:spPr>
        <p:txBody>
          <a:bodyPr wrap="none" rtlCol="0">
            <a:spAutoFit/>
          </a:bodyPr>
          <a:lstStyle/>
          <a:p>
            <a:r>
              <a:rPr lang="en-US" sz="2400"/>
              <a:t>MICASE Online: 1.85 million words, 152 transcripts</a:t>
            </a:r>
          </a:p>
        </p:txBody>
      </p:sp>
    </p:spTree>
    <p:extLst>
      <p:ext uri="{BB962C8B-B14F-4D97-AF65-F5344CB8AC3E}">
        <p14:creationId xmlns:p14="http://schemas.microsoft.com/office/powerpoint/2010/main" val="461071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General Corpus</a:t>
            </a:r>
            <a:br>
              <a:rPr lang="en-US"/>
            </a:br>
            <a:endParaRPr lang="en-US"/>
          </a:p>
        </p:txBody>
      </p:sp>
      <p:pic>
        <p:nvPicPr>
          <p:cNvPr id="4" name="Content Placeholder 3" descr="British_National_Corpus_structure.svg.png"/>
          <p:cNvPicPr>
            <a:picLocks noGrp="1" noChangeAspect="1"/>
          </p:cNvPicPr>
          <p:nvPr>
            <p:ph idx="1"/>
          </p:nvPr>
        </p:nvPicPr>
        <p:blipFill>
          <a:blip r:embed="rId2">
            <a:extLst>
              <a:ext uri="{28A0092B-C50C-407E-A947-70E740481C1C}">
                <a14:useLocalDpi xmlns:a14="http://schemas.microsoft.com/office/drawing/2010/main" val="0"/>
              </a:ext>
            </a:extLst>
          </a:blip>
          <a:srcRect t="-28897" b="-28897"/>
          <a:stretch>
            <a:fillRect/>
          </a:stretch>
        </p:blipFill>
        <p:spPr/>
      </p:pic>
      <p:pic>
        <p:nvPicPr>
          <p:cNvPr id="5" name="Picture 4" descr="BNClogo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54" y="1056409"/>
            <a:ext cx="8636000" cy="889000"/>
          </a:xfrm>
          <a:prstGeom prst="rect">
            <a:avLst/>
          </a:prstGeom>
        </p:spPr>
      </p:pic>
      <p:sp>
        <p:nvSpPr>
          <p:cNvPr id="6" name="TextBox 5"/>
          <p:cNvSpPr txBox="1"/>
          <p:nvPr/>
        </p:nvSpPr>
        <p:spPr>
          <a:xfrm>
            <a:off x="3242809" y="5795894"/>
            <a:ext cx="2787767" cy="523220"/>
          </a:xfrm>
          <a:prstGeom prst="rect">
            <a:avLst/>
          </a:prstGeom>
          <a:noFill/>
        </p:spPr>
        <p:txBody>
          <a:bodyPr wrap="none" rtlCol="0">
            <a:spAutoFit/>
          </a:bodyPr>
          <a:lstStyle/>
          <a:p>
            <a:pPr algn="ctr"/>
            <a:r>
              <a:rPr lang="en-US" sz="2800"/>
              <a:t>100 million words</a:t>
            </a:r>
          </a:p>
        </p:txBody>
      </p:sp>
    </p:spTree>
    <p:extLst>
      <p:ext uri="{BB962C8B-B14F-4D97-AF65-F5344CB8AC3E}">
        <p14:creationId xmlns:p14="http://schemas.microsoft.com/office/powerpoint/2010/main" val="3700563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Comparable Corpora</a:t>
            </a:r>
            <a:br>
              <a:rPr lang="en-US"/>
            </a:br>
            <a:endParaRPr lang="en-US"/>
          </a:p>
        </p:txBody>
      </p:sp>
      <p:pic>
        <p:nvPicPr>
          <p:cNvPr id="6" name="Content Placeholder 5" descr="iceban.jpg"/>
          <p:cNvPicPr>
            <a:picLocks noGrp="1" noChangeAspect="1"/>
          </p:cNvPicPr>
          <p:nvPr>
            <p:ph idx="1"/>
          </p:nvPr>
        </p:nvPicPr>
        <p:blipFill>
          <a:blip r:embed="rId2">
            <a:extLst>
              <a:ext uri="{28A0092B-C50C-407E-A947-70E740481C1C}">
                <a14:useLocalDpi xmlns:a14="http://schemas.microsoft.com/office/drawing/2010/main" val="0"/>
              </a:ext>
            </a:extLst>
          </a:blip>
          <a:srcRect t="-67764" b="-67764"/>
          <a:stretch>
            <a:fillRect/>
          </a:stretch>
        </p:blipFill>
        <p:spPr>
          <a:xfrm>
            <a:off x="1900382" y="1126836"/>
            <a:ext cx="5193720" cy="2856346"/>
          </a:xfrm>
        </p:spPr>
      </p:pic>
      <p:sp>
        <p:nvSpPr>
          <p:cNvPr id="7" name="TextBox 6"/>
          <p:cNvSpPr txBox="1"/>
          <p:nvPr/>
        </p:nvSpPr>
        <p:spPr>
          <a:xfrm>
            <a:off x="2078182" y="3423600"/>
            <a:ext cx="1625340" cy="2031325"/>
          </a:xfrm>
          <a:prstGeom prst="rect">
            <a:avLst/>
          </a:prstGeom>
          <a:noFill/>
        </p:spPr>
        <p:txBody>
          <a:bodyPr wrap="none" rtlCol="0">
            <a:spAutoFit/>
          </a:bodyPr>
          <a:lstStyle/>
          <a:p>
            <a:r>
              <a:rPr lang="en-US"/>
              <a:t>Canada</a:t>
            </a:r>
          </a:p>
          <a:p>
            <a:r>
              <a:rPr lang="en-US"/>
              <a:t>East Africa</a:t>
            </a:r>
          </a:p>
          <a:p>
            <a:r>
              <a:rPr lang="en-US"/>
              <a:t>Great Britain</a:t>
            </a:r>
          </a:p>
          <a:p>
            <a:r>
              <a:rPr lang="en-US"/>
              <a:t>Hong Kong</a:t>
            </a:r>
          </a:p>
          <a:p>
            <a:r>
              <a:rPr lang="en-US"/>
              <a:t>India</a:t>
            </a:r>
          </a:p>
          <a:p>
            <a:r>
              <a:rPr lang="en-US"/>
              <a:t>Ireland &amp; SPICE</a:t>
            </a:r>
          </a:p>
          <a:p>
            <a:r>
              <a:rPr lang="en-US"/>
              <a:t>Ireland</a:t>
            </a:r>
          </a:p>
        </p:txBody>
      </p:sp>
      <p:sp>
        <p:nvSpPr>
          <p:cNvPr id="9" name="TextBox 8"/>
          <p:cNvSpPr txBox="1"/>
          <p:nvPr/>
        </p:nvSpPr>
        <p:spPr>
          <a:xfrm>
            <a:off x="4802909" y="3423600"/>
            <a:ext cx="1893930" cy="2031325"/>
          </a:xfrm>
          <a:prstGeom prst="rect">
            <a:avLst/>
          </a:prstGeom>
          <a:noFill/>
        </p:spPr>
        <p:txBody>
          <a:bodyPr wrap="none" rtlCol="0">
            <a:spAutoFit/>
          </a:bodyPr>
          <a:lstStyle/>
          <a:p>
            <a:r>
              <a:rPr lang="en-US"/>
              <a:t>Jamaica</a:t>
            </a:r>
            <a:br>
              <a:rPr lang="en-US"/>
            </a:br>
            <a:r>
              <a:rPr lang="en-US"/>
              <a:t>New Zealand</a:t>
            </a:r>
          </a:p>
          <a:p>
            <a:r>
              <a:rPr lang="en-US"/>
              <a:t>Nigeria (written)</a:t>
            </a:r>
          </a:p>
          <a:p>
            <a:r>
              <a:rPr lang="en-US"/>
              <a:t>The Philippines</a:t>
            </a:r>
            <a:br>
              <a:rPr lang="en-US"/>
            </a:br>
            <a:r>
              <a:rPr lang="en-US"/>
              <a:t>Singapore</a:t>
            </a:r>
          </a:p>
          <a:p>
            <a:r>
              <a:rPr lang="en-US"/>
              <a:t>Sri Lanka (written)</a:t>
            </a:r>
          </a:p>
          <a:p>
            <a:r>
              <a:rPr lang="en-US"/>
              <a:t>USA (written)</a:t>
            </a:r>
          </a:p>
        </p:txBody>
      </p:sp>
      <p:sp>
        <p:nvSpPr>
          <p:cNvPr id="10" name="TextBox 9"/>
          <p:cNvSpPr txBox="1"/>
          <p:nvPr/>
        </p:nvSpPr>
        <p:spPr>
          <a:xfrm>
            <a:off x="2724727" y="5749759"/>
            <a:ext cx="3196107" cy="523220"/>
          </a:xfrm>
          <a:prstGeom prst="rect">
            <a:avLst/>
          </a:prstGeom>
          <a:noFill/>
        </p:spPr>
        <p:txBody>
          <a:bodyPr wrap="none" rtlCol="0">
            <a:spAutoFit/>
          </a:bodyPr>
          <a:lstStyle/>
          <a:p>
            <a:r>
              <a:rPr lang="en-US" sz="2800"/>
              <a:t>1 million words each</a:t>
            </a:r>
          </a:p>
        </p:txBody>
      </p:sp>
    </p:spTree>
    <p:extLst>
      <p:ext uri="{BB962C8B-B14F-4D97-AF65-F5344CB8AC3E}">
        <p14:creationId xmlns:p14="http://schemas.microsoft.com/office/powerpoint/2010/main" val="3829546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Parallel Corpora</a:t>
            </a:r>
            <a:br>
              <a:rPr lang="en-US"/>
            </a:br>
            <a:r>
              <a:rPr lang="en-US" sz="3100"/>
              <a:t>Europarl Parallel Corpus 1996-2011</a:t>
            </a:r>
          </a:p>
        </p:txBody>
      </p:sp>
      <p:pic>
        <p:nvPicPr>
          <p:cNvPr id="4" name="Content Placeholder 3" descr="footer_icon_eplogo_en.png"/>
          <p:cNvPicPr>
            <a:picLocks noGrp="1" noChangeAspect="1"/>
          </p:cNvPicPr>
          <p:nvPr>
            <p:ph idx="1"/>
          </p:nvPr>
        </p:nvPicPr>
        <p:blipFill>
          <a:blip r:embed="rId2">
            <a:extLst>
              <a:ext uri="{28A0092B-C50C-407E-A947-70E740481C1C}">
                <a14:useLocalDpi xmlns:a14="http://schemas.microsoft.com/office/drawing/2010/main" val="0"/>
              </a:ext>
            </a:extLst>
          </a:blip>
          <a:srcRect l="-13849" r="-13849"/>
          <a:stretch>
            <a:fillRect/>
          </a:stretch>
        </p:blipFill>
        <p:spPr>
          <a:xfrm>
            <a:off x="1801091" y="1600201"/>
            <a:ext cx="5530272" cy="3041437"/>
          </a:xfrm>
        </p:spPr>
      </p:pic>
      <p:sp>
        <p:nvSpPr>
          <p:cNvPr id="5" name="TextBox 4"/>
          <p:cNvSpPr txBox="1"/>
          <p:nvPr/>
        </p:nvSpPr>
        <p:spPr>
          <a:xfrm>
            <a:off x="657589" y="5103014"/>
            <a:ext cx="8029211" cy="461665"/>
          </a:xfrm>
          <a:prstGeom prst="rect">
            <a:avLst/>
          </a:prstGeom>
          <a:noFill/>
        </p:spPr>
        <p:txBody>
          <a:bodyPr wrap="none" rtlCol="0">
            <a:spAutoFit/>
          </a:bodyPr>
          <a:lstStyle/>
          <a:p>
            <a:r>
              <a:rPr lang="en-US" sz="2400"/>
              <a:t>21 European languages, approx. 60 million words per language</a:t>
            </a:r>
          </a:p>
        </p:txBody>
      </p:sp>
    </p:spTree>
    <p:extLst>
      <p:ext uri="{BB962C8B-B14F-4D97-AF65-F5344CB8AC3E}">
        <p14:creationId xmlns:p14="http://schemas.microsoft.com/office/powerpoint/2010/main" val="2432893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False Friend "Eventually"</a:t>
            </a:r>
            <a:br>
              <a:rPr lang="en-US" sz="3200"/>
            </a:br>
            <a:r>
              <a:rPr lang="en-US" sz="3200"/>
              <a:t>Strikes at the Heart of NATO Airspace Control</a:t>
            </a:r>
          </a:p>
        </p:txBody>
      </p:sp>
      <p:pic>
        <p:nvPicPr>
          <p:cNvPr id="17" name="JFACC 21C Dutch Coronation Watch burne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94650808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vol="80000">
                <p:cTn id="7" fill="hold" display="0">
                  <p:stCondLst>
                    <p:cond delay="indefinite"/>
                  </p:stCondLst>
                </p:cTn>
                <p:tgtEl>
                  <p:spTgt spid="1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a:t>Parallel Corpora: hunting 'false friends'</a:t>
            </a:r>
            <a:br>
              <a:rPr lang="en-US" sz="2800"/>
            </a:br>
            <a:r>
              <a:rPr lang="en-US" sz="2000" i="1"/>
              <a:t>Eventuell/a/t</a:t>
            </a:r>
            <a:r>
              <a:rPr lang="en-US" sz="2000"/>
              <a:t> </a:t>
            </a:r>
            <a:r>
              <a:rPr lang="en-US" sz="2000">
                <a:solidFill>
                  <a:srgbClr val="FF0000"/>
                </a:solidFill>
              </a:rPr>
              <a:t>Swe </a:t>
            </a:r>
            <a:r>
              <a:rPr lang="en-US" sz="2000"/>
              <a:t>vs </a:t>
            </a:r>
            <a:r>
              <a:rPr lang="en-US" sz="2000" i="1"/>
              <a:t>Eventual/ly </a:t>
            </a:r>
            <a:r>
              <a:rPr lang="en-US" sz="2000">
                <a:solidFill>
                  <a:srgbClr val="FF0000"/>
                </a:solidFill>
              </a:rPr>
              <a:t>Eng</a:t>
            </a:r>
          </a:p>
        </p:txBody>
      </p:sp>
      <p:sp>
        <p:nvSpPr>
          <p:cNvPr id="3" name="Content Placeholder 2"/>
          <p:cNvSpPr>
            <a:spLocks noGrp="1"/>
          </p:cNvSpPr>
          <p:nvPr>
            <p:ph idx="1"/>
          </p:nvPr>
        </p:nvSpPr>
        <p:spPr/>
        <p:txBody>
          <a:bodyPr>
            <a:normAutofit/>
          </a:bodyPr>
          <a:lstStyle/>
          <a:p>
            <a:r>
              <a:rPr lang="en-US" sz="1600"/>
              <a:t>1 lämnar ledningen till StriC, bör 			eventuell strid vara av låg intensitet och</a:t>
            </a:r>
          </a:p>
          <a:p>
            <a:r>
              <a:rPr lang="en-US" sz="1600"/>
              <a:t>2 motståndarens läge,marschväg och 		eventuell eskort delges av stabschefen.</a:t>
            </a:r>
          </a:p>
          <a:p>
            <a:r>
              <a:rPr lang="en-US" sz="1600"/>
              <a:t>3 förhållanden, befälsförhållanden samt 	eventuella handlingsregler, insatsregler</a:t>
            </a:r>
          </a:p>
          <a:p>
            <a:r>
              <a:rPr lang="en-US" sz="1600"/>
              <a:t>4 göra de effekter vi vill uppnå och 		eventuella prioriterade förmågor ska</a:t>
            </a:r>
          </a:p>
          <a:p>
            <a:r>
              <a:rPr lang="en-US" sz="1600"/>
              <a:t>5 lut i stort. Genomförandeidén (GFI) är 	eventuellt indelad i skeden och beskriver</a:t>
            </a:r>
          </a:p>
          <a:p>
            <a:r>
              <a:rPr lang="en-US" sz="1600"/>
              <a:t>6 planeringsarbetet. Stabschefen kan 		eventuellt ersättas av ledningslagschef.</a:t>
            </a:r>
          </a:p>
          <a:p>
            <a:endParaRPr lang="en-US" sz="1600"/>
          </a:p>
          <a:p>
            <a:r>
              <a:rPr lang="en-US" sz="1600"/>
              <a:t>1	 disposals are properly documented for 	eventual reimbursement when it is authorized.</a:t>
            </a:r>
          </a:p>
          <a:p>
            <a:r>
              <a:rPr lang="en-US" sz="1600"/>
              <a:t>2	 successfully, no matter what form it 		eventually takes. Landpower is a powerful</a:t>
            </a:r>
          </a:p>
          <a:p>
            <a:r>
              <a:rPr lang="en-US" sz="1600"/>
              <a:t>3 defeating an enemy at any level 			eventually requires shifting to the offense.</a:t>
            </a:r>
          </a:p>
          <a:p>
            <a:r>
              <a:rPr lang="en-US" sz="1600"/>
              <a:t>4 authority to civilian agencies and		eventually to the host nation. Once this </a:t>
            </a:r>
          </a:p>
          <a:p>
            <a:endParaRPr lang="en-US" sz="1600"/>
          </a:p>
        </p:txBody>
      </p:sp>
    </p:spTree>
    <p:extLst>
      <p:ext uri="{BB962C8B-B14F-4D97-AF65-F5344CB8AC3E}">
        <p14:creationId xmlns:p14="http://schemas.microsoft.com/office/powerpoint/2010/main" val="2420039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Learner Corpus</a:t>
            </a:r>
            <a:endParaRPr lang="en-US" sz="2000"/>
          </a:p>
        </p:txBody>
      </p:sp>
      <p:pic>
        <p:nvPicPr>
          <p:cNvPr id="4" name="Content Placeholder 3" descr="Screen Shot 2016-10-26 at 06.28.54.png"/>
          <p:cNvPicPr>
            <a:picLocks noGrp="1" noChangeAspect="1"/>
          </p:cNvPicPr>
          <p:nvPr>
            <p:ph idx="1"/>
          </p:nvPr>
        </p:nvPicPr>
        <p:blipFill>
          <a:blip r:embed="rId2">
            <a:extLst>
              <a:ext uri="{28A0092B-C50C-407E-A947-70E740481C1C}">
                <a14:useLocalDpi xmlns:a14="http://schemas.microsoft.com/office/drawing/2010/main" val="0"/>
              </a:ext>
            </a:extLst>
          </a:blip>
          <a:srcRect l="-16839" r="-16839"/>
          <a:stretch>
            <a:fillRect/>
          </a:stretch>
        </p:blipFill>
        <p:spPr>
          <a:xfrm>
            <a:off x="457201" y="1600201"/>
            <a:ext cx="7589982" cy="4174198"/>
          </a:xfrm>
        </p:spPr>
      </p:pic>
      <p:sp>
        <p:nvSpPr>
          <p:cNvPr id="3" name="TextBox 2"/>
          <p:cNvSpPr txBox="1"/>
          <p:nvPr/>
        </p:nvSpPr>
        <p:spPr>
          <a:xfrm>
            <a:off x="1500908" y="5946031"/>
            <a:ext cx="5935790" cy="461665"/>
          </a:xfrm>
          <a:prstGeom prst="rect">
            <a:avLst/>
          </a:prstGeom>
          <a:noFill/>
        </p:spPr>
        <p:txBody>
          <a:bodyPr wrap="none" rtlCol="0">
            <a:spAutoFit/>
          </a:bodyPr>
          <a:lstStyle/>
          <a:p>
            <a:r>
              <a:rPr lang="en-US" sz="2400"/>
              <a:t> 40 million words, 138,000 written documents</a:t>
            </a:r>
          </a:p>
        </p:txBody>
      </p:sp>
    </p:spTree>
    <p:extLst>
      <p:ext uri="{BB962C8B-B14F-4D97-AF65-F5344CB8AC3E}">
        <p14:creationId xmlns:p14="http://schemas.microsoft.com/office/powerpoint/2010/main" val="3892708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Historical (Diachronic) Corpus</a:t>
            </a:r>
          </a:p>
        </p:txBody>
      </p:sp>
      <p:sp>
        <p:nvSpPr>
          <p:cNvPr id="3" name="Content Placeholder 2"/>
          <p:cNvSpPr>
            <a:spLocks noGrp="1"/>
          </p:cNvSpPr>
          <p:nvPr>
            <p:ph idx="1"/>
          </p:nvPr>
        </p:nvSpPr>
        <p:spPr/>
        <p:txBody>
          <a:bodyPr>
            <a:normAutofit/>
          </a:bodyPr>
          <a:lstStyle/>
          <a:p>
            <a:r>
              <a:rPr lang="en-US" sz="2400" i="1"/>
              <a:t>The Helsinki Corpus of English Texts</a:t>
            </a:r>
            <a:r>
              <a:rPr lang="en-US" sz="2400"/>
              <a:t>, containing approximately 1.5 million words, covers a thousand years of English texts, from the eighth to the beginning of the eighteenth century.</a:t>
            </a:r>
          </a:p>
          <a:p>
            <a:endParaRPr lang="en-US" sz="2400"/>
          </a:p>
          <a:p>
            <a:r>
              <a:rPr lang="en-US" sz="2400"/>
              <a:t>The corpus includes more than four hundred samples of continuous text varying from 2000 to 20,000 words, both short texts and extracts from longer ones. It is divided into three sections: Old, Middle, and Early Modern English.</a:t>
            </a:r>
          </a:p>
        </p:txBody>
      </p:sp>
    </p:spTree>
    <p:extLst>
      <p:ext uri="{BB962C8B-B14F-4D97-AF65-F5344CB8AC3E}">
        <p14:creationId xmlns:p14="http://schemas.microsoft.com/office/powerpoint/2010/main" val="727228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Monitor Corpus</a:t>
            </a:r>
          </a:p>
        </p:txBody>
      </p:sp>
      <p:pic>
        <p:nvPicPr>
          <p:cNvPr id="4" name="Content Placeholder 3" descr="Screen Shot 2016-10-27 at 07.32.32.png"/>
          <p:cNvPicPr>
            <a:picLocks noGrp="1" noChangeAspect="1"/>
          </p:cNvPicPr>
          <p:nvPr>
            <p:ph idx="1"/>
          </p:nvPr>
        </p:nvPicPr>
        <p:blipFill>
          <a:blip r:embed="rId2">
            <a:extLst>
              <a:ext uri="{28A0092B-C50C-407E-A947-70E740481C1C}">
                <a14:useLocalDpi xmlns:a14="http://schemas.microsoft.com/office/drawing/2010/main" val="0"/>
              </a:ext>
            </a:extLst>
          </a:blip>
          <a:srcRect t="-128483" b="-128483"/>
          <a:stretch>
            <a:fillRect/>
          </a:stretch>
        </p:blipFill>
        <p:spPr/>
      </p:pic>
    </p:spTree>
    <p:extLst>
      <p:ext uri="{BB962C8B-B14F-4D97-AF65-F5344CB8AC3E}">
        <p14:creationId xmlns:p14="http://schemas.microsoft.com/office/powerpoint/2010/main" val="3838761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Monitor Corpus (Cont'd)</a:t>
            </a:r>
          </a:p>
        </p:txBody>
      </p:sp>
      <p:sp>
        <p:nvSpPr>
          <p:cNvPr id="3" name="Content Placeholder 2"/>
          <p:cNvSpPr>
            <a:spLocks noGrp="1"/>
          </p:cNvSpPr>
          <p:nvPr>
            <p:ph idx="1"/>
          </p:nvPr>
        </p:nvSpPr>
        <p:spPr>
          <a:xfrm>
            <a:off x="457200" y="1417638"/>
            <a:ext cx="8229600" cy="5057629"/>
          </a:xfrm>
        </p:spPr>
        <p:txBody>
          <a:bodyPr>
            <a:noAutofit/>
          </a:bodyPr>
          <a:lstStyle/>
          <a:p>
            <a:pPr marL="0" indent="0">
              <a:buNone/>
            </a:pPr>
            <a:r>
              <a:rPr lang="en-US" sz="1600"/>
              <a:t>Here at Oxford Dictionaries, we’re interested in anything talked about in words, so we identified more than 10,000 RSS feeds on topics covering the gamut of topics from current affairs, science, sport, hobbies, popular culture and hundreds of others. Twice a day we visit each of these feeds, identify links to pages we haven’t seen before, and collect the text of these pages. We get pages in English written by people all over the world and in all sorts of styles, including newspapers, scientific articles, and individual blogs. Most importantly, we know to within a day or so when the page was first published.</a:t>
            </a:r>
          </a:p>
          <a:p>
            <a:pPr marL="0" indent="0">
              <a:buNone/>
            </a:pPr>
            <a:r>
              <a:rPr lang="en-US" sz="1600"/>
              <a:t> </a:t>
            </a:r>
          </a:p>
          <a:p>
            <a:pPr marL="0" indent="0">
              <a:buNone/>
            </a:pPr>
            <a:r>
              <a:rPr lang="en-US" sz="1600"/>
              <a:t>Every month we analyse what we’ve collected, removing duplicated copies of pages and even paragraphs, leaving us with more than 150 million words. We identify parts-of-speech and grammatical patterns to give us a wide-ranging and up-to-date picture of the vocabulary of current English.</a:t>
            </a:r>
          </a:p>
          <a:p>
            <a:pPr marL="0" indent="0">
              <a:buNone/>
            </a:pPr>
            <a:r>
              <a:rPr lang="en-US" sz="1600"/>
              <a:t> </a:t>
            </a:r>
          </a:p>
          <a:p>
            <a:pPr marL="0" indent="0">
              <a:buNone/>
            </a:pPr>
            <a:r>
              <a:rPr lang="en-US" sz="1600"/>
              <a:t>Using the detailed data about when the pages were written, we apply a combination of statistical and editorial techniques to identify the appearance of new words and words which are becoming more widely used. We examine not only changes in how often a word is used, but how that usage is distributed across the world, and very importantly, whether it is moving from specialist forums such as science journals or websites for particular interest groups into the wider domain of English discussion.</a:t>
            </a:r>
          </a:p>
          <a:p>
            <a:endParaRPr lang="en-US" sz="1600"/>
          </a:p>
        </p:txBody>
      </p:sp>
    </p:spTree>
    <p:extLst>
      <p:ext uri="{BB962C8B-B14F-4D97-AF65-F5344CB8AC3E}">
        <p14:creationId xmlns:p14="http://schemas.microsoft.com/office/powerpoint/2010/main" val="2217764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472604"/>
          </a:xfrm>
        </p:spPr>
        <p:txBody>
          <a:bodyPr>
            <a:normAutofit/>
          </a:bodyPr>
          <a:lstStyle/>
          <a:p>
            <a:pPr algn="ctr"/>
            <a:r>
              <a:rPr lang="en-US" sz="2400"/>
              <a:t>François-Marie Arouet</a:t>
            </a:r>
          </a:p>
        </p:txBody>
      </p:sp>
      <p:pic>
        <p:nvPicPr>
          <p:cNvPr id="5" name="Picture Placeholder 4" descr="Voltaire.jpg"/>
          <p:cNvPicPr>
            <a:picLocks noGrp="1" noChangeAspect="1"/>
          </p:cNvPicPr>
          <p:nvPr>
            <p:ph type="pic" idx="1"/>
          </p:nvPr>
        </p:nvPicPr>
        <p:blipFill>
          <a:blip r:embed="rId2">
            <a:extLst>
              <a:ext uri="{28A0092B-C50C-407E-A947-70E740481C1C}">
                <a14:useLocalDpi xmlns:a14="http://schemas.microsoft.com/office/drawing/2010/main" val="0"/>
              </a:ext>
            </a:extLst>
          </a:blip>
          <a:srcRect l="-34000" r="-34000"/>
          <a:stretch>
            <a:fillRect/>
          </a:stretch>
        </p:blipFill>
        <p:spPr>
          <a:xfrm>
            <a:off x="1792288" y="612775"/>
            <a:ext cx="5011494" cy="3758621"/>
          </a:xfrm>
        </p:spPr>
      </p:pic>
      <p:sp>
        <p:nvSpPr>
          <p:cNvPr id="4" name="Text Placeholder 3"/>
          <p:cNvSpPr>
            <a:spLocks noGrp="1"/>
          </p:cNvSpPr>
          <p:nvPr>
            <p:ph type="body" sz="half" idx="2"/>
          </p:nvPr>
        </p:nvSpPr>
        <p:spPr>
          <a:xfrm>
            <a:off x="1792288" y="5367338"/>
            <a:ext cx="5486400" cy="1017208"/>
          </a:xfrm>
        </p:spPr>
        <p:txBody>
          <a:bodyPr>
            <a:noAutofit/>
          </a:bodyPr>
          <a:lstStyle/>
          <a:p>
            <a:pPr algn="ctr"/>
            <a:r>
              <a:rPr lang="en-US" sz="3200">
                <a:latin typeface="Brush Script MT Italic"/>
                <a:cs typeface="Brush Script MT Italic"/>
              </a:rPr>
              <a:t>Si vous voulez converser avec moi, définissez vos termes</a:t>
            </a:r>
          </a:p>
        </p:txBody>
      </p:sp>
    </p:spTree>
    <p:extLst>
      <p:ext uri="{BB962C8B-B14F-4D97-AF65-F5344CB8AC3E}">
        <p14:creationId xmlns:p14="http://schemas.microsoft.com/office/powerpoint/2010/main" val="3367436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Pedagogic Corpus</a:t>
            </a:r>
          </a:p>
        </p:txBody>
      </p:sp>
      <p:sp>
        <p:nvSpPr>
          <p:cNvPr id="3" name="Content Placeholder 2"/>
          <p:cNvSpPr>
            <a:spLocks noGrp="1"/>
          </p:cNvSpPr>
          <p:nvPr>
            <p:ph idx="1"/>
          </p:nvPr>
        </p:nvSpPr>
        <p:spPr/>
        <p:txBody>
          <a:bodyPr>
            <a:normAutofit/>
          </a:bodyPr>
          <a:lstStyle/>
          <a:p>
            <a:r>
              <a:rPr lang="en-US"/>
              <a:t>Pedagogic corpus is a corpus consisting of all texts to which a learner has been exposed.</a:t>
            </a:r>
            <a:br>
              <a:rPr lang="en-US"/>
            </a:br>
            <a:r>
              <a:rPr lang="en-US"/>
              <a:t>A pedagogic corpus collected by a teacher or researcher may consist of all course books, readers, etc. used by a learner and the tapes they have listened to. This includes all instances of a word or phrase that learners encounter in different contexts, to improve their knowledge of language.</a:t>
            </a:r>
          </a:p>
        </p:txBody>
      </p:sp>
    </p:spTree>
    <p:extLst>
      <p:ext uri="{BB962C8B-B14F-4D97-AF65-F5344CB8AC3E}">
        <p14:creationId xmlns:p14="http://schemas.microsoft.com/office/powerpoint/2010/main" val="2973501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 some terms</a:t>
            </a:r>
          </a:p>
        </p:txBody>
      </p:sp>
      <p:sp>
        <p:nvSpPr>
          <p:cNvPr id="3" name="Content Placeholder 2"/>
          <p:cNvSpPr>
            <a:spLocks noGrp="1"/>
          </p:cNvSpPr>
          <p:nvPr>
            <p:ph idx="1"/>
          </p:nvPr>
        </p:nvSpPr>
        <p:spPr/>
        <p:txBody>
          <a:bodyPr>
            <a:normAutofit lnSpcReduction="10000"/>
          </a:bodyPr>
          <a:lstStyle/>
          <a:p>
            <a:r>
              <a:rPr lang="en-US"/>
              <a:t>Type</a:t>
            </a:r>
            <a:br>
              <a:rPr lang="en-US"/>
            </a:br>
            <a:r>
              <a:rPr lang="en-US" sz="2400"/>
              <a:t>In a corpus, words that recur are counted as Types.</a:t>
            </a:r>
          </a:p>
          <a:p>
            <a:r>
              <a:rPr lang="en-US"/>
              <a:t>Token</a:t>
            </a:r>
            <a:br>
              <a:rPr lang="en-US"/>
            </a:br>
            <a:r>
              <a:rPr lang="en-US" sz="2400"/>
              <a:t>Each word occuring in the corpus, irrespective of Type,</a:t>
            </a:r>
            <a:br>
              <a:rPr lang="en-US" sz="2400"/>
            </a:br>
            <a:r>
              <a:rPr lang="en-US" sz="2400"/>
              <a:t>counts as a Token.</a:t>
            </a:r>
          </a:p>
          <a:p>
            <a:r>
              <a:rPr lang="en-US"/>
              <a:t>Hapax Legomena (Hapaxes)</a:t>
            </a:r>
            <a:br>
              <a:rPr lang="en-US"/>
            </a:br>
            <a:r>
              <a:rPr lang="en-US" sz="2400"/>
              <a:t>W</a:t>
            </a:r>
            <a:r>
              <a:rPr lang="en-US" sz="2400"/>
              <a:t>ords that only occur once in the corpus.</a:t>
            </a:r>
          </a:p>
          <a:p>
            <a:r>
              <a:rPr lang="en-US"/>
              <a:t>Lemma</a:t>
            </a:r>
            <a:br>
              <a:rPr lang="en-US"/>
            </a:br>
            <a:r>
              <a:rPr lang="en-US" sz="2400" i="1"/>
              <a:t>eat</a:t>
            </a:r>
            <a:r>
              <a:rPr lang="en-US" sz="2400"/>
              <a:t>, </a:t>
            </a:r>
            <a:r>
              <a:rPr lang="en-US" sz="2400" i="1"/>
              <a:t>eats</a:t>
            </a:r>
            <a:r>
              <a:rPr lang="en-US" sz="2400"/>
              <a:t>, </a:t>
            </a:r>
            <a:r>
              <a:rPr lang="en-US" sz="2400" i="1"/>
              <a:t>eating</a:t>
            </a:r>
            <a:r>
              <a:rPr lang="en-US" sz="2400"/>
              <a:t>, </a:t>
            </a:r>
            <a:r>
              <a:rPr lang="en-US" sz="2400" i="1"/>
              <a:t>ate</a:t>
            </a:r>
            <a:r>
              <a:rPr lang="en-US" sz="2400"/>
              <a:t>, </a:t>
            </a:r>
            <a:r>
              <a:rPr lang="en-US" sz="2400" i="1"/>
              <a:t>eaten</a:t>
            </a:r>
            <a:r>
              <a:rPr lang="en-US" sz="2400"/>
              <a:t> are word-forms</a:t>
            </a:r>
            <a:br>
              <a:rPr lang="en-US" sz="2400"/>
            </a:br>
            <a:r>
              <a:rPr lang="en-US" sz="2400"/>
              <a:t>belonging to the Lemma EAT.</a:t>
            </a:r>
          </a:p>
        </p:txBody>
      </p:sp>
    </p:spTree>
    <p:extLst>
      <p:ext uri="{BB962C8B-B14F-4D97-AF65-F5344CB8AC3E}">
        <p14:creationId xmlns:p14="http://schemas.microsoft.com/office/powerpoint/2010/main" val="182928775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 Some terms (cont'd)</a:t>
            </a:r>
          </a:p>
        </p:txBody>
      </p:sp>
      <p:sp>
        <p:nvSpPr>
          <p:cNvPr id="3" name="Content Placeholder 2"/>
          <p:cNvSpPr>
            <a:spLocks noGrp="1"/>
          </p:cNvSpPr>
          <p:nvPr>
            <p:ph idx="1"/>
          </p:nvPr>
        </p:nvSpPr>
        <p:spPr/>
        <p:txBody>
          <a:bodyPr/>
          <a:lstStyle/>
          <a:p>
            <a:r>
              <a:rPr lang="en-US"/>
              <a:t>Concordancer</a:t>
            </a:r>
            <a:br>
              <a:rPr lang="en-US"/>
            </a:br>
            <a:r>
              <a:rPr lang="en-US"/>
              <a:t/>
            </a:r>
            <a:br>
              <a:rPr lang="en-US"/>
            </a:br>
            <a:r>
              <a:rPr lang="en-US"/>
              <a:t>"</a:t>
            </a:r>
            <a:r>
              <a:rPr lang="en-US" sz="2800"/>
              <a:t>..a program that searches a corpus for a selected</a:t>
            </a:r>
            <a:br>
              <a:rPr lang="en-US" sz="2800"/>
            </a:br>
            <a:r>
              <a:rPr lang="en-US" sz="2800"/>
              <a:t>word or phrase and presents every instance of that word or phrase in the center of the computer screen, with the words that come before it or after it to the left and right. The selected word, appearing in the centre of the screen, is known as the </a:t>
            </a:r>
            <a:r>
              <a:rPr lang="en-US" sz="2800" b="1"/>
              <a:t>node word</a:t>
            </a:r>
            <a:r>
              <a:rPr lang="en-US" sz="2800"/>
              <a:t>."</a:t>
            </a:r>
            <a:br>
              <a:rPr lang="en-US" sz="2800"/>
            </a:br>
            <a:r>
              <a:rPr lang="en-US" sz="2800"/>
              <a:t/>
            </a:r>
            <a:br>
              <a:rPr lang="en-US" sz="2800"/>
            </a:br>
            <a:r>
              <a:rPr lang="en-US" sz="2400"/>
              <a:t>S. Huntson, </a:t>
            </a:r>
            <a:r>
              <a:rPr lang="en-US" sz="2400" i="1"/>
              <a:t>Corpora in Applied Linguistics</a:t>
            </a:r>
            <a:r>
              <a:rPr lang="en-US" sz="2400"/>
              <a:t>, p.39</a:t>
            </a:r>
          </a:p>
        </p:txBody>
      </p:sp>
    </p:spTree>
    <p:extLst>
      <p:ext uri="{BB962C8B-B14F-4D97-AF65-F5344CB8AC3E}">
        <p14:creationId xmlns:p14="http://schemas.microsoft.com/office/powerpoint/2010/main" val="1963173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Useful observances</a:t>
            </a:r>
            <a:br>
              <a:rPr lang="en-US"/>
            </a:br>
            <a:r>
              <a:rPr lang="en-US"/>
              <a:t>from concordance lines</a:t>
            </a:r>
          </a:p>
        </p:txBody>
      </p:sp>
      <p:sp>
        <p:nvSpPr>
          <p:cNvPr id="3" name="Content Placeholder 2"/>
          <p:cNvSpPr>
            <a:spLocks noGrp="1"/>
          </p:cNvSpPr>
          <p:nvPr>
            <p:ph idx="1"/>
          </p:nvPr>
        </p:nvSpPr>
        <p:spPr/>
        <p:txBody>
          <a:bodyPr/>
          <a:lstStyle/>
          <a:p>
            <a:r>
              <a:rPr lang="en-US" sz="2400"/>
              <a:t>Observing the 'central and typical'</a:t>
            </a:r>
            <a:br>
              <a:rPr lang="en-US" sz="2400"/>
            </a:br>
            <a:r>
              <a:rPr lang="en-US" sz="2000"/>
              <a:t>		</a:t>
            </a:r>
            <a:r>
              <a:rPr lang="en-US" sz="2000" i="1"/>
              <a:t>larger than </a:t>
            </a:r>
            <a:r>
              <a:rPr lang="en-US" sz="2000"/>
              <a:t>is not really typical for </a:t>
            </a:r>
            <a:r>
              <a:rPr lang="en-US" sz="2000" i="1"/>
              <a:t>larger</a:t>
            </a:r>
          </a:p>
          <a:p>
            <a:endParaRPr lang="en-US" sz="2000"/>
          </a:p>
          <a:p>
            <a:r>
              <a:rPr lang="en-US" sz="2400"/>
              <a:t>Observing meaning distinctions</a:t>
            </a:r>
            <a:br>
              <a:rPr lang="en-US" sz="2400"/>
            </a:br>
            <a:r>
              <a:rPr lang="en-US" sz="2400"/>
              <a:t>	</a:t>
            </a:r>
            <a:r>
              <a:rPr lang="en-US" sz="2000"/>
              <a:t>	</a:t>
            </a:r>
            <a:r>
              <a:rPr lang="en-US" sz="2000" i="1"/>
              <a:t>sheer</a:t>
            </a:r>
            <a:r>
              <a:rPr lang="en-US" sz="2000"/>
              <a:t> vs. </a:t>
            </a:r>
            <a:r>
              <a:rPr lang="en-US" sz="2000" i="1"/>
              <a:t>pure</a:t>
            </a:r>
            <a:r>
              <a:rPr lang="en-US" sz="2000"/>
              <a:t>, </a:t>
            </a:r>
            <a:r>
              <a:rPr lang="en-US" sz="2000" i="1"/>
              <a:t>utter</a:t>
            </a:r>
            <a:r>
              <a:rPr lang="en-US" sz="2000"/>
              <a:t>, </a:t>
            </a:r>
            <a:r>
              <a:rPr lang="en-US" sz="2000" i="1"/>
              <a:t>complete</a:t>
            </a:r>
            <a:r>
              <a:rPr lang="en-US" sz="2000"/>
              <a:t>, </a:t>
            </a:r>
            <a:r>
              <a:rPr lang="en-US" sz="2000" i="1"/>
              <a:t>absolute</a:t>
            </a:r>
          </a:p>
          <a:p>
            <a:endParaRPr lang="en-US" sz="2000" i="1"/>
          </a:p>
          <a:p>
            <a:r>
              <a:rPr lang="en-US" sz="2400"/>
              <a:t>Observing meaning and pattern</a:t>
            </a:r>
          </a:p>
          <a:p>
            <a:endParaRPr lang="en-US" sz="2400"/>
          </a:p>
        </p:txBody>
      </p:sp>
    </p:spTree>
    <p:extLst>
      <p:ext uri="{BB962C8B-B14F-4D97-AF65-F5344CB8AC3E}">
        <p14:creationId xmlns:p14="http://schemas.microsoft.com/office/powerpoint/2010/main" val="987455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947891" cy="902998"/>
          </a:xfrm>
        </p:spPr>
        <p:txBody>
          <a:bodyPr>
            <a:normAutofit/>
          </a:bodyPr>
          <a:lstStyle/>
          <a:p>
            <a:r>
              <a:rPr lang="en-US" sz="3200"/>
              <a:t>AntConc: concordance window</a:t>
            </a:r>
          </a:p>
        </p:txBody>
      </p:sp>
      <p:pic>
        <p:nvPicPr>
          <p:cNvPr id="6" name="Content Placeholder 5" descr="Screen Shot 2016-10-27 at 02.33.58.png"/>
          <p:cNvPicPr>
            <a:picLocks noGrp="1" noChangeAspect="1"/>
          </p:cNvPicPr>
          <p:nvPr>
            <p:ph idx="1"/>
          </p:nvPr>
        </p:nvPicPr>
        <p:blipFill>
          <a:blip r:embed="rId2">
            <a:extLst>
              <a:ext uri="{28A0092B-C50C-407E-A947-70E740481C1C}">
                <a14:useLocalDpi xmlns:a14="http://schemas.microsoft.com/office/drawing/2010/main" val="0"/>
              </a:ext>
            </a:extLst>
          </a:blip>
          <a:srcRect l="-9484" r="-9484"/>
          <a:stretch>
            <a:fillRect/>
          </a:stretch>
        </p:blipFill>
        <p:spPr/>
      </p:pic>
    </p:spTree>
    <p:extLst>
      <p:ext uri="{BB962C8B-B14F-4D97-AF65-F5344CB8AC3E}">
        <p14:creationId xmlns:p14="http://schemas.microsoft.com/office/powerpoint/2010/main" val="15524837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a:t>AntConc: file view window</a:t>
            </a:r>
          </a:p>
        </p:txBody>
      </p:sp>
      <p:pic>
        <p:nvPicPr>
          <p:cNvPr id="4" name="Content Placeholder 3" descr="Screen Shot 2016-10-27 at 02.40.17.png"/>
          <p:cNvPicPr>
            <a:picLocks noGrp="1" noChangeAspect="1"/>
          </p:cNvPicPr>
          <p:nvPr>
            <p:ph idx="1"/>
          </p:nvPr>
        </p:nvPicPr>
        <p:blipFill>
          <a:blip r:embed="rId2">
            <a:extLst>
              <a:ext uri="{28A0092B-C50C-407E-A947-70E740481C1C}">
                <a14:useLocalDpi xmlns:a14="http://schemas.microsoft.com/office/drawing/2010/main" val="0"/>
              </a:ext>
            </a:extLst>
          </a:blip>
          <a:srcRect l="-9933" r="-9933"/>
          <a:stretch>
            <a:fillRect/>
          </a:stretch>
        </p:blipFill>
        <p:spPr/>
      </p:pic>
    </p:spTree>
    <p:extLst>
      <p:ext uri="{BB962C8B-B14F-4D97-AF65-F5344CB8AC3E}">
        <p14:creationId xmlns:p14="http://schemas.microsoft.com/office/powerpoint/2010/main" val="222369256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a:t>FM 3-0 Operations: Rank the following</a:t>
            </a:r>
            <a:br>
              <a:rPr lang="en-US" sz="2800"/>
            </a:br>
            <a:r>
              <a:rPr lang="en-US" sz="2800"/>
              <a:t> phrases in order of frequency (most to least)</a:t>
            </a:r>
          </a:p>
        </p:txBody>
      </p:sp>
      <p:sp>
        <p:nvSpPr>
          <p:cNvPr id="3" name="Content Placeholder 2"/>
          <p:cNvSpPr>
            <a:spLocks noGrp="1"/>
          </p:cNvSpPr>
          <p:nvPr>
            <p:ph idx="1"/>
          </p:nvPr>
        </p:nvSpPr>
        <p:spPr/>
        <p:txBody>
          <a:bodyPr>
            <a:normAutofit/>
          </a:bodyPr>
          <a:lstStyle/>
          <a:p>
            <a:endParaRPr lang="en-US" sz="2400">
              <a:latin typeface="Courier New"/>
              <a:cs typeface="Courier New"/>
            </a:endParaRPr>
          </a:p>
          <a:p>
            <a:r>
              <a:rPr lang="en-US" sz="2400">
                <a:latin typeface="Courier New"/>
                <a:cs typeface="Courier New"/>
              </a:rPr>
              <a:t>A. Full-Spectrum Operations</a:t>
            </a:r>
          </a:p>
          <a:p>
            <a:r>
              <a:rPr lang="en-US" sz="2400">
                <a:latin typeface="Courier New"/>
                <a:cs typeface="Courier New"/>
              </a:rPr>
              <a:t>B. Stability Operations</a:t>
            </a:r>
          </a:p>
          <a:p>
            <a:r>
              <a:rPr lang="en-US" sz="2400">
                <a:latin typeface="Courier New"/>
                <a:cs typeface="Courier New"/>
              </a:rPr>
              <a:t>C. Support Operations</a:t>
            </a:r>
          </a:p>
          <a:p>
            <a:r>
              <a:rPr lang="en-US" sz="2400">
                <a:latin typeface="Courier New"/>
                <a:cs typeface="Courier New"/>
              </a:rPr>
              <a:t>D. Combat Operations</a:t>
            </a:r>
          </a:p>
          <a:p>
            <a:r>
              <a:rPr lang="en-US" sz="2400">
                <a:latin typeface="Courier New"/>
                <a:cs typeface="Courier New"/>
              </a:rPr>
              <a:t>E. Civil Support Operations</a:t>
            </a:r>
          </a:p>
          <a:p>
            <a:r>
              <a:rPr lang="en-US" sz="2400">
                <a:latin typeface="Courier New"/>
                <a:cs typeface="Courier New"/>
              </a:rPr>
              <a:t>F. Offensive Operations</a:t>
            </a:r>
          </a:p>
          <a:p>
            <a:r>
              <a:rPr lang="en-US" sz="2400">
                <a:latin typeface="Courier New"/>
                <a:cs typeface="Courier New"/>
              </a:rPr>
              <a:t>G. Military Operations</a:t>
            </a:r>
          </a:p>
        </p:txBody>
      </p:sp>
    </p:spTree>
    <p:extLst>
      <p:ext uri="{BB962C8B-B14F-4D97-AF65-F5344CB8AC3E}">
        <p14:creationId xmlns:p14="http://schemas.microsoft.com/office/powerpoint/2010/main" val="74564090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a:t>AntConc: Clusters/N-grams window</a:t>
            </a:r>
          </a:p>
        </p:txBody>
      </p:sp>
      <p:pic>
        <p:nvPicPr>
          <p:cNvPr id="4" name="Content Placeholder 3" descr="Screen Shot 2016-10-27 at 02.50.46.png"/>
          <p:cNvPicPr>
            <a:picLocks noGrp="1" noChangeAspect="1"/>
          </p:cNvPicPr>
          <p:nvPr>
            <p:ph idx="1"/>
          </p:nvPr>
        </p:nvPicPr>
        <p:blipFill>
          <a:blip r:embed="rId2">
            <a:extLst>
              <a:ext uri="{28A0092B-C50C-407E-A947-70E740481C1C}">
                <a14:useLocalDpi xmlns:a14="http://schemas.microsoft.com/office/drawing/2010/main" val="0"/>
              </a:ext>
            </a:extLst>
          </a:blip>
          <a:srcRect l="-9737" r="-9737"/>
          <a:stretch>
            <a:fillRect/>
          </a:stretch>
        </p:blipFill>
        <p:spPr/>
      </p:pic>
    </p:spTree>
    <p:extLst>
      <p:ext uri="{BB962C8B-B14F-4D97-AF65-F5344CB8AC3E}">
        <p14:creationId xmlns:p14="http://schemas.microsoft.com/office/powerpoint/2010/main" val="155749399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a:t>AntConc: Word List (Frequencies)</a:t>
            </a:r>
          </a:p>
        </p:txBody>
      </p:sp>
      <p:pic>
        <p:nvPicPr>
          <p:cNvPr id="4" name="Content Placeholder 3" descr="Screen Shot 2016-10-27 at 04.24.01.png"/>
          <p:cNvPicPr>
            <a:picLocks noGrp="1" noChangeAspect="1"/>
          </p:cNvPicPr>
          <p:nvPr>
            <p:ph idx="1"/>
          </p:nvPr>
        </p:nvPicPr>
        <p:blipFill>
          <a:blip r:embed="rId2">
            <a:extLst>
              <a:ext uri="{28A0092B-C50C-407E-A947-70E740481C1C}">
                <a14:useLocalDpi xmlns:a14="http://schemas.microsoft.com/office/drawing/2010/main" val="0"/>
              </a:ext>
            </a:extLst>
          </a:blip>
          <a:srcRect l="-9851" r="-9851"/>
          <a:stretch>
            <a:fillRect/>
          </a:stretch>
        </p:blipFill>
        <p:spPr/>
      </p:pic>
    </p:spTree>
    <p:extLst>
      <p:ext uri="{BB962C8B-B14F-4D97-AF65-F5344CB8AC3E}">
        <p14:creationId xmlns:p14="http://schemas.microsoft.com/office/powerpoint/2010/main" val="151805164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General Corpus: Bank of English</a:t>
            </a:r>
            <a:br>
              <a:rPr lang="en-US" sz="3200"/>
            </a:br>
            <a:r>
              <a:rPr lang="en-US" sz="3200"/>
              <a:t>(WordBanks Online)</a:t>
            </a:r>
          </a:p>
        </p:txBody>
      </p:sp>
      <p:pic>
        <p:nvPicPr>
          <p:cNvPr id="4" name="Content Placeholder 3" descr="Screen Shot 2016-10-27 at 04.08.53.png"/>
          <p:cNvPicPr>
            <a:picLocks noGrp="1" noChangeAspect="1"/>
          </p:cNvPicPr>
          <p:nvPr>
            <p:ph idx="1"/>
          </p:nvPr>
        </p:nvPicPr>
        <p:blipFill>
          <a:blip r:embed="rId2">
            <a:extLst>
              <a:ext uri="{28A0092B-C50C-407E-A947-70E740481C1C}">
                <a14:useLocalDpi xmlns:a14="http://schemas.microsoft.com/office/drawing/2010/main" val="0"/>
              </a:ext>
            </a:extLst>
          </a:blip>
          <a:srcRect l="-38382" r="-38382"/>
          <a:stretch>
            <a:fillRect/>
          </a:stretch>
        </p:blipFill>
        <p:spPr/>
      </p:pic>
    </p:spTree>
    <p:extLst>
      <p:ext uri="{BB962C8B-B14F-4D97-AF65-F5344CB8AC3E}">
        <p14:creationId xmlns:p14="http://schemas.microsoft.com/office/powerpoint/2010/main" val="3777640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corpus linguistics?</a:t>
            </a:r>
          </a:p>
        </p:txBody>
      </p:sp>
      <p:sp>
        <p:nvSpPr>
          <p:cNvPr id="3" name="Content Placeholder 2"/>
          <p:cNvSpPr>
            <a:spLocks noGrp="1"/>
          </p:cNvSpPr>
          <p:nvPr>
            <p:ph idx="1"/>
          </p:nvPr>
        </p:nvSpPr>
        <p:spPr/>
        <p:txBody>
          <a:bodyPr/>
          <a:lstStyle/>
          <a:p>
            <a:r>
              <a:rPr lang="en-US"/>
              <a:t>Not a model of language (linguistic theory)</a:t>
            </a:r>
          </a:p>
          <a:p>
            <a:pPr lvl="1">
              <a:buFont typeface="Arial"/>
              <a:buChar char="•"/>
            </a:pPr>
            <a:r>
              <a:rPr lang="en-US"/>
              <a:t>In principle, any linguistic model is compatible with corpus-based research.</a:t>
            </a:r>
          </a:p>
          <a:p>
            <a:endParaRPr lang="en-US"/>
          </a:p>
          <a:p>
            <a:r>
              <a:rPr lang="en-US"/>
              <a:t>Rather, a</a:t>
            </a:r>
            <a:r>
              <a:rPr lang="en-US" sz="3200"/>
              <a:t> suite of methodologies for the study of languages</a:t>
            </a:r>
          </a:p>
          <a:p>
            <a:pPr lvl="1">
              <a:buFont typeface="Arial"/>
              <a:buChar char="•"/>
            </a:pPr>
            <a:r>
              <a:rPr lang="en-US"/>
              <a:t>empirically by analysing natural (real, authentic data) using a corpus and accompanying software.</a:t>
            </a:r>
          </a:p>
          <a:p>
            <a:endParaRPr lang="en-US" sz="3200"/>
          </a:p>
        </p:txBody>
      </p:sp>
    </p:spTree>
    <p:extLst>
      <p:ext uri="{BB962C8B-B14F-4D97-AF65-F5344CB8AC3E}">
        <p14:creationId xmlns:p14="http://schemas.microsoft.com/office/powerpoint/2010/main" val="3354348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2800"/>
              <a:t>US Army FM 3-0 Operations</a:t>
            </a:r>
          </a:p>
        </p:txBody>
      </p:sp>
      <p:sp>
        <p:nvSpPr>
          <p:cNvPr id="4" name="Text Placeholder 3"/>
          <p:cNvSpPr>
            <a:spLocks noGrp="1"/>
          </p:cNvSpPr>
          <p:nvPr>
            <p:ph type="body" sz="half" idx="2"/>
          </p:nvPr>
        </p:nvSpPr>
        <p:spPr/>
        <p:txBody>
          <a:bodyPr/>
          <a:lstStyle/>
          <a:p>
            <a:endParaRPr lang="en-US"/>
          </a:p>
        </p:txBody>
      </p:sp>
      <p:pic>
        <p:nvPicPr>
          <p:cNvPr id="8" name="Picture Placeholder 7" descr="Screen Shot 2016-10-26 at 16.30.33.png"/>
          <p:cNvPicPr>
            <a:picLocks noGrp="1" noChangeAspect="1"/>
          </p:cNvPicPr>
          <p:nvPr>
            <p:ph type="pic" idx="1"/>
          </p:nvPr>
        </p:nvPicPr>
        <p:blipFill>
          <a:blip r:embed="rId2">
            <a:extLst>
              <a:ext uri="{28A0092B-C50C-407E-A947-70E740481C1C}">
                <a14:useLocalDpi xmlns:a14="http://schemas.microsoft.com/office/drawing/2010/main" val="0"/>
              </a:ext>
            </a:extLst>
          </a:blip>
          <a:srcRect l="-20759" r="-20759"/>
          <a:stretch>
            <a:fillRect/>
          </a:stretch>
        </p:blipFill>
        <p:spPr/>
      </p:pic>
    </p:spTree>
    <p:extLst>
      <p:ext uri="{BB962C8B-B14F-4D97-AF65-F5344CB8AC3E}">
        <p14:creationId xmlns:p14="http://schemas.microsoft.com/office/powerpoint/2010/main" val="258394189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2400"/>
              <a:t>US Army FM 2-0 Intelligence Operations</a:t>
            </a:r>
          </a:p>
        </p:txBody>
      </p:sp>
      <p:pic>
        <p:nvPicPr>
          <p:cNvPr id="5" name="Picture Placeholder 4" descr="Screen Shot 2016-10-26 at 16.29.09.png"/>
          <p:cNvPicPr>
            <a:picLocks noGrp="1" noChangeAspect="1"/>
          </p:cNvPicPr>
          <p:nvPr>
            <p:ph type="pic" idx="1"/>
          </p:nvPr>
        </p:nvPicPr>
        <p:blipFill>
          <a:blip r:embed="rId2">
            <a:extLst>
              <a:ext uri="{28A0092B-C50C-407E-A947-70E740481C1C}">
                <a14:useLocalDpi xmlns:a14="http://schemas.microsoft.com/office/drawing/2010/main" val="0"/>
              </a:ext>
            </a:extLst>
          </a:blip>
          <a:srcRect l="-6250" r="-6250"/>
          <a:stretch>
            <a:fillRect/>
          </a:stretch>
        </p:blipFill>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480425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t>CBRN texts 01 &amp; 02</a:t>
            </a:r>
          </a:p>
        </p:txBody>
      </p:sp>
      <p:pic>
        <p:nvPicPr>
          <p:cNvPr id="5" name="Content Placeholder 4" descr="Screen Shot 2016-10-24 at 10.50.57.png"/>
          <p:cNvPicPr>
            <a:picLocks noGrp="1" noChangeAspect="1"/>
          </p:cNvPicPr>
          <p:nvPr>
            <p:ph sz="half" idx="1"/>
          </p:nvPr>
        </p:nvPicPr>
        <p:blipFill>
          <a:blip r:embed="rId2">
            <a:extLst>
              <a:ext uri="{28A0092B-C50C-407E-A947-70E740481C1C}">
                <a14:useLocalDpi xmlns:a14="http://schemas.microsoft.com/office/drawing/2010/main" val="0"/>
              </a:ext>
            </a:extLst>
          </a:blip>
          <a:srcRect l="-9045" r="-9045"/>
          <a:stretch>
            <a:fillRect/>
          </a:stretch>
        </p:blipFill>
        <p:spPr/>
      </p:pic>
      <p:pic>
        <p:nvPicPr>
          <p:cNvPr id="6" name="Content Placeholder 5" descr="Screen Shot 2016-10-24 at 10.54.44.png"/>
          <p:cNvPicPr>
            <a:picLocks noGrp="1" noChangeAspect="1"/>
          </p:cNvPicPr>
          <p:nvPr>
            <p:ph sz="half" idx="2"/>
          </p:nvPr>
        </p:nvPicPr>
        <p:blipFill>
          <a:blip r:embed="rId3">
            <a:extLst>
              <a:ext uri="{28A0092B-C50C-407E-A947-70E740481C1C}">
                <a14:useLocalDpi xmlns:a14="http://schemas.microsoft.com/office/drawing/2010/main" val="0"/>
              </a:ext>
            </a:extLst>
          </a:blip>
          <a:srcRect l="-9188" r="-9188"/>
          <a:stretch>
            <a:fillRect/>
          </a:stretch>
        </p:blipFill>
        <p:spPr/>
      </p:pic>
    </p:spTree>
    <p:extLst>
      <p:ext uri="{BB962C8B-B14F-4D97-AF65-F5344CB8AC3E}">
        <p14:creationId xmlns:p14="http://schemas.microsoft.com/office/powerpoint/2010/main" val="2562449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Text typology</a:t>
            </a:r>
          </a:p>
        </p:txBody>
      </p:sp>
      <p:sp>
        <p:nvSpPr>
          <p:cNvPr id="3" name="Content Placeholder 2"/>
          <p:cNvSpPr>
            <a:spLocks noGrp="1"/>
          </p:cNvSpPr>
          <p:nvPr>
            <p:ph idx="1"/>
          </p:nvPr>
        </p:nvSpPr>
        <p:spPr/>
        <p:txBody>
          <a:bodyPr>
            <a:normAutofit/>
          </a:bodyPr>
          <a:lstStyle/>
          <a:p>
            <a:r>
              <a:rPr lang="en-US" sz="2400"/>
              <a:t>Which of these publications are typologically more similar:</a:t>
            </a:r>
            <a:br>
              <a:rPr lang="en-US" sz="2400"/>
            </a:br>
            <a:endParaRPr lang="en-US" sz="2400"/>
          </a:p>
          <a:p>
            <a:endParaRPr lang="en-US" sz="2400"/>
          </a:p>
          <a:p>
            <a:pPr lvl="1"/>
            <a:r>
              <a:rPr lang="en-US" sz="2000"/>
              <a:t>Operations (FM 3-0) and Intelligence Operations (FM 2-0)</a:t>
            </a:r>
          </a:p>
          <a:p>
            <a:pPr lvl="1"/>
            <a:endParaRPr lang="en-US" sz="2000"/>
          </a:p>
          <a:p>
            <a:pPr lvl="1"/>
            <a:r>
              <a:rPr lang="en-US" sz="2000"/>
              <a:t>Operations (FM 3-0) and CBRN JPs 3-11/3-41</a:t>
            </a:r>
          </a:p>
          <a:p>
            <a:pPr lvl="1"/>
            <a:endParaRPr lang="en-US" sz="2000"/>
          </a:p>
          <a:p>
            <a:pPr lvl="1"/>
            <a:r>
              <a:rPr lang="en-US" sz="2000"/>
              <a:t>Intelligence Operations (FM 2-0) and CBRN JPs 3-11/3-41</a:t>
            </a:r>
          </a:p>
          <a:p>
            <a:pPr marL="457200" lvl="1" indent="0">
              <a:buNone/>
            </a:pPr>
            <a:endParaRPr lang="en-US" sz="2000"/>
          </a:p>
        </p:txBody>
      </p:sp>
    </p:spTree>
    <p:extLst>
      <p:ext uri="{BB962C8B-B14F-4D97-AF65-F5344CB8AC3E}">
        <p14:creationId xmlns:p14="http://schemas.microsoft.com/office/powerpoint/2010/main" val="1523552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a:t>Frequency Comparison:</a:t>
            </a:r>
            <a:br>
              <a:rPr lang="en-US" sz="2400"/>
            </a:br>
            <a:r>
              <a:rPr lang="en-US" sz="2000"/>
              <a:t>General Corpus (BoE); FM 3-0; FM 2-0; JPs 3-11/3-41</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33877065"/>
              </p:ext>
            </p:extLst>
          </p:nvPr>
        </p:nvGraphicFramePr>
        <p:xfrm>
          <a:off x="457200" y="1600200"/>
          <a:ext cx="8229600" cy="4450080"/>
        </p:xfrm>
        <a:graphic>
          <a:graphicData uri="http://schemas.openxmlformats.org/drawingml/2006/table">
            <a:tbl>
              <a:tblPr firstRow="1" bandRow="1">
                <a:tableStyleId>{2D5ABB26-0587-4C30-8999-92F81FD0307C}</a:tableStyleId>
              </a:tblPr>
              <a:tblGrid>
                <a:gridCol w="1645920"/>
                <a:gridCol w="1645920"/>
                <a:gridCol w="1645920"/>
                <a:gridCol w="1645920"/>
                <a:gridCol w="1645920"/>
              </a:tblGrid>
              <a:tr h="370840">
                <a:tc>
                  <a:txBody>
                    <a:bodyPr/>
                    <a:lstStyle/>
                    <a:p>
                      <a:pPr>
                        <a:spcAft>
                          <a:spcPts val="0"/>
                        </a:spcAft>
                      </a:pPr>
                      <a:r>
                        <a:rPr lang="en-US" sz="1800">
                          <a:effectLst/>
                          <a:latin typeface="Cambria"/>
                          <a:ea typeface="ＭＳ 明朝"/>
                          <a:cs typeface="Times New Roman"/>
                        </a:rPr>
                        <a:t>1</a:t>
                      </a:r>
                    </a:p>
                  </a:txBody>
                  <a:tcPr marL="68580" marR="68580" marT="0" marB="0"/>
                </a:tc>
                <a:tc>
                  <a:txBody>
                    <a:bodyPr/>
                    <a:lstStyle/>
                    <a:p>
                      <a:pPr>
                        <a:spcAft>
                          <a:spcPts val="0"/>
                        </a:spcAft>
                      </a:pPr>
                      <a:r>
                        <a:rPr lang="en-US" sz="1800">
                          <a:effectLst/>
                          <a:latin typeface="Cambria"/>
                          <a:ea typeface="ＭＳ 明朝"/>
                          <a:cs typeface="Times New Roman"/>
                        </a:rPr>
                        <a:t>the</a:t>
                      </a:r>
                    </a:p>
                  </a:txBody>
                  <a:tcPr marL="68580" marR="68580" marT="0" marB="0"/>
                </a:tc>
                <a:tc>
                  <a:txBody>
                    <a:bodyPr/>
                    <a:lstStyle/>
                    <a:p>
                      <a:pPr>
                        <a:spcAft>
                          <a:spcPts val="0"/>
                        </a:spcAft>
                      </a:pPr>
                      <a:r>
                        <a:rPr lang="en-US" sz="1800">
                          <a:effectLst/>
                          <a:latin typeface="Cambria"/>
                          <a:ea typeface="ＭＳ 明朝"/>
                          <a:cs typeface="Times New Roman"/>
                        </a:rPr>
                        <a:t>the</a:t>
                      </a:r>
                    </a:p>
                  </a:txBody>
                  <a:tcPr marL="68580" marR="68580" marT="0" marB="0"/>
                </a:tc>
                <a:tc>
                  <a:txBody>
                    <a:bodyPr/>
                    <a:lstStyle/>
                    <a:p>
                      <a:pPr>
                        <a:spcAft>
                          <a:spcPts val="0"/>
                        </a:spcAft>
                      </a:pPr>
                      <a:r>
                        <a:rPr lang="en-US" sz="1800">
                          <a:effectLst/>
                          <a:latin typeface="Cambria"/>
                          <a:ea typeface="ＭＳ 明朝"/>
                          <a:cs typeface="Times New Roman"/>
                        </a:rPr>
                        <a:t>the</a:t>
                      </a:r>
                    </a:p>
                  </a:txBody>
                  <a:tcPr marL="68580" marR="68580" marT="0" marB="0"/>
                </a:tc>
                <a:tc>
                  <a:txBody>
                    <a:bodyPr/>
                    <a:lstStyle/>
                    <a:p>
                      <a:pPr>
                        <a:spcAft>
                          <a:spcPts val="0"/>
                        </a:spcAft>
                      </a:pPr>
                      <a:r>
                        <a:rPr lang="en-US" sz="1800">
                          <a:effectLst/>
                          <a:latin typeface="Cambria"/>
                          <a:ea typeface="ＭＳ 明朝"/>
                          <a:cs typeface="Times New Roman"/>
                        </a:rPr>
                        <a:t>the</a:t>
                      </a:r>
                    </a:p>
                  </a:txBody>
                  <a:tcPr marL="68580" marR="68580" marT="0" marB="0"/>
                </a:tc>
              </a:tr>
              <a:tr h="370840">
                <a:tc>
                  <a:txBody>
                    <a:bodyPr/>
                    <a:lstStyle/>
                    <a:p>
                      <a:pPr>
                        <a:spcAft>
                          <a:spcPts val="0"/>
                        </a:spcAft>
                      </a:pPr>
                      <a:r>
                        <a:rPr lang="en-US" sz="1800">
                          <a:effectLst/>
                          <a:latin typeface="Cambria"/>
                          <a:ea typeface="ＭＳ 明朝"/>
                          <a:cs typeface="Times New Roman"/>
                        </a:rPr>
                        <a:t>2</a:t>
                      </a:r>
                    </a:p>
                  </a:txBody>
                  <a:tcPr marL="68580" marR="68580" marT="0" marB="0"/>
                </a:tc>
                <a:tc>
                  <a:txBody>
                    <a:bodyPr/>
                    <a:lstStyle/>
                    <a:p>
                      <a:pPr>
                        <a:spcAft>
                          <a:spcPts val="0"/>
                        </a:spcAft>
                      </a:pPr>
                      <a:r>
                        <a:rPr lang="en-US" sz="1800">
                          <a:effectLst/>
                          <a:latin typeface="Cambria"/>
                          <a:ea typeface="ＭＳ 明朝"/>
                          <a:cs typeface="Times New Roman"/>
                        </a:rPr>
                        <a:t>of</a:t>
                      </a:r>
                    </a:p>
                  </a:txBody>
                  <a:tcPr marL="68580" marR="68580" marT="0" marB="0"/>
                </a:tc>
                <a:tc>
                  <a:txBody>
                    <a:bodyPr/>
                    <a:lstStyle/>
                    <a:p>
                      <a:pPr>
                        <a:spcAft>
                          <a:spcPts val="0"/>
                        </a:spcAft>
                      </a:pPr>
                      <a:r>
                        <a:rPr lang="en-US" sz="1800">
                          <a:effectLst/>
                          <a:latin typeface="Cambria"/>
                          <a:ea typeface="ＭＳ 明朝"/>
                          <a:cs typeface="Times New Roman"/>
                        </a:rPr>
                        <a:t>and</a:t>
                      </a:r>
                    </a:p>
                  </a:txBody>
                  <a:tcPr marL="68580" marR="68580" marT="0" marB="0"/>
                </a:tc>
                <a:tc>
                  <a:txBody>
                    <a:bodyPr/>
                    <a:lstStyle/>
                    <a:p>
                      <a:pPr>
                        <a:spcAft>
                          <a:spcPts val="0"/>
                        </a:spcAft>
                      </a:pPr>
                      <a:r>
                        <a:rPr lang="en-US" sz="1800">
                          <a:effectLst/>
                          <a:latin typeface="Cambria"/>
                          <a:ea typeface="ＭＳ 明朝"/>
                          <a:cs typeface="Times New Roman"/>
                        </a:rPr>
                        <a:t>and</a:t>
                      </a:r>
                    </a:p>
                  </a:txBody>
                  <a:tcPr marL="68580" marR="68580" marT="0" marB="0"/>
                </a:tc>
                <a:tc>
                  <a:txBody>
                    <a:bodyPr/>
                    <a:lstStyle/>
                    <a:p>
                      <a:pPr>
                        <a:spcAft>
                          <a:spcPts val="0"/>
                        </a:spcAft>
                      </a:pPr>
                      <a:r>
                        <a:rPr lang="en-US" sz="1800">
                          <a:effectLst/>
                          <a:latin typeface="Cambria"/>
                          <a:ea typeface="ＭＳ 明朝"/>
                          <a:cs typeface="Times New Roman"/>
                        </a:rPr>
                        <a:t>and</a:t>
                      </a:r>
                    </a:p>
                  </a:txBody>
                  <a:tcPr marL="68580" marR="68580" marT="0" marB="0"/>
                </a:tc>
              </a:tr>
              <a:tr h="370840">
                <a:tc>
                  <a:txBody>
                    <a:bodyPr/>
                    <a:lstStyle/>
                    <a:p>
                      <a:pPr>
                        <a:spcAft>
                          <a:spcPts val="0"/>
                        </a:spcAft>
                      </a:pPr>
                      <a:r>
                        <a:rPr lang="en-US" sz="1800">
                          <a:effectLst/>
                          <a:latin typeface="Cambria"/>
                          <a:ea typeface="ＭＳ 明朝"/>
                          <a:cs typeface="Times New Roman"/>
                        </a:rPr>
                        <a:t>3</a:t>
                      </a:r>
                    </a:p>
                  </a:txBody>
                  <a:tcPr marL="68580" marR="68580" marT="0" marB="0"/>
                </a:tc>
                <a:tc>
                  <a:txBody>
                    <a:bodyPr/>
                    <a:lstStyle/>
                    <a:p>
                      <a:pPr>
                        <a:spcAft>
                          <a:spcPts val="0"/>
                        </a:spcAft>
                      </a:pPr>
                      <a:r>
                        <a:rPr lang="en-US" sz="1800">
                          <a:effectLst/>
                          <a:latin typeface="Cambria"/>
                          <a:ea typeface="ＭＳ 明朝"/>
                          <a:cs typeface="Times New Roman"/>
                        </a:rPr>
                        <a:t>to</a:t>
                      </a:r>
                    </a:p>
                  </a:txBody>
                  <a:tcPr marL="68580" marR="68580" marT="0" marB="0"/>
                </a:tc>
                <a:tc>
                  <a:txBody>
                    <a:bodyPr/>
                    <a:lstStyle/>
                    <a:p>
                      <a:pPr>
                        <a:spcAft>
                          <a:spcPts val="0"/>
                        </a:spcAft>
                      </a:pPr>
                      <a:r>
                        <a:rPr lang="en-US" sz="1800">
                          <a:effectLst/>
                          <a:latin typeface="Cambria"/>
                          <a:ea typeface="ＭＳ 明朝"/>
                          <a:cs typeface="Times New Roman"/>
                        </a:rPr>
                        <a:t>of</a:t>
                      </a:r>
                    </a:p>
                  </a:txBody>
                  <a:tcPr marL="68580" marR="68580" marT="0" marB="0"/>
                </a:tc>
                <a:tc>
                  <a:txBody>
                    <a:bodyPr/>
                    <a:lstStyle/>
                    <a:p>
                      <a:pPr>
                        <a:spcAft>
                          <a:spcPts val="0"/>
                        </a:spcAft>
                      </a:pPr>
                      <a:r>
                        <a:rPr lang="en-US" sz="1800">
                          <a:effectLst/>
                          <a:latin typeface="Cambria"/>
                          <a:ea typeface="ＭＳ 明朝"/>
                          <a:cs typeface="Times New Roman"/>
                        </a:rPr>
                        <a:t>of</a:t>
                      </a:r>
                    </a:p>
                  </a:txBody>
                  <a:tcPr marL="68580" marR="68580" marT="0" marB="0"/>
                </a:tc>
                <a:tc>
                  <a:txBody>
                    <a:bodyPr/>
                    <a:lstStyle/>
                    <a:p>
                      <a:pPr>
                        <a:spcAft>
                          <a:spcPts val="0"/>
                        </a:spcAft>
                      </a:pPr>
                      <a:r>
                        <a:rPr lang="en-US" sz="1800">
                          <a:effectLst/>
                          <a:latin typeface="Cambria"/>
                          <a:ea typeface="ＭＳ 明朝"/>
                          <a:cs typeface="Times New Roman"/>
                        </a:rPr>
                        <a:t>of</a:t>
                      </a:r>
                    </a:p>
                  </a:txBody>
                  <a:tcPr marL="68580" marR="68580" marT="0" marB="0"/>
                </a:tc>
              </a:tr>
              <a:tr h="370840">
                <a:tc>
                  <a:txBody>
                    <a:bodyPr/>
                    <a:lstStyle/>
                    <a:p>
                      <a:pPr>
                        <a:spcAft>
                          <a:spcPts val="0"/>
                        </a:spcAft>
                      </a:pPr>
                      <a:r>
                        <a:rPr lang="en-US" sz="1800">
                          <a:effectLst/>
                          <a:latin typeface="Cambria"/>
                          <a:ea typeface="ＭＳ 明朝"/>
                          <a:cs typeface="Times New Roman"/>
                        </a:rPr>
                        <a:t>4</a:t>
                      </a:r>
                    </a:p>
                  </a:txBody>
                  <a:tcPr marL="68580" marR="68580" marT="0" marB="0"/>
                </a:tc>
                <a:tc>
                  <a:txBody>
                    <a:bodyPr/>
                    <a:lstStyle/>
                    <a:p>
                      <a:pPr>
                        <a:spcAft>
                          <a:spcPts val="0"/>
                        </a:spcAft>
                      </a:pPr>
                      <a:r>
                        <a:rPr lang="en-US" sz="1800">
                          <a:effectLst/>
                          <a:latin typeface="Cambria"/>
                          <a:ea typeface="ＭＳ 明朝"/>
                          <a:cs typeface="Times New Roman"/>
                        </a:rPr>
                        <a:t>and</a:t>
                      </a:r>
                    </a:p>
                  </a:txBody>
                  <a:tcPr marL="68580" marR="68580" marT="0" marB="0"/>
                </a:tc>
                <a:tc>
                  <a:txBody>
                    <a:bodyPr/>
                    <a:lstStyle/>
                    <a:p>
                      <a:pPr>
                        <a:spcAft>
                          <a:spcPts val="0"/>
                        </a:spcAft>
                      </a:pPr>
                      <a:r>
                        <a:rPr lang="en-US" sz="1800">
                          <a:effectLst/>
                          <a:latin typeface="Cambria"/>
                          <a:ea typeface="ＭＳ 明朝"/>
                          <a:cs typeface="Times New Roman"/>
                        </a:rPr>
                        <a:t>to</a:t>
                      </a:r>
                    </a:p>
                  </a:txBody>
                  <a:tcPr marL="68580" marR="68580" marT="0" marB="0"/>
                </a:tc>
                <a:tc>
                  <a:txBody>
                    <a:bodyPr/>
                    <a:lstStyle/>
                    <a:p>
                      <a:pPr>
                        <a:spcAft>
                          <a:spcPts val="0"/>
                        </a:spcAft>
                      </a:pPr>
                      <a:r>
                        <a:rPr lang="en-US" sz="1800">
                          <a:effectLst/>
                          <a:latin typeface="Cambria"/>
                          <a:ea typeface="ＭＳ 明朝"/>
                          <a:cs typeface="Times New Roman"/>
                        </a:rPr>
                        <a:t>to</a:t>
                      </a:r>
                    </a:p>
                  </a:txBody>
                  <a:tcPr marL="68580" marR="68580" marT="0" marB="0"/>
                </a:tc>
                <a:tc>
                  <a:txBody>
                    <a:bodyPr/>
                    <a:lstStyle/>
                    <a:p>
                      <a:pPr>
                        <a:spcAft>
                          <a:spcPts val="0"/>
                        </a:spcAft>
                      </a:pPr>
                      <a:r>
                        <a:rPr lang="en-US" sz="1800">
                          <a:effectLst/>
                          <a:latin typeface="Cambria"/>
                          <a:ea typeface="ＭＳ 明朝"/>
                          <a:cs typeface="Times New Roman"/>
                        </a:rPr>
                        <a:t>to</a:t>
                      </a:r>
                    </a:p>
                  </a:txBody>
                  <a:tcPr marL="68580" marR="68580" marT="0" marB="0"/>
                </a:tc>
              </a:tr>
              <a:tr h="370840">
                <a:tc>
                  <a:txBody>
                    <a:bodyPr/>
                    <a:lstStyle/>
                    <a:p>
                      <a:pPr>
                        <a:spcAft>
                          <a:spcPts val="0"/>
                        </a:spcAft>
                      </a:pPr>
                      <a:r>
                        <a:rPr lang="en-US" sz="1800">
                          <a:effectLst/>
                          <a:latin typeface="Cambria"/>
                          <a:ea typeface="ＭＳ 明朝"/>
                          <a:cs typeface="Times New Roman"/>
                        </a:rPr>
                        <a:t>5</a:t>
                      </a:r>
                    </a:p>
                  </a:txBody>
                  <a:tcPr marL="68580" marR="68580" marT="0" marB="0"/>
                </a:tc>
                <a:tc>
                  <a:txBody>
                    <a:bodyPr/>
                    <a:lstStyle/>
                    <a:p>
                      <a:pPr>
                        <a:spcAft>
                          <a:spcPts val="0"/>
                        </a:spcAft>
                      </a:pPr>
                      <a:r>
                        <a:rPr lang="en-US" sz="1800">
                          <a:effectLst/>
                          <a:latin typeface="Cambria"/>
                          <a:ea typeface="ＭＳ 明朝"/>
                          <a:cs typeface="Times New Roman"/>
                        </a:rPr>
                        <a:t>a</a:t>
                      </a:r>
                    </a:p>
                  </a:txBody>
                  <a:tcPr marL="68580" marR="68580" marT="0" marB="0"/>
                </a:tc>
                <a:tc>
                  <a:txBody>
                    <a:bodyPr/>
                    <a:lstStyle/>
                    <a:p>
                      <a:pPr>
                        <a:spcAft>
                          <a:spcPts val="0"/>
                        </a:spcAft>
                      </a:pPr>
                      <a:r>
                        <a:rPr lang="en-US" sz="1800">
                          <a:effectLst/>
                          <a:latin typeface="Cambria"/>
                          <a:ea typeface="ＭＳ 明朝"/>
                          <a:cs typeface="Times New Roman"/>
                        </a:rPr>
                        <a:t>operations</a:t>
                      </a:r>
                    </a:p>
                  </a:txBody>
                  <a:tcPr marL="68580" marR="68580" marT="0" marB="0"/>
                </a:tc>
                <a:tc>
                  <a:txBody>
                    <a:bodyPr/>
                    <a:lstStyle/>
                    <a:p>
                      <a:pPr>
                        <a:spcAft>
                          <a:spcPts val="0"/>
                        </a:spcAft>
                      </a:pPr>
                      <a:r>
                        <a:rPr lang="en-US" sz="1800">
                          <a:solidFill>
                            <a:srgbClr val="008000"/>
                          </a:solidFill>
                          <a:effectLst/>
                          <a:latin typeface="Cambria"/>
                          <a:ea typeface="ＭＳ 明朝"/>
                          <a:cs typeface="Times New Roman"/>
                        </a:rPr>
                        <a:t>intelligence</a:t>
                      </a:r>
                    </a:p>
                  </a:txBody>
                  <a:tcPr marL="68580" marR="68580" marT="0" marB="0"/>
                </a:tc>
                <a:tc>
                  <a:txBody>
                    <a:bodyPr/>
                    <a:lstStyle/>
                    <a:p>
                      <a:pPr>
                        <a:spcAft>
                          <a:spcPts val="0"/>
                        </a:spcAft>
                      </a:pPr>
                      <a:r>
                        <a:rPr lang="en-US" sz="1800">
                          <a:effectLst/>
                          <a:latin typeface="Cambria"/>
                          <a:ea typeface="ＭＳ 明朝"/>
                          <a:cs typeface="Times New Roman"/>
                        </a:rPr>
                        <a:t>a</a:t>
                      </a:r>
                    </a:p>
                  </a:txBody>
                  <a:tcPr marL="68580" marR="68580" marT="0" marB="0"/>
                </a:tc>
              </a:tr>
              <a:tr h="370840">
                <a:tc>
                  <a:txBody>
                    <a:bodyPr/>
                    <a:lstStyle/>
                    <a:p>
                      <a:pPr>
                        <a:spcAft>
                          <a:spcPts val="0"/>
                        </a:spcAft>
                      </a:pPr>
                      <a:r>
                        <a:rPr lang="en-US" sz="1800">
                          <a:effectLst/>
                          <a:latin typeface="Cambria"/>
                          <a:ea typeface="ＭＳ 明朝"/>
                          <a:cs typeface="Times New Roman"/>
                        </a:rPr>
                        <a:t>6</a:t>
                      </a:r>
                    </a:p>
                  </a:txBody>
                  <a:tcPr marL="68580" marR="68580" marT="0" marB="0"/>
                </a:tc>
                <a:tc>
                  <a:txBody>
                    <a:bodyPr/>
                    <a:lstStyle/>
                    <a:p>
                      <a:pPr>
                        <a:spcAft>
                          <a:spcPts val="0"/>
                        </a:spcAft>
                      </a:pPr>
                      <a:r>
                        <a:rPr lang="en-US" sz="1800">
                          <a:effectLst/>
                          <a:latin typeface="Cambria"/>
                          <a:ea typeface="ＭＳ 明朝"/>
                          <a:cs typeface="Times New Roman"/>
                        </a:rPr>
                        <a:t>in</a:t>
                      </a:r>
                    </a:p>
                  </a:txBody>
                  <a:tcPr marL="68580" marR="68580" marT="0" marB="0"/>
                </a:tc>
                <a:tc>
                  <a:txBody>
                    <a:bodyPr/>
                    <a:lstStyle/>
                    <a:p>
                      <a:pPr>
                        <a:spcAft>
                          <a:spcPts val="0"/>
                        </a:spcAft>
                      </a:pPr>
                      <a:r>
                        <a:rPr lang="en-US" sz="1800">
                          <a:effectLst/>
                          <a:latin typeface="Cambria"/>
                          <a:ea typeface="ＭＳ 明朝"/>
                          <a:cs typeface="Times New Roman"/>
                        </a:rPr>
                        <a:t>a</a:t>
                      </a:r>
                    </a:p>
                  </a:txBody>
                  <a:tcPr marL="68580" marR="68580" marT="0" marB="0"/>
                </a:tc>
                <a:tc>
                  <a:txBody>
                    <a:bodyPr/>
                    <a:lstStyle/>
                    <a:p>
                      <a:pPr>
                        <a:spcAft>
                          <a:spcPts val="0"/>
                        </a:spcAft>
                      </a:pPr>
                      <a:r>
                        <a:rPr lang="en-US" sz="1800">
                          <a:effectLst/>
                          <a:latin typeface="Cambria"/>
                          <a:ea typeface="ＭＳ 明朝"/>
                          <a:cs typeface="Times New Roman"/>
                        </a:rPr>
                        <a:t>operations</a:t>
                      </a:r>
                    </a:p>
                  </a:txBody>
                  <a:tcPr marL="68580" marR="68580" marT="0" marB="0"/>
                </a:tc>
                <a:tc>
                  <a:txBody>
                    <a:bodyPr/>
                    <a:lstStyle/>
                    <a:p>
                      <a:pPr>
                        <a:spcAft>
                          <a:spcPts val="0"/>
                        </a:spcAft>
                      </a:pPr>
                      <a:r>
                        <a:rPr lang="en-US" sz="1800">
                          <a:effectLst/>
                          <a:latin typeface="Cambria"/>
                          <a:ea typeface="ＭＳ 明朝"/>
                          <a:cs typeface="Times New Roman"/>
                        </a:rPr>
                        <a:t>in</a:t>
                      </a:r>
                    </a:p>
                  </a:txBody>
                  <a:tcPr marL="68580" marR="68580" marT="0" marB="0"/>
                </a:tc>
              </a:tr>
              <a:tr h="370840">
                <a:tc>
                  <a:txBody>
                    <a:bodyPr/>
                    <a:lstStyle/>
                    <a:p>
                      <a:pPr>
                        <a:spcAft>
                          <a:spcPts val="0"/>
                        </a:spcAft>
                      </a:pPr>
                      <a:r>
                        <a:rPr lang="en-US" sz="1800">
                          <a:effectLst/>
                          <a:latin typeface="Cambria"/>
                          <a:ea typeface="ＭＳ 明朝"/>
                          <a:cs typeface="Times New Roman"/>
                        </a:rPr>
                        <a:t>7</a:t>
                      </a:r>
                    </a:p>
                  </a:txBody>
                  <a:tcPr marL="68580" marR="68580" marT="0" marB="0"/>
                </a:tc>
                <a:tc>
                  <a:txBody>
                    <a:bodyPr/>
                    <a:lstStyle/>
                    <a:p>
                      <a:pPr>
                        <a:spcAft>
                          <a:spcPts val="0"/>
                        </a:spcAft>
                      </a:pPr>
                      <a:r>
                        <a:rPr lang="en-US" sz="1800">
                          <a:effectLst/>
                          <a:latin typeface="Cambria"/>
                          <a:ea typeface="ＭＳ 明朝"/>
                          <a:cs typeface="Times New Roman"/>
                        </a:rPr>
                        <a:t>that</a:t>
                      </a:r>
                    </a:p>
                  </a:txBody>
                  <a:tcPr marL="68580" marR="68580" marT="0" marB="0"/>
                </a:tc>
                <a:tc>
                  <a:txBody>
                    <a:bodyPr/>
                    <a:lstStyle/>
                    <a:p>
                      <a:pPr>
                        <a:spcAft>
                          <a:spcPts val="0"/>
                        </a:spcAft>
                      </a:pPr>
                      <a:r>
                        <a:rPr lang="en-US" sz="1800">
                          <a:effectLst/>
                          <a:latin typeface="Cambria"/>
                          <a:ea typeface="ＭＳ 明朝"/>
                          <a:cs typeface="Times New Roman"/>
                        </a:rPr>
                        <a:t>in</a:t>
                      </a:r>
                    </a:p>
                  </a:txBody>
                  <a:tcPr marL="68580" marR="68580" marT="0" marB="0"/>
                </a:tc>
                <a:tc>
                  <a:txBody>
                    <a:bodyPr/>
                    <a:lstStyle/>
                    <a:p>
                      <a:pPr>
                        <a:spcAft>
                          <a:spcPts val="0"/>
                        </a:spcAft>
                      </a:pPr>
                      <a:r>
                        <a:rPr lang="en-US" sz="1800">
                          <a:effectLst/>
                          <a:latin typeface="Cambria"/>
                          <a:ea typeface="ＭＳ 明朝"/>
                          <a:cs typeface="Times New Roman"/>
                        </a:rPr>
                        <a:t>information</a:t>
                      </a:r>
                    </a:p>
                  </a:txBody>
                  <a:tcPr marL="68580" marR="68580" marT="0" marB="0"/>
                </a:tc>
                <a:tc>
                  <a:txBody>
                    <a:bodyPr/>
                    <a:lstStyle/>
                    <a:p>
                      <a:pPr>
                        <a:spcAft>
                          <a:spcPts val="0"/>
                        </a:spcAft>
                      </a:pPr>
                      <a:r>
                        <a:rPr lang="en-US" sz="1800">
                          <a:effectLst/>
                          <a:latin typeface="Cambria"/>
                          <a:ea typeface="ＭＳ 明朝"/>
                          <a:cs typeface="Times New Roman"/>
                        </a:rPr>
                        <a:t>for</a:t>
                      </a:r>
                    </a:p>
                  </a:txBody>
                  <a:tcPr marL="68580" marR="68580" marT="0" marB="0"/>
                </a:tc>
              </a:tr>
              <a:tr h="370840">
                <a:tc>
                  <a:txBody>
                    <a:bodyPr/>
                    <a:lstStyle/>
                    <a:p>
                      <a:pPr>
                        <a:spcAft>
                          <a:spcPts val="0"/>
                        </a:spcAft>
                      </a:pPr>
                      <a:r>
                        <a:rPr lang="en-US" sz="1800">
                          <a:effectLst/>
                          <a:latin typeface="Cambria"/>
                          <a:ea typeface="ＭＳ 明朝"/>
                          <a:cs typeface="Times New Roman"/>
                        </a:rPr>
                        <a:t>8</a:t>
                      </a:r>
                    </a:p>
                  </a:txBody>
                  <a:tcPr marL="68580" marR="68580" marT="0" marB="0"/>
                </a:tc>
                <a:tc>
                  <a:txBody>
                    <a:bodyPr/>
                    <a:lstStyle/>
                    <a:p>
                      <a:pPr>
                        <a:spcAft>
                          <a:spcPts val="0"/>
                        </a:spcAft>
                      </a:pPr>
                      <a:r>
                        <a:rPr lang="en-US" sz="1800">
                          <a:effectLst/>
                          <a:latin typeface="Cambria"/>
                          <a:ea typeface="ＭＳ 明朝"/>
                          <a:cs typeface="Times New Roman"/>
                        </a:rPr>
                        <a:t>s</a:t>
                      </a:r>
                    </a:p>
                  </a:txBody>
                  <a:tcPr marL="68580" marR="68580" marT="0" marB="0"/>
                </a:tc>
                <a:tc>
                  <a:txBody>
                    <a:bodyPr/>
                    <a:lstStyle/>
                    <a:p>
                      <a:pPr>
                        <a:spcAft>
                          <a:spcPts val="0"/>
                        </a:spcAft>
                      </a:pPr>
                      <a:r>
                        <a:rPr lang="en-US" sz="1800">
                          <a:effectLst/>
                          <a:latin typeface="Cambria"/>
                          <a:ea typeface="ＭＳ 明朝"/>
                          <a:cs typeface="Times New Roman"/>
                        </a:rPr>
                        <a:t>commanders</a:t>
                      </a:r>
                    </a:p>
                  </a:txBody>
                  <a:tcPr marL="68580" marR="68580" marT="0" marB="0"/>
                </a:tc>
                <a:tc>
                  <a:txBody>
                    <a:bodyPr/>
                    <a:lstStyle/>
                    <a:p>
                      <a:pPr>
                        <a:spcAft>
                          <a:spcPts val="0"/>
                        </a:spcAft>
                      </a:pPr>
                      <a:r>
                        <a:rPr lang="en-US" sz="1800">
                          <a:solidFill>
                            <a:srgbClr val="008000"/>
                          </a:solidFill>
                          <a:effectLst/>
                          <a:latin typeface="Cambria"/>
                          <a:ea typeface="ＭＳ 明朝"/>
                          <a:cs typeface="Times New Roman"/>
                        </a:rPr>
                        <a:t>collection</a:t>
                      </a:r>
                    </a:p>
                  </a:txBody>
                  <a:tcPr marL="68580" marR="68580" marT="0" marB="0"/>
                </a:tc>
                <a:tc>
                  <a:txBody>
                    <a:bodyPr/>
                    <a:lstStyle/>
                    <a:p>
                      <a:pPr>
                        <a:spcAft>
                          <a:spcPts val="0"/>
                        </a:spcAft>
                      </a:pPr>
                      <a:r>
                        <a:rPr lang="en-US" sz="1800">
                          <a:solidFill>
                            <a:srgbClr val="0000FF"/>
                          </a:solidFill>
                          <a:effectLst/>
                          <a:latin typeface="Cambria"/>
                          <a:ea typeface="ＭＳ 明朝"/>
                          <a:cs typeface="Times New Roman"/>
                        </a:rPr>
                        <a:t>CBRN</a:t>
                      </a:r>
                    </a:p>
                  </a:txBody>
                  <a:tcPr marL="68580" marR="68580" marT="0" marB="0"/>
                </a:tc>
              </a:tr>
              <a:tr h="370840">
                <a:tc>
                  <a:txBody>
                    <a:bodyPr/>
                    <a:lstStyle/>
                    <a:p>
                      <a:pPr>
                        <a:spcAft>
                          <a:spcPts val="0"/>
                        </a:spcAft>
                      </a:pPr>
                      <a:r>
                        <a:rPr lang="en-US" sz="1800">
                          <a:effectLst/>
                          <a:latin typeface="Cambria"/>
                          <a:ea typeface="ＭＳ 明朝"/>
                          <a:cs typeface="Times New Roman"/>
                        </a:rPr>
                        <a:t>9</a:t>
                      </a:r>
                    </a:p>
                  </a:txBody>
                  <a:tcPr marL="68580" marR="68580" marT="0" marB="0"/>
                </a:tc>
                <a:tc>
                  <a:txBody>
                    <a:bodyPr/>
                    <a:lstStyle/>
                    <a:p>
                      <a:pPr>
                        <a:spcAft>
                          <a:spcPts val="0"/>
                        </a:spcAft>
                      </a:pPr>
                      <a:r>
                        <a:rPr lang="en-US" sz="1800">
                          <a:effectLst/>
                          <a:latin typeface="Cambria"/>
                          <a:ea typeface="ＭＳ 明朝"/>
                          <a:cs typeface="Times New Roman"/>
                        </a:rPr>
                        <a:t>is</a:t>
                      </a:r>
                    </a:p>
                  </a:txBody>
                  <a:tcPr marL="68580" marR="68580" marT="0" marB="0"/>
                </a:tc>
                <a:tc>
                  <a:txBody>
                    <a:bodyPr/>
                    <a:lstStyle/>
                    <a:p>
                      <a:pPr>
                        <a:spcAft>
                          <a:spcPts val="0"/>
                        </a:spcAft>
                      </a:pPr>
                      <a:r>
                        <a:rPr lang="en-US" sz="1800">
                          <a:effectLst/>
                          <a:latin typeface="Cambria"/>
                          <a:ea typeface="ＭＳ 明朝"/>
                          <a:cs typeface="Times New Roman"/>
                        </a:rPr>
                        <a:t>forces</a:t>
                      </a:r>
                    </a:p>
                  </a:txBody>
                  <a:tcPr marL="68580" marR="68580" marT="0" marB="0"/>
                </a:tc>
                <a:tc>
                  <a:txBody>
                    <a:bodyPr/>
                    <a:lstStyle/>
                    <a:p>
                      <a:pPr>
                        <a:spcAft>
                          <a:spcPts val="0"/>
                        </a:spcAft>
                      </a:pPr>
                      <a:r>
                        <a:rPr lang="en-US" sz="1800">
                          <a:effectLst/>
                          <a:latin typeface="Cambria"/>
                          <a:ea typeface="ＭＳ 明朝"/>
                          <a:cs typeface="Times New Roman"/>
                        </a:rPr>
                        <a:t>for</a:t>
                      </a:r>
                    </a:p>
                  </a:txBody>
                  <a:tcPr marL="68580" marR="68580" marT="0" marB="0"/>
                </a:tc>
                <a:tc>
                  <a:txBody>
                    <a:bodyPr/>
                    <a:lstStyle/>
                    <a:p>
                      <a:pPr>
                        <a:spcAft>
                          <a:spcPts val="0"/>
                        </a:spcAft>
                      </a:pPr>
                      <a:r>
                        <a:rPr lang="en-US" sz="1800">
                          <a:effectLst/>
                          <a:latin typeface="Cambria"/>
                          <a:ea typeface="ＭＳ 明朝"/>
                          <a:cs typeface="Times New Roman"/>
                        </a:rPr>
                        <a:t>or</a:t>
                      </a:r>
                    </a:p>
                  </a:txBody>
                  <a:tcPr marL="68580" marR="68580" marT="0" marB="0"/>
                </a:tc>
              </a:tr>
              <a:tr h="370840">
                <a:tc>
                  <a:txBody>
                    <a:bodyPr/>
                    <a:lstStyle/>
                    <a:p>
                      <a:pPr>
                        <a:spcAft>
                          <a:spcPts val="0"/>
                        </a:spcAft>
                      </a:pPr>
                      <a:r>
                        <a:rPr lang="en-US" sz="1800">
                          <a:effectLst/>
                          <a:latin typeface="Cambria"/>
                          <a:ea typeface="ＭＳ 明朝"/>
                          <a:cs typeface="Times New Roman"/>
                        </a:rPr>
                        <a:t>10</a:t>
                      </a:r>
                    </a:p>
                  </a:txBody>
                  <a:tcPr marL="68580" marR="68580" marT="0" marB="0"/>
                </a:tc>
                <a:tc>
                  <a:txBody>
                    <a:bodyPr/>
                    <a:lstStyle/>
                    <a:p>
                      <a:pPr>
                        <a:spcAft>
                          <a:spcPts val="0"/>
                        </a:spcAft>
                      </a:pPr>
                      <a:r>
                        <a:rPr lang="en-US" sz="1800">
                          <a:effectLst/>
                          <a:latin typeface="Cambria"/>
                          <a:ea typeface="ＭＳ 明朝"/>
                          <a:cs typeface="Times New Roman"/>
                        </a:rPr>
                        <a:t>it</a:t>
                      </a:r>
                    </a:p>
                  </a:txBody>
                  <a:tcPr marL="68580" marR="68580" marT="0" marB="0"/>
                </a:tc>
                <a:tc>
                  <a:txBody>
                    <a:bodyPr/>
                    <a:lstStyle/>
                    <a:p>
                      <a:pPr>
                        <a:spcAft>
                          <a:spcPts val="0"/>
                        </a:spcAft>
                      </a:pPr>
                      <a:r>
                        <a:rPr lang="en-US" sz="1800">
                          <a:effectLst/>
                          <a:latin typeface="Cambria"/>
                          <a:ea typeface="ＭＳ 明朝"/>
                          <a:cs typeface="Times New Roman"/>
                        </a:rPr>
                        <a:t>or</a:t>
                      </a:r>
                    </a:p>
                  </a:txBody>
                  <a:tcPr marL="68580" marR="68580" marT="0" marB="0"/>
                </a:tc>
                <a:tc>
                  <a:txBody>
                    <a:bodyPr/>
                    <a:lstStyle/>
                    <a:p>
                      <a:pPr>
                        <a:spcAft>
                          <a:spcPts val="0"/>
                        </a:spcAft>
                      </a:pPr>
                      <a:r>
                        <a:rPr lang="en-US" sz="1800">
                          <a:effectLst/>
                          <a:latin typeface="Cambria"/>
                          <a:ea typeface="ＭＳ 明朝"/>
                          <a:cs typeface="Times New Roman"/>
                        </a:rPr>
                        <a:t>in</a:t>
                      </a:r>
                    </a:p>
                  </a:txBody>
                  <a:tcPr marL="68580" marR="68580" marT="0" marB="0"/>
                </a:tc>
                <a:tc>
                  <a:txBody>
                    <a:bodyPr/>
                    <a:lstStyle/>
                    <a:p>
                      <a:pPr>
                        <a:spcAft>
                          <a:spcPts val="0"/>
                        </a:spcAft>
                      </a:pPr>
                      <a:r>
                        <a:rPr lang="en-US" sz="1800">
                          <a:effectLst/>
                          <a:latin typeface="Cambria"/>
                          <a:ea typeface="ＭＳ 明朝"/>
                          <a:cs typeface="Times New Roman"/>
                        </a:rPr>
                        <a:t>is</a:t>
                      </a:r>
                    </a:p>
                  </a:txBody>
                  <a:tcPr marL="68580" marR="68580" marT="0" marB="0"/>
                </a:tc>
              </a:tr>
              <a:tr h="370840">
                <a:tc>
                  <a:txBody>
                    <a:bodyPr/>
                    <a:lstStyle/>
                    <a:p>
                      <a:pPr>
                        <a:spcAft>
                          <a:spcPts val="0"/>
                        </a:spcAft>
                      </a:pPr>
                      <a:r>
                        <a:rPr lang="en-US" sz="1800">
                          <a:effectLst/>
                          <a:latin typeface="Cambria"/>
                          <a:ea typeface="ＭＳ 明朝"/>
                          <a:cs typeface="Times New Roman"/>
                        </a:rPr>
                        <a:t>11</a:t>
                      </a:r>
                    </a:p>
                  </a:txBody>
                  <a:tcPr marL="68580" marR="68580" marT="0" marB="0"/>
                </a:tc>
                <a:tc>
                  <a:txBody>
                    <a:bodyPr/>
                    <a:lstStyle/>
                    <a:p>
                      <a:pPr>
                        <a:spcAft>
                          <a:spcPts val="0"/>
                        </a:spcAft>
                      </a:pPr>
                      <a:r>
                        <a:rPr lang="en-US" sz="1800">
                          <a:effectLst/>
                          <a:latin typeface="Cambria"/>
                          <a:ea typeface="ＭＳ 明朝"/>
                          <a:cs typeface="Times New Roman"/>
                        </a:rPr>
                        <a:t>for</a:t>
                      </a:r>
                    </a:p>
                  </a:txBody>
                  <a:tcPr marL="68580" marR="68580" marT="0" marB="0"/>
                </a:tc>
                <a:tc>
                  <a:txBody>
                    <a:bodyPr/>
                    <a:lstStyle/>
                    <a:p>
                      <a:pPr>
                        <a:spcAft>
                          <a:spcPts val="0"/>
                        </a:spcAft>
                      </a:pPr>
                      <a:r>
                        <a:rPr lang="en-US" sz="1800">
                          <a:effectLst/>
                          <a:latin typeface="Cambria"/>
                          <a:ea typeface="ＭＳ 明朝"/>
                          <a:cs typeface="Times New Roman"/>
                        </a:rPr>
                        <a:t>for</a:t>
                      </a:r>
                    </a:p>
                  </a:txBody>
                  <a:tcPr marL="68580" marR="68580" marT="0" marB="0"/>
                </a:tc>
                <a:tc>
                  <a:txBody>
                    <a:bodyPr/>
                    <a:lstStyle/>
                    <a:p>
                      <a:pPr>
                        <a:spcAft>
                          <a:spcPts val="0"/>
                        </a:spcAft>
                      </a:pPr>
                      <a:r>
                        <a:rPr lang="en-US" sz="1800">
                          <a:effectLst/>
                          <a:latin typeface="Cambria"/>
                          <a:ea typeface="ＭＳ 明朝"/>
                          <a:cs typeface="Times New Roman"/>
                        </a:rPr>
                        <a:t>a</a:t>
                      </a:r>
                    </a:p>
                  </a:txBody>
                  <a:tcPr marL="68580" marR="68580" marT="0" marB="0"/>
                </a:tc>
                <a:tc>
                  <a:txBody>
                    <a:bodyPr/>
                    <a:lstStyle/>
                    <a:p>
                      <a:pPr>
                        <a:spcAft>
                          <a:spcPts val="0"/>
                        </a:spcAft>
                      </a:pPr>
                      <a:r>
                        <a:rPr lang="en-US" sz="1800">
                          <a:effectLst/>
                          <a:latin typeface="Cambria"/>
                          <a:ea typeface="ＭＳ 明朝"/>
                          <a:cs typeface="Times New Roman"/>
                        </a:rPr>
                        <a:t>be</a:t>
                      </a:r>
                    </a:p>
                  </a:txBody>
                  <a:tcPr marL="68580" marR="68580" marT="0" marB="0"/>
                </a:tc>
              </a:tr>
              <a:tr h="370840">
                <a:tc>
                  <a:txBody>
                    <a:bodyPr/>
                    <a:lstStyle/>
                    <a:p>
                      <a:pPr>
                        <a:spcAft>
                          <a:spcPts val="0"/>
                        </a:spcAft>
                      </a:pPr>
                      <a:r>
                        <a:rPr lang="en-US" sz="1800">
                          <a:effectLst/>
                          <a:latin typeface="Cambria"/>
                          <a:ea typeface="ＭＳ 明朝"/>
                          <a:cs typeface="Times New Roman"/>
                        </a:rPr>
                        <a:t>12</a:t>
                      </a:r>
                    </a:p>
                  </a:txBody>
                  <a:tcPr marL="68580" marR="68580" marT="0" marB="0"/>
                </a:tc>
                <a:tc>
                  <a:txBody>
                    <a:bodyPr/>
                    <a:lstStyle/>
                    <a:p>
                      <a:pPr>
                        <a:spcAft>
                          <a:spcPts val="0"/>
                        </a:spcAft>
                      </a:pPr>
                      <a:r>
                        <a:rPr lang="en-US" sz="1800">
                          <a:effectLst/>
                          <a:latin typeface="Cambria"/>
                          <a:ea typeface="ＭＳ 明朝"/>
                          <a:cs typeface="Times New Roman"/>
                        </a:rPr>
                        <a:t>I</a:t>
                      </a:r>
                    </a:p>
                  </a:txBody>
                  <a:tcPr marL="68580" marR="68580" marT="0" marB="0"/>
                </a:tc>
                <a:tc>
                  <a:txBody>
                    <a:bodyPr/>
                    <a:lstStyle/>
                    <a:p>
                      <a:pPr>
                        <a:spcAft>
                          <a:spcPts val="0"/>
                        </a:spcAft>
                      </a:pPr>
                      <a:r>
                        <a:rPr lang="en-US" sz="1800">
                          <a:effectLst/>
                          <a:latin typeface="Cambria"/>
                          <a:ea typeface="ＭＳ 明朝"/>
                          <a:cs typeface="Times New Roman"/>
                        </a:rPr>
                        <a:t>is</a:t>
                      </a:r>
                    </a:p>
                  </a:txBody>
                  <a:tcPr marL="68580" marR="68580" marT="0" marB="0"/>
                </a:tc>
                <a:tc>
                  <a:txBody>
                    <a:bodyPr/>
                    <a:lstStyle/>
                    <a:p>
                      <a:pPr>
                        <a:spcAft>
                          <a:spcPts val="0"/>
                        </a:spcAft>
                      </a:pPr>
                      <a:r>
                        <a:rPr lang="en-US" sz="1800">
                          <a:effectLst/>
                          <a:latin typeface="Cambria"/>
                          <a:ea typeface="ＭＳ 明朝"/>
                          <a:cs typeface="Times New Roman"/>
                        </a:rPr>
                        <a:t>is</a:t>
                      </a:r>
                    </a:p>
                  </a:txBody>
                  <a:tcPr marL="68580" marR="68580" marT="0" marB="0"/>
                </a:tc>
                <a:tc>
                  <a:txBody>
                    <a:bodyPr/>
                    <a:lstStyle/>
                    <a:p>
                      <a:pPr>
                        <a:spcAft>
                          <a:spcPts val="0"/>
                        </a:spcAft>
                      </a:pPr>
                      <a:r>
                        <a:rPr lang="en-US" sz="1800">
                          <a:effectLst/>
                          <a:latin typeface="Cambria"/>
                          <a:ea typeface="ＭＳ 明朝"/>
                          <a:cs typeface="Times New Roman"/>
                        </a:rPr>
                        <a:t>are</a:t>
                      </a:r>
                    </a:p>
                  </a:txBody>
                  <a:tcPr marL="68580" marR="68580" marT="0" marB="0"/>
                </a:tc>
              </a:tr>
            </a:tbl>
          </a:graphicData>
        </a:graphic>
      </p:graphicFrame>
    </p:spTree>
    <p:extLst>
      <p:ext uri="{BB962C8B-B14F-4D97-AF65-F5344CB8AC3E}">
        <p14:creationId xmlns:p14="http://schemas.microsoft.com/office/powerpoint/2010/main" val="2372781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a:t>Frequency Comparison (cont'd):</a:t>
            </a:r>
            <a:br>
              <a:rPr lang="en-US" sz="2400"/>
            </a:br>
            <a:r>
              <a:rPr lang="en-US" sz="2400"/>
              <a:t>General Corpus (BoE); FM 3-0; FM 2-0; JPs 3-11/3-41</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89263354"/>
              </p:ext>
            </p:extLst>
          </p:nvPr>
        </p:nvGraphicFramePr>
        <p:xfrm>
          <a:off x="457200" y="1600200"/>
          <a:ext cx="8229600" cy="4820920"/>
        </p:xfrm>
        <a:graphic>
          <a:graphicData uri="http://schemas.openxmlformats.org/drawingml/2006/table">
            <a:tbl>
              <a:tblPr firstRow="1" bandRow="1">
                <a:tableStyleId>{2D5ABB26-0587-4C30-8999-92F81FD0307C}</a:tableStyleId>
              </a:tblPr>
              <a:tblGrid>
                <a:gridCol w="1645920"/>
                <a:gridCol w="1645920"/>
                <a:gridCol w="1645920"/>
                <a:gridCol w="1645920"/>
                <a:gridCol w="1645920"/>
              </a:tblGrid>
              <a:tr h="370840">
                <a:tc>
                  <a:txBody>
                    <a:bodyPr/>
                    <a:lstStyle/>
                    <a:p>
                      <a:pPr>
                        <a:spcAft>
                          <a:spcPts val="0"/>
                        </a:spcAft>
                      </a:pPr>
                      <a:r>
                        <a:rPr lang="en-US" sz="1800">
                          <a:effectLst/>
                          <a:latin typeface="Cambria"/>
                          <a:ea typeface="ＭＳ 明朝"/>
                          <a:cs typeface="Times New Roman"/>
                        </a:rPr>
                        <a:t>13</a:t>
                      </a:r>
                    </a:p>
                  </a:txBody>
                  <a:tcPr marL="68580" marR="68580" marT="0" marB="0"/>
                </a:tc>
                <a:tc>
                  <a:txBody>
                    <a:bodyPr/>
                    <a:lstStyle/>
                    <a:p>
                      <a:pPr>
                        <a:spcAft>
                          <a:spcPts val="0"/>
                        </a:spcAft>
                      </a:pPr>
                      <a:r>
                        <a:rPr lang="en-US" sz="1800">
                          <a:effectLst/>
                          <a:latin typeface="Cambria"/>
                          <a:ea typeface="ＭＳ 明朝"/>
                          <a:cs typeface="Times New Roman"/>
                        </a:rPr>
                        <a:t>was</a:t>
                      </a:r>
                    </a:p>
                  </a:txBody>
                  <a:tcPr marL="68580" marR="68580" marT="0" marB="0"/>
                </a:tc>
                <a:tc>
                  <a:txBody>
                    <a:bodyPr/>
                    <a:lstStyle/>
                    <a:p>
                      <a:pPr>
                        <a:spcAft>
                          <a:spcPts val="0"/>
                        </a:spcAft>
                      </a:pPr>
                      <a:r>
                        <a:rPr lang="en-US" sz="1800">
                          <a:effectLst/>
                          <a:latin typeface="Cambria"/>
                          <a:ea typeface="ＭＳ 明朝"/>
                          <a:cs typeface="Times New Roman"/>
                        </a:rPr>
                        <a:t>operational</a:t>
                      </a:r>
                    </a:p>
                  </a:txBody>
                  <a:tcPr marL="68580" marR="68580" marT="0" marB="0"/>
                </a:tc>
                <a:tc>
                  <a:txBody>
                    <a:bodyPr/>
                    <a:lstStyle/>
                    <a:p>
                      <a:pPr>
                        <a:spcAft>
                          <a:spcPts val="0"/>
                        </a:spcAft>
                      </a:pPr>
                      <a:r>
                        <a:rPr lang="en-US" sz="1800">
                          <a:effectLst/>
                          <a:latin typeface="Cambria"/>
                          <a:ea typeface="ＭＳ 明朝"/>
                          <a:cs typeface="Times New Roman"/>
                        </a:rPr>
                        <a:t>or</a:t>
                      </a:r>
                    </a:p>
                  </a:txBody>
                  <a:tcPr marL="68580" marR="68580" marT="0" marB="0"/>
                </a:tc>
                <a:tc>
                  <a:txBody>
                    <a:bodyPr/>
                    <a:lstStyle/>
                    <a:p>
                      <a:pPr>
                        <a:spcAft>
                          <a:spcPts val="0"/>
                        </a:spcAft>
                      </a:pPr>
                      <a:r>
                        <a:rPr lang="en-US" sz="1800">
                          <a:effectLst/>
                          <a:latin typeface="Cambria"/>
                          <a:ea typeface="ＭＳ 明朝"/>
                          <a:cs typeface="Times New Roman"/>
                        </a:rPr>
                        <a:t>operations</a:t>
                      </a:r>
                    </a:p>
                  </a:txBody>
                  <a:tcPr marL="68580" marR="68580" marT="0" marB="0"/>
                </a:tc>
              </a:tr>
              <a:tr h="370840">
                <a:tc>
                  <a:txBody>
                    <a:bodyPr/>
                    <a:lstStyle/>
                    <a:p>
                      <a:pPr>
                        <a:spcAft>
                          <a:spcPts val="0"/>
                        </a:spcAft>
                      </a:pPr>
                      <a:r>
                        <a:rPr lang="en-US" sz="1800">
                          <a:effectLst/>
                          <a:latin typeface="Cambria"/>
                          <a:ea typeface="ＭＳ 明朝"/>
                          <a:cs typeface="Times New Roman"/>
                        </a:rPr>
                        <a:t>14</a:t>
                      </a:r>
                    </a:p>
                  </a:txBody>
                  <a:tcPr marL="68580" marR="68580" marT="0" marB="0"/>
                </a:tc>
                <a:tc>
                  <a:txBody>
                    <a:bodyPr/>
                    <a:lstStyle/>
                    <a:p>
                      <a:pPr>
                        <a:spcAft>
                          <a:spcPts val="0"/>
                        </a:spcAft>
                      </a:pPr>
                      <a:r>
                        <a:rPr lang="en-US" sz="1800">
                          <a:effectLst/>
                          <a:latin typeface="Cambria"/>
                          <a:ea typeface="ＭＳ 明朝"/>
                          <a:cs typeface="Times New Roman"/>
                        </a:rPr>
                        <a:t>on</a:t>
                      </a:r>
                    </a:p>
                  </a:txBody>
                  <a:tcPr marL="68580" marR="68580" marT="0" marB="0"/>
                </a:tc>
                <a:tc>
                  <a:txBody>
                    <a:bodyPr/>
                    <a:lstStyle/>
                    <a:p>
                      <a:pPr>
                        <a:spcAft>
                          <a:spcPts val="0"/>
                        </a:spcAft>
                      </a:pPr>
                      <a:r>
                        <a:rPr lang="en-US" sz="1800">
                          <a:effectLst/>
                          <a:latin typeface="Cambria"/>
                          <a:ea typeface="ＭＳ 明朝"/>
                          <a:cs typeface="Times New Roman"/>
                        </a:rPr>
                        <a:t>that</a:t>
                      </a:r>
                    </a:p>
                  </a:txBody>
                  <a:tcPr marL="68580" marR="68580" marT="0" marB="0"/>
                </a:tc>
                <a:tc>
                  <a:txBody>
                    <a:bodyPr/>
                    <a:lstStyle/>
                    <a:p>
                      <a:pPr>
                        <a:spcAft>
                          <a:spcPts val="0"/>
                        </a:spcAft>
                      </a:pPr>
                      <a:r>
                        <a:rPr lang="en-US" sz="1800">
                          <a:effectLst/>
                          <a:latin typeface="Cambria"/>
                          <a:ea typeface="ＭＳ 明朝"/>
                          <a:cs typeface="Times New Roman"/>
                        </a:rPr>
                        <a:t>support</a:t>
                      </a:r>
                    </a:p>
                  </a:txBody>
                  <a:tcPr marL="68580" marR="68580" marT="0" marB="0"/>
                </a:tc>
                <a:tc>
                  <a:txBody>
                    <a:bodyPr/>
                    <a:lstStyle/>
                    <a:p>
                      <a:pPr>
                        <a:spcAft>
                          <a:spcPts val="0"/>
                        </a:spcAft>
                      </a:pPr>
                      <a:r>
                        <a:rPr lang="en-US" sz="1800">
                          <a:effectLst/>
                          <a:latin typeface="Cambria"/>
                          <a:ea typeface="ＭＳ 明朝"/>
                          <a:cs typeface="Times New Roman"/>
                        </a:rPr>
                        <a:t>support</a:t>
                      </a:r>
                    </a:p>
                  </a:txBody>
                  <a:tcPr marL="68580" marR="68580" marT="0" marB="0"/>
                </a:tc>
              </a:tr>
              <a:tr h="370840">
                <a:tc>
                  <a:txBody>
                    <a:bodyPr/>
                    <a:lstStyle/>
                    <a:p>
                      <a:pPr>
                        <a:spcAft>
                          <a:spcPts val="0"/>
                        </a:spcAft>
                      </a:pPr>
                      <a:r>
                        <a:rPr lang="en-US" sz="1800">
                          <a:effectLst/>
                          <a:latin typeface="Cambria"/>
                          <a:ea typeface="ＭＳ 明朝"/>
                          <a:cs typeface="Times New Roman"/>
                        </a:rPr>
                        <a:t>15</a:t>
                      </a:r>
                    </a:p>
                  </a:txBody>
                  <a:tcPr marL="68580" marR="68580" marT="0" marB="0"/>
                </a:tc>
                <a:tc>
                  <a:txBody>
                    <a:bodyPr/>
                    <a:lstStyle/>
                    <a:p>
                      <a:pPr>
                        <a:spcAft>
                          <a:spcPts val="0"/>
                        </a:spcAft>
                      </a:pPr>
                      <a:r>
                        <a:rPr lang="en-US" sz="1800">
                          <a:effectLst/>
                          <a:latin typeface="Cambria"/>
                          <a:ea typeface="ＭＳ 明朝"/>
                          <a:cs typeface="Times New Roman"/>
                        </a:rPr>
                        <a:t>he</a:t>
                      </a:r>
                    </a:p>
                  </a:txBody>
                  <a:tcPr marL="68580" marR="68580" marT="0" marB="0"/>
                </a:tc>
                <a:tc>
                  <a:txBody>
                    <a:bodyPr/>
                    <a:lstStyle/>
                    <a:p>
                      <a:pPr>
                        <a:spcAft>
                          <a:spcPts val="0"/>
                        </a:spcAft>
                      </a:pPr>
                      <a:r>
                        <a:rPr lang="en-US" sz="1800">
                          <a:effectLst/>
                          <a:latin typeface="Cambria"/>
                          <a:ea typeface="ＭＳ 明朝"/>
                          <a:cs typeface="Times New Roman"/>
                        </a:rPr>
                        <a:t>as</a:t>
                      </a:r>
                    </a:p>
                  </a:txBody>
                  <a:tcPr marL="68580" marR="68580" marT="0" marB="0"/>
                </a:tc>
                <a:tc>
                  <a:txBody>
                    <a:bodyPr/>
                    <a:lstStyle/>
                    <a:p>
                      <a:pPr>
                        <a:spcAft>
                          <a:spcPts val="0"/>
                        </a:spcAft>
                      </a:pPr>
                      <a:r>
                        <a:rPr lang="en-US" sz="1800">
                          <a:effectLst/>
                          <a:latin typeface="Cambria"/>
                          <a:ea typeface="ＭＳ 明朝"/>
                          <a:cs typeface="Times New Roman"/>
                        </a:rPr>
                        <a:t>s</a:t>
                      </a:r>
                    </a:p>
                  </a:txBody>
                  <a:tcPr marL="68580" marR="68580" marT="0" marB="0"/>
                </a:tc>
                <a:tc>
                  <a:txBody>
                    <a:bodyPr/>
                    <a:lstStyle/>
                    <a:p>
                      <a:pPr>
                        <a:spcAft>
                          <a:spcPts val="0"/>
                        </a:spcAft>
                      </a:pPr>
                      <a:r>
                        <a:rPr lang="en-US" sz="1800">
                          <a:effectLst/>
                          <a:latin typeface="Cambria"/>
                          <a:ea typeface="ＭＳ 明朝"/>
                          <a:cs typeface="Times New Roman"/>
                        </a:rPr>
                        <a:t>as</a:t>
                      </a:r>
                    </a:p>
                  </a:txBody>
                  <a:tcPr marL="68580" marR="68580" marT="0" marB="0"/>
                </a:tc>
              </a:tr>
              <a:tr h="370840">
                <a:tc>
                  <a:txBody>
                    <a:bodyPr/>
                    <a:lstStyle/>
                    <a:p>
                      <a:pPr>
                        <a:spcAft>
                          <a:spcPts val="0"/>
                        </a:spcAft>
                      </a:pPr>
                      <a:r>
                        <a:rPr lang="en-US" sz="1800">
                          <a:effectLst/>
                          <a:latin typeface="Cambria"/>
                          <a:ea typeface="ＭＳ 明朝"/>
                          <a:cs typeface="Times New Roman"/>
                        </a:rPr>
                        <a:t>16</a:t>
                      </a:r>
                    </a:p>
                  </a:txBody>
                  <a:tcPr marL="68580" marR="68580" marT="0" marB="0"/>
                </a:tc>
                <a:tc>
                  <a:txBody>
                    <a:bodyPr/>
                    <a:lstStyle/>
                    <a:p>
                      <a:pPr>
                        <a:spcAft>
                          <a:spcPts val="0"/>
                        </a:spcAft>
                      </a:pPr>
                      <a:r>
                        <a:rPr lang="en-US" sz="1800">
                          <a:effectLst/>
                          <a:latin typeface="Cambria"/>
                          <a:ea typeface="ＭＳ 明朝"/>
                          <a:cs typeface="Times New Roman"/>
                        </a:rPr>
                        <a:t>with</a:t>
                      </a:r>
                    </a:p>
                  </a:txBody>
                  <a:tcPr marL="68580" marR="68580" marT="0" marB="0"/>
                </a:tc>
                <a:tc>
                  <a:txBody>
                    <a:bodyPr/>
                    <a:lstStyle/>
                    <a:p>
                      <a:pPr>
                        <a:spcAft>
                          <a:spcPts val="0"/>
                        </a:spcAft>
                      </a:pPr>
                      <a:r>
                        <a:rPr lang="en-US" sz="1800">
                          <a:effectLst/>
                          <a:latin typeface="Cambria"/>
                          <a:ea typeface="ＭＳ 明朝"/>
                          <a:cs typeface="Times New Roman"/>
                        </a:rPr>
                        <a:t>with</a:t>
                      </a:r>
                    </a:p>
                  </a:txBody>
                  <a:tcPr marL="68580" marR="68580" marT="0" marB="0"/>
                </a:tc>
                <a:tc>
                  <a:txBody>
                    <a:bodyPr/>
                    <a:lstStyle/>
                    <a:p>
                      <a:pPr>
                        <a:spcAft>
                          <a:spcPts val="0"/>
                        </a:spcAft>
                      </a:pPr>
                      <a:r>
                        <a:rPr lang="en-US" sz="1800">
                          <a:effectLst/>
                          <a:latin typeface="Cambria"/>
                          <a:ea typeface="ＭＳ 明朝"/>
                          <a:cs typeface="Times New Roman"/>
                        </a:rPr>
                        <a:t>are</a:t>
                      </a:r>
                    </a:p>
                  </a:txBody>
                  <a:tcPr marL="68580" marR="68580" marT="0" marB="0"/>
                </a:tc>
                <a:tc>
                  <a:txBody>
                    <a:bodyPr/>
                    <a:lstStyle/>
                    <a:p>
                      <a:pPr>
                        <a:spcAft>
                          <a:spcPts val="0"/>
                        </a:spcAft>
                      </a:pPr>
                      <a:r>
                        <a:rPr lang="en-US" sz="1800">
                          <a:solidFill>
                            <a:srgbClr val="0000FF"/>
                          </a:solidFill>
                          <a:effectLst/>
                          <a:latin typeface="Cambria"/>
                          <a:ea typeface="ＭＳ 明朝"/>
                          <a:cs typeface="Times New Roman"/>
                        </a:rPr>
                        <a:t>response</a:t>
                      </a:r>
                    </a:p>
                  </a:txBody>
                  <a:tcPr marL="68580" marR="68580" marT="0" marB="0"/>
                </a:tc>
              </a:tr>
              <a:tr h="370840">
                <a:tc>
                  <a:txBody>
                    <a:bodyPr/>
                    <a:lstStyle/>
                    <a:p>
                      <a:pPr>
                        <a:spcAft>
                          <a:spcPts val="0"/>
                        </a:spcAft>
                      </a:pPr>
                      <a:r>
                        <a:rPr lang="en-US" sz="1800">
                          <a:effectLst/>
                          <a:latin typeface="Cambria"/>
                          <a:ea typeface="ＭＳ 明朝"/>
                          <a:cs typeface="Times New Roman"/>
                        </a:rPr>
                        <a:t>17</a:t>
                      </a:r>
                    </a:p>
                  </a:txBody>
                  <a:tcPr marL="68580" marR="68580" marT="0" marB="0"/>
                </a:tc>
                <a:tc>
                  <a:txBody>
                    <a:bodyPr/>
                    <a:lstStyle/>
                    <a:p>
                      <a:pPr>
                        <a:spcAft>
                          <a:spcPts val="0"/>
                        </a:spcAft>
                      </a:pPr>
                      <a:r>
                        <a:rPr lang="en-US" sz="1800">
                          <a:effectLst/>
                          <a:latin typeface="Cambria"/>
                          <a:ea typeface="ＭＳ 明朝"/>
                          <a:cs typeface="Times New Roman"/>
                        </a:rPr>
                        <a:t>as</a:t>
                      </a:r>
                    </a:p>
                  </a:txBody>
                  <a:tcPr marL="68580" marR="68580" marT="0" marB="0"/>
                </a:tc>
                <a:tc>
                  <a:txBody>
                    <a:bodyPr/>
                    <a:lstStyle/>
                    <a:p>
                      <a:pPr>
                        <a:spcAft>
                          <a:spcPts val="0"/>
                        </a:spcAft>
                      </a:pPr>
                      <a:r>
                        <a:rPr lang="en-US" sz="1800">
                          <a:effectLst/>
                          <a:latin typeface="Cambria"/>
                          <a:ea typeface="ＭＳ 明朝"/>
                          <a:cs typeface="Times New Roman"/>
                        </a:rPr>
                        <a:t>support</a:t>
                      </a:r>
                    </a:p>
                  </a:txBody>
                  <a:tcPr marL="68580" marR="68580" marT="0" marB="0"/>
                </a:tc>
                <a:tc>
                  <a:txBody>
                    <a:bodyPr/>
                    <a:lstStyle/>
                    <a:p>
                      <a:pPr>
                        <a:spcAft>
                          <a:spcPts val="0"/>
                        </a:spcAft>
                      </a:pPr>
                      <a:r>
                        <a:rPr lang="en-US" sz="1800">
                          <a:effectLst/>
                          <a:latin typeface="Cambria"/>
                          <a:ea typeface="ＭＳ 明朝"/>
                          <a:cs typeface="Times New Roman"/>
                        </a:rPr>
                        <a:t>as</a:t>
                      </a:r>
                    </a:p>
                  </a:txBody>
                  <a:tcPr marL="68580" marR="68580" marT="0" marB="0"/>
                </a:tc>
                <a:tc>
                  <a:txBody>
                    <a:bodyPr/>
                    <a:lstStyle/>
                    <a:p>
                      <a:pPr>
                        <a:spcAft>
                          <a:spcPts val="0"/>
                        </a:spcAft>
                      </a:pPr>
                      <a:r>
                        <a:rPr lang="en-US" sz="1800">
                          <a:effectLst/>
                          <a:latin typeface="Cambria"/>
                          <a:ea typeface="ＭＳ 明朝"/>
                          <a:cs typeface="Times New Roman"/>
                        </a:rPr>
                        <a:t>with</a:t>
                      </a:r>
                    </a:p>
                  </a:txBody>
                  <a:tcPr marL="68580" marR="68580" marT="0" marB="0"/>
                </a:tc>
              </a:tr>
              <a:tr h="370840">
                <a:tc>
                  <a:txBody>
                    <a:bodyPr/>
                    <a:lstStyle/>
                    <a:p>
                      <a:pPr>
                        <a:spcAft>
                          <a:spcPts val="0"/>
                        </a:spcAft>
                      </a:pPr>
                      <a:r>
                        <a:rPr lang="en-US" sz="1800">
                          <a:effectLst/>
                          <a:latin typeface="Cambria"/>
                          <a:ea typeface="ＭＳ 明朝"/>
                          <a:cs typeface="Times New Roman"/>
                        </a:rPr>
                        <a:t>18</a:t>
                      </a:r>
                    </a:p>
                  </a:txBody>
                  <a:tcPr marL="68580" marR="68580" marT="0" marB="0"/>
                </a:tc>
                <a:tc>
                  <a:txBody>
                    <a:bodyPr/>
                    <a:lstStyle/>
                    <a:p>
                      <a:pPr>
                        <a:spcAft>
                          <a:spcPts val="0"/>
                        </a:spcAft>
                      </a:pPr>
                      <a:r>
                        <a:rPr lang="en-US" sz="1800">
                          <a:effectLst/>
                          <a:latin typeface="Cambria"/>
                          <a:ea typeface="ＭＳ 明朝"/>
                          <a:cs typeface="Times New Roman"/>
                        </a:rPr>
                        <a:t>you</a:t>
                      </a:r>
                    </a:p>
                  </a:txBody>
                  <a:tcPr marL="68580" marR="68580" marT="0" marB="0"/>
                </a:tc>
                <a:tc>
                  <a:txBody>
                    <a:bodyPr/>
                    <a:lstStyle/>
                    <a:p>
                      <a:pPr>
                        <a:spcAft>
                          <a:spcPts val="0"/>
                        </a:spcAft>
                      </a:pPr>
                      <a:r>
                        <a:rPr lang="en-US" sz="1800">
                          <a:effectLst/>
                          <a:latin typeface="Cambria"/>
                          <a:ea typeface="ＭＳ 明朝"/>
                          <a:cs typeface="Times New Roman"/>
                        </a:rPr>
                        <a:t>s</a:t>
                      </a:r>
                    </a:p>
                  </a:txBody>
                  <a:tcPr marL="68580" marR="68580" marT="0" marB="0"/>
                </a:tc>
                <a:tc>
                  <a:txBody>
                    <a:bodyPr/>
                    <a:lstStyle/>
                    <a:p>
                      <a:pPr>
                        <a:spcAft>
                          <a:spcPts val="0"/>
                        </a:spcAft>
                      </a:pPr>
                      <a:r>
                        <a:rPr lang="en-US" sz="1800">
                          <a:effectLst/>
                          <a:latin typeface="Cambria"/>
                          <a:ea typeface="ＭＳ 明朝"/>
                          <a:cs typeface="Times New Roman"/>
                        </a:rPr>
                        <a:t>with</a:t>
                      </a:r>
                    </a:p>
                  </a:txBody>
                  <a:tcPr marL="68580" marR="68580" marT="0" marB="0"/>
                </a:tc>
                <a:tc>
                  <a:txBody>
                    <a:bodyPr/>
                    <a:lstStyle/>
                    <a:p>
                      <a:pPr>
                        <a:spcAft>
                          <a:spcPts val="0"/>
                        </a:spcAft>
                      </a:pPr>
                      <a:r>
                        <a:rPr lang="en-US" sz="1800">
                          <a:effectLst/>
                          <a:latin typeface="Cambria"/>
                          <a:ea typeface="ＭＳ 明朝"/>
                          <a:cs typeface="Times New Roman"/>
                        </a:rPr>
                        <a:t>may</a:t>
                      </a:r>
                    </a:p>
                  </a:txBody>
                  <a:tcPr marL="68580" marR="68580" marT="0" marB="0"/>
                </a:tc>
              </a:tr>
              <a:tr h="370840">
                <a:tc>
                  <a:txBody>
                    <a:bodyPr/>
                    <a:lstStyle/>
                    <a:p>
                      <a:pPr>
                        <a:spcAft>
                          <a:spcPts val="0"/>
                        </a:spcAft>
                      </a:pPr>
                      <a:r>
                        <a:rPr lang="en-US" sz="1800">
                          <a:effectLst/>
                          <a:latin typeface="Cambria"/>
                          <a:ea typeface="ＭＳ 明朝"/>
                          <a:cs typeface="Times New Roman"/>
                        </a:rPr>
                        <a:t>19</a:t>
                      </a:r>
                    </a:p>
                  </a:txBody>
                  <a:tcPr marL="68580" marR="68580" marT="0" marB="0"/>
                </a:tc>
                <a:tc>
                  <a:txBody>
                    <a:bodyPr/>
                    <a:lstStyle/>
                    <a:p>
                      <a:pPr>
                        <a:spcAft>
                          <a:spcPts val="0"/>
                        </a:spcAft>
                      </a:pPr>
                      <a:r>
                        <a:rPr lang="en-US" sz="1800">
                          <a:effectLst/>
                          <a:latin typeface="Cambria"/>
                          <a:ea typeface="ＭＳ 明朝"/>
                          <a:cs typeface="Times New Roman"/>
                        </a:rPr>
                        <a:t>be</a:t>
                      </a:r>
                    </a:p>
                  </a:txBody>
                  <a:tcPr marL="68580" marR="68580" marT="0" marB="0"/>
                </a:tc>
                <a:tc>
                  <a:txBody>
                    <a:bodyPr/>
                    <a:lstStyle/>
                    <a:p>
                      <a:pPr>
                        <a:spcAft>
                          <a:spcPts val="0"/>
                        </a:spcAft>
                      </a:pPr>
                      <a:r>
                        <a:rPr lang="en-US" sz="1800">
                          <a:effectLst/>
                          <a:latin typeface="Cambria"/>
                          <a:ea typeface="ＭＳ 明朝"/>
                          <a:cs typeface="Times New Roman"/>
                        </a:rPr>
                        <a:t>army</a:t>
                      </a:r>
                    </a:p>
                  </a:txBody>
                  <a:tcPr marL="68580" marR="68580" marT="0" marB="0"/>
                </a:tc>
                <a:tc>
                  <a:txBody>
                    <a:bodyPr/>
                    <a:lstStyle/>
                    <a:p>
                      <a:pPr>
                        <a:spcAft>
                          <a:spcPts val="0"/>
                        </a:spcAft>
                      </a:pPr>
                      <a:r>
                        <a:rPr lang="en-US" sz="1800">
                          <a:solidFill>
                            <a:srgbClr val="008000"/>
                          </a:solidFill>
                          <a:effectLst/>
                          <a:latin typeface="Cambria"/>
                          <a:ea typeface="ＭＳ 明朝"/>
                          <a:cs typeface="Times New Roman"/>
                        </a:rPr>
                        <a:t>staff</a:t>
                      </a:r>
                    </a:p>
                  </a:txBody>
                  <a:tcPr marL="68580" marR="68580" marT="0" marB="0"/>
                </a:tc>
                <a:tc>
                  <a:txBody>
                    <a:bodyPr/>
                    <a:lstStyle/>
                    <a:p>
                      <a:pPr>
                        <a:spcAft>
                          <a:spcPts val="0"/>
                        </a:spcAft>
                      </a:pPr>
                      <a:r>
                        <a:rPr lang="en-US" sz="1800">
                          <a:effectLst/>
                          <a:latin typeface="Cambria"/>
                          <a:ea typeface="ＭＳ 明朝"/>
                          <a:cs typeface="Times New Roman"/>
                        </a:rPr>
                        <a:t>that</a:t>
                      </a:r>
                    </a:p>
                  </a:txBody>
                  <a:tcPr marL="68580" marR="68580" marT="0" marB="0"/>
                </a:tc>
              </a:tr>
              <a:tr h="370840">
                <a:tc>
                  <a:txBody>
                    <a:bodyPr/>
                    <a:lstStyle/>
                    <a:p>
                      <a:pPr>
                        <a:spcAft>
                          <a:spcPts val="0"/>
                        </a:spcAft>
                      </a:pPr>
                      <a:r>
                        <a:rPr lang="en-US" sz="1800">
                          <a:effectLst/>
                          <a:latin typeface="Cambria"/>
                          <a:ea typeface="ＭＳ 明朝"/>
                          <a:cs typeface="Times New Roman"/>
                        </a:rPr>
                        <a:t>20</a:t>
                      </a:r>
                    </a:p>
                  </a:txBody>
                  <a:tcPr marL="68580" marR="68580" marT="0" marB="0"/>
                </a:tc>
                <a:tc>
                  <a:txBody>
                    <a:bodyPr/>
                    <a:lstStyle/>
                    <a:p>
                      <a:pPr>
                        <a:spcAft>
                          <a:spcPts val="0"/>
                        </a:spcAft>
                      </a:pPr>
                      <a:r>
                        <a:rPr lang="en-US" sz="1800">
                          <a:effectLst/>
                          <a:latin typeface="Cambria"/>
                          <a:ea typeface="ＭＳ 明朝"/>
                          <a:cs typeface="Times New Roman"/>
                        </a:rPr>
                        <a:t>at</a:t>
                      </a:r>
                    </a:p>
                  </a:txBody>
                  <a:tcPr marL="68580" marR="68580" marT="0" marB="0"/>
                </a:tc>
                <a:tc>
                  <a:txBody>
                    <a:bodyPr/>
                    <a:lstStyle/>
                    <a:p>
                      <a:pPr>
                        <a:spcAft>
                          <a:spcPts val="0"/>
                        </a:spcAft>
                      </a:pPr>
                      <a:r>
                        <a:rPr lang="en-US" sz="1800">
                          <a:effectLst/>
                          <a:latin typeface="Cambria"/>
                          <a:ea typeface="ＭＳ 明朝"/>
                          <a:cs typeface="Times New Roman"/>
                        </a:rPr>
                        <a:t>their</a:t>
                      </a:r>
                    </a:p>
                  </a:txBody>
                  <a:tcPr marL="68580" marR="68580" marT="0" marB="0"/>
                </a:tc>
                <a:tc>
                  <a:txBody>
                    <a:bodyPr/>
                    <a:lstStyle/>
                    <a:p>
                      <a:pPr>
                        <a:spcAft>
                          <a:spcPts val="0"/>
                        </a:spcAft>
                      </a:pPr>
                      <a:r>
                        <a:rPr lang="en-US" sz="1800">
                          <a:solidFill>
                            <a:srgbClr val="008000"/>
                          </a:solidFill>
                          <a:effectLst/>
                          <a:latin typeface="Cambria"/>
                          <a:ea typeface="ＭＳ 明朝"/>
                          <a:cs typeface="Times New Roman"/>
                        </a:rPr>
                        <a:t>requirements</a:t>
                      </a:r>
                    </a:p>
                  </a:txBody>
                  <a:tcPr marL="68580" marR="68580" marT="0" marB="0"/>
                </a:tc>
                <a:tc>
                  <a:txBody>
                    <a:bodyPr/>
                    <a:lstStyle/>
                    <a:p>
                      <a:pPr>
                        <a:spcAft>
                          <a:spcPts val="0"/>
                        </a:spcAft>
                      </a:pPr>
                      <a:r>
                        <a:rPr lang="en-US" sz="1800">
                          <a:effectLst/>
                          <a:latin typeface="Cambria"/>
                          <a:ea typeface="ＭＳ 明朝"/>
                          <a:cs typeface="Times New Roman"/>
                        </a:rPr>
                        <a:t>on</a:t>
                      </a:r>
                    </a:p>
                  </a:txBody>
                  <a:tcPr marL="68580" marR="68580" marT="0" marB="0"/>
                </a:tc>
              </a:tr>
              <a:tr h="370840">
                <a:tc>
                  <a:txBody>
                    <a:bodyPr/>
                    <a:lstStyle/>
                    <a:p>
                      <a:pPr>
                        <a:spcAft>
                          <a:spcPts val="0"/>
                        </a:spcAft>
                      </a:pPr>
                      <a:r>
                        <a:rPr lang="en-US" sz="1800">
                          <a:effectLst/>
                          <a:latin typeface="Cambria"/>
                          <a:ea typeface="ＭＳ 明朝"/>
                          <a:cs typeface="Times New Roman"/>
                        </a:rPr>
                        <a:t>21</a:t>
                      </a:r>
                    </a:p>
                  </a:txBody>
                  <a:tcPr marL="68580" marR="68580" marT="0" marB="0"/>
                </a:tc>
                <a:tc>
                  <a:txBody>
                    <a:bodyPr/>
                    <a:lstStyle/>
                    <a:p>
                      <a:pPr>
                        <a:spcAft>
                          <a:spcPts val="0"/>
                        </a:spcAft>
                      </a:pPr>
                      <a:r>
                        <a:rPr lang="en-US" sz="1800">
                          <a:effectLst/>
                          <a:latin typeface="Cambria"/>
                          <a:ea typeface="ＭＳ 明朝"/>
                          <a:cs typeface="Times New Roman"/>
                        </a:rPr>
                        <a:t>by</a:t>
                      </a:r>
                    </a:p>
                  </a:txBody>
                  <a:tcPr marL="68580" marR="68580" marT="0" marB="0"/>
                </a:tc>
                <a:tc>
                  <a:txBody>
                    <a:bodyPr/>
                    <a:lstStyle/>
                    <a:p>
                      <a:pPr>
                        <a:spcAft>
                          <a:spcPts val="0"/>
                        </a:spcAft>
                      </a:pPr>
                      <a:r>
                        <a:rPr lang="en-US" sz="1800">
                          <a:effectLst/>
                          <a:latin typeface="Cambria"/>
                          <a:ea typeface="ＭＳ 明朝"/>
                          <a:cs typeface="Times New Roman"/>
                        </a:rPr>
                        <a:t>an</a:t>
                      </a:r>
                    </a:p>
                  </a:txBody>
                  <a:tcPr marL="68580" marR="68580" marT="0" marB="0"/>
                </a:tc>
                <a:tc>
                  <a:txBody>
                    <a:bodyPr/>
                    <a:lstStyle/>
                    <a:p>
                      <a:pPr>
                        <a:spcAft>
                          <a:spcPts val="0"/>
                        </a:spcAft>
                      </a:pPr>
                      <a:r>
                        <a:rPr lang="en-US" sz="1800">
                          <a:effectLst/>
                          <a:latin typeface="Cambria"/>
                          <a:ea typeface="ＭＳ 明朝"/>
                          <a:cs typeface="Times New Roman"/>
                        </a:rPr>
                        <a:t>on</a:t>
                      </a:r>
                    </a:p>
                  </a:txBody>
                  <a:tcPr marL="68580" marR="68580" marT="0" marB="0"/>
                </a:tc>
                <a:tc>
                  <a:txBody>
                    <a:bodyPr/>
                    <a:lstStyle/>
                    <a:p>
                      <a:pPr>
                        <a:spcAft>
                          <a:spcPts val="0"/>
                        </a:spcAft>
                      </a:pPr>
                      <a:r>
                        <a:rPr lang="en-US" sz="1800">
                          <a:effectLst/>
                          <a:latin typeface="Cambria"/>
                          <a:ea typeface="ＭＳ 明朝"/>
                          <a:cs typeface="Times New Roman"/>
                        </a:rPr>
                        <a:t>by</a:t>
                      </a:r>
                    </a:p>
                  </a:txBody>
                  <a:tcPr marL="68580" marR="68580" marT="0" marB="0"/>
                </a:tc>
              </a:tr>
              <a:tr h="370840">
                <a:tc>
                  <a:txBody>
                    <a:bodyPr/>
                    <a:lstStyle/>
                    <a:p>
                      <a:pPr>
                        <a:spcAft>
                          <a:spcPts val="0"/>
                        </a:spcAft>
                      </a:pPr>
                      <a:r>
                        <a:rPr lang="en-US" sz="1800">
                          <a:effectLst/>
                          <a:latin typeface="Cambria"/>
                          <a:ea typeface="ＭＳ 明朝"/>
                          <a:cs typeface="Times New Roman"/>
                        </a:rPr>
                        <a:t>22</a:t>
                      </a:r>
                    </a:p>
                  </a:txBody>
                  <a:tcPr marL="68580" marR="68580" marT="0" marB="0"/>
                </a:tc>
                <a:tc>
                  <a:txBody>
                    <a:bodyPr/>
                    <a:lstStyle/>
                    <a:p>
                      <a:pPr>
                        <a:spcAft>
                          <a:spcPts val="0"/>
                        </a:spcAft>
                      </a:pPr>
                      <a:r>
                        <a:rPr lang="en-US" sz="1800">
                          <a:effectLst/>
                          <a:latin typeface="Cambria"/>
                          <a:ea typeface="ＭＳ 明朝"/>
                          <a:cs typeface="Times New Roman"/>
                        </a:rPr>
                        <a:t>but</a:t>
                      </a:r>
                    </a:p>
                  </a:txBody>
                  <a:tcPr marL="68580" marR="68580" marT="0" marB="0"/>
                </a:tc>
                <a:tc>
                  <a:txBody>
                    <a:bodyPr/>
                    <a:lstStyle/>
                    <a:p>
                      <a:pPr>
                        <a:spcAft>
                          <a:spcPts val="0"/>
                        </a:spcAft>
                      </a:pPr>
                      <a:r>
                        <a:rPr lang="en-US" sz="1800">
                          <a:solidFill>
                            <a:srgbClr val="FF0000"/>
                          </a:solidFill>
                          <a:effectLst/>
                          <a:latin typeface="Cambria"/>
                          <a:ea typeface="ＭＳ 明朝"/>
                          <a:cs typeface="Times New Roman"/>
                        </a:rPr>
                        <a:t>enemy</a:t>
                      </a:r>
                    </a:p>
                  </a:txBody>
                  <a:tcPr marL="68580" marR="68580" marT="0" marB="0"/>
                </a:tc>
                <a:tc>
                  <a:txBody>
                    <a:bodyPr/>
                    <a:lstStyle/>
                    <a:p>
                      <a:pPr>
                        <a:spcAft>
                          <a:spcPts val="0"/>
                        </a:spcAft>
                      </a:pPr>
                      <a:r>
                        <a:rPr lang="en-US" sz="1800">
                          <a:effectLst/>
                          <a:latin typeface="Cambria"/>
                          <a:ea typeface="ＭＳ 明朝"/>
                          <a:cs typeface="Times New Roman"/>
                        </a:rPr>
                        <a:t>that</a:t>
                      </a:r>
                    </a:p>
                  </a:txBody>
                  <a:tcPr marL="68580" marR="68580" marT="0" marB="0"/>
                </a:tc>
                <a:tc>
                  <a:txBody>
                    <a:bodyPr/>
                    <a:lstStyle/>
                    <a:p>
                      <a:pPr>
                        <a:spcAft>
                          <a:spcPts val="0"/>
                        </a:spcAft>
                      </a:pPr>
                      <a:r>
                        <a:rPr lang="en-US" sz="1800">
                          <a:solidFill>
                            <a:srgbClr val="0000FF"/>
                          </a:solidFill>
                          <a:effectLst/>
                          <a:latin typeface="Cambria"/>
                          <a:ea typeface="ＭＳ 明朝"/>
                          <a:cs typeface="Times New Roman"/>
                        </a:rPr>
                        <a:t>DOD</a:t>
                      </a:r>
                    </a:p>
                  </a:txBody>
                  <a:tcPr marL="68580" marR="68580" marT="0" marB="0"/>
                </a:tc>
              </a:tr>
              <a:tr h="370840">
                <a:tc>
                  <a:txBody>
                    <a:bodyPr/>
                    <a:lstStyle/>
                    <a:p>
                      <a:pPr>
                        <a:spcAft>
                          <a:spcPts val="0"/>
                        </a:spcAft>
                      </a:pPr>
                      <a:r>
                        <a:rPr lang="en-US" sz="1800">
                          <a:effectLst/>
                          <a:latin typeface="Cambria"/>
                          <a:ea typeface="ＭＳ 明朝"/>
                          <a:cs typeface="Times New Roman"/>
                        </a:rPr>
                        <a:t>23</a:t>
                      </a:r>
                    </a:p>
                  </a:txBody>
                  <a:tcPr marL="68580" marR="68580" marT="0" marB="0"/>
                </a:tc>
                <a:tc>
                  <a:txBody>
                    <a:bodyPr/>
                    <a:lstStyle/>
                    <a:p>
                      <a:pPr>
                        <a:spcAft>
                          <a:spcPts val="0"/>
                        </a:spcAft>
                      </a:pPr>
                      <a:r>
                        <a:rPr lang="en-US" sz="1800">
                          <a:effectLst/>
                          <a:latin typeface="Cambria"/>
                          <a:ea typeface="ＭＳ 明朝"/>
                          <a:cs typeface="Times New Roman"/>
                        </a:rPr>
                        <a:t>have</a:t>
                      </a:r>
                    </a:p>
                  </a:txBody>
                  <a:tcPr marL="68580" marR="68580" marT="0" marB="0"/>
                </a:tc>
                <a:tc>
                  <a:txBody>
                    <a:bodyPr/>
                    <a:lstStyle/>
                    <a:p>
                      <a:pPr>
                        <a:spcAft>
                          <a:spcPts val="0"/>
                        </a:spcAft>
                      </a:pPr>
                      <a:r>
                        <a:rPr lang="en-US" sz="1800">
                          <a:effectLst/>
                          <a:latin typeface="Cambria"/>
                          <a:ea typeface="ＭＳ 明朝"/>
                          <a:cs typeface="Times New Roman"/>
                        </a:rPr>
                        <a:t>information</a:t>
                      </a:r>
                    </a:p>
                  </a:txBody>
                  <a:tcPr marL="68580" marR="68580" marT="0" marB="0"/>
                </a:tc>
                <a:tc>
                  <a:txBody>
                    <a:bodyPr/>
                    <a:lstStyle/>
                    <a:p>
                      <a:pPr>
                        <a:spcAft>
                          <a:spcPts val="0"/>
                        </a:spcAft>
                      </a:pPr>
                      <a:r>
                        <a:rPr lang="en-US" sz="1800">
                          <a:solidFill>
                            <a:srgbClr val="008000"/>
                          </a:solidFill>
                          <a:effectLst/>
                          <a:latin typeface="Cambria"/>
                          <a:ea typeface="ＭＳ 明朝"/>
                          <a:cs typeface="Times New Roman"/>
                        </a:rPr>
                        <a:t>assets</a:t>
                      </a:r>
                    </a:p>
                  </a:txBody>
                  <a:tcPr marL="68580" marR="68580" marT="0" marB="0"/>
                </a:tc>
                <a:tc>
                  <a:txBody>
                    <a:bodyPr/>
                    <a:lstStyle/>
                    <a:p>
                      <a:pPr>
                        <a:spcAft>
                          <a:spcPts val="0"/>
                        </a:spcAft>
                      </a:pPr>
                      <a:r>
                        <a:rPr lang="en-US" sz="1800">
                          <a:effectLst/>
                          <a:latin typeface="Cambria"/>
                          <a:ea typeface="ＭＳ 明朝"/>
                          <a:cs typeface="Times New Roman"/>
                        </a:rPr>
                        <a:t>forces</a:t>
                      </a:r>
                    </a:p>
                  </a:txBody>
                  <a:tcPr marL="68580" marR="68580" marT="0" marB="0"/>
                </a:tc>
              </a:tr>
              <a:tr h="370840">
                <a:tc>
                  <a:txBody>
                    <a:bodyPr/>
                    <a:lstStyle/>
                    <a:p>
                      <a:pPr>
                        <a:spcAft>
                          <a:spcPts val="0"/>
                        </a:spcAft>
                      </a:pPr>
                      <a:r>
                        <a:rPr lang="en-US" sz="1800">
                          <a:effectLst/>
                          <a:latin typeface="Cambria"/>
                          <a:ea typeface="ＭＳ 明朝"/>
                          <a:cs typeface="Times New Roman"/>
                        </a:rPr>
                        <a:t>24</a:t>
                      </a:r>
                    </a:p>
                  </a:txBody>
                  <a:tcPr marL="68580" marR="68580" marT="0" marB="0"/>
                </a:tc>
                <a:tc>
                  <a:txBody>
                    <a:bodyPr/>
                    <a:lstStyle/>
                    <a:p>
                      <a:pPr>
                        <a:spcAft>
                          <a:spcPts val="0"/>
                        </a:spcAft>
                      </a:pPr>
                      <a:r>
                        <a:rPr lang="en-US" sz="1800">
                          <a:effectLst/>
                          <a:latin typeface="Cambria"/>
                          <a:ea typeface="ＭＳ 明朝"/>
                          <a:cs typeface="Times New Roman"/>
                        </a:rPr>
                        <a:t>are</a:t>
                      </a:r>
                    </a:p>
                  </a:txBody>
                  <a:tcPr marL="68580" marR="68580" marT="0" marB="0"/>
                </a:tc>
                <a:tc>
                  <a:txBody>
                    <a:bodyPr/>
                    <a:lstStyle/>
                    <a:p>
                      <a:pPr>
                        <a:spcAft>
                          <a:spcPts val="0"/>
                        </a:spcAft>
                      </a:pPr>
                      <a:r>
                        <a:rPr lang="en-US" sz="1800">
                          <a:effectLst/>
                          <a:latin typeface="Cambria"/>
                          <a:ea typeface="ＭＳ 明朝"/>
                          <a:cs typeface="Times New Roman"/>
                        </a:rPr>
                        <a:t>force</a:t>
                      </a:r>
                    </a:p>
                  </a:txBody>
                  <a:tcPr marL="68580" marR="68580" marT="0" marB="0"/>
                </a:tc>
                <a:tc>
                  <a:txBody>
                    <a:bodyPr/>
                    <a:lstStyle/>
                    <a:p>
                      <a:pPr>
                        <a:spcAft>
                          <a:spcPts val="0"/>
                        </a:spcAft>
                      </a:pPr>
                      <a:r>
                        <a:rPr lang="en-US" sz="1800">
                          <a:solidFill>
                            <a:srgbClr val="008000"/>
                          </a:solidFill>
                          <a:effectLst/>
                          <a:latin typeface="Cambria"/>
                          <a:ea typeface="ＭＳ 明朝"/>
                          <a:cs typeface="Times New Roman"/>
                        </a:rPr>
                        <a:t>threat</a:t>
                      </a:r>
                    </a:p>
                  </a:txBody>
                  <a:tcPr marL="68580" marR="68580" marT="0" marB="0"/>
                </a:tc>
                <a:tc>
                  <a:txBody>
                    <a:bodyPr/>
                    <a:lstStyle/>
                    <a:p>
                      <a:pPr>
                        <a:spcAft>
                          <a:spcPts val="0"/>
                        </a:spcAft>
                      </a:pPr>
                      <a:r>
                        <a:rPr lang="en-US" sz="1800">
                          <a:solidFill>
                            <a:srgbClr val="0000FF"/>
                          </a:solidFill>
                          <a:effectLst/>
                          <a:latin typeface="Cambria"/>
                          <a:ea typeface="ＭＳ 明朝"/>
                          <a:cs typeface="Times New Roman"/>
                        </a:rPr>
                        <a:t>incident</a:t>
                      </a:r>
                    </a:p>
                  </a:txBody>
                  <a:tcPr marL="68580" marR="68580" marT="0" marB="0"/>
                </a:tc>
              </a:tr>
              <a:tr h="370840">
                <a:tc>
                  <a:txBody>
                    <a:bodyPr/>
                    <a:lstStyle/>
                    <a:p>
                      <a:pPr>
                        <a:spcAft>
                          <a:spcPts val="0"/>
                        </a:spcAft>
                      </a:pPr>
                      <a:r>
                        <a:rPr lang="en-US" sz="1800">
                          <a:effectLst/>
                          <a:latin typeface="Cambria"/>
                          <a:ea typeface="ＭＳ 明朝"/>
                          <a:cs typeface="Times New Roman"/>
                        </a:rPr>
                        <a:t>25</a:t>
                      </a:r>
                    </a:p>
                  </a:txBody>
                  <a:tcPr marL="68580" marR="68580" marT="0" marB="0"/>
                </a:tc>
                <a:tc>
                  <a:txBody>
                    <a:bodyPr/>
                    <a:lstStyle/>
                    <a:p>
                      <a:pPr>
                        <a:spcAft>
                          <a:spcPts val="0"/>
                        </a:spcAft>
                      </a:pPr>
                      <a:r>
                        <a:rPr lang="en-US" sz="1800">
                          <a:effectLst/>
                          <a:latin typeface="Cambria"/>
                          <a:ea typeface="ＭＳ 明朝"/>
                          <a:cs typeface="Times New Roman"/>
                        </a:rPr>
                        <a:t>his</a:t>
                      </a:r>
                    </a:p>
                  </a:txBody>
                  <a:tcPr marL="68580" marR="68580" marT="0" marB="0"/>
                </a:tc>
                <a:tc>
                  <a:txBody>
                    <a:bodyPr/>
                    <a:lstStyle/>
                    <a:p>
                      <a:pPr>
                        <a:spcAft>
                          <a:spcPts val="0"/>
                        </a:spcAft>
                      </a:pPr>
                      <a:r>
                        <a:rPr lang="en-US" sz="1800">
                          <a:effectLst/>
                          <a:latin typeface="Cambria"/>
                          <a:ea typeface="ＭＳ 明朝"/>
                          <a:cs typeface="Times New Roman"/>
                        </a:rPr>
                        <a:t>on</a:t>
                      </a:r>
                    </a:p>
                  </a:txBody>
                  <a:tcPr marL="68580" marR="68580" marT="0" marB="0"/>
                </a:tc>
                <a:tc>
                  <a:txBody>
                    <a:bodyPr/>
                    <a:lstStyle/>
                    <a:p>
                      <a:pPr>
                        <a:spcAft>
                          <a:spcPts val="0"/>
                        </a:spcAft>
                      </a:pPr>
                      <a:r>
                        <a:rPr lang="en-US" sz="1800">
                          <a:effectLst/>
                          <a:latin typeface="Cambria"/>
                          <a:ea typeface="ＭＳ 明朝"/>
                          <a:cs typeface="Times New Roman"/>
                        </a:rPr>
                        <a:t>be</a:t>
                      </a:r>
                    </a:p>
                  </a:txBody>
                  <a:tcPr marL="68580" marR="68580" marT="0" marB="0"/>
                </a:tc>
                <a:tc>
                  <a:txBody>
                    <a:bodyPr/>
                    <a:lstStyle/>
                    <a:p>
                      <a:pPr>
                        <a:spcAft>
                          <a:spcPts val="0"/>
                        </a:spcAft>
                      </a:pPr>
                      <a:r>
                        <a:rPr lang="en-US" sz="1800">
                          <a:effectLst/>
                          <a:latin typeface="Cambria"/>
                          <a:ea typeface="ＭＳ 明朝"/>
                          <a:cs typeface="Times New Roman"/>
                        </a:rPr>
                        <a:t>from</a:t>
                      </a:r>
                    </a:p>
                  </a:txBody>
                  <a:tcPr marL="68580" marR="68580" marT="0" marB="0"/>
                </a:tc>
              </a:tr>
            </a:tbl>
          </a:graphicData>
        </a:graphic>
      </p:graphicFrame>
    </p:spTree>
    <p:extLst>
      <p:ext uri="{BB962C8B-B14F-4D97-AF65-F5344CB8AC3E}">
        <p14:creationId xmlns:p14="http://schemas.microsoft.com/office/powerpoint/2010/main" val="4291382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a:t>Frequency Comparison (cont'd):</a:t>
            </a:r>
            <a:br>
              <a:rPr lang="en-US" sz="2400"/>
            </a:br>
            <a:r>
              <a:rPr lang="en-US" sz="2400"/>
              <a:t>General Corpus (BoE); FM 3-0; FM 2-0; JPs 3-11/3-41</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59777057"/>
              </p:ext>
            </p:extLst>
          </p:nvPr>
        </p:nvGraphicFramePr>
        <p:xfrm>
          <a:off x="457200" y="1600200"/>
          <a:ext cx="8229600" cy="4450080"/>
        </p:xfrm>
        <a:graphic>
          <a:graphicData uri="http://schemas.openxmlformats.org/drawingml/2006/table">
            <a:tbl>
              <a:tblPr firstRow="1" bandRow="1">
                <a:tableStyleId>{2D5ABB26-0587-4C30-8999-92F81FD0307C}</a:tableStyleId>
              </a:tblPr>
              <a:tblGrid>
                <a:gridCol w="1645920"/>
                <a:gridCol w="1645920"/>
                <a:gridCol w="1645920"/>
                <a:gridCol w="1645920"/>
                <a:gridCol w="1645920"/>
              </a:tblGrid>
              <a:tr h="370840">
                <a:tc>
                  <a:txBody>
                    <a:bodyPr/>
                    <a:lstStyle/>
                    <a:p>
                      <a:pPr>
                        <a:spcAft>
                          <a:spcPts val="0"/>
                        </a:spcAft>
                      </a:pPr>
                      <a:r>
                        <a:rPr lang="en-US" sz="1800">
                          <a:effectLst/>
                          <a:latin typeface="Cambria"/>
                          <a:ea typeface="ＭＳ 明朝"/>
                          <a:cs typeface="Times New Roman"/>
                        </a:rPr>
                        <a:t>26</a:t>
                      </a:r>
                    </a:p>
                  </a:txBody>
                  <a:tcPr marL="68580" marR="68580" marT="0" marB="0"/>
                </a:tc>
                <a:tc>
                  <a:txBody>
                    <a:bodyPr/>
                    <a:lstStyle/>
                    <a:p>
                      <a:pPr>
                        <a:spcAft>
                          <a:spcPts val="0"/>
                        </a:spcAft>
                      </a:pPr>
                      <a:r>
                        <a:rPr lang="en-US" sz="1800">
                          <a:effectLst/>
                          <a:latin typeface="Cambria"/>
                          <a:ea typeface="ＭＳ 明朝"/>
                          <a:cs typeface="Times New Roman"/>
                        </a:rPr>
                        <a:t>from</a:t>
                      </a:r>
                    </a:p>
                  </a:txBody>
                  <a:tcPr marL="68580" marR="68580" marT="0" marB="0"/>
                </a:tc>
                <a:tc>
                  <a:txBody>
                    <a:bodyPr/>
                    <a:lstStyle/>
                    <a:p>
                      <a:pPr>
                        <a:spcAft>
                          <a:spcPts val="0"/>
                        </a:spcAft>
                      </a:pPr>
                      <a:r>
                        <a:rPr lang="en-US" sz="1800">
                          <a:effectLst/>
                          <a:latin typeface="Cambria"/>
                          <a:ea typeface="ＭＳ 明朝"/>
                          <a:cs typeface="Times New Roman"/>
                        </a:rPr>
                        <a:t>it</a:t>
                      </a:r>
                    </a:p>
                  </a:txBody>
                  <a:tcPr marL="68580" marR="68580" marT="0" marB="0"/>
                </a:tc>
                <a:tc>
                  <a:txBody>
                    <a:bodyPr/>
                    <a:lstStyle/>
                    <a:p>
                      <a:pPr>
                        <a:spcAft>
                          <a:spcPts val="0"/>
                        </a:spcAft>
                      </a:pPr>
                      <a:r>
                        <a:rPr lang="en-US" sz="1800">
                          <a:solidFill>
                            <a:srgbClr val="008000"/>
                          </a:solidFill>
                          <a:effectLst/>
                          <a:latin typeface="Cambria"/>
                          <a:ea typeface="ＭＳ 明朝"/>
                          <a:cs typeface="Times New Roman"/>
                        </a:rPr>
                        <a:t>MI</a:t>
                      </a:r>
                    </a:p>
                  </a:txBody>
                  <a:tcPr marL="68580" marR="68580" marT="0" marB="0"/>
                </a:tc>
                <a:tc>
                  <a:txBody>
                    <a:bodyPr/>
                    <a:lstStyle/>
                    <a:p>
                      <a:pPr>
                        <a:spcAft>
                          <a:spcPts val="0"/>
                        </a:spcAft>
                      </a:pPr>
                      <a:r>
                        <a:rPr lang="en-US" sz="1800">
                          <a:effectLst/>
                          <a:latin typeface="Cambria"/>
                          <a:ea typeface="ＭＳ 明朝"/>
                          <a:cs typeface="Times New Roman"/>
                        </a:rPr>
                        <a:t>an</a:t>
                      </a:r>
                    </a:p>
                  </a:txBody>
                  <a:tcPr marL="68580" marR="68580" marT="0" marB="0"/>
                </a:tc>
              </a:tr>
              <a:tr h="370840">
                <a:tc>
                  <a:txBody>
                    <a:bodyPr/>
                    <a:lstStyle/>
                    <a:p>
                      <a:pPr>
                        <a:spcAft>
                          <a:spcPts val="0"/>
                        </a:spcAft>
                      </a:pPr>
                      <a:r>
                        <a:rPr lang="en-US" sz="1800">
                          <a:effectLst/>
                          <a:latin typeface="Cambria"/>
                          <a:ea typeface="ＭＳ 明朝"/>
                          <a:cs typeface="Times New Roman"/>
                        </a:rPr>
                        <a:t>27</a:t>
                      </a:r>
                    </a:p>
                  </a:txBody>
                  <a:tcPr marL="68580" marR="68580" marT="0" marB="0"/>
                </a:tc>
                <a:tc>
                  <a:txBody>
                    <a:bodyPr/>
                    <a:lstStyle/>
                    <a:p>
                      <a:pPr>
                        <a:spcAft>
                          <a:spcPts val="0"/>
                        </a:spcAft>
                      </a:pPr>
                      <a:r>
                        <a:rPr lang="en-US" sz="1800">
                          <a:effectLst/>
                          <a:latin typeface="Cambria"/>
                          <a:ea typeface="ＭＳ 明朝"/>
                          <a:cs typeface="Times New Roman"/>
                        </a:rPr>
                        <a:t>they</a:t>
                      </a:r>
                    </a:p>
                  </a:txBody>
                  <a:tcPr marL="68580" marR="68580" marT="0" marB="0"/>
                </a:tc>
                <a:tc>
                  <a:txBody>
                    <a:bodyPr/>
                    <a:lstStyle/>
                    <a:p>
                      <a:pPr>
                        <a:spcAft>
                          <a:spcPts val="0"/>
                        </a:spcAft>
                      </a:pPr>
                      <a:r>
                        <a:rPr lang="en-US" sz="1800">
                          <a:effectLst/>
                          <a:latin typeface="Cambria"/>
                          <a:ea typeface="ＭＳ 明朝"/>
                          <a:cs typeface="Times New Roman"/>
                        </a:rPr>
                        <a:t>may</a:t>
                      </a:r>
                    </a:p>
                  </a:txBody>
                  <a:tcPr marL="68580" marR="68580" marT="0" marB="0"/>
                </a:tc>
                <a:tc>
                  <a:txBody>
                    <a:bodyPr/>
                    <a:lstStyle/>
                    <a:p>
                      <a:pPr>
                        <a:spcAft>
                          <a:spcPts val="0"/>
                        </a:spcAft>
                      </a:pPr>
                      <a:r>
                        <a:rPr lang="en-US" sz="1800">
                          <a:effectLst/>
                          <a:latin typeface="Cambria"/>
                          <a:ea typeface="ＭＳ 明朝"/>
                          <a:cs typeface="Times New Roman"/>
                        </a:rPr>
                        <a:t>by</a:t>
                      </a:r>
                    </a:p>
                  </a:txBody>
                  <a:tcPr marL="68580" marR="68580" marT="0" marB="0"/>
                </a:tc>
                <a:tc>
                  <a:txBody>
                    <a:bodyPr/>
                    <a:lstStyle/>
                    <a:p>
                      <a:pPr>
                        <a:spcAft>
                          <a:spcPts val="0"/>
                        </a:spcAft>
                      </a:pPr>
                      <a:r>
                        <a:rPr lang="en-US" sz="1800">
                          <a:solidFill>
                            <a:srgbClr val="0000FF"/>
                          </a:solidFill>
                          <a:effectLst/>
                          <a:latin typeface="Cambria"/>
                          <a:ea typeface="ＭＳ 明朝"/>
                          <a:cs typeface="Times New Roman"/>
                        </a:rPr>
                        <a:t>nuclear</a:t>
                      </a:r>
                    </a:p>
                  </a:txBody>
                  <a:tcPr marL="68580" marR="68580" marT="0" marB="0"/>
                </a:tc>
              </a:tr>
              <a:tr h="370840">
                <a:tc>
                  <a:txBody>
                    <a:bodyPr/>
                    <a:lstStyle/>
                    <a:p>
                      <a:pPr>
                        <a:spcAft>
                          <a:spcPts val="0"/>
                        </a:spcAft>
                      </a:pPr>
                      <a:r>
                        <a:rPr lang="en-US" sz="1800">
                          <a:effectLst/>
                          <a:latin typeface="Cambria"/>
                          <a:ea typeface="ＭＳ 明朝"/>
                          <a:cs typeface="Times New Roman"/>
                        </a:rPr>
                        <a:t>28</a:t>
                      </a:r>
                    </a:p>
                  </a:txBody>
                  <a:tcPr marL="68580" marR="68580" marT="0" marB="0"/>
                </a:tc>
                <a:tc>
                  <a:txBody>
                    <a:bodyPr/>
                    <a:lstStyle/>
                    <a:p>
                      <a:pPr>
                        <a:spcAft>
                          <a:spcPts val="0"/>
                        </a:spcAft>
                      </a:pPr>
                      <a:r>
                        <a:rPr lang="en-US" sz="1800">
                          <a:effectLst/>
                          <a:latin typeface="Cambria"/>
                          <a:ea typeface="ＭＳ 明朝"/>
                          <a:cs typeface="Times New Roman"/>
                        </a:rPr>
                        <a:t>this</a:t>
                      </a:r>
                    </a:p>
                  </a:txBody>
                  <a:tcPr marL="68580" marR="68580" marT="0" marB="0"/>
                </a:tc>
                <a:tc>
                  <a:txBody>
                    <a:bodyPr/>
                    <a:lstStyle/>
                    <a:p>
                      <a:pPr>
                        <a:spcAft>
                          <a:spcPts val="0"/>
                        </a:spcAft>
                      </a:pPr>
                      <a:r>
                        <a:rPr lang="en-US" sz="1800">
                          <a:effectLst/>
                          <a:latin typeface="Cambria"/>
                          <a:ea typeface="ＭＳ 明朝"/>
                          <a:cs typeface="Times New Roman"/>
                        </a:rPr>
                        <a:t>by</a:t>
                      </a:r>
                    </a:p>
                  </a:txBody>
                  <a:tcPr marL="68580" marR="68580" marT="0" marB="0"/>
                </a:tc>
                <a:tc>
                  <a:txBody>
                    <a:bodyPr/>
                    <a:lstStyle/>
                    <a:p>
                      <a:pPr>
                        <a:spcAft>
                          <a:spcPts val="0"/>
                        </a:spcAft>
                      </a:pPr>
                      <a:r>
                        <a:rPr lang="en-US" sz="1800">
                          <a:effectLst/>
                          <a:latin typeface="Cambria"/>
                          <a:ea typeface="ＭＳ 明朝"/>
                          <a:cs typeface="Times New Roman"/>
                        </a:rPr>
                        <a:t>this</a:t>
                      </a:r>
                    </a:p>
                  </a:txBody>
                  <a:tcPr marL="68580" marR="68580" marT="0" marB="0"/>
                </a:tc>
                <a:tc>
                  <a:txBody>
                    <a:bodyPr/>
                    <a:lstStyle/>
                    <a:p>
                      <a:pPr>
                        <a:spcAft>
                          <a:spcPts val="0"/>
                        </a:spcAft>
                      </a:pPr>
                      <a:r>
                        <a:rPr lang="en-US" sz="1800">
                          <a:effectLst/>
                          <a:latin typeface="Cambria"/>
                          <a:ea typeface="ＭＳ 明朝"/>
                          <a:cs typeface="Times New Roman"/>
                        </a:rPr>
                        <a:t>us</a:t>
                      </a:r>
                    </a:p>
                  </a:txBody>
                  <a:tcPr marL="68580" marR="68580" marT="0" marB="0"/>
                </a:tc>
              </a:tr>
              <a:tr h="370840">
                <a:tc>
                  <a:txBody>
                    <a:bodyPr/>
                    <a:lstStyle/>
                    <a:p>
                      <a:pPr>
                        <a:spcAft>
                          <a:spcPts val="0"/>
                        </a:spcAft>
                      </a:pPr>
                      <a:r>
                        <a:rPr lang="en-US" sz="1800">
                          <a:effectLst/>
                          <a:latin typeface="Cambria"/>
                          <a:ea typeface="ＭＳ 明朝"/>
                          <a:cs typeface="Times New Roman"/>
                        </a:rPr>
                        <a:t>29</a:t>
                      </a:r>
                    </a:p>
                  </a:txBody>
                  <a:tcPr marL="68580" marR="68580" marT="0" marB="0"/>
                </a:tc>
                <a:tc>
                  <a:txBody>
                    <a:bodyPr/>
                    <a:lstStyle/>
                    <a:p>
                      <a:pPr>
                        <a:spcAft>
                          <a:spcPts val="0"/>
                        </a:spcAft>
                      </a:pPr>
                      <a:r>
                        <a:rPr lang="en-US" sz="1800">
                          <a:effectLst/>
                          <a:latin typeface="Cambria"/>
                          <a:ea typeface="ＭＳ 明朝"/>
                          <a:cs typeface="Times New Roman"/>
                        </a:rPr>
                        <a:t>not</a:t>
                      </a:r>
                    </a:p>
                  </a:txBody>
                  <a:tcPr marL="68580" marR="68580" marT="0" marB="0"/>
                </a:tc>
                <a:tc>
                  <a:txBody>
                    <a:bodyPr/>
                    <a:lstStyle/>
                    <a:p>
                      <a:pPr>
                        <a:spcAft>
                          <a:spcPts val="0"/>
                        </a:spcAft>
                      </a:pPr>
                      <a:r>
                        <a:rPr lang="en-US" sz="1800">
                          <a:effectLst/>
                          <a:latin typeface="Cambria"/>
                          <a:ea typeface="ＭＳ 明朝"/>
                          <a:cs typeface="Times New Roman"/>
                        </a:rPr>
                        <a:t>mission</a:t>
                      </a:r>
                    </a:p>
                  </a:txBody>
                  <a:tcPr marL="68580" marR="68580" marT="0" marB="0"/>
                </a:tc>
                <a:tc>
                  <a:txBody>
                    <a:bodyPr/>
                    <a:lstStyle/>
                    <a:p>
                      <a:pPr>
                        <a:spcAft>
                          <a:spcPts val="0"/>
                        </a:spcAft>
                      </a:pPr>
                      <a:r>
                        <a:rPr lang="en-US" sz="1800">
                          <a:solidFill>
                            <a:srgbClr val="008000"/>
                          </a:solidFill>
                          <a:effectLst/>
                          <a:latin typeface="Cambria"/>
                          <a:ea typeface="ＭＳ 明朝"/>
                          <a:cs typeface="Times New Roman"/>
                        </a:rPr>
                        <a:t>provide</a:t>
                      </a:r>
                    </a:p>
                  </a:txBody>
                  <a:tcPr marL="68580" marR="68580" marT="0" marB="0"/>
                </a:tc>
                <a:tc>
                  <a:txBody>
                    <a:bodyPr/>
                    <a:lstStyle/>
                    <a:p>
                      <a:pPr>
                        <a:spcAft>
                          <a:spcPts val="0"/>
                        </a:spcAft>
                      </a:pPr>
                      <a:r>
                        <a:rPr lang="en-US" sz="1800">
                          <a:effectLst/>
                          <a:latin typeface="Cambria"/>
                          <a:ea typeface="ＭＳ 明朝"/>
                          <a:cs typeface="Times New Roman"/>
                        </a:rPr>
                        <a:t>military</a:t>
                      </a:r>
                    </a:p>
                  </a:txBody>
                  <a:tcPr marL="68580" marR="68580" marT="0" marB="0"/>
                </a:tc>
              </a:tr>
              <a:tr h="370840">
                <a:tc>
                  <a:txBody>
                    <a:bodyPr/>
                    <a:lstStyle/>
                    <a:p>
                      <a:pPr>
                        <a:spcAft>
                          <a:spcPts val="0"/>
                        </a:spcAft>
                      </a:pPr>
                      <a:r>
                        <a:rPr lang="en-US" sz="1800">
                          <a:effectLst/>
                          <a:latin typeface="Cambria"/>
                          <a:ea typeface="ＭＳ 明朝"/>
                          <a:cs typeface="Times New Roman"/>
                        </a:rPr>
                        <a:t>30</a:t>
                      </a:r>
                    </a:p>
                  </a:txBody>
                  <a:tcPr marL="68580" marR="68580" marT="0" marB="0"/>
                </a:tc>
                <a:tc>
                  <a:txBody>
                    <a:bodyPr/>
                    <a:lstStyle/>
                    <a:p>
                      <a:pPr>
                        <a:spcAft>
                          <a:spcPts val="0"/>
                        </a:spcAft>
                      </a:pPr>
                      <a:r>
                        <a:rPr lang="en-US" sz="1800">
                          <a:effectLst/>
                          <a:latin typeface="Cambria"/>
                          <a:ea typeface="ＭＳ 明朝"/>
                          <a:cs typeface="Times New Roman"/>
                        </a:rPr>
                        <a:t>had</a:t>
                      </a:r>
                    </a:p>
                  </a:txBody>
                  <a:tcPr marL="68580" marR="68580" marT="0" marB="0"/>
                </a:tc>
                <a:tc>
                  <a:txBody>
                    <a:bodyPr/>
                    <a:lstStyle/>
                    <a:p>
                      <a:pPr>
                        <a:spcAft>
                          <a:spcPts val="0"/>
                        </a:spcAft>
                      </a:pPr>
                      <a:r>
                        <a:rPr lang="en-US" sz="1800">
                          <a:effectLst/>
                          <a:latin typeface="Cambria"/>
                          <a:ea typeface="ＭＳ 明朝"/>
                          <a:cs typeface="Times New Roman"/>
                        </a:rPr>
                        <a:t>they</a:t>
                      </a:r>
                    </a:p>
                  </a:txBody>
                  <a:tcPr marL="68580" marR="68580" marT="0" marB="0"/>
                </a:tc>
                <a:tc>
                  <a:txBody>
                    <a:bodyPr/>
                    <a:lstStyle/>
                    <a:p>
                      <a:pPr>
                        <a:spcAft>
                          <a:spcPts val="0"/>
                        </a:spcAft>
                      </a:pPr>
                      <a:r>
                        <a:rPr lang="en-US" sz="1800">
                          <a:solidFill>
                            <a:schemeClr val="tx1"/>
                          </a:solidFill>
                          <a:effectLst/>
                          <a:latin typeface="Cambria"/>
                          <a:ea typeface="ＭＳ 明朝"/>
                          <a:cs typeface="Times New Roman"/>
                        </a:rPr>
                        <a:t>planning</a:t>
                      </a:r>
                    </a:p>
                  </a:txBody>
                  <a:tcPr marL="68580" marR="68580" marT="0" marB="0"/>
                </a:tc>
                <a:tc>
                  <a:txBody>
                    <a:bodyPr/>
                    <a:lstStyle/>
                    <a:p>
                      <a:pPr>
                        <a:spcAft>
                          <a:spcPts val="0"/>
                        </a:spcAft>
                      </a:pPr>
                      <a:r>
                        <a:rPr lang="en-US" sz="1800">
                          <a:effectLst/>
                          <a:latin typeface="Cambria"/>
                          <a:ea typeface="ＭＳ 明朝"/>
                          <a:cs typeface="Times New Roman"/>
                        </a:rPr>
                        <a:t>capabilities</a:t>
                      </a:r>
                    </a:p>
                  </a:txBody>
                  <a:tcPr marL="68580" marR="68580" marT="0" marB="0"/>
                </a:tc>
              </a:tr>
              <a:tr h="370840">
                <a:tc>
                  <a:txBody>
                    <a:bodyPr/>
                    <a:lstStyle/>
                    <a:p>
                      <a:pPr>
                        <a:spcAft>
                          <a:spcPts val="0"/>
                        </a:spcAft>
                      </a:pPr>
                      <a:r>
                        <a:rPr lang="en-US" sz="1800">
                          <a:effectLst/>
                          <a:latin typeface="Cambria"/>
                          <a:ea typeface="ＭＳ 明朝"/>
                          <a:cs typeface="Times New Roman"/>
                        </a:rPr>
                        <a:t>31</a:t>
                      </a:r>
                    </a:p>
                  </a:txBody>
                  <a:tcPr marL="68580" marR="68580" marT="0" marB="0"/>
                </a:tc>
                <a:tc>
                  <a:txBody>
                    <a:bodyPr/>
                    <a:lstStyle/>
                    <a:p>
                      <a:pPr>
                        <a:spcAft>
                          <a:spcPts val="0"/>
                        </a:spcAft>
                      </a:pPr>
                      <a:r>
                        <a:rPr lang="en-US" sz="1800">
                          <a:effectLst/>
                          <a:latin typeface="Cambria"/>
                          <a:ea typeface="ＭＳ 明朝"/>
                          <a:cs typeface="Times New Roman"/>
                        </a:rPr>
                        <a:t>has</a:t>
                      </a:r>
                    </a:p>
                  </a:txBody>
                  <a:tcPr marL="68580" marR="68580" marT="0" marB="0"/>
                </a:tc>
                <a:tc>
                  <a:txBody>
                    <a:bodyPr/>
                    <a:lstStyle/>
                    <a:p>
                      <a:pPr>
                        <a:spcAft>
                          <a:spcPts val="0"/>
                        </a:spcAft>
                      </a:pPr>
                      <a:r>
                        <a:rPr lang="en-US" sz="1800">
                          <a:effectLst/>
                          <a:latin typeface="Cambria"/>
                          <a:ea typeface="ＭＳ 明朝"/>
                          <a:cs typeface="Times New Roman"/>
                        </a:rPr>
                        <a:t>commander</a:t>
                      </a:r>
                    </a:p>
                  </a:txBody>
                  <a:tcPr marL="68580" marR="68580" marT="0" marB="0"/>
                </a:tc>
                <a:tc>
                  <a:txBody>
                    <a:bodyPr/>
                    <a:lstStyle/>
                    <a:p>
                      <a:pPr>
                        <a:spcAft>
                          <a:spcPts val="0"/>
                        </a:spcAft>
                      </a:pPr>
                      <a:r>
                        <a:rPr lang="en-US" sz="1800">
                          <a:effectLst/>
                          <a:latin typeface="Cambria"/>
                          <a:ea typeface="ＭＳ 明朝"/>
                          <a:cs typeface="Times New Roman"/>
                        </a:rPr>
                        <a:t>commander</a:t>
                      </a:r>
                    </a:p>
                  </a:txBody>
                  <a:tcPr marL="68580" marR="68580" marT="0" marB="0"/>
                </a:tc>
                <a:tc>
                  <a:txBody>
                    <a:bodyPr/>
                    <a:lstStyle/>
                    <a:p>
                      <a:pPr>
                        <a:spcAft>
                          <a:spcPts val="0"/>
                        </a:spcAft>
                      </a:pPr>
                      <a:r>
                        <a:rPr lang="en-US" sz="1800">
                          <a:effectLst/>
                          <a:latin typeface="Cambria"/>
                          <a:ea typeface="ＭＳ 明朝"/>
                          <a:cs typeface="Times New Roman"/>
                        </a:rPr>
                        <a:t>force</a:t>
                      </a:r>
                    </a:p>
                  </a:txBody>
                  <a:tcPr marL="68580" marR="68580" marT="0" marB="0"/>
                </a:tc>
              </a:tr>
              <a:tr h="370840">
                <a:tc>
                  <a:txBody>
                    <a:bodyPr/>
                    <a:lstStyle/>
                    <a:p>
                      <a:pPr>
                        <a:spcAft>
                          <a:spcPts val="0"/>
                        </a:spcAft>
                      </a:pPr>
                      <a:r>
                        <a:rPr lang="en-US" sz="1800">
                          <a:effectLst/>
                          <a:latin typeface="Cambria"/>
                          <a:ea typeface="ＭＳ 明朝"/>
                          <a:cs typeface="Times New Roman"/>
                        </a:rPr>
                        <a:t>32</a:t>
                      </a:r>
                    </a:p>
                  </a:txBody>
                  <a:tcPr marL="68580" marR="68580" marT="0" marB="0"/>
                </a:tc>
                <a:tc>
                  <a:txBody>
                    <a:bodyPr/>
                    <a:lstStyle/>
                    <a:p>
                      <a:pPr>
                        <a:spcAft>
                          <a:spcPts val="0"/>
                        </a:spcAft>
                      </a:pPr>
                      <a:r>
                        <a:rPr lang="en-US" sz="1800">
                          <a:effectLst/>
                          <a:latin typeface="Cambria"/>
                          <a:ea typeface="ＭＳ 明朝"/>
                          <a:cs typeface="Times New Roman"/>
                        </a:rPr>
                        <a:t>an</a:t>
                      </a:r>
                    </a:p>
                  </a:txBody>
                  <a:tcPr marL="68580" marR="68580" marT="0" marB="0"/>
                </a:tc>
                <a:tc>
                  <a:txBody>
                    <a:bodyPr/>
                    <a:lstStyle/>
                    <a:p>
                      <a:pPr>
                        <a:spcAft>
                          <a:spcPts val="0"/>
                        </a:spcAft>
                      </a:pPr>
                      <a:r>
                        <a:rPr lang="en-US" sz="1800">
                          <a:effectLst/>
                          <a:latin typeface="Cambria"/>
                          <a:ea typeface="ＭＳ 明朝"/>
                          <a:cs typeface="Times New Roman"/>
                        </a:rPr>
                        <a:t>military</a:t>
                      </a:r>
                    </a:p>
                  </a:txBody>
                  <a:tcPr marL="68580" marR="68580" marT="0" marB="0"/>
                </a:tc>
                <a:tc>
                  <a:txBody>
                    <a:bodyPr/>
                    <a:lstStyle/>
                    <a:p>
                      <a:pPr>
                        <a:spcAft>
                          <a:spcPts val="0"/>
                        </a:spcAft>
                      </a:pPr>
                      <a:r>
                        <a:rPr lang="en-US" sz="1800">
                          <a:effectLst/>
                          <a:latin typeface="Cambria"/>
                          <a:ea typeface="ＭＳ 明朝"/>
                          <a:cs typeface="Times New Roman"/>
                        </a:rPr>
                        <a:t>mission</a:t>
                      </a:r>
                    </a:p>
                  </a:txBody>
                  <a:tcPr marL="68580" marR="68580" marT="0" marB="0"/>
                </a:tc>
                <a:tc>
                  <a:txBody>
                    <a:bodyPr/>
                    <a:lstStyle/>
                    <a:p>
                      <a:pPr>
                        <a:spcAft>
                          <a:spcPts val="0"/>
                        </a:spcAft>
                      </a:pPr>
                      <a:r>
                        <a:rPr lang="en-US" sz="1800">
                          <a:effectLst/>
                          <a:latin typeface="Cambria"/>
                          <a:ea typeface="ＭＳ 明朝"/>
                          <a:cs typeface="Times New Roman"/>
                        </a:rPr>
                        <a:t>other</a:t>
                      </a:r>
                    </a:p>
                  </a:txBody>
                  <a:tcPr marL="68580" marR="68580" marT="0" marB="0"/>
                </a:tc>
              </a:tr>
              <a:tr h="370840">
                <a:tc>
                  <a:txBody>
                    <a:bodyPr/>
                    <a:lstStyle/>
                    <a:p>
                      <a:pPr>
                        <a:spcAft>
                          <a:spcPts val="0"/>
                        </a:spcAft>
                      </a:pPr>
                      <a:r>
                        <a:rPr lang="en-US" sz="1800">
                          <a:effectLst/>
                          <a:latin typeface="Cambria"/>
                          <a:ea typeface="ＭＳ 明朝"/>
                          <a:cs typeface="Times New Roman"/>
                        </a:rPr>
                        <a:t>33</a:t>
                      </a:r>
                    </a:p>
                  </a:txBody>
                  <a:tcPr marL="68580" marR="68580" marT="0" marB="0"/>
                </a:tc>
                <a:tc>
                  <a:txBody>
                    <a:bodyPr/>
                    <a:lstStyle/>
                    <a:p>
                      <a:pPr>
                        <a:spcAft>
                          <a:spcPts val="0"/>
                        </a:spcAft>
                      </a:pPr>
                      <a:r>
                        <a:rPr lang="en-US" sz="1800">
                          <a:effectLst/>
                          <a:latin typeface="Cambria"/>
                          <a:ea typeface="ＭＳ 明朝"/>
                          <a:cs typeface="Times New Roman"/>
                        </a:rPr>
                        <a:t>we</a:t>
                      </a:r>
                    </a:p>
                  </a:txBody>
                  <a:tcPr marL="68580" marR="68580" marT="0" marB="0"/>
                </a:tc>
                <a:tc>
                  <a:txBody>
                    <a:bodyPr/>
                    <a:lstStyle/>
                    <a:p>
                      <a:pPr>
                        <a:spcAft>
                          <a:spcPts val="0"/>
                        </a:spcAft>
                      </a:pPr>
                      <a:r>
                        <a:rPr lang="en-US" sz="1800">
                          <a:effectLst/>
                          <a:latin typeface="Cambria"/>
                          <a:ea typeface="ＭＳ 明朝"/>
                          <a:cs typeface="Times New Roman"/>
                        </a:rPr>
                        <a:t>are</a:t>
                      </a:r>
                    </a:p>
                  </a:txBody>
                  <a:tcPr marL="68580" marR="68580" marT="0" marB="0"/>
                </a:tc>
                <a:tc>
                  <a:txBody>
                    <a:bodyPr/>
                    <a:lstStyle/>
                    <a:p>
                      <a:pPr>
                        <a:spcAft>
                          <a:spcPts val="0"/>
                        </a:spcAft>
                      </a:pPr>
                      <a:r>
                        <a:rPr lang="en-US" sz="1800">
                          <a:effectLst/>
                          <a:latin typeface="Cambria"/>
                          <a:ea typeface="ＭＳ 明朝"/>
                          <a:cs typeface="Times New Roman"/>
                        </a:rPr>
                        <a:t>it</a:t>
                      </a:r>
                    </a:p>
                  </a:txBody>
                  <a:tcPr marL="68580" marR="68580" marT="0" marB="0"/>
                </a:tc>
                <a:tc>
                  <a:txBody>
                    <a:bodyPr/>
                    <a:lstStyle/>
                    <a:p>
                      <a:pPr>
                        <a:spcAft>
                          <a:spcPts val="0"/>
                        </a:spcAft>
                      </a:pPr>
                      <a:r>
                        <a:rPr lang="en-US" sz="1800">
                          <a:solidFill>
                            <a:srgbClr val="0000FF"/>
                          </a:solidFill>
                          <a:effectLst/>
                          <a:latin typeface="Cambria"/>
                          <a:ea typeface="ＭＳ 明朝"/>
                          <a:cs typeface="Times New Roman"/>
                        </a:rPr>
                        <a:t>biological</a:t>
                      </a:r>
                    </a:p>
                  </a:txBody>
                  <a:tcPr marL="68580" marR="68580" marT="0" marB="0"/>
                </a:tc>
              </a:tr>
              <a:tr h="370840">
                <a:tc>
                  <a:txBody>
                    <a:bodyPr/>
                    <a:lstStyle/>
                    <a:p>
                      <a:pPr>
                        <a:spcAft>
                          <a:spcPts val="0"/>
                        </a:spcAft>
                      </a:pPr>
                      <a:r>
                        <a:rPr lang="en-US" sz="1800">
                          <a:effectLst/>
                          <a:latin typeface="Cambria"/>
                          <a:ea typeface="ＭＳ 明朝"/>
                          <a:cs typeface="Times New Roman"/>
                        </a:rPr>
                        <a:t>34</a:t>
                      </a:r>
                    </a:p>
                  </a:txBody>
                  <a:tcPr marL="68580" marR="68580" marT="0" marB="0"/>
                </a:tc>
                <a:tc>
                  <a:txBody>
                    <a:bodyPr/>
                    <a:lstStyle/>
                    <a:p>
                      <a:pPr>
                        <a:spcAft>
                          <a:spcPts val="0"/>
                        </a:spcAft>
                      </a:pPr>
                      <a:r>
                        <a:rPr lang="en-US" sz="1800">
                          <a:effectLst/>
                          <a:latin typeface="Cambria"/>
                          <a:ea typeface="ＭＳ 明朝"/>
                          <a:cs typeface="Times New Roman"/>
                        </a:rPr>
                        <a:t>n't</a:t>
                      </a:r>
                    </a:p>
                  </a:txBody>
                  <a:tcPr marL="68580" marR="68580" marT="0" marB="0"/>
                </a:tc>
                <a:tc>
                  <a:txBody>
                    <a:bodyPr/>
                    <a:lstStyle/>
                    <a:p>
                      <a:pPr>
                        <a:spcAft>
                          <a:spcPts val="0"/>
                        </a:spcAft>
                      </a:pPr>
                      <a:r>
                        <a:rPr lang="en-US" sz="1800">
                          <a:effectLst/>
                          <a:latin typeface="Cambria"/>
                          <a:ea typeface="ＭＳ 明朝"/>
                          <a:cs typeface="Times New Roman"/>
                        </a:rPr>
                        <a:t>operation</a:t>
                      </a:r>
                    </a:p>
                  </a:txBody>
                  <a:tcPr marL="68580" marR="68580" marT="0" marB="0"/>
                </a:tc>
                <a:tc>
                  <a:txBody>
                    <a:bodyPr/>
                    <a:lstStyle/>
                    <a:p>
                      <a:pPr>
                        <a:spcAft>
                          <a:spcPts val="0"/>
                        </a:spcAft>
                      </a:pPr>
                      <a:r>
                        <a:rPr lang="en-US" sz="1800">
                          <a:solidFill>
                            <a:srgbClr val="008000"/>
                          </a:solidFill>
                          <a:effectLst/>
                          <a:latin typeface="Cambria"/>
                          <a:ea typeface="ＭＳ 明朝"/>
                          <a:cs typeface="Times New Roman"/>
                        </a:rPr>
                        <a:t>cell</a:t>
                      </a:r>
                    </a:p>
                  </a:txBody>
                  <a:tcPr marL="68580" marR="68580" marT="0" marB="0"/>
                </a:tc>
                <a:tc>
                  <a:txBody>
                    <a:bodyPr/>
                    <a:lstStyle/>
                    <a:p>
                      <a:pPr>
                        <a:spcAft>
                          <a:spcPts val="0"/>
                        </a:spcAft>
                      </a:pPr>
                      <a:r>
                        <a:rPr lang="en-US" sz="1800">
                          <a:effectLst/>
                          <a:latin typeface="Cambria"/>
                          <a:ea typeface="ＭＳ 明朝"/>
                          <a:cs typeface="Times New Roman"/>
                        </a:rPr>
                        <a:t>planning</a:t>
                      </a:r>
                    </a:p>
                  </a:txBody>
                  <a:tcPr marL="68580" marR="68580" marT="0" marB="0"/>
                </a:tc>
              </a:tr>
              <a:tr h="370840">
                <a:tc>
                  <a:txBody>
                    <a:bodyPr/>
                    <a:lstStyle/>
                    <a:p>
                      <a:pPr>
                        <a:spcAft>
                          <a:spcPts val="0"/>
                        </a:spcAft>
                      </a:pPr>
                      <a:r>
                        <a:rPr lang="en-US" sz="1800">
                          <a:effectLst/>
                          <a:latin typeface="Cambria"/>
                          <a:ea typeface="ＭＳ 明朝"/>
                          <a:cs typeface="Times New Roman"/>
                        </a:rPr>
                        <a:t>35</a:t>
                      </a:r>
                    </a:p>
                  </a:txBody>
                  <a:tcPr marL="68580" marR="68580" marT="0" marB="0"/>
                </a:tc>
                <a:tc>
                  <a:txBody>
                    <a:bodyPr/>
                    <a:lstStyle/>
                    <a:p>
                      <a:pPr>
                        <a:spcAft>
                          <a:spcPts val="0"/>
                        </a:spcAft>
                      </a:pPr>
                      <a:r>
                        <a:rPr lang="en-US" sz="1800">
                          <a:effectLst/>
                          <a:latin typeface="Cambria"/>
                          <a:ea typeface="ＭＳ 明朝"/>
                          <a:cs typeface="Times New Roman"/>
                        </a:rPr>
                        <a:t>or</a:t>
                      </a:r>
                    </a:p>
                  </a:txBody>
                  <a:tcPr marL="68580" marR="68580" marT="0" marB="0"/>
                </a:tc>
                <a:tc>
                  <a:txBody>
                    <a:bodyPr/>
                    <a:lstStyle/>
                    <a:p>
                      <a:pPr>
                        <a:spcAft>
                          <a:spcPts val="0"/>
                        </a:spcAft>
                      </a:pPr>
                      <a:r>
                        <a:rPr lang="en-US" sz="1800">
                          <a:effectLst/>
                          <a:latin typeface="Cambria"/>
                          <a:ea typeface="ＭＳ 明朝"/>
                          <a:cs typeface="Times New Roman"/>
                        </a:rPr>
                        <a:t>this</a:t>
                      </a:r>
                    </a:p>
                  </a:txBody>
                  <a:tcPr marL="68580" marR="68580" marT="0" marB="0"/>
                </a:tc>
                <a:tc>
                  <a:txBody>
                    <a:bodyPr/>
                    <a:lstStyle/>
                    <a:p>
                      <a:pPr>
                        <a:spcAft>
                          <a:spcPts val="0"/>
                        </a:spcAft>
                      </a:pPr>
                      <a:r>
                        <a:rPr lang="en-US" sz="1800">
                          <a:effectLst/>
                          <a:latin typeface="Cambria"/>
                          <a:ea typeface="ＭＳ 明朝"/>
                          <a:cs typeface="Times New Roman"/>
                        </a:rPr>
                        <a:t>command</a:t>
                      </a:r>
                    </a:p>
                  </a:txBody>
                  <a:tcPr marL="68580" marR="68580" marT="0" marB="0"/>
                </a:tc>
                <a:tc>
                  <a:txBody>
                    <a:bodyPr/>
                    <a:lstStyle/>
                    <a:p>
                      <a:pPr>
                        <a:spcAft>
                          <a:spcPts val="0"/>
                        </a:spcAft>
                      </a:pPr>
                      <a:r>
                        <a:rPr lang="en-US" sz="1800">
                          <a:effectLst/>
                          <a:latin typeface="Cambria"/>
                          <a:ea typeface="ＭＳ 明朝"/>
                          <a:cs typeface="Times New Roman"/>
                        </a:rPr>
                        <a:t>operational</a:t>
                      </a:r>
                    </a:p>
                  </a:txBody>
                  <a:tcPr marL="68580" marR="68580" marT="0" marB="0"/>
                </a:tc>
              </a:tr>
              <a:tr h="370840">
                <a:tc>
                  <a:txBody>
                    <a:bodyPr/>
                    <a:lstStyle/>
                    <a:p>
                      <a:pPr>
                        <a:spcAft>
                          <a:spcPts val="0"/>
                        </a:spcAft>
                      </a:pPr>
                      <a:r>
                        <a:rPr lang="en-US" sz="1800">
                          <a:effectLst/>
                          <a:latin typeface="Cambria"/>
                          <a:ea typeface="ＭＳ 明朝"/>
                          <a:cs typeface="Times New Roman"/>
                        </a:rPr>
                        <a:t>36</a:t>
                      </a:r>
                    </a:p>
                  </a:txBody>
                  <a:tcPr marL="68580" marR="68580" marT="0" marB="0"/>
                </a:tc>
                <a:tc>
                  <a:txBody>
                    <a:bodyPr/>
                    <a:lstStyle/>
                    <a:p>
                      <a:pPr>
                        <a:spcAft>
                          <a:spcPts val="0"/>
                        </a:spcAft>
                      </a:pPr>
                      <a:r>
                        <a:rPr lang="en-US" sz="1800">
                          <a:effectLst/>
                          <a:latin typeface="Cambria"/>
                          <a:ea typeface="ＭＳ 明朝"/>
                          <a:cs typeface="Times New Roman"/>
                        </a:rPr>
                        <a:t>said</a:t>
                      </a:r>
                    </a:p>
                  </a:txBody>
                  <a:tcPr marL="68580" marR="68580" marT="0" marB="0"/>
                </a:tc>
                <a:tc>
                  <a:txBody>
                    <a:bodyPr/>
                    <a:lstStyle/>
                    <a:p>
                      <a:pPr>
                        <a:spcAft>
                          <a:spcPts val="0"/>
                        </a:spcAft>
                      </a:pPr>
                      <a:r>
                        <a:rPr lang="en-US" sz="1800">
                          <a:effectLst/>
                          <a:latin typeface="Cambria"/>
                          <a:ea typeface="ＭＳ 明朝"/>
                          <a:cs typeface="Times New Roman"/>
                        </a:rPr>
                        <a:t>these</a:t>
                      </a:r>
                    </a:p>
                  </a:txBody>
                  <a:tcPr marL="68580" marR="68580" marT="0" marB="0"/>
                </a:tc>
                <a:tc>
                  <a:txBody>
                    <a:bodyPr/>
                    <a:lstStyle/>
                    <a:p>
                      <a:pPr>
                        <a:spcAft>
                          <a:spcPts val="0"/>
                        </a:spcAft>
                      </a:pPr>
                      <a:r>
                        <a:rPr lang="en-US" sz="1800">
                          <a:effectLst/>
                          <a:latin typeface="Cambria"/>
                          <a:ea typeface="ＭＳ 明朝"/>
                          <a:cs typeface="Times New Roman"/>
                        </a:rPr>
                        <a:t>can</a:t>
                      </a:r>
                    </a:p>
                  </a:txBody>
                  <a:tcPr marL="68580" marR="68580" marT="0" marB="0"/>
                </a:tc>
                <a:tc>
                  <a:txBody>
                    <a:bodyPr/>
                    <a:lstStyle/>
                    <a:p>
                      <a:pPr>
                        <a:spcAft>
                          <a:spcPts val="0"/>
                        </a:spcAft>
                      </a:pPr>
                      <a:r>
                        <a:rPr lang="en-US" sz="1800">
                          <a:solidFill>
                            <a:srgbClr val="0000FF"/>
                          </a:solidFill>
                          <a:effectLst/>
                          <a:latin typeface="Cambria"/>
                          <a:ea typeface="ＭＳ 明朝"/>
                          <a:cs typeface="Times New Roman"/>
                        </a:rPr>
                        <a:t>radiological</a:t>
                      </a:r>
                    </a:p>
                  </a:txBody>
                  <a:tcPr marL="68580" marR="68580" marT="0" marB="0"/>
                </a:tc>
              </a:tr>
              <a:tr h="370840">
                <a:tc>
                  <a:txBody>
                    <a:bodyPr/>
                    <a:lstStyle/>
                    <a:p>
                      <a:pPr>
                        <a:spcAft>
                          <a:spcPts val="0"/>
                        </a:spcAft>
                      </a:pPr>
                      <a:r>
                        <a:rPr lang="en-US" sz="1800">
                          <a:effectLst/>
                          <a:latin typeface="Cambria"/>
                          <a:ea typeface="ＭＳ 明朝"/>
                          <a:cs typeface="Times New Roman"/>
                        </a:rPr>
                        <a:t>37</a:t>
                      </a:r>
                    </a:p>
                  </a:txBody>
                  <a:tcPr marL="68580" marR="68580" marT="0" marB="0"/>
                </a:tc>
                <a:tc>
                  <a:txBody>
                    <a:bodyPr/>
                    <a:lstStyle/>
                    <a:p>
                      <a:pPr>
                        <a:spcAft>
                          <a:spcPts val="0"/>
                        </a:spcAft>
                      </a:pPr>
                      <a:r>
                        <a:rPr lang="en-US" sz="1800">
                          <a:effectLst/>
                          <a:latin typeface="Cambria"/>
                          <a:ea typeface="ＭＳ 明朝"/>
                          <a:cs typeface="Times New Roman"/>
                        </a:rPr>
                        <a:t>one</a:t>
                      </a:r>
                    </a:p>
                  </a:txBody>
                  <a:tcPr marL="68580" marR="68580" marT="0" marB="0"/>
                </a:tc>
                <a:tc>
                  <a:txBody>
                    <a:bodyPr/>
                    <a:lstStyle/>
                    <a:p>
                      <a:pPr>
                        <a:spcAft>
                          <a:spcPts val="0"/>
                        </a:spcAft>
                      </a:pPr>
                      <a:r>
                        <a:rPr lang="en-US" sz="1800">
                          <a:effectLst/>
                          <a:latin typeface="Cambria"/>
                          <a:ea typeface="ＭＳ 明朝"/>
                          <a:cs typeface="Times New Roman"/>
                        </a:rPr>
                        <a:t>from</a:t>
                      </a:r>
                    </a:p>
                  </a:txBody>
                  <a:tcPr marL="68580" marR="68580" marT="0" marB="0"/>
                </a:tc>
                <a:tc>
                  <a:txBody>
                    <a:bodyPr/>
                    <a:lstStyle/>
                    <a:p>
                      <a:pPr>
                        <a:spcAft>
                          <a:spcPts val="0"/>
                        </a:spcAft>
                      </a:pPr>
                      <a:r>
                        <a:rPr lang="en-US" sz="1800">
                          <a:effectLst/>
                          <a:latin typeface="Cambria"/>
                          <a:ea typeface="ＭＳ 明朝"/>
                          <a:cs typeface="Times New Roman"/>
                        </a:rPr>
                        <a:t>FM</a:t>
                      </a:r>
                    </a:p>
                  </a:txBody>
                  <a:tcPr marL="68580" marR="68580" marT="0" marB="0"/>
                </a:tc>
                <a:tc>
                  <a:txBody>
                    <a:bodyPr/>
                    <a:lstStyle/>
                    <a:p>
                      <a:pPr>
                        <a:spcAft>
                          <a:spcPts val="0"/>
                        </a:spcAft>
                      </a:pPr>
                      <a:r>
                        <a:rPr lang="en-US" sz="1800">
                          <a:effectLst/>
                          <a:latin typeface="Cambria"/>
                          <a:ea typeface="ＭＳ 明朝"/>
                          <a:cs typeface="Times New Roman"/>
                        </a:rPr>
                        <a:t>joint</a:t>
                      </a:r>
                    </a:p>
                  </a:txBody>
                  <a:tcPr marL="68580" marR="68580" marT="0" marB="0"/>
                </a:tc>
              </a:tr>
            </a:tbl>
          </a:graphicData>
        </a:graphic>
      </p:graphicFrame>
    </p:spTree>
    <p:extLst>
      <p:ext uri="{BB962C8B-B14F-4D97-AF65-F5344CB8AC3E}">
        <p14:creationId xmlns:p14="http://schemas.microsoft.com/office/powerpoint/2010/main" val="223329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a:t>Frequency Comparison (cont'd):</a:t>
            </a:r>
            <a:br>
              <a:rPr lang="en-US" sz="2400"/>
            </a:br>
            <a:r>
              <a:rPr lang="en-US" sz="2400"/>
              <a:t>General Corpus (BoE); FM 3-0; FM 2-0; JPs 3-11/3-41</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57709567"/>
              </p:ext>
            </p:extLst>
          </p:nvPr>
        </p:nvGraphicFramePr>
        <p:xfrm>
          <a:off x="457200" y="1600200"/>
          <a:ext cx="8229600" cy="4820920"/>
        </p:xfrm>
        <a:graphic>
          <a:graphicData uri="http://schemas.openxmlformats.org/drawingml/2006/table">
            <a:tbl>
              <a:tblPr firstRow="1" bandRow="1">
                <a:tableStyleId>{2D5ABB26-0587-4C30-8999-92F81FD0307C}</a:tableStyleId>
              </a:tblPr>
              <a:tblGrid>
                <a:gridCol w="1645920"/>
                <a:gridCol w="1645920"/>
                <a:gridCol w="1645920"/>
                <a:gridCol w="1645920"/>
                <a:gridCol w="1645920"/>
              </a:tblGrid>
              <a:tr h="370840">
                <a:tc>
                  <a:txBody>
                    <a:bodyPr/>
                    <a:lstStyle/>
                    <a:p>
                      <a:pPr>
                        <a:spcAft>
                          <a:spcPts val="0"/>
                        </a:spcAft>
                      </a:pPr>
                      <a:r>
                        <a:rPr lang="en-US" sz="1800">
                          <a:effectLst/>
                          <a:latin typeface="Cambria"/>
                          <a:ea typeface="ＭＳ 明朝"/>
                          <a:cs typeface="Times New Roman"/>
                        </a:rPr>
                        <a:t>38</a:t>
                      </a:r>
                    </a:p>
                  </a:txBody>
                  <a:tcPr marL="68580" marR="68580" marT="0" marB="0"/>
                </a:tc>
                <a:tc>
                  <a:txBody>
                    <a:bodyPr/>
                    <a:lstStyle/>
                    <a:p>
                      <a:pPr>
                        <a:spcAft>
                          <a:spcPts val="0"/>
                        </a:spcAft>
                      </a:pPr>
                      <a:r>
                        <a:rPr lang="en-US" sz="1800">
                          <a:effectLst/>
                          <a:latin typeface="Cambria"/>
                          <a:ea typeface="ＭＳ 明朝"/>
                          <a:cs typeface="Times New Roman"/>
                        </a:rPr>
                        <a:t>their</a:t>
                      </a:r>
                    </a:p>
                  </a:txBody>
                  <a:tcPr marL="68580" marR="68580" marT="0" marB="0"/>
                </a:tc>
                <a:tc>
                  <a:txBody>
                    <a:bodyPr/>
                    <a:lstStyle/>
                    <a:p>
                      <a:pPr>
                        <a:spcAft>
                          <a:spcPts val="0"/>
                        </a:spcAft>
                      </a:pPr>
                      <a:r>
                        <a:rPr lang="en-US" sz="1800">
                          <a:effectLst/>
                          <a:latin typeface="Cambria"/>
                          <a:ea typeface="ＭＳ 明朝"/>
                          <a:cs typeface="Times New Roman"/>
                        </a:rPr>
                        <a:t>capabilities</a:t>
                      </a:r>
                    </a:p>
                  </a:txBody>
                  <a:tcPr marL="68580" marR="68580" marT="0" marB="0"/>
                </a:tc>
                <a:tc>
                  <a:txBody>
                    <a:bodyPr/>
                    <a:lstStyle/>
                    <a:p>
                      <a:pPr>
                        <a:spcAft>
                          <a:spcPts val="0"/>
                        </a:spcAft>
                      </a:pPr>
                      <a:r>
                        <a:rPr lang="en-US" sz="1800">
                          <a:effectLst/>
                          <a:latin typeface="Cambria"/>
                          <a:ea typeface="ＭＳ 明朝"/>
                          <a:cs typeface="Times New Roman"/>
                        </a:rPr>
                        <a:t>army</a:t>
                      </a:r>
                    </a:p>
                  </a:txBody>
                  <a:tcPr marL="68580" marR="68580" marT="0" marB="0"/>
                </a:tc>
                <a:tc>
                  <a:txBody>
                    <a:bodyPr/>
                    <a:lstStyle/>
                    <a:p>
                      <a:pPr>
                        <a:spcAft>
                          <a:spcPts val="0"/>
                        </a:spcAft>
                      </a:pPr>
                      <a:r>
                        <a:rPr lang="en-US" sz="1800">
                          <a:solidFill>
                            <a:srgbClr val="0000FF"/>
                          </a:solidFill>
                          <a:effectLst/>
                          <a:latin typeface="Cambria"/>
                          <a:ea typeface="ＭＳ 明朝"/>
                          <a:cs typeface="Times New Roman"/>
                        </a:rPr>
                        <a:t>chemical</a:t>
                      </a:r>
                    </a:p>
                  </a:txBody>
                  <a:tcPr marL="68580" marR="68580" marT="0" marB="0"/>
                </a:tc>
              </a:tr>
              <a:tr h="370840">
                <a:tc>
                  <a:txBody>
                    <a:bodyPr/>
                    <a:lstStyle/>
                    <a:p>
                      <a:pPr>
                        <a:spcAft>
                          <a:spcPts val="0"/>
                        </a:spcAft>
                      </a:pPr>
                      <a:r>
                        <a:rPr lang="en-US" sz="1800">
                          <a:effectLst/>
                          <a:latin typeface="Cambria"/>
                          <a:ea typeface="ＭＳ 明朝"/>
                          <a:cs typeface="Times New Roman"/>
                        </a:rPr>
                        <a:t>39</a:t>
                      </a:r>
                    </a:p>
                  </a:txBody>
                  <a:tcPr marL="68580" marR="68580" marT="0" marB="0"/>
                </a:tc>
                <a:tc>
                  <a:txBody>
                    <a:bodyPr/>
                    <a:lstStyle/>
                    <a:p>
                      <a:pPr>
                        <a:spcAft>
                          <a:spcPts val="0"/>
                        </a:spcAft>
                      </a:pPr>
                      <a:r>
                        <a:rPr lang="en-US" sz="1800">
                          <a:effectLst/>
                          <a:latin typeface="Cambria"/>
                          <a:ea typeface="ＭＳ 明朝"/>
                          <a:cs typeface="Times New Roman"/>
                        </a:rPr>
                        <a:t>will</a:t>
                      </a:r>
                    </a:p>
                  </a:txBody>
                  <a:tcPr marL="68580" marR="68580" marT="0" marB="0"/>
                </a:tc>
                <a:tc>
                  <a:txBody>
                    <a:bodyPr/>
                    <a:lstStyle/>
                    <a:p>
                      <a:pPr>
                        <a:spcAft>
                          <a:spcPts val="0"/>
                        </a:spcAft>
                      </a:pPr>
                      <a:r>
                        <a:rPr lang="en-US" sz="1800">
                          <a:effectLst/>
                          <a:latin typeface="Cambria"/>
                          <a:ea typeface="ＭＳ 明朝"/>
                          <a:cs typeface="Times New Roman"/>
                        </a:rPr>
                        <a:t>can</a:t>
                      </a:r>
                    </a:p>
                  </a:txBody>
                  <a:tcPr marL="68580" marR="68580" marT="0" marB="0"/>
                </a:tc>
                <a:tc>
                  <a:txBody>
                    <a:bodyPr/>
                    <a:lstStyle/>
                    <a:p>
                      <a:pPr>
                        <a:spcAft>
                          <a:spcPts val="0"/>
                        </a:spcAft>
                      </a:pPr>
                      <a:r>
                        <a:rPr lang="en-US" sz="1800">
                          <a:effectLst/>
                          <a:latin typeface="Cambria"/>
                          <a:ea typeface="ＭＳ 明朝"/>
                          <a:cs typeface="Times New Roman"/>
                        </a:rPr>
                        <a:t>force</a:t>
                      </a:r>
                    </a:p>
                  </a:txBody>
                  <a:tcPr marL="68580" marR="68580" marT="0" marB="0"/>
                </a:tc>
                <a:tc>
                  <a:txBody>
                    <a:bodyPr/>
                    <a:lstStyle/>
                    <a:p>
                      <a:pPr>
                        <a:spcAft>
                          <a:spcPts val="0"/>
                        </a:spcAft>
                      </a:pPr>
                      <a:r>
                        <a:rPr lang="en-US" sz="1800">
                          <a:effectLst/>
                          <a:latin typeface="Cambria"/>
                          <a:ea typeface="ＭＳ 明朝"/>
                          <a:cs typeface="Times New Roman"/>
                        </a:rPr>
                        <a:t>will</a:t>
                      </a:r>
                    </a:p>
                  </a:txBody>
                  <a:tcPr marL="68580" marR="68580" marT="0" marB="0"/>
                </a:tc>
              </a:tr>
              <a:tr h="370840">
                <a:tc>
                  <a:txBody>
                    <a:bodyPr/>
                    <a:lstStyle/>
                    <a:p>
                      <a:pPr>
                        <a:spcAft>
                          <a:spcPts val="0"/>
                        </a:spcAft>
                      </a:pPr>
                      <a:r>
                        <a:rPr lang="en-US" sz="1800">
                          <a:effectLst/>
                          <a:latin typeface="Cambria"/>
                          <a:ea typeface="ＭＳ 明朝"/>
                          <a:cs typeface="Times New Roman"/>
                        </a:rPr>
                        <a:t>40</a:t>
                      </a:r>
                    </a:p>
                  </a:txBody>
                  <a:tcPr marL="68580" marR="68580" marT="0" marB="0"/>
                </a:tc>
                <a:tc>
                  <a:txBody>
                    <a:bodyPr/>
                    <a:lstStyle/>
                    <a:p>
                      <a:pPr>
                        <a:spcAft>
                          <a:spcPts val="0"/>
                        </a:spcAft>
                      </a:pPr>
                      <a:r>
                        <a:rPr lang="en-US" sz="1800">
                          <a:effectLst/>
                          <a:latin typeface="Cambria"/>
                          <a:ea typeface="ＭＳ 明朝"/>
                          <a:cs typeface="Times New Roman"/>
                        </a:rPr>
                        <a:t>their</a:t>
                      </a:r>
                    </a:p>
                  </a:txBody>
                  <a:tcPr marL="68580" marR="68580" marT="0" marB="0"/>
                </a:tc>
                <a:tc>
                  <a:txBody>
                    <a:bodyPr/>
                    <a:lstStyle/>
                    <a:p>
                      <a:pPr>
                        <a:spcAft>
                          <a:spcPts val="0"/>
                        </a:spcAft>
                      </a:pPr>
                      <a:r>
                        <a:rPr lang="en-US" sz="1800">
                          <a:solidFill>
                            <a:srgbClr val="FF0000"/>
                          </a:solidFill>
                          <a:effectLst/>
                          <a:latin typeface="Cambria"/>
                          <a:ea typeface="ＭＳ 明朝"/>
                          <a:cs typeface="Times New Roman"/>
                        </a:rPr>
                        <a:t>combat</a:t>
                      </a:r>
                    </a:p>
                  </a:txBody>
                  <a:tcPr marL="68580" marR="68580" marT="0" marB="0"/>
                </a:tc>
                <a:tc>
                  <a:txBody>
                    <a:bodyPr/>
                    <a:lstStyle/>
                    <a:p>
                      <a:pPr>
                        <a:spcAft>
                          <a:spcPts val="0"/>
                        </a:spcAft>
                      </a:pPr>
                      <a:r>
                        <a:rPr lang="en-US" sz="1800">
                          <a:effectLst/>
                          <a:latin typeface="Cambria"/>
                          <a:ea typeface="ＭＳ 明朝"/>
                          <a:cs typeface="Times New Roman"/>
                        </a:rPr>
                        <a:t>from</a:t>
                      </a:r>
                    </a:p>
                  </a:txBody>
                  <a:tcPr marL="68580" marR="68580" marT="0" marB="0"/>
                </a:tc>
                <a:tc>
                  <a:txBody>
                    <a:bodyPr/>
                    <a:lstStyle/>
                    <a:p>
                      <a:pPr>
                        <a:spcAft>
                          <a:spcPts val="0"/>
                        </a:spcAft>
                      </a:pPr>
                      <a:r>
                        <a:rPr lang="en-US" sz="1800">
                          <a:solidFill>
                            <a:srgbClr val="0000FF"/>
                          </a:solidFill>
                          <a:effectLst/>
                          <a:latin typeface="Cambria"/>
                          <a:ea typeface="ＭＳ 明朝"/>
                          <a:cs typeface="Times New Roman"/>
                        </a:rPr>
                        <a:t>personnel</a:t>
                      </a:r>
                    </a:p>
                  </a:txBody>
                  <a:tcPr marL="68580" marR="68580" marT="0" marB="0"/>
                </a:tc>
              </a:tr>
              <a:tr h="370840">
                <a:tc>
                  <a:txBody>
                    <a:bodyPr/>
                    <a:lstStyle/>
                    <a:p>
                      <a:pPr>
                        <a:spcAft>
                          <a:spcPts val="0"/>
                        </a:spcAft>
                      </a:pPr>
                      <a:r>
                        <a:rPr lang="en-US" sz="1800">
                          <a:effectLst/>
                          <a:latin typeface="Cambria"/>
                          <a:ea typeface="ＭＳ 明朝"/>
                          <a:cs typeface="Times New Roman"/>
                        </a:rPr>
                        <a:t>41</a:t>
                      </a:r>
                    </a:p>
                  </a:txBody>
                  <a:tcPr marL="68580" marR="68580" marT="0" marB="0"/>
                </a:tc>
                <a:tc>
                  <a:txBody>
                    <a:bodyPr/>
                    <a:lstStyle/>
                    <a:p>
                      <a:pPr>
                        <a:spcAft>
                          <a:spcPts val="0"/>
                        </a:spcAft>
                      </a:pPr>
                      <a:r>
                        <a:rPr lang="en-US" sz="1800">
                          <a:effectLst/>
                          <a:latin typeface="Cambria"/>
                          <a:ea typeface="ＭＳ 明朝"/>
                          <a:cs typeface="Times New Roman"/>
                        </a:rPr>
                        <a:t>which</a:t>
                      </a:r>
                    </a:p>
                  </a:txBody>
                  <a:tcPr marL="68580" marR="68580" marT="0" marB="0"/>
                </a:tc>
                <a:tc>
                  <a:txBody>
                    <a:bodyPr/>
                    <a:lstStyle/>
                    <a:p>
                      <a:pPr>
                        <a:spcAft>
                          <a:spcPts val="0"/>
                        </a:spcAft>
                      </a:pPr>
                      <a:r>
                        <a:rPr lang="en-US" sz="1800">
                          <a:effectLst/>
                          <a:latin typeface="Cambria"/>
                          <a:ea typeface="ＭＳ 明朝"/>
                          <a:cs typeface="Times New Roman"/>
                        </a:rPr>
                        <a:t>command</a:t>
                      </a:r>
                    </a:p>
                  </a:txBody>
                  <a:tcPr marL="68580" marR="68580" marT="0" marB="0"/>
                </a:tc>
                <a:tc>
                  <a:txBody>
                    <a:bodyPr/>
                    <a:lstStyle/>
                    <a:p>
                      <a:pPr>
                        <a:spcAft>
                          <a:spcPts val="0"/>
                        </a:spcAft>
                      </a:pPr>
                      <a:r>
                        <a:rPr lang="en-US" sz="1800">
                          <a:solidFill>
                            <a:srgbClr val="008000"/>
                          </a:solidFill>
                          <a:effectLst/>
                          <a:latin typeface="Cambria"/>
                          <a:ea typeface="ＭＳ 明朝"/>
                          <a:cs typeface="Times New Roman"/>
                        </a:rPr>
                        <a:t>BCT</a:t>
                      </a:r>
                    </a:p>
                  </a:txBody>
                  <a:tcPr marL="68580" marR="68580" marT="0" marB="0"/>
                </a:tc>
                <a:tc>
                  <a:txBody>
                    <a:bodyPr/>
                    <a:lstStyle/>
                    <a:p>
                      <a:pPr>
                        <a:spcAft>
                          <a:spcPts val="0"/>
                        </a:spcAft>
                      </a:pPr>
                      <a:r>
                        <a:rPr lang="en-US" sz="1800">
                          <a:effectLst/>
                          <a:latin typeface="Cambria"/>
                          <a:ea typeface="ＭＳ 明朝"/>
                          <a:cs typeface="Times New Roman"/>
                        </a:rPr>
                        <a:t>can</a:t>
                      </a:r>
                    </a:p>
                  </a:txBody>
                  <a:tcPr marL="68580" marR="68580" marT="0" marB="0"/>
                </a:tc>
              </a:tr>
              <a:tr h="370840">
                <a:tc>
                  <a:txBody>
                    <a:bodyPr/>
                    <a:lstStyle/>
                    <a:p>
                      <a:pPr>
                        <a:spcAft>
                          <a:spcPts val="0"/>
                        </a:spcAft>
                      </a:pPr>
                      <a:r>
                        <a:rPr lang="en-US" sz="1800">
                          <a:effectLst/>
                          <a:latin typeface="Cambria"/>
                          <a:ea typeface="ＭＳ 明朝"/>
                          <a:cs typeface="Times New Roman"/>
                        </a:rPr>
                        <a:t>42</a:t>
                      </a:r>
                    </a:p>
                  </a:txBody>
                  <a:tcPr marL="68580" marR="68580" marT="0" marB="0"/>
                </a:tc>
                <a:tc>
                  <a:txBody>
                    <a:bodyPr/>
                    <a:lstStyle/>
                    <a:p>
                      <a:pPr>
                        <a:spcAft>
                          <a:spcPts val="0"/>
                        </a:spcAft>
                      </a:pPr>
                      <a:r>
                        <a:rPr lang="en-US" sz="1800">
                          <a:effectLst/>
                          <a:latin typeface="Cambria"/>
                          <a:ea typeface="ＭＳ 明朝"/>
                          <a:cs typeface="Times New Roman"/>
                        </a:rPr>
                        <a:t>she</a:t>
                      </a:r>
                    </a:p>
                  </a:txBody>
                  <a:tcPr marL="68580" marR="68580" marT="0" marB="0"/>
                </a:tc>
                <a:tc>
                  <a:txBody>
                    <a:bodyPr/>
                    <a:lstStyle/>
                    <a:p>
                      <a:pPr>
                        <a:spcAft>
                          <a:spcPts val="0"/>
                        </a:spcAft>
                      </a:pPr>
                      <a:r>
                        <a:rPr lang="en-US" sz="1800">
                          <a:solidFill>
                            <a:srgbClr val="FF0000"/>
                          </a:solidFill>
                          <a:effectLst/>
                          <a:latin typeface="Cambria"/>
                          <a:ea typeface="ＭＳ 明朝"/>
                          <a:cs typeface="Times New Roman"/>
                        </a:rPr>
                        <a:t>control</a:t>
                      </a:r>
                    </a:p>
                  </a:txBody>
                  <a:tcPr marL="68580" marR="68580" marT="0" marB="0"/>
                </a:tc>
                <a:tc>
                  <a:txBody>
                    <a:bodyPr/>
                    <a:lstStyle/>
                    <a:p>
                      <a:pPr>
                        <a:spcAft>
                          <a:spcPts val="0"/>
                        </a:spcAft>
                      </a:pPr>
                      <a:r>
                        <a:rPr lang="en-US" sz="1800">
                          <a:effectLst/>
                          <a:latin typeface="Cambria"/>
                          <a:ea typeface="ＭＳ 明朝"/>
                          <a:cs typeface="Times New Roman"/>
                        </a:rPr>
                        <a:t>tasks</a:t>
                      </a:r>
                    </a:p>
                  </a:txBody>
                  <a:tcPr marL="68580" marR="68580" marT="0" marB="0"/>
                </a:tc>
                <a:tc>
                  <a:txBody>
                    <a:bodyPr/>
                    <a:lstStyle/>
                    <a:p>
                      <a:pPr>
                        <a:spcAft>
                          <a:spcPts val="0"/>
                        </a:spcAft>
                      </a:pPr>
                      <a:r>
                        <a:rPr lang="en-US" sz="1800">
                          <a:solidFill>
                            <a:srgbClr val="0000FF"/>
                          </a:solidFill>
                          <a:effectLst/>
                          <a:latin typeface="Cambria"/>
                          <a:ea typeface="ＭＳ 明朝"/>
                          <a:cs typeface="Times New Roman"/>
                        </a:rPr>
                        <a:t>defense</a:t>
                      </a:r>
                    </a:p>
                  </a:txBody>
                  <a:tcPr marL="68580" marR="68580" marT="0" marB="0"/>
                </a:tc>
              </a:tr>
              <a:tr h="370840">
                <a:tc>
                  <a:txBody>
                    <a:bodyPr/>
                    <a:lstStyle/>
                    <a:p>
                      <a:pPr>
                        <a:spcAft>
                          <a:spcPts val="0"/>
                        </a:spcAft>
                      </a:pPr>
                      <a:r>
                        <a:rPr lang="en-US" sz="1800">
                          <a:effectLst/>
                          <a:latin typeface="Cambria"/>
                          <a:ea typeface="ＭＳ 明朝"/>
                          <a:cs typeface="Times New Roman"/>
                        </a:rPr>
                        <a:t>43</a:t>
                      </a:r>
                    </a:p>
                  </a:txBody>
                  <a:tcPr marL="68580" marR="68580" marT="0" marB="0"/>
                </a:tc>
                <a:tc>
                  <a:txBody>
                    <a:bodyPr/>
                    <a:lstStyle/>
                    <a:p>
                      <a:pPr>
                        <a:spcAft>
                          <a:spcPts val="0"/>
                        </a:spcAft>
                      </a:pPr>
                      <a:r>
                        <a:rPr lang="en-US" sz="1800">
                          <a:effectLst/>
                          <a:latin typeface="Cambria"/>
                          <a:ea typeface="ＭＳ 明朝"/>
                          <a:cs typeface="Times New Roman"/>
                        </a:rPr>
                        <a:t>were</a:t>
                      </a:r>
                    </a:p>
                  </a:txBody>
                  <a:tcPr marL="68580" marR="68580" marT="0" marB="0"/>
                </a:tc>
                <a:tc>
                  <a:txBody>
                    <a:bodyPr/>
                    <a:lstStyle/>
                    <a:p>
                      <a:pPr>
                        <a:spcAft>
                          <a:spcPts val="0"/>
                        </a:spcAft>
                      </a:pPr>
                      <a:r>
                        <a:rPr lang="en-US" sz="1800">
                          <a:effectLst/>
                          <a:latin typeface="Cambria"/>
                          <a:ea typeface="ＭＳ 明朝"/>
                          <a:cs typeface="Times New Roman"/>
                        </a:rPr>
                        <a:t>FM</a:t>
                      </a:r>
                    </a:p>
                  </a:txBody>
                  <a:tcPr marL="68580" marR="68580" marT="0" marB="0"/>
                </a:tc>
                <a:tc>
                  <a:txBody>
                    <a:bodyPr/>
                    <a:lstStyle/>
                    <a:p>
                      <a:pPr>
                        <a:spcAft>
                          <a:spcPts val="0"/>
                        </a:spcAft>
                      </a:pPr>
                      <a:r>
                        <a:rPr lang="en-US" sz="1800">
                          <a:effectLst/>
                          <a:latin typeface="Cambria"/>
                          <a:ea typeface="ＭＳ 明朝"/>
                          <a:cs typeface="Times New Roman"/>
                        </a:rPr>
                        <a:t>other</a:t>
                      </a:r>
                    </a:p>
                  </a:txBody>
                  <a:tcPr marL="68580" marR="68580" marT="0" marB="0"/>
                </a:tc>
                <a:tc>
                  <a:txBody>
                    <a:bodyPr/>
                    <a:lstStyle/>
                    <a:p>
                      <a:pPr>
                        <a:spcAft>
                          <a:spcPts val="0"/>
                        </a:spcAft>
                      </a:pPr>
                      <a:r>
                        <a:rPr lang="en-US" sz="1800">
                          <a:effectLst/>
                          <a:latin typeface="Cambria"/>
                          <a:ea typeface="ＭＳ 明朝"/>
                          <a:cs typeface="Times New Roman"/>
                        </a:rPr>
                        <a:t>information</a:t>
                      </a:r>
                    </a:p>
                  </a:txBody>
                  <a:tcPr marL="68580" marR="68580" marT="0" marB="0"/>
                </a:tc>
              </a:tr>
              <a:tr h="370840">
                <a:tc>
                  <a:txBody>
                    <a:bodyPr/>
                    <a:lstStyle/>
                    <a:p>
                      <a:pPr>
                        <a:spcAft>
                          <a:spcPts val="0"/>
                        </a:spcAft>
                      </a:pPr>
                      <a:r>
                        <a:rPr lang="en-US" sz="1800">
                          <a:effectLst/>
                          <a:latin typeface="Cambria"/>
                          <a:ea typeface="ＭＳ 明朝"/>
                          <a:cs typeface="Times New Roman"/>
                        </a:rPr>
                        <a:t>44</a:t>
                      </a:r>
                    </a:p>
                  </a:txBody>
                  <a:tcPr marL="68580" marR="68580" marT="0" marB="0"/>
                </a:tc>
                <a:tc>
                  <a:txBody>
                    <a:bodyPr/>
                    <a:lstStyle/>
                    <a:p>
                      <a:pPr>
                        <a:spcAft>
                          <a:spcPts val="0"/>
                        </a:spcAft>
                      </a:pPr>
                      <a:r>
                        <a:rPr lang="en-US" sz="1800">
                          <a:effectLst/>
                          <a:latin typeface="Cambria"/>
                          <a:ea typeface="ＭＳ 明朝"/>
                          <a:cs typeface="Times New Roman"/>
                        </a:rPr>
                        <a:t>all</a:t>
                      </a:r>
                    </a:p>
                  </a:txBody>
                  <a:tcPr marL="68580" marR="68580" marT="0" marB="0"/>
                </a:tc>
                <a:tc>
                  <a:txBody>
                    <a:bodyPr/>
                    <a:lstStyle/>
                    <a:p>
                      <a:pPr>
                        <a:spcAft>
                          <a:spcPts val="0"/>
                        </a:spcAft>
                      </a:pPr>
                      <a:r>
                        <a:rPr lang="en-US" sz="1800">
                          <a:solidFill>
                            <a:srgbClr val="FF0000"/>
                          </a:solidFill>
                          <a:effectLst/>
                          <a:latin typeface="Cambria"/>
                          <a:ea typeface="ＭＳ 明朝"/>
                          <a:cs typeface="Times New Roman"/>
                        </a:rPr>
                        <a:t>actions</a:t>
                      </a:r>
                    </a:p>
                  </a:txBody>
                  <a:tcPr marL="68580" marR="68580" marT="0" marB="0"/>
                </a:tc>
                <a:tc>
                  <a:txBody>
                    <a:bodyPr/>
                    <a:lstStyle/>
                    <a:p>
                      <a:pPr>
                        <a:spcAft>
                          <a:spcPts val="0"/>
                        </a:spcAft>
                      </a:pPr>
                      <a:r>
                        <a:rPr lang="en-US" sz="1800">
                          <a:effectLst/>
                          <a:latin typeface="Cambria"/>
                          <a:ea typeface="ＭＳ 明朝"/>
                          <a:cs typeface="Times New Roman"/>
                        </a:rPr>
                        <a:t>an</a:t>
                      </a:r>
                    </a:p>
                  </a:txBody>
                  <a:tcPr marL="68580" marR="68580" marT="0" marB="0"/>
                </a:tc>
                <a:tc>
                  <a:txBody>
                    <a:bodyPr/>
                    <a:lstStyle/>
                    <a:p>
                      <a:pPr>
                        <a:spcAft>
                          <a:spcPts val="0"/>
                        </a:spcAft>
                      </a:pPr>
                      <a:r>
                        <a:rPr lang="en-US" sz="1800">
                          <a:solidFill>
                            <a:srgbClr val="0000FF"/>
                          </a:solidFill>
                          <a:effectLst/>
                          <a:latin typeface="Cambria"/>
                          <a:ea typeface="ＭＳ 明朝"/>
                          <a:cs typeface="Times New Roman"/>
                        </a:rPr>
                        <a:t>state</a:t>
                      </a:r>
                    </a:p>
                  </a:txBody>
                  <a:tcPr marL="68580" marR="68580" marT="0" marB="0"/>
                </a:tc>
              </a:tr>
              <a:tr h="370840">
                <a:tc>
                  <a:txBody>
                    <a:bodyPr/>
                    <a:lstStyle/>
                    <a:p>
                      <a:pPr>
                        <a:spcAft>
                          <a:spcPts val="0"/>
                        </a:spcAft>
                      </a:pPr>
                      <a:r>
                        <a:rPr lang="en-US" sz="1800">
                          <a:effectLst/>
                          <a:latin typeface="Cambria"/>
                          <a:ea typeface="ＭＳ 明朝"/>
                          <a:cs typeface="Times New Roman"/>
                        </a:rPr>
                        <a:t>45</a:t>
                      </a:r>
                    </a:p>
                  </a:txBody>
                  <a:tcPr marL="68580" marR="68580" marT="0" marB="0"/>
                </a:tc>
                <a:tc>
                  <a:txBody>
                    <a:bodyPr/>
                    <a:lstStyle/>
                    <a:p>
                      <a:pPr>
                        <a:spcAft>
                          <a:spcPts val="0"/>
                        </a:spcAft>
                      </a:pPr>
                      <a:r>
                        <a:rPr lang="en-US" sz="1800">
                          <a:effectLst/>
                          <a:latin typeface="Cambria"/>
                          <a:ea typeface="ＭＳ 明朝"/>
                          <a:cs typeface="Times New Roman"/>
                        </a:rPr>
                        <a:t>been</a:t>
                      </a:r>
                    </a:p>
                  </a:txBody>
                  <a:tcPr marL="68580" marR="68580" marT="0" marB="0"/>
                </a:tc>
                <a:tc>
                  <a:txBody>
                    <a:bodyPr/>
                    <a:lstStyle/>
                    <a:p>
                      <a:pPr>
                        <a:spcAft>
                          <a:spcPts val="0"/>
                        </a:spcAft>
                      </a:pPr>
                      <a:r>
                        <a:rPr lang="en-US" sz="1800">
                          <a:effectLst/>
                          <a:latin typeface="Cambria"/>
                          <a:ea typeface="ＭＳ 明朝"/>
                          <a:cs typeface="Times New Roman"/>
                        </a:rPr>
                        <a:t>not</a:t>
                      </a:r>
                    </a:p>
                  </a:txBody>
                  <a:tcPr marL="68580" marR="68580" marT="0" marB="0"/>
                </a:tc>
                <a:tc>
                  <a:txBody>
                    <a:bodyPr/>
                    <a:lstStyle/>
                    <a:p>
                      <a:pPr>
                        <a:spcAft>
                          <a:spcPts val="0"/>
                        </a:spcAft>
                      </a:pPr>
                      <a:r>
                        <a:rPr lang="en-US" sz="1800">
                          <a:effectLst/>
                          <a:latin typeface="Cambria"/>
                          <a:ea typeface="ＭＳ 明朝"/>
                          <a:cs typeface="Times New Roman"/>
                        </a:rPr>
                        <a:t>see</a:t>
                      </a:r>
                    </a:p>
                  </a:txBody>
                  <a:tcPr marL="68580" marR="68580" marT="0" marB="0"/>
                </a:tc>
                <a:tc>
                  <a:txBody>
                    <a:bodyPr/>
                    <a:lstStyle/>
                    <a:p>
                      <a:pPr>
                        <a:spcAft>
                          <a:spcPts val="0"/>
                        </a:spcAft>
                      </a:pPr>
                      <a:r>
                        <a:rPr lang="en-US" sz="1800">
                          <a:effectLst/>
                          <a:latin typeface="Cambria"/>
                          <a:ea typeface="ＭＳ 明朝"/>
                          <a:cs typeface="Times New Roman"/>
                        </a:rPr>
                        <a:t>mission</a:t>
                      </a:r>
                    </a:p>
                  </a:txBody>
                  <a:tcPr marL="68580" marR="68580" marT="0" marB="0"/>
                </a:tc>
              </a:tr>
              <a:tr h="370840">
                <a:tc>
                  <a:txBody>
                    <a:bodyPr/>
                    <a:lstStyle/>
                    <a:p>
                      <a:pPr>
                        <a:spcAft>
                          <a:spcPts val="0"/>
                        </a:spcAft>
                      </a:pPr>
                      <a:r>
                        <a:rPr lang="en-US" sz="1800">
                          <a:effectLst/>
                          <a:latin typeface="Cambria"/>
                          <a:ea typeface="ＭＳ 明朝"/>
                          <a:cs typeface="Times New Roman"/>
                        </a:rPr>
                        <a:t>46</a:t>
                      </a:r>
                    </a:p>
                  </a:txBody>
                  <a:tcPr marL="68580" marR="68580" marT="0" marB="0"/>
                </a:tc>
                <a:tc>
                  <a:txBody>
                    <a:bodyPr/>
                    <a:lstStyle/>
                    <a:p>
                      <a:pPr>
                        <a:spcAft>
                          <a:spcPts val="0"/>
                        </a:spcAft>
                      </a:pPr>
                      <a:r>
                        <a:rPr lang="en-US" sz="1800">
                          <a:effectLst/>
                          <a:latin typeface="Cambria"/>
                          <a:ea typeface="ＭＳ 明朝"/>
                          <a:cs typeface="Times New Roman"/>
                        </a:rPr>
                        <a:t>who</a:t>
                      </a:r>
                    </a:p>
                  </a:txBody>
                  <a:tcPr marL="68580" marR="68580" marT="0" marB="0"/>
                </a:tc>
                <a:tc>
                  <a:txBody>
                    <a:bodyPr/>
                    <a:lstStyle/>
                    <a:p>
                      <a:pPr>
                        <a:spcAft>
                          <a:spcPts val="0"/>
                        </a:spcAft>
                      </a:pPr>
                      <a:r>
                        <a:rPr lang="en-US" sz="1800">
                          <a:solidFill>
                            <a:srgbClr val="FF0000"/>
                          </a:solidFill>
                          <a:effectLst/>
                          <a:latin typeface="Cambria"/>
                          <a:ea typeface="ＭＳ 明朝"/>
                          <a:cs typeface="Times New Roman"/>
                        </a:rPr>
                        <a:t>civil</a:t>
                      </a:r>
                    </a:p>
                  </a:txBody>
                  <a:tcPr marL="68580" marR="68580" marT="0" marB="0"/>
                </a:tc>
                <a:tc>
                  <a:txBody>
                    <a:bodyPr/>
                    <a:lstStyle/>
                    <a:p>
                      <a:pPr>
                        <a:spcAft>
                          <a:spcPts val="0"/>
                        </a:spcAft>
                      </a:pPr>
                      <a:r>
                        <a:rPr lang="en-US" sz="1800">
                          <a:effectLst/>
                          <a:latin typeface="Cambria"/>
                          <a:ea typeface="ＭＳ 明朝"/>
                          <a:cs typeface="Times New Roman"/>
                        </a:rPr>
                        <a:t>all</a:t>
                      </a:r>
                    </a:p>
                  </a:txBody>
                  <a:tcPr marL="68580" marR="68580" marT="0" marB="0"/>
                </a:tc>
                <a:tc>
                  <a:txBody>
                    <a:bodyPr/>
                    <a:lstStyle/>
                    <a:p>
                      <a:pPr>
                        <a:spcAft>
                          <a:spcPts val="0"/>
                        </a:spcAft>
                      </a:pPr>
                      <a:r>
                        <a:rPr lang="en-US" sz="1800">
                          <a:effectLst/>
                          <a:latin typeface="Cambria"/>
                          <a:ea typeface="ＭＳ 明朝"/>
                          <a:cs typeface="Times New Roman"/>
                        </a:rPr>
                        <a:t>should</a:t>
                      </a:r>
                    </a:p>
                  </a:txBody>
                  <a:tcPr marL="68580" marR="68580" marT="0" marB="0"/>
                </a:tc>
              </a:tr>
              <a:tr h="370840">
                <a:tc>
                  <a:txBody>
                    <a:bodyPr/>
                    <a:lstStyle/>
                    <a:p>
                      <a:pPr>
                        <a:spcAft>
                          <a:spcPts val="0"/>
                        </a:spcAft>
                      </a:pPr>
                      <a:r>
                        <a:rPr lang="en-US" sz="1800">
                          <a:effectLst/>
                          <a:latin typeface="Cambria"/>
                          <a:ea typeface="ＭＳ 明朝"/>
                          <a:cs typeface="Times New Roman"/>
                        </a:rPr>
                        <a:t>47</a:t>
                      </a:r>
                    </a:p>
                  </a:txBody>
                  <a:tcPr marL="68580" marR="68580" marT="0" marB="0"/>
                </a:tc>
                <a:tc>
                  <a:txBody>
                    <a:bodyPr/>
                    <a:lstStyle/>
                    <a:p>
                      <a:pPr>
                        <a:spcAft>
                          <a:spcPts val="0"/>
                        </a:spcAft>
                      </a:pPr>
                      <a:r>
                        <a:rPr lang="en-US" sz="1800">
                          <a:effectLst/>
                          <a:latin typeface="Cambria"/>
                          <a:ea typeface="ＭＳ 明朝"/>
                          <a:cs typeface="Times New Roman"/>
                        </a:rPr>
                        <a:t>her</a:t>
                      </a:r>
                    </a:p>
                  </a:txBody>
                  <a:tcPr marL="68580" marR="68580" marT="0" marB="0"/>
                </a:tc>
                <a:tc>
                  <a:txBody>
                    <a:bodyPr/>
                    <a:lstStyle/>
                    <a:p>
                      <a:pPr>
                        <a:spcAft>
                          <a:spcPts val="0"/>
                        </a:spcAft>
                      </a:pPr>
                      <a:r>
                        <a:rPr lang="en-US" sz="1800">
                          <a:effectLst/>
                          <a:latin typeface="Cambria"/>
                          <a:ea typeface="ＭＳ 明朝"/>
                          <a:cs typeface="Times New Roman"/>
                        </a:rPr>
                        <a:t>other</a:t>
                      </a:r>
                    </a:p>
                  </a:txBody>
                  <a:tcPr marL="68580" marR="68580" marT="0" marB="0"/>
                </a:tc>
                <a:tc>
                  <a:txBody>
                    <a:bodyPr/>
                    <a:lstStyle/>
                    <a:p>
                      <a:pPr>
                        <a:spcAft>
                          <a:spcPts val="0"/>
                        </a:spcAft>
                      </a:pPr>
                      <a:r>
                        <a:rPr lang="en-US" sz="1800">
                          <a:solidFill>
                            <a:srgbClr val="008000"/>
                          </a:solidFill>
                          <a:effectLst/>
                          <a:latin typeface="Cambria"/>
                          <a:ea typeface="ＭＳ 明朝"/>
                          <a:cs typeface="Times New Roman"/>
                        </a:rPr>
                        <a:t>unit</a:t>
                      </a:r>
                    </a:p>
                  </a:txBody>
                  <a:tcPr marL="68580" marR="68580" marT="0" marB="0"/>
                </a:tc>
                <a:tc>
                  <a:txBody>
                    <a:bodyPr/>
                    <a:lstStyle/>
                    <a:p>
                      <a:pPr>
                        <a:spcAft>
                          <a:spcPts val="0"/>
                        </a:spcAft>
                      </a:pPr>
                      <a:r>
                        <a:rPr lang="en-US" sz="1800">
                          <a:solidFill>
                            <a:srgbClr val="0000FF"/>
                          </a:solidFill>
                          <a:effectLst/>
                          <a:latin typeface="Cambria"/>
                          <a:ea typeface="ＭＳ 明朝"/>
                          <a:cs typeface="Times New Roman"/>
                        </a:rPr>
                        <a:t>medical</a:t>
                      </a:r>
                    </a:p>
                  </a:txBody>
                  <a:tcPr marL="68580" marR="68580" marT="0" marB="0"/>
                </a:tc>
              </a:tr>
              <a:tr h="370840">
                <a:tc>
                  <a:txBody>
                    <a:bodyPr/>
                    <a:lstStyle/>
                    <a:p>
                      <a:pPr>
                        <a:spcAft>
                          <a:spcPts val="0"/>
                        </a:spcAft>
                      </a:pPr>
                      <a:r>
                        <a:rPr lang="en-US" sz="1800">
                          <a:effectLst/>
                          <a:latin typeface="Cambria"/>
                          <a:ea typeface="ＭＳ 明朝"/>
                          <a:cs typeface="Times New Roman"/>
                        </a:rPr>
                        <a:t>48</a:t>
                      </a:r>
                    </a:p>
                  </a:txBody>
                  <a:tcPr marL="68580" marR="68580" marT="0" marB="0"/>
                </a:tc>
                <a:tc>
                  <a:txBody>
                    <a:bodyPr/>
                    <a:lstStyle/>
                    <a:p>
                      <a:pPr>
                        <a:spcAft>
                          <a:spcPts val="0"/>
                        </a:spcAft>
                      </a:pPr>
                      <a:r>
                        <a:rPr lang="en-US" sz="1800">
                          <a:effectLst/>
                          <a:latin typeface="Cambria"/>
                          <a:ea typeface="ＭＳ 明朝"/>
                          <a:cs typeface="Times New Roman"/>
                        </a:rPr>
                        <a:t>would</a:t>
                      </a:r>
                    </a:p>
                  </a:txBody>
                  <a:tcPr marL="68580" marR="68580" marT="0" marB="0"/>
                </a:tc>
                <a:tc>
                  <a:txBody>
                    <a:bodyPr/>
                    <a:lstStyle/>
                    <a:p>
                      <a:pPr>
                        <a:spcAft>
                          <a:spcPts val="0"/>
                        </a:spcAft>
                      </a:pPr>
                      <a:r>
                        <a:rPr lang="en-US" sz="1800">
                          <a:solidFill>
                            <a:srgbClr val="FF0000"/>
                          </a:solidFill>
                          <a:effectLst/>
                          <a:latin typeface="Cambria"/>
                          <a:ea typeface="ＭＳ 明朝"/>
                          <a:cs typeface="Times New Roman"/>
                        </a:rPr>
                        <a:t>environment</a:t>
                      </a:r>
                    </a:p>
                  </a:txBody>
                  <a:tcPr marL="68580" marR="68580" marT="0" marB="0"/>
                </a:tc>
                <a:tc>
                  <a:txBody>
                    <a:bodyPr/>
                    <a:lstStyle/>
                    <a:p>
                      <a:pPr>
                        <a:spcAft>
                          <a:spcPts val="0"/>
                        </a:spcAft>
                      </a:pPr>
                      <a:r>
                        <a:rPr lang="en-US" sz="1800">
                          <a:effectLst/>
                          <a:latin typeface="Cambria"/>
                          <a:ea typeface="ＭＳ 明朝"/>
                          <a:cs typeface="Times New Roman"/>
                        </a:rPr>
                        <a:t>task</a:t>
                      </a:r>
                    </a:p>
                  </a:txBody>
                  <a:tcPr marL="68580" marR="68580" marT="0" marB="0"/>
                </a:tc>
                <a:tc>
                  <a:txBody>
                    <a:bodyPr/>
                    <a:lstStyle/>
                    <a:p>
                      <a:pPr>
                        <a:spcAft>
                          <a:spcPts val="0"/>
                        </a:spcAft>
                      </a:pPr>
                      <a:r>
                        <a:rPr lang="en-US" sz="1800">
                          <a:solidFill>
                            <a:srgbClr val="0000FF"/>
                          </a:solidFill>
                          <a:effectLst/>
                          <a:latin typeface="Cambria"/>
                          <a:ea typeface="ＭＳ 明朝"/>
                          <a:cs typeface="Times New Roman"/>
                        </a:rPr>
                        <a:t>radiation</a:t>
                      </a:r>
                    </a:p>
                  </a:txBody>
                  <a:tcPr marL="68580" marR="68580" marT="0" marB="0"/>
                </a:tc>
              </a:tr>
              <a:tr h="370840">
                <a:tc>
                  <a:txBody>
                    <a:bodyPr/>
                    <a:lstStyle/>
                    <a:p>
                      <a:pPr>
                        <a:spcAft>
                          <a:spcPts val="0"/>
                        </a:spcAft>
                      </a:pPr>
                      <a:r>
                        <a:rPr lang="en-US" sz="1800">
                          <a:effectLst/>
                          <a:latin typeface="Cambria"/>
                          <a:ea typeface="ＭＳ 明朝"/>
                          <a:cs typeface="Times New Roman"/>
                        </a:rPr>
                        <a:t>49</a:t>
                      </a:r>
                    </a:p>
                  </a:txBody>
                  <a:tcPr marL="68580" marR="68580" marT="0" marB="0"/>
                </a:tc>
                <a:tc>
                  <a:txBody>
                    <a:bodyPr/>
                    <a:lstStyle/>
                    <a:p>
                      <a:pPr>
                        <a:spcAft>
                          <a:spcPts val="0"/>
                        </a:spcAft>
                      </a:pPr>
                      <a:r>
                        <a:rPr lang="en-US" sz="1800">
                          <a:effectLst/>
                          <a:latin typeface="Cambria"/>
                          <a:ea typeface="ＭＳ 明朝"/>
                          <a:cs typeface="Times New Roman"/>
                        </a:rPr>
                        <a:t>up</a:t>
                      </a:r>
                    </a:p>
                  </a:txBody>
                  <a:tcPr marL="68580" marR="68580" marT="0" marB="0"/>
                </a:tc>
                <a:tc>
                  <a:txBody>
                    <a:bodyPr/>
                    <a:lstStyle/>
                    <a:p>
                      <a:pPr>
                        <a:spcAft>
                          <a:spcPts val="0"/>
                        </a:spcAft>
                      </a:pPr>
                      <a:r>
                        <a:rPr lang="en-US" sz="1800">
                          <a:effectLst/>
                          <a:latin typeface="Cambria"/>
                          <a:ea typeface="ＭＳ 明朝"/>
                          <a:cs typeface="Times New Roman"/>
                        </a:rPr>
                        <a:t>joint</a:t>
                      </a:r>
                    </a:p>
                  </a:txBody>
                  <a:tcPr marL="68580" marR="68580" marT="0" marB="0"/>
                </a:tc>
                <a:tc>
                  <a:txBody>
                    <a:bodyPr/>
                    <a:lstStyle/>
                    <a:p>
                      <a:pPr>
                        <a:spcAft>
                          <a:spcPts val="0"/>
                        </a:spcAft>
                      </a:pPr>
                      <a:r>
                        <a:rPr lang="en-US" sz="1800">
                          <a:effectLst/>
                          <a:latin typeface="Cambria"/>
                          <a:ea typeface="ＭＳ 明朝"/>
                          <a:cs typeface="Times New Roman"/>
                        </a:rPr>
                        <a:t>plan</a:t>
                      </a:r>
                    </a:p>
                  </a:txBody>
                  <a:tcPr marL="68580" marR="68580" marT="0" marB="0"/>
                </a:tc>
                <a:tc>
                  <a:txBody>
                    <a:bodyPr/>
                    <a:lstStyle/>
                    <a:p>
                      <a:pPr>
                        <a:spcAft>
                          <a:spcPts val="0"/>
                        </a:spcAft>
                      </a:pPr>
                      <a:r>
                        <a:rPr lang="en-US" sz="1800">
                          <a:solidFill>
                            <a:srgbClr val="0000FF"/>
                          </a:solidFill>
                          <a:effectLst/>
                          <a:latin typeface="Cambria"/>
                          <a:ea typeface="ＭＳ 明朝"/>
                          <a:cs typeface="Times New Roman"/>
                        </a:rPr>
                        <a:t>management</a:t>
                      </a:r>
                    </a:p>
                  </a:txBody>
                  <a:tcPr marL="68580" marR="68580" marT="0" marB="0"/>
                </a:tc>
              </a:tr>
              <a:tr h="370840">
                <a:tc>
                  <a:txBody>
                    <a:bodyPr/>
                    <a:lstStyle/>
                    <a:p>
                      <a:pPr>
                        <a:spcAft>
                          <a:spcPts val="0"/>
                        </a:spcAft>
                      </a:pPr>
                      <a:r>
                        <a:rPr lang="en-US" sz="1800">
                          <a:effectLst/>
                          <a:latin typeface="Cambria"/>
                          <a:ea typeface="ＭＳ 明朝"/>
                          <a:cs typeface="Times New Roman"/>
                        </a:rPr>
                        <a:t>50</a:t>
                      </a:r>
                    </a:p>
                  </a:txBody>
                  <a:tcPr marL="68580" marR="68580" marT="0" marB="0"/>
                </a:tc>
                <a:tc>
                  <a:txBody>
                    <a:bodyPr/>
                    <a:lstStyle/>
                    <a:p>
                      <a:pPr>
                        <a:spcAft>
                          <a:spcPts val="0"/>
                        </a:spcAft>
                      </a:pPr>
                      <a:r>
                        <a:rPr lang="en-US" sz="1800">
                          <a:effectLst/>
                          <a:latin typeface="Cambria"/>
                          <a:ea typeface="ＭＳ 明朝"/>
                          <a:cs typeface="Times New Roman"/>
                        </a:rPr>
                        <a:t>if</a:t>
                      </a:r>
                    </a:p>
                  </a:txBody>
                  <a:tcPr marL="68580" marR="68580" marT="0" marB="0"/>
                </a:tc>
                <a:tc>
                  <a:txBody>
                    <a:bodyPr/>
                    <a:lstStyle/>
                    <a:p>
                      <a:pPr>
                        <a:spcAft>
                          <a:spcPts val="0"/>
                        </a:spcAft>
                      </a:pPr>
                      <a:r>
                        <a:rPr lang="en-US" sz="1800">
                          <a:effectLst/>
                          <a:latin typeface="Cambria"/>
                          <a:ea typeface="ＭＳ 明朝"/>
                          <a:cs typeface="Times New Roman"/>
                        </a:rPr>
                        <a:t>tasks</a:t>
                      </a:r>
                    </a:p>
                  </a:txBody>
                  <a:tcPr marL="68580" marR="68580" marT="0" marB="0"/>
                </a:tc>
                <a:tc>
                  <a:txBody>
                    <a:bodyPr/>
                    <a:lstStyle/>
                    <a:p>
                      <a:pPr>
                        <a:spcAft>
                          <a:spcPts val="0"/>
                        </a:spcAft>
                      </a:pPr>
                      <a:r>
                        <a:rPr lang="en-US" sz="1800">
                          <a:effectLst/>
                          <a:latin typeface="Cambria"/>
                          <a:ea typeface="ＭＳ 明朝"/>
                          <a:cs typeface="Times New Roman"/>
                        </a:rPr>
                        <a:t>operational</a:t>
                      </a:r>
                    </a:p>
                  </a:txBody>
                  <a:tcPr marL="68580" marR="68580" marT="0" marB="0"/>
                </a:tc>
                <a:tc>
                  <a:txBody>
                    <a:bodyPr/>
                    <a:lstStyle/>
                    <a:p>
                      <a:pPr>
                        <a:spcAft>
                          <a:spcPts val="0"/>
                        </a:spcAft>
                      </a:pPr>
                      <a:r>
                        <a:rPr lang="en-US" sz="1800">
                          <a:solidFill>
                            <a:srgbClr val="0000FF"/>
                          </a:solidFill>
                          <a:effectLst/>
                          <a:latin typeface="Cambria"/>
                          <a:ea typeface="ＭＳ 明朝"/>
                          <a:cs typeface="Times New Roman"/>
                        </a:rPr>
                        <a:t>JP</a:t>
                      </a:r>
                    </a:p>
                  </a:txBody>
                  <a:tcPr marL="68580" marR="68580" marT="0" marB="0"/>
                </a:tc>
              </a:tr>
            </a:tbl>
          </a:graphicData>
        </a:graphic>
      </p:graphicFrame>
    </p:spTree>
    <p:extLst>
      <p:ext uri="{BB962C8B-B14F-4D97-AF65-F5344CB8AC3E}">
        <p14:creationId xmlns:p14="http://schemas.microsoft.com/office/powerpoint/2010/main" val="498293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Text typology: some findings</a:t>
            </a:r>
          </a:p>
        </p:txBody>
      </p:sp>
      <p:sp>
        <p:nvSpPr>
          <p:cNvPr id="3" name="Content Placeholder 2"/>
          <p:cNvSpPr>
            <a:spLocks noGrp="1"/>
          </p:cNvSpPr>
          <p:nvPr>
            <p:ph idx="1"/>
          </p:nvPr>
        </p:nvSpPr>
        <p:spPr/>
        <p:txBody>
          <a:bodyPr>
            <a:normAutofit/>
          </a:bodyPr>
          <a:lstStyle/>
          <a:p>
            <a:r>
              <a:rPr lang="en-US" sz="1800"/>
              <a:t>Lemmas in common across all lists</a:t>
            </a:r>
            <a:br>
              <a:rPr lang="en-US" sz="1800"/>
            </a:br>
            <a:r>
              <a:rPr lang="en-US" sz="1800"/>
              <a:t>	</a:t>
            </a:r>
            <a:br>
              <a:rPr lang="en-US" sz="1800"/>
            </a:br>
            <a:r>
              <a:rPr lang="en-US" sz="1800"/>
              <a:t>OPERATION (operation/s, operational)</a:t>
            </a:r>
            <a:br>
              <a:rPr lang="en-US" sz="1800"/>
            </a:br>
            <a:r>
              <a:rPr lang="en-US" sz="1800"/>
              <a:t>FORCE (force/s)</a:t>
            </a:r>
            <a:br>
              <a:rPr lang="en-US" sz="1800"/>
            </a:br>
            <a:r>
              <a:rPr lang="en-US" sz="1800"/>
              <a:t>INFORMATION</a:t>
            </a:r>
            <a:br>
              <a:rPr lang="en-US" sz="1800"/>
            </a:br>
            <a:r>
              <a:rPr lang="en-US" sz="1800"/>
              <a:t>SUPPORT</a:t>
            </a:r>
            <a:br>
              <a:rPr lang="en-US" sz="1800"/>
            </a:br>
            <a:r>
              <a:rPr lang="en-US" sz="1800"/>
              <a:t>MISSION</a:t>
            </a:r>
          </a:p>
          <a:p>
            <a:endParaRPr lang="en-US" sz="1800"/>
          </a:p>
          <a:p>
            <a:r>
              <a:rPr lang="en-US" sz="1800"/>
              <a:t>Lemmas in common between FM 3-0 and FM 2-0</a:t>
            </a:r>
            <a:br>
              <a:rPr lang="en-US" sz="1800"/>
            </a:br>
            <a:r>
              <a:rPr lang="en-US" sz="1800"/>
              <a:t/>
            </a:r>
            <a:br>
              <a:rPr lang="en-US" sz="1800"/>
            </a:br>
            <a:r>
              <a:rPr lang="en-US" sz="1800"/>
              <a:t>COMMAND (command/er)</a:t>
            </a:r>
            <a:br>
              <a:rPr lang="en-US" sz="1800"/>
            </a:br>
            <a:r>
              <a:rPr lang="en-US" sz="1800"/>
              <a:t>ARMY</a:t>
            </a:r>
            <a:br>
              <a:rPr lang="en-US" sz="1800"/>
            </a:br>
            <a:r>
              <a:rPr lang="en-US" sz="1800"/>
              <a:t>TASK (task/s)</a:t>
            </a:r>
          </a:p>
          <a:p>
            <a:pPr marL="0" indent="0">
              <a:buNone/>
            </a:pPr>
            <a:endParaRPr lang="en-US" sz="2000"/>
          </a:p>
          <a:p>
            <a:endParaRPr lang="en-US" sz="2000"/>
          </a:p>
        </p:txBody>
      </p:sp>
    </p:spTree>
    <p:extLst>
      <p:ext uri="{BB962C8B-B14F-4D97-AF65-F5344CB8AC3E}">
        <p14:creationId xmlns:p14="http://schemas.microsoft.com/office/powerpoint/2010/main" val="144206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Text typology: some findings (cont'd)</a:t>
            </a:r>
          </a:p>
        </p:txBody>
      </p:sp>
      <p:sp>
        <p:nvSpPr>
          <p:cNvPr id="3" name="Content Placeholder 2"/>
          <p:cNvSpPr>
            <a:spLocks noGrp="1"/>
          </p:cNvSpPr>
          <p:nvPr>
            <p:ph idx="1"/>
          </p:nvPr>
        </p:nvSpPr>
        <p:spPr/>
        <p:txBody>
          <a:bodyPr>
            <a:normAutofit/>
          </a:bodyPr>
          <a:lstStyle/>
          <a:p>
            <a:r>
              <a:rPr lang="en-US" sz="1800"/>
              <a:t>Lemmas in common between FM 3-0 and JPs 3-11/3-41</a:t>
            </a:r>
            <a:br>
              <a:rPr lang="en-US" sz="1800"/>
            </a:br>
            <a:r>
              <a:rPr lang="en-US" sz="1800"/>
              <a:t/>
            </a:r>
            <a:br>
              <a:rPr lang="en-US" sz="1800"/>
            </a:br>
            <a:r>
              <a:rPr lang="en-US" sz="1800"/>
              <a:t>MILITARY</a:t>
            </a:r>
            <a:br>
              <a:rPr lang="en-US" sz="1800"/>
            </a:br>
            <a:r>
              <a:rPr lang="en-US" sz="1800"/>
              <a:t>CAPABILITY (capabilities)</a:t>
            </a:r>
            <a:br>
              <a:rPr lang="en-US" sz="1800"/>
            </a:br>
            <a:r>
              <a:rPr lang="en-US" sz="1800"/>
              <a:t>JOINT</a:t>
            </a:r>
          </a:p>
          <a:p>
            <a:endParaRPr lang="en-US" sz="1800"/>
          </a:p>
          <a:p>
            <a:r>
              <a:rPr lang="en-US" sz="1800"/>
              <a:t>Lemmas in common between FM 2-0 and JPs 3-11/3-41</a:t>
            </a:r>
            <a:br>
              <a:rPr lang="en-US" sz="1800"/>
            </a:br>
            <a:r>
              <a:rPr lang="en-US" sz="1800"/>
              <a:t/>
            </a:r>
            <a:br>
              <a:rPr lang="en-US" sz="1800"/>
            </a:br>
            <a:r>
              <a:rPr lang="en-US" sz="1800"/>
              <a:t>PLAN (plan, planning)</a:t>
            </a:r>
            <a:endParaRPr lang="en-US" sz="2000"/>
          </a:p>
          <a:p>
            <a:endParaRPr lang="en-US" sz="2000"/>
          </a:p>
        </p:txBody>
      </p:sp>
    </p:spTree>
    <p:extLst>
      <p:ext uri="{BB962C8B-B14F-4D97-AF65-F5344CB8AC3E}">
        <p14:creationId xmlns:p14="http://schemas.microsoft.com/office/powerpoint/2010/main" val="1233183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 why..</a:t>
            </a:r>
          </a:p>
        </p:txBody>
      </p:sp>
      <p:sp>
        <p:nvSpPr>
          <p:cNvPr id="3" name="Content Placeholder 2"/>
          <p:cNvSpPr>
            <a:spLocks noGrp="1"/>
          </p:cNvSpPr>
          <p:nvPr>
            <p:ph idx="1"/>
          </p:nvPr>
        </p:nvSpPr>
        <p:spPr/>
        <p:txBody>
          <a:bodyPr/>
          <a:lstStyle/>
          <a:p>
            <a:endParaRPr lang="en-US"/>
          </a:p>
          <a:p>
            <a:endParaRPr lang="en-US"/>
          </a:p>
          <a:p>
            <a:pPr marL="0" indent="0" algn="ctr">
              <a:buNone/>
            </a:pPr>
            <a:r>
              <a:rPr lang="en-US" sz="4400"/>
              <a:t>call it Corpus </a:t>
            </a:r>
            <a:r>
              <a:rPr lang="en-US" sz="4400" i="1"/>
              <a:t>Linguistics</a:t>
            </a:r>
            <a:r>
              <a:rPr lang="en-US" sz="4400"/>
              <a:t>?</a:t>
            </a:r>
          </a:p>
        </p:txBody>
      </p:sp>
    </p:spTree>
    <p:extLst>
      <p:ext uri="{BB962C8B-B14F-4D97-AF65-F5344CB8AC3E}">
        <p14:creationId xmlns:p14="http://schemas.microsoft.com/office/powerpoint/2010/main" val="11016303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a:t>Some terminology for "Maneuver 01"</a:t>
            </a:r>
          </a:p>
        </p:txBody>
      </p:sp>
      <p:sp>
        <p:nvSpPr>
          <p:cNvPr id="3" name="Content Placeholder 2"/>
          <p:cNvSpPr>
            <a:spLocks noGrp="1"/>
          </p:cNvSpPr>
          <p:nvPr>
            <p:ph idx="1"/>
          </p:nvPr>
        </p:nvSpPr>
        <p:spPr>
          <a:xfrm>
            <a:off x="457200" y="1304636"/>
            <a:ext cx="8229600" cy="5126182"/>
          </a:xfrm>
        </p:spPr>
        <p:txBody>
          <a:bodyPr>
            <a:normAutofit lnSpcReduction="10000"/>
          </a:bodyPr>
          <a:lstStyle/>
          <a:p>
            <a:r>
              <a:rPr lang="en-US" sz="1600"/>
              <a:t>"Victor Romeo" pre-briefed V (</a:t>
            </a:r>
            <a:r>
              <a:rPr lang="en-US" sz="1600" i="1"/>
              <a:t>Victor</a:t>
            </a:r>
            <a:r>
              <a:rPr lang="en-US" sz="1600"/>
              <a:t>) HF radio channel</a:t>
            </a:r>
          </a:p>
          <a:p>
            <a:r>
              <a:rPr lang="en-US" sz="1600"/>
              <a:t>"taxi via Kilo" access the runway via taxiway K</a:t>
            </a:r>
          </a:p>
          <a:p>
            <a:r>
              <a:rPr lang="en-US" sz="1600"/>
              <a:t>"push 4" switch to channel 4</a:t>
            </a:r>
          </a:p>
          <a:p>
            <a:r>
              <a:rPr lang="en-US" sz="1600"/>
              <a:t>BRAA = </a:t>
            </a:r>
            <a:r>
              <a:rPr lang="en-US" sz="1600" b="1"/>
              <a:t>B</a:t>
            </a:r>
            <a:r>
              <a:rPr lang="en-US" sz="1600"/>
              <a:t>earing, </a:t>
            </a:r>
            <a:r>
              <a:rPr lang="en-US" sz="1600" b="1"/>
              <a:t>R</a:t>
            </a:r>
            <a:r>
              <a:rPr lang="en-US" sz="1600"/>
              <a:t>ange, </a:t>
            </a:r>
            <a:r>
              <a:rPr lang="en-US" sz="1600" b="1"/>
              <a:t>A</a:t>
            </a:r>
            <a:r>
              <a:rPr lang="en-US" sz="1600"/>
              <a:t>ltitude, </a:t>
            </a:r>
            <a:r>
              <a:rPr lang="en-US" sz="1600" b="1"/>
              <a:t>A</a:t>
            </a:r>
            <a:r>
              <a:rPr lang="en-US" sz="1600"/>
              <a:t>spect of adversary</a:t>
            </a:r>
          </a:p>
          <a:p>
            <a:r>
              <a:rPr lang="en-US" sz="1600"/>
              <a:t>Bullseye = pre-briefed geographical reference point</a:t>
            </a:r>
          </a:p>
          <a:p>
            <a:r>
              <a:rPr lang="en-US" sz="1600"/>
              <a:t>CAP = Combat Air Patrol</a:t>
            </a:r>
          </a:p>
          <a:p>
            <a:r>
              <a:rPr lang="en-US" sz="1600"/>
              <a:t>"Vice Squad" = call sign for Ground-Controlled Intercept (GCI) station</a:t>
            </a:r>
          </a:p>
          <a:p>
            <a:r>
              <a:rPr lang="en-US" sz="1600"/>
              <a:t>"</a:t>
            </a:r>
            <a:r>
              <a:rPr lang="en-US" sz="1600" b="1"/>
              <a:t>beam</a:t>
            </a:r>
            <a:r>
              <a:rPr lang="en-US" sz="1600"/>
              <a:t> (south)" = the adversaries are flowing south at 90 degrees to us</a:t>
            </a:r>
          </a:p>
          <a:p>
            <a:r>
              <a:rPr lang="en-US" sz="1600"/>
              <a:t>"</a:t>
            </a:r>
            <a:r>
              <a:rPr lang="en-US" sz="1600" b="1"/>
              <a:t>print</a:t>
            </a:r>
            <a:r>
              <a:rPr lang="en-US" sz="1600"/>
              <a:t>.. Hornet" = sensors have ID'd the adversary (NCTR) as an F-18</a:t>
            </a:r>
          </a:p>
          <a:p>
            <a:r>
              <a:rPr lang="en-US" sz="1600"/>
              <a:t>Fox3 = AMRAAM (</a:t>
            </a:r>
            <a:r>
              <a:rPr lang="en-US" sz="1600" b="1"/>
              <a:t>A</a:t>
            </a:r>
            <a:r>
              <a:rPr lang="en-US" sz="1600"/>
              <a:t>dvanced </a:t>
            </a:r>
            <a:r>
              <a:rPr lang="en-US" sz="1600" b="1"/>
              <a:t>M</a:t>
            </a:r>
            <a:r>
              <a:rPr lang="en-US" sz="1600"/>
              <a:t>edium-</a:t>
            </a:r>
            <a:r>
              <a:rPr lang="en-US" sz="1600" b="1"/>
              <a:t>R</a:t>
            </a:r>
            <a:r>
              <a:rPr lang="en-US" sz="1600"/>
              <a:t>ange </a:t>
            </a:r>
            <a:r>
              <a:rPr lang="en-US" sz="1600" b="1"/>
              <a:t>A</a:t>
            </a:r>
            <a:r>
              <a:rPr lang="en-US" sz="1600"/>
              <a:t>ir-to-</a:t>
            </a:r>
            <a:r>
              <a:rPr lang="en-US" sz="1600" b="1"/>
              <a:t>A</a:t>
            </a:r>
            <a:r>
              <a:rPr lang="en-US" sz="1600"/>
              <a:t>ir </a:t>
            </a:r>
            <a:r>
              <a:rPr lang="en-US" sz="1600" b="1"/>
              <a:t>M</a:t>
            </a:r>
            <a:r>
              <a:rPr lang="en-US" sz="1600"/>
              <a:t>issile) for BVR (</a:t>
            </a:r>
            <a:r>
              <a:rPr lang="en-US" sz="1600" b="1"/>
              <a:t>B</a:t>
            </a:r>
            <a:r>
              <a:rPr lang="en-US" sz="1600"/>
              <a:t>eyond </a:t>
            </a:r>
            <a:r>
              <a:rPr lang="en-US" sz="1600" b="1"/>
              <a:t>V</a:t>
            </a:r>
            <a:r>
              <a:rPr lang="en-US" sz="1600"/>
              <a:t>isual </a:t>
            </a:r>
            <a:r>
              <a:rPr lang="en-US" sz="1600" b="1"/>
              <a:t>R</a:t>
            </a:r>
            <a:r>
              <a:rPr lang="en-US" sz="1600"/>
              <a:t>ange) engagement</a:t>
            </a:r>
          </a:p>
          <a:p>
            <a:r>
              <a:rPr lang="en-US" sz="1600"/>
              <a:t>two-ship = an element/section consisting of two aircraft</a:t>
            </a:r>
          </a:p>
          <a:p>
            <a:r>
              <a:rPr lang="en-US" sz="1600"/>
              <a:t>"target </a:t>
            </a:r>
            <a:r>
              <a:rPr lang="en-US" sz="1600" b="1"/>
              <a:t>cranking</a:t>
            </a:r>
            <a:r>
              <a:rPr lang="en-US" sz="1600"/>
              <a:t> south" = target is moving 30 to 60 degrees off of our noses</a:t>
            </a:r>
          </a:p>
          <a:p>
            <a:r>
              <a:rPr lang="en-US" sz="1600"/>
              <a:t>"turning </a:t>
            </a:r>
            <a:r>
              <a:rPr lang="en-US" sz="1600" b="1"/>
              <a:t>hot</a:t>
            </a:r>
            <a:r>
              <a:rPr lang="en-US" sz="1600"/>
              <a:t>" = the adversaries are now moving directly towards us</a:t>
            </a:r>
          </a:p>
          <a:p>
            <a:r>
              <a:rPr lang="en-US" sz="1600"/>
              <a:t>pitbull = my AMRAAM is now homing in on target without assistance from my radar</a:t>
            </a:r>
          </a:p>
          <a:p>
            <a:r>
              <a:rPr lang="en-US" sz="1600"/>
              <a:t>"spike, </a:t>
            </a:r>
            <a:r>
              <a:rPr lang="en-US" sz="1600" b="1"/>
              <a:t>notch</a:t>
            </a:r>
            <a:r>
              <a:rPr lang="en-US" sz="1600"/>
              <a:t> north" = adversary has radar lock on me, I'm turning 90 degrees</a:t>
            </a:r>
            <a:br>
              <a:rPr lang="en-US" sz="1600"/>
            </a:br>
            <a:r>
              <a:rPr lang="en-US" sz="1600"/>
              <a:t>	off his nose to break it (notch maneuver)</a:t>
            </a:r>
          </a:p>
          <a:p>
            <a:r>
              <a:rPr lang="en-US" sz="1600"/>
              <a:t>"</a:t>
            </a:r>
            <a:r>
              <a:rPr lang="en-US" sz="1600" b="1"/>
              <a:t>naked</a:t>
            </a:r>
            <a:r>
              <a:rPr lang="en-US" sz="1600"/>
              <a:t>, in" = lock is broken, I'm back in the fight</a:t>
            </a:r>
          </a:p>
          <a:p>
            <a:endParaRPr lang="en-US" sz="1800"/>
          </a:p>
          <a:p>
            <a:pPr marL="0" indent="0">
              <a:buNone/>
            </a:pPr>
            <a:endParaRPr lang="en-US" sz="2000"/>
          </a:p>
          <a:p>
            <a:endParaRPr lang="en-US" sz="2000"/>
          </a:p>
          <a:p>
            <a:endParaRPr lang="en-US" sz="2000"/>
          </a:p>
          <a:p>
            <a:endParaRPr lang="en-US" sz="2000"/>
          </a:p>
          <a:p>
            <a:endParaRPr lang="en-US" sz="2000"/>
          </a:p>
          <a:p>
            <a:endParaRPr lang="en-US" sz="2400"/>
          </a:p>
          <a:p>
            <a:endParaRPr lang="en-US" sz="2400"/>
          </a:p>
          <a:p>
            <a:endParaRPr lang="en-US" sz="2400"/>
          </a:p>
          <a:p>
            <a:pPr marL="0" indent="0">
              <a:buNone/>
            </a:pPr>
            <a:endParaRPr lang="en-US" sz="2400"/>
          </a:p>
          <a:p>
            <a:endParaRPr lang="en-US" sz="2400"/>
          </a:p>
        </p:txBody>
      </p:sp>
    </p:spTree>
    <p:extLst>
      <p:ext uri="{BB962C8B-B14F-4D97-AF65-F5344CB8AC3E}">
        <p14:creationId xmlns:p14="http://schemas.microsoft.com/office/powerpoint/2010/main" val="5161868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"Maneuver" 01:</a:t>
            </a:r>
            <a:br>
              <a:rPr lang="en-US"/>
            </a:br>
            <a:r>
              <a:rPr lang="en-US" sz="2200"/>
              <a:t>JFACC 11J Raytheon Trophy (67</a:t>
            </a:r>
            <a:r>
              <a:rPr lang="en-US" sz="2200" baseline="30000"/>
              <a:t>th</a:t>
            </a:r>
            <a:r>
              <a:rPr lang="en-US" sz="2200"/>
              <a:t> "Fighting Cocks" FS USAF, Kadena AFB)</a:t>
            </a:r>
          </a:p>
        </p:txBody>
      </p:sp>
      <p:pic>
        <p:nvPicPr>
          <p:cNvPr id="4" name="JFACC 11J BVR abridged copy.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4038" y="1600200"/>
            <a:ext cx="8034337" cy="4525963"/>
          </a:xfrm>
        </p:spPr>
      </p:pic>
    </p:spTree>
    <p:extLst>
      <p:ext uri="{BB962C8B-B14F-4D97-AF65-F5344CB8AC3E}">
        <p14:creationId xmlns:p14="http://schemas.microsoft.com/office/powerpoint/2010/main" val="266921820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75817"/>
          </a:xfrm>
        </p:spPr>
        <p:txBody>
          <a:bodyPr>
            <a:normAutofit/>
          </a:bodyPr>
          <a:lstStyle/>
          <a:p>
            <a:r>
              <a:rPr lang="en-US" sz="1600"/>
              <a:t>Weapons Controller Student Handbook (SwAF)</a:t>
            </a:r>
          </a:p>
        </p:txBody>
      </p:sp>
      <p:sp>
        <p:nvSpPr>
          <p:cNvPr id="3" name="Content Placeholder 2"/>
          <p:cNvSpPr>
            <a:spLocks noGrp="1"/>
          </p:cNvSpPr>
          <p:nvPr>
            <p:ph idx="1"/>
          </p:nvPr>
        </p:nvSpPr>
        <p:spPr>
          <a:xfrm>
            <a:off x="457200" y="865910"/>
            <a:ext cx="8229600" cy="5260254"/>
          </a:xfrm>
        </p:spPr>
        <p:txBody>
          <a:bodyPr>
            <a:normAutofit fontScale="32500" lnSpcReduction="20000"/>
          </a:bodyPr>
          <a:lstStyle/>
          <a:p>
            <a:pPr marL="0" indent="0">
              <a:buNone/>
            </a:pPr>
            <a:r>
              <a:rPr lang="en-US" b="1"/>
              <a:t>Maneuvering Groups</a:t>
            </a:r>
            <a:endParaRPr lang="en-US"/>
          </a:p>
          <a:p>
            <a:pPr marL="0" indent="0">
              <a:buNone/>
            </a:pPr>
            <a:r>
              <a:rPr lang="en-US"/>
              <a:t> </a:t>
            </a:r>
          </a:p>
          <a:p>
            <a:pPr marL="0" indent="0">
              <a:buNone/>
            </a:pPr>
            <a:r>
              <a:rPr lang="en-US"/>
              <a:t>When WCs or aircrews recognize a maneuver by a group, they will call the maneuver only and wait for the next sweep/cycle/hit to add amplifying information.</a:t>
            </a:r>
          </a:p>
          <a:p>
            <a:pPr marL="0" indent="0">
              <a:buNone/>
            </a:pPr>
            <a:r>
              <a:rPr lang="en-US"/>
              <a:t> </a:t>
            </a:r>
          </a:p>
          <a:p>
            <a:pPr marL="0" indent="0">
              <a:buNone/>
            </a:pPr>
            <a:r>
              <a:rPr lang="en-US"/>
              <a:t>(Using Group Name) </a:t>
            </a:r>
            <a:r>
              <a:rPr lang="en-US">
                <a:solidFill>
                  <a:srgbClr val="800000"/>
                </a:solidFill>
              </a:rPr>
              <a:t>"DARKSTAR, lead group maneuver."</a:t>
            </a:r>
          </a:p>
          <a:p>
            <a:pPr marL="0" indent="0">
              <a:buNone/>
            </a:pPr>
            <a:r>
              <a:rPr lang="en-US"/>
              <a:t>(Using Core Information) </a:t>
            </a:r>
            <a:r>
              <a:rPr lang="en-US">
                <a:solidFill>
                  <a:srgbClr val="800000"/>
                </a:solidFill>
              </a:rPr>
              <a:t>"DARKSTAR, group bullseye 270/15 maneuver."</a:t>
            </a:r>
          </a:p>
          <a:p>
            <a:pPr marL="0" indent="0">
              <a:buNone/>
            </a:pPr>
            <a:r>
              <a:rPr lang="en-US"/>
              <a:t> </a:t>
            </a:r>
          </a:p>
          <a:p>
            <a:pPr marL="0" indent="0">
              <a:buNone/>
            </a:pPr>
            <a:r>
              <a:rPr lang="en-US"/>
              <a:t>Once the true nature of the maneuver is determined, the terms "maneuver azimuth" and "maneuver range" will be used if the group continues to separate and has not settled.</a:t>
            </a:r>
          </a:p>
          <a:p>
            <a:pPr marL="0" indent="0">
              <a:buNone/>
            </a:pPr>
            <a:r>
              <a:rPr lang="en-US"/>
              <a:t> </a:t>
            </a:r>
          </a:p>
          <a:p>
            <a:pPr marL="0" indent="0">
              <a:buNone/>
            </a:pPr>
            <a:r>
              <a:rPr lang="en-US"/>
              <a:t>(Using Group Name) </a:t>
            </a:r>
            <a:r>
              <a:rPr lang="en-US">
                <a:solidFill>
                  <a:srgbClr val="800000"/>
                </a:solidFill>
              </a:rPr>
              <a:t>"DARKSTAR, lead group maneuver range."</a:t>
            </a:r>
          </a:p>
          <a:p>
            <a:pPr marL="0" indent="0">
              <a:buNone/>
            </a:pPr>
            <a:r>
              <a:rPr lang="en-US">
                <a:solidFill>
                  <a:srgbClr val="800000"/>
                </a:solidFill>
              </a:rPr>
              <a:t>(</a:t>
            </a:r>
            <a:r>
              <a:rPr lang="en-US"/>
              <a:t>In Core Information) </a:t>
            </a:r>
            <a:r>
              <a:rPr lang="en-US">
                <a:solidFill>
                  <a:srgbClr val="800000"/>
                </a:solidFill>
              </a:rPr>
              <a:t>"DARKSTAR, group bullseye 270/15, maneuver azimuth."</a:t>
            </a:r>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r>
              <a:rPr lang="en-US"/>
              <a:t> </a:t>
            </a:r>
          </a:p>
          <a:p>
            <a:pPr marL="0" indent="0">
              <a:buNone/>
            </a:pPr>
            <a:endParaRPr lang="en-US"/>
          </a:p>
          <a:p>
            <a:pPr marL="0" indent="0">
              <a:buNone/>
            </a:pPr>
            <a:r>
              <a:rPr lang="en-US"/>
              <a:t> </a:t>
            </a:r>
          </a:p>
          <a:p>
            <a:pPr marL="0" indent="0">
              <a:buNone/>
            </a:pPr>
            <a:endParaRPr lang="en-US"/>
          </a:p>
          <a:p>
            <a:pPr marL="0" indent="0">
              <a:buNone/>
            </a:pPr>
            <a:endParaRPr lang="en-US"/>
          </a:p>
          <a:p>
            <a:pPr marL="0" indent="0">
              <a:buNone/>
            </a:pPr>
            <a:r>
              <a:rPr lang="en-US"/>
              <a:t>Figure 28: Maneuvering Groups (Core Information)</a:t>
            </a:r>
          </a:p>
          <a:p>
            <a:pPr marL="0" indent="0">
              <a:buNone/>
            </a:pPr>
            <a:endParaRPr lang="en-US"/>
          </a:p>
          <a:p>
            <a:pPr marL="0" indent="0">
              <a:buNone/>
            </a:pPr>
            <a:endParaRPr lang="en-US"/>
          </a:p>
          <a:p>
            <a:pPr marL="0" indent="0">
              <a:buNone/>
            </a:pPr>
            <a:r>
              <a:rPr lang="en-US"/>
              <a:t>When the maneuvering appears to have ceased and the group is on a steady heading, it may be described with flank, beam, drag, heading, or tracking direction. This scenario may be followed with a "new picture" call in core information or labeled picture format.</a:t>
            </a:r>
          </a:p>
          <a:p>
            <a:pPr marL="0" indent="0">
              <a:buNone/>
            </a:pPr>
            <a:r>
              <a:rPr lang="en-US"/>
              <a:t> </a:t>
            </a:r>
          </a:p>
          <a:p>
            <a:pPr marL="0" indent="0">
              <a:buNone/>
            </a:pPr>
            <a:r>
              <a:rPr lang="en-US" b="1"/>
              <a:t>Maneuvering Groups Inside "No New Picture" Range</a:t>
            </a:r>
            <a:endParaRPr lang="en-US"/>
          </a:p>
          <a:p>
            <a:pPr marL="0" indent="0">
              <a:buNone/>
            </a:pPr>
            <a:r>
              <a:rPr lang="en-US"/>
              <a:t> </a:t>
            </a:r>
          </a:p>
          <a:p>
            <a:pPr marL="0" indent="0">
              <a:buNone/>
            </a:pPr>
            <a:r>
              <a:rPr lang="en-US"/>
              <a:t>For groups that maneuver inside of the "no new picture" (meld, targeting) range, maneuvering groups still applies, with the following addition. Due to time constraints, the threat, the need to pass information quickly and clearly, and the need to facilitate the targeting of the closest threat, an additional label "arms" may be used to discriminate between different entities of a maneuvering group.</a:t>
            </a:r>
          </a:p>
          <a:p>
            <a:pPr marL="0" indent="0">
              <a:buNone/>
            </a:pPr>
            <a:endParaRPr lang="en-US"/>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551296" y="2992352"/>
            <a:ext cx="2577523" cy="1358207"/>
          </a:xfrm>
          <a:prstGeom prst="rect">
            <a:avLst/>
          </a:prstGeom>
        </p:spPr>
      </p:pic>
    </p:spTree>
    <p:extLst>
      <p:ext uri="{BB962C8B-B14F-4D97-AF65-F5344CB8AC3E}">
        <p14:creationId xmlns:p14="http://schemas.microsoft.com/office/powerpoint/2010/main" val="2844372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"Maneuver" 02:</a:t>
            </a:r>
            <a:br>
              <a:rPr lang="en-US"/>
            </a:br>
            <a:r>
              <a:rPr lang="en-US" sz="2400"/>
              <a:t>JFLCC 06F Operation Moshtarak (USMC)</a:t>
            </a:r>
          </a:p>
        </p:txBody>
      </p:sp>
      <p:pic>
        <p:nvPicPr>
          <p:cNvPr id="4" name="JFLCC 06F Operation Moshtarak abridged copy.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4038" y="1600200"/>
            <a:ext cx="8034337" cy="4525963"/>
          </a:xfrm>
        </p:spPr>
      </p:pic>
    </p:spTree>
    <p:extLst>
      <p:ext uri="{BB962C8B-B14F-4D97-AF65-F5344CB8AC3E}">
        <p14:creationId xmlns:p14="http://schemas.microsoft.com/office/powerpoint/2010/main" val="146094309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1600"/>
              <a:t>US Army FM 3-21.8 Infantry Rifle and Platoon and Squad</a:t>
            </a:r>
          </a:p>
        </p:txBody>
      </p:sp>
      <p:pic>
        <p:nvPicPr>
          <p:cNvPr id="5" name="Picture Placeholder 4" descr="Screen Shot 2016-10-26 at 18.57.55.png"/>
          <p:cNvPicPr>
            <a:picLocks noGrp="1" noChangeAspect="1"/>
          </p:cNvPicPr>
          <p:nvPr>
            <p:ph type="pic" idx="1"/>
          </p:nvPr>
        </p:nvPicPr>
        <p:blipFill>
          <a:blip r:embed="rId2">
            <a:extLst>
              <a:ext uri="{28A0092B-C50C-407E-A947-70E740481C1C}">
                <a14:useLocalDpi xmlns:a14="http://schemas.microsoft.com/office/drawing/2010/main" val="0"/>
              </a:ext>
            </a:extLst>
          </a:blip>
          <a:srcRect l="-20155" r="-20155"/>
          <a:stretch>
            <a:fillRect/>
          </a:stretch>
        </p:blipFill>
        <p:spPr/>
      </p:pic>
      <p:sp>
        <p:nvSpPr>
          <p:cNvPr id="4" name="Text Placeholder 3"/>
          <p:cNvSpPr>
            <a:spLocks noGrp="1"/>
          </p:cNvSpPr>
          <p:nvPr>
            <p:ph type="body" sz="half" idx="2"/>
          </p:nvPr>
        </p:nvSpPr>
        <p:spPr/>
        <p:txBody>
          <a:bodyPr/>
          <a:lstStyle/>
          <a:p>
            <a:endParaRPr lang="en-US"/>
          </a:p>
          <a:p>
            <a:pPr algn="ctr"/>
            <a:r>
              <a:rPr lang="en-US">
                <a:hlinkClick r:id="rId3"/>
              </a:rPr>
              <a:t>https://drive.google.com/drive/folders/0B3CwiYlfDFkBU0pVVEJsX0hMUHM?pageId=101365729957685022826</a:t>
            </a:r>
            <a:endParaRPr lang="en-US"/>
          </a:p>
        </p:txBody>
      </p:sp>
    </p:spTree>
    <p:extLst>
      <p:ext uri="{BB962C8B-B14F-4D97-AF65-F5344CB8AC3E}">
        <p14:creationId xmlns:p14="http://schemas.microsoft.com/office/powerpoint/2010/main" val="2044433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2800"/>
              <a:t>Noam Chomsky</a:t>
            </a:r>
          </a:p>
        </p:txBody>
      </p:sp>
      <p:pic>
        <p:nvPicPr>
          <p:cNvPr id="5" name="Picture Placeholder 4" descr="chomsky.jpg"/>
          <p:cNvPicPr>
            <a:picLocks noGrp="1" noChangeAspect="1"/>
          </p:cNvPicPr>
          <p:nvPr>
            <p:ph type="pic" idx="1"/>
          </p:nvPr>
        </p:nvPicPr>
        <p:blipFill>
          <a:blip r:embed="rId2">
            <a:extLst>
              <a:ext uri="{28A0092B-C50C-407E-A947-70E740481C1C}">
                <a14:useLocalDpi xmlns:a14="http://schemas.microsoft.com/office/drawing/2010/main" val="0"/>
              </a:ext>
            </a:extLst>
          </a:blip>
          <a:srcRect t="-6204" b="-6204"/>
          <a:stretch>
            <a:fillRect/>
          </a:stretch>
        </p:blipFill>
        <p:spPr/>
      </p:pic>
      <p:sp>
        <p:nvSpPr>
          <p:cNvPr id="4" name="Text Placeholder 3"/>
          <p:cNvSpPr>
            <a:spLocks noGrp="1"/>
          </p:cNvSpPr>
          <p:nvPr>
            <p:ph type="body" sz="half" idx="2"/>
          </p:nvPr>
        </p:nvSpPr>
        <p:spPr/>
        <p:txBody>
          <a:bodyPr>
            <a:noAutofit/>
          </a:bodyPr>
          <a:lstStyle/>
          <a:p>
            <a:pPr algn="ctr"/>
            <a:r>
              <a:rPr lang="en-US" sz="2000"/>
              <a:t>Focus on mapping a discrete cognitive</a:t>
            </a:r>
            <a:br>
              <a:rPr lang="en-US" sz="2000"/>
            </a:br>
            <a:r>
              <a:rPr lang="en-US" sz="2000"/>
              <a:t>language faculty- </a:t>
            </a:r>
            <a:r>
              <a:rPr lang="en-US" sz="2000" b="1"/>
              <a:t>Universal Grammar</a:t>
            </a:r>
          </a:p>
        </p:txBody>
      </p:sp>
    </p:spTree>
    <p:extLst>
      <p:ext uri="{BB962C8B-B14F-4D97-AF65-F5344CB8AC3E}">
        <p14:creationId xmlns:p14="http://schemas.microsoft.com/office/powerpoint/2010/main" val="2585365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UG- some recent news</a:t>
            </a:r>
          </a:p>
        </p:txBody>
      </p:sp>
      <p:sp>
        <p:nvSpPr>
          <p:cNvPr id="3" name="Content Placeholder 2"/>
          <p:cNvSpPr>
            <a:spLocks noGrp="1"/>
          </p:cNvSpPr>
          <p:nvPr>
            <p:ph idx="1"/>
          </p:nvPr>
        </p:nvSpPr>
        <p:spPr/>
        <p:txBody>
          <a:bodyPr>
            <a:normAutofit/>
          </a:bodyPr>
          <a:lstStyle/>
          <a:p>
            <a:r>
              <a:rPr lang="en-US" sz="2000"/>
              <a:t>"Evidence Rebuts Chomsky's Theory of Language Learning"</a:t>
            </a:r>
            <a:br>
              <a:rPr lang="en-US" sz="2000"/>
            </a:br>
            <a:r>
              <a:rPr lang="en-US" sz="2000"/>
              <a:t>		-Scientific American (Sep 2016)</a:t>
            </a:r>
          </a:p>
          <a:p>
            <a:endParaRPr lang="en-US" sz="2000"/>
          </a:p>
          <a:p>
            <a:endParaRPr lang="en-US" sz="2000"/>
          </a:p>
          <a:p>
            <a:r>
              <a:rPr lang="en-US" sz="2000"/>
              <a:t>"Don't Believe the Rumors. Universal Grammar is Alive and Well."</a:t>
            </a:r>
            <a:br>
              <a:rPr lang="en-US" sz="2000"/>
            </a:br>
            <a:r>
              <a:rPr lang="en-US" sz="2000"/>
              <a:t>		-Dan Millway, Dept of Linguistics, Toronto (Sep 2016).</a:t>
            </a:r>
          </a:p>
          <a:p>
            <a:endParaRPr lang="en-US" sz="2000"/>
          </a:p>
          <a:p>
            <a:endParaRPr lang="en-US" sz="2000"/>
          </a:p>
          <a:p>
            <a:r>
              <a:rPr lang="en-US" sz="2000"/>
              <a:t>"What exactly is Universal Grammar, and has anyone seen it?"</a:t>
            </a:r>
            <a:br>
              <a:rPr lang="en-US" sz="2000"/>
            </a:br>
            <a:r>
              <a:rPr lang="en-US" sz="2000"/>
              <a:t>		-Ewa Dąbrowska, on PubMed (ncbi.nlm.nih.gov), (Jun 2015)</a:t>
            </a:r>
          </a:p>
        </p:txBody>
      </p:sp>
    </p:spTree>
    <p:extLst>
      <p:ext uri="{BB962C8B-B14F-4D97-AF65-F5344CB8AC3E}">
        <p14:creationId xmlns:p14="http://schemas.microsoft.com/office/powerpoint/2010/main" val="1327788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Chomsky:</a:t>
            </a:r>
            <a:br>
              <a:rPr lang="en-US"/>
            </a:br>
            <a:r>
              <a:rPr lang="en-US" sz="3600"/>
              <a:t>Objections to corpora</a:t>
            </a:r>
          </a:p>
        </p:txBody>
      </p:sp>
      <p:sp>
        <p:nvSpPr>
          <p:cNvPr id="3" name="Content Placeholder 2"/>
          <p:cNvSpPr>
            <a:spLocks noGrp="1"/>
          </p:cNvSpPr>
          <p:nvPr>
            <p:ph idx="1"/>
          </p:nvPr>
        </p:nvSpPr>
        <p:spPr/>
        <p:txBody>
          <a:bodyPr/>
          <a:lstStyle/>
          <a:p>
            <a:pPr marL="457200" lvl="1" indent="0" algn="ctr">
              <a:buNone/>
            </a:pPr>
            <a:r>
              <a:rPr lang="en-US" sz="2400"/>
              <a:t>Competence (I-language) vs. Performance (E-language)</a:t>
            </a:r>
          </a:p>
          <a:p>
            <a:pPr marL="457200" lvl="1" indent="0" algn="ctr">
              <a:buNone/>
            </a:pPr>
            <a:endParaRPr lang="en-US"/>
          </a:p>
          <a:p>
            <a:pPr lvl="1">
              <a:buFont typeface="Arial"/>
              <a:buChar char="•"/>
            </a:pPr>
            <a:r>
              <a:rPr lang="en-US" sz="2400" b="1"/>
              <a:t>Competence</a:t>
            </a:r>
            <a:r>
              <a:rPr lang="en-US" sz="2400"/>
              <a:t>: internalized, tacit knowledge of language.</a:t>
            </a:r>
          </a:p>
          <a:p>
            <a:pPr lvl="2"/>
            <a:r>
              <a:rPr lang="en-US" sz="2000"/>
              <a:t>To explain language, we need to focus on</a:t>
            </a:r>
            <a:br>
              <a:rPr lang="en-US" sz="2000"/>
            </a:br>
            <a:r>
              <a:rPr lang="en-US" sz="2000"/>
              <a:t>the competence of an idealized user of language.</a:t>
            </a:r>
          </a:p>
          <a:p>
            <a:pPr marL="914400" lvl="2" indent="0">
              <a:buNone/>
            </a:pPr>
            <a:endParaRPr lang="en-US" sz="2000"/>
          </a:p>
          <a:p>
            <a:pPr lvl="1">
              <a:buFont typeface="Arial"/>
              <a:buChar char="•"/>
            </a:pPr>
            <a:r>
              <a:rPr lang="en-US" sz="2400" b="1"/>
              <a:t>Performance</a:t>
            </a:r>
            <a:r>
              <a:rPr lang="en-US" sz="2400"/>
              <a:t>: the language (texts, utterances) produced.</a:t>
            </a:r>
            <a:endParaRPr lang="en-US"/>
          </a:p>
          <a:p>
            <a:pPr lvl="2"/>
            <a:r>
              <a:rPr lang="en-US" sz="2000"/>
              <a:t>is situational (context-dependent)</a:t>
            </a:r>
          </a:p>
          <a:p>
            <a:pPr lvl="2"/>
            <a:r>
              <a:rPr lang="en-US" sz="2000"/>
              <a:t>subject to degradation</a:t>
            </a:r>
          </a:p>
          <a:p>
            <a:pPr lvl="2"/>
            <a:r>
              <a:rPr lang="en-US" sz="2000"/>
              <a:t>often involves extralinguistic elements (e.g. body language)</a:t>
            </a:r>
          </a:p>
          <a:p>
            <a:pPr lvl="2"/>
            <a:endParaRPr lang="en-US" sz="2000"/>
          </a:p>
        </p:txBody>
      </p:sp>
    </p:spTree>
    <p:extLst>
      <p:ext uri="{BB962C8B-B14F-4D97-AF65-F5344CB8AC3E}">
        <p14:creationId xmlns:p14="http://schemas.microsoft.com/office/powerpoint/2010/main" val="1778820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objections to corpora (cont'd)</a:t>
            </a:r>
          </a:p>
        </p:txBody>
      </p:sp>
      <p:sp>
        <p:nvSpPr>
          <p:cNvPr id="3" name="Content Placeholder 2"/>
          <p:cNvSpPr>
            <a:spLocks noGrp="1"/>
          </p:cNvSpPr>
          <p:nvPr>
            <p:ph idx="1"/>
          </p:nvPr>
        </p:nvSpPr>
        <p:spPr/>
        <p:txBody>
          <a:bodyPr>
            <a:normAutofit/>
          </a:bodyPr>
          <a:lstStyle/>
          <a:p>
            <a:endParaRPr lang="en-US" sz="2400"/>
          </a:p>
          <a:p>
            <a:r>
              <a:rPr lang="en-US" sz="2400"/>
              <a:t>Corpora are finite and thus do not reflect</a:t>
            </a:r>
            <a:br>
              <a:rPr lang="en-US" sz="2400"/>
            </a:br>
            <a:r>
              <a:rPr lang="en-US" sz="2400"/>
              <a:t>the ability of language to generate an infinite variety of sentences (e.g. via recursion)</a:t>
            </a:r>
          </a:p>
          <a:p>
            <a:endParaRPr lang="en-US" sz="2400"/>
          </a:p>
          <a:p>
            <a:r>
              <a:rPr lang="en-US" sz="2400"/>
              <a:t>As corpora are finite, there is always the possibility of rarer lexical items being missed in the sampling process.</a:t>
            </a:r>
          </a:p>
          <a:p>
            <a:endParaRPr lang="en-US" sz="2400"/>
          </a:p>
          <a:p>
            <a:r>
              <a:rPr lang="en-US" sz="2400"/>
              <a:t>A corpus is always skewed, including those corpora which strive for generality.</a:t>
            </a:r>
          </a:p>
          <a:p>
            <a:endParaRPr lang="en-US"/>
          </a:p>
          <a:p>
            <a:endParaRPr lang="en-US"/>
          </a:p>
        </p:txBody>
      </p:sp>
    </p:spTree>
    <p:extLst>
      <p:ext uri="{BB962C8B-B14F-4D97-AF65-F5344CB8AC3E}">
        <p14:creationId xmlns:p14="http://schemas.microsoft.com/office/powerpoint/2010/main" val="3568361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Types of corpora</a:t>
            </a:r>
          </a:p>
        </p:txBody>
      </p:sp>
      <p:sp>
        <p:nvSpPr>
          <p:cNvPr id="3" name="Content Placeholder 2"/>
          <p:cNvSpPr>
            <a:spLocks noGrp="1"/>
          </p:cNvSpPr>
          <p:nvPr>
            <p:ph idx="1"/>
          </p:nvPr>
        </p:nvSpPr>
        <p:spPr/>
        <p:txBody>
          <a:bodyPr/>
          <a:lstStyle/>
          <a:p>
            <a:r>
              <a:rPr lang="en-US" sz="2400"/>
              <a:t>Specialized corpus</a:t>
            </a:r>
          </a:p>
          <a:p>
            <a:r>
              <a:rPr lang="en-US" sz="2400"/>
              <a:t>General corpus</a:t>
            </a:r>
          </a:p>
          <a:p>
            <a:r>
              <a:rPr lang="en-US" sz="2400"/>
              <a:t>Comparable corpora</a:t>
            </a:r>
          </a:p>
          <a:p>
            <a:r>
              <a:rPr lang="en-US" sz="2400"/>
              <a:t>Parallel corpora</a:t>
            </a:r>
          </a:p>
          <a:p>
            <a:r>
              <a:rPr lang="en-US" sz="2400"/>
              <a:t>Learner corpus</a:t>
            </a:r>
          </a:p>
          <a:p>
            <a:r>
              <a:rPr lang="en-US" sz="2400"/>
              <a:t>Historical (diachronic) corpus</a:t>
            </a:r>
          </a:p>
          <a:p>
            <a:r>
              <a:rPr lang="en-US" sz="2400"/>
              <a:t>Monitor corpus</a:t>
            </a:r>
          </a:p>
          <a:p>
            <a:r>
              <a:rPr lang="en-US" sz="2400"/>
              <a:t>Pedagogic corpus</a:t>
            </a:r>
          </a:p>
          <a:p>
            <a:endParaRPr lang="en-US"/>
          </a:p>
        </p:txBody>
      </p:sp>
    </p:spTree>
    <p:extLst>
      <p:ext uri="{BB962C8B-B14F-4D97-AF65-F5344CB8AC3E}">
        <p14:creationId xmlns:p14="http://schemas.microsoft.com/office/powerpoint/2010/main" val="1963590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6762</TotalTime>
  <Words>1173</Words>
  <Application>Microsoft Macintosh PowerPoint</Application>
  <PresentationFormat>On-screen Show (4:3)</PresentationFormat>
  <Paragraphs>459</Paragraphs>
  <Slides>44</Slides>
  <Notes>0</Notes>
  <HiddenSlides>0</HiddenSlides>
  <MMClips>3</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Corpus linguistics (CL) in military language instruction: </vt:lpstr>
      <vt:lpstr>François-Marie Arouet</vt:lpstr>
      <vt:lpstr>What is corpus linguistics?</vt:lpstr>
      <vt:lpstr>So why..</vt:lpstr>
      <vt:lpstr>Noam Chomsky</vt:lpstr>
      <vt:lpstr>UG- some recent news</vt:lpstr>
      <vt:lpstr>Chomsky: Objections to corpora</vt:lpstr>
      <vt:lpstr>objections to corpora (cont'd)</vt:lpstr>
      <vt:lpstr>Types of corpora</vt:lpstr>
      <vt:lpstr>Specialized Corpus: Michigan Corpus of Spoken Academic English (US)</vt:lpstr>
      <vt:lpstr>General Corpus </vt:lpstr>
      <vt:lpstr>Comparable Corpora </vt:lpstr>
      <vt:lpstr>Parallel Corpora Europarl Parallel Corpus 1996-2011</vt:lpstr>
      <vt:lpstr>False Friend "Eventually" Strikes at the Heart of NATO Airspace Control</vt:lpstr>
      <vt:lpstr>Parallel Corpora: hunting 'false friends' Eventuell/a/t Swe vs Eventual/ly Eng</vt:lpstr>
      <vt:lpstr>Learner Corpus</vt:lpstr>
      <vt:lpstr>Historical (Diachronic) Corpus</vt:lpstr>
      <vt:lpstr>Monitor Corpus</vt:lpstr>
      <vt:lpstr>Monitor Corpus (Cont'd)</vt:lpstr>
      <vt:lpstr>Pedagogic Corpus</vt:lpstr>
      <vt:lpstr>CL: some terms</vt:lpstr>
      <vt:lpstr>CL: Some terms (cont'd)</vt:lpstr>
      <vt:lpstr>Useful observances from concordance lines</vt:lpstr>
      <vt:lpstr>AntConc: concordance window</vt:lpstr>
      <vt:lpstr>AntConc: file view window</vt:lpstr>
      <vt:lpstr>FM 3-0 Operations: Rank the following  phrases in order of frequency (most to least)</vt:lpstr>
      <vt:lpstr>AntConc: Clusters/N-grams window</vt:lpstr>
      <vt:lpstr>AntConc: Word List (Frequencies)</vt:lpstr>
      <vt:lpstr>General Corpus: Bank of English (WordBanks Online)</vt:lpstr>
      <vt:lpstr>US Army FM 3-0 Operations</vt:lpstr>
      <vt:lpstr>US Army FM 2-0 Intelligence Operations</vt:lpstr>
      <vt:lpstr>CBRN texts 01 &amp; 02</vt:lpstr>
      <vt:lpstr>Text typology</vt:lpstr>
      <vt:lpstr>Frequency Comparison: General Corpus (BoE); FM 3-0; FM 2-0; JPs 3-11/3-41</vt:lpstr>
      <vt:lpstr>Frequency Comparison (cont'd): General Corpus (BoE); FM 3-0; FM 2-0; JPs 3-11/3-41</vt:lpstr>
      <vt:lpstr>Frequency Comparison (cont'd): General Corpus (BoE); FM 3-0; FM 2-0; JPs 3-11/3-41</vt:lpstr>
      <vt:lpstr>Frequency Comparison (cont'd): General Corpus (BoE); FM 3-0; FM 2-0; JPs 3-11/3-41</vt:lpstr>
      <vt:lpstr>Text typology: some findings</vt:lpstr>
      <vt:lpstr>Text typology: some findings (cont'd)</vt:lpstr>
      <vt:lpstr>Some terminology for "Maneuver 01"</vt:lpstr>
      <vt:lpstr>"Maneuver" 01: JFACC 11J Raytheon Trophy (67th "Fighting Cocks" FS USAF, Kadena AFB)</vt:lpstr>
      <vt:lpstr>Weapons Controller Student Handbook (SwAF)</vt:lpstr>
      <vt:lpstr>"Maneuver" 02: JFLCC 06F Operation Moshtarak (USMC)</vt:lpstr>
      <vt:lpstr>US Army FM 3-21.8 Infantry Rifle and Platoon and Squad</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corpus linguistics to military English instruction </dc:title>
  <dc:creator>Stephen Haughey</dc:creator>
  <cp:lastModifiedBy>Stephen Haughey</cp:lastModifiedBy>
  <cp:revision>109</cp:revision>
  <dcterms:created xsi:type="dcterms:W3CDTF">2016-10-22T13:31:31Z</dcterms:created>
  <dcterms:modified xsi:type="dcterms:W3CDTF">2016-10-27T06:17:08Z</dcterms:modified>
</cp:coreProperties>
</file>