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273" r:id="rId3"/>
    <p:sldId id="287" r:id="rId4"/>
    <p:sldId id="276" r:id="rId5"/>
    <p:sldId id="278" r:id="rId6"/>
    <p:sldId id="279" r:id="rId7"/>
    <p:sldId id="280" r:id="rId8"/>
    <p:sldId id="281" r:id="rId9"/>
    <p:sldId id="283" r:id="rId10"/>
    <p:sldId id="284" r:id="rId11"/>
    <p:sldId id="285" r:id="rId12"/>
    <p:sldId id="286" r:id="rId13"/>
    <p:sldId id="291" r:id="rId14"/>
    <p:sldId id="292" r:id="rId15"/>
    <p:sldId id="288" r:id="rId16"/>
    <p:sldId id="289" r:id="rId17"/>
    <p:sldId id="290" r:id="rId18"/>
    <p:sldId id="262" r:id="rId19"/>
    <p:sldId id="263" r:id="rId20"/>
    <p:sldId id="293" r:id="rId21"/>
    <p:sldId id="294" r:id="rId22"/>
    <p:sldId id="296" r:id="rId23"/>
    <p:sldId id="295" r:id="rId24"/>
    <p:sldId id="297" r:id="rId25"/>
    <p:sldId id="298" r:id="rId26"/>
    <p:sldId id="299" r:id="rId27"/>
    <p:sldId id="300" r:id="rId28"/>
    <p:sldId id="301" r:id="rId29"/>
    <p:sldId id="302" r:id="rId30"/>
    <p:sldId id="303" r:id="rId31"/>
    <p:sldId id="304" r:id="rId3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5219" autoAdjust="0"/>
  </p:normalViewPr>
  <p:slideViewPr>
    <p:cSldViewPr snapToGrid="0">
      <p:cViewPr>
        <p:scale>
          <a:sx n="62" d="100"/>
          <a:sy n="62" d="100"/>
        </p:scale>
        <p:origin x="1020" y="6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Arkusz_programu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Arkusz_programu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Arkusz_programu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Arkusz_programu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Arkusz_programu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Arkusz_programu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Arkusz_programu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Arkusz_programu_Microsoft_Excel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Arkusz_programu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Arkusz_programu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Arkusz_programu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Arkusz_programu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Arkusz_programu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Arkusz_programu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Arkusz_programu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Arkusz_programu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l-PL" dirty="0" smtClean="0"/>
              <a:t>AGE</a:t>
            </a:r>
            <a:r>
              <a:rPr lang="en-US" dirty="0" smtClean="0"/>
              <a:t> </a:t>
            </a:r>
            <a:r>
              <a:rPr lang="pl-PL" dirty="0" smtClean="0"/>
              <a:t> Ed.1</a:t>
            </a:r>
          </a:p>
          <a:p>
            <a:pPr>
              <a:defRPr/>
            </a:pPr>
            <a:r>
              <a:rPr lang="en-US" dirty="0"/>
              <a:t>
</a:t>
            </a:r>
          </a:p>
        </c:rich>
      </c:tx>
      <c:layout>
        <c:manualLayout>
          <c:xMode val="edge"/>
          <c:yMode val="edge"/>
          <c:x val="0.3895791436601449"/>
          <c:y val="6.622732773979575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15152496042342964"/>
          <c:y val="0.15891679208518814"/>
          <c:w val="0.6527204804833624"/>
          <c:h val="0.76488165011021259"/>
        </c:manualLayout>
      </c:layout>
      <c:pieChart>
        <c:varyColors val="1"/>
        <c:ser>
          <c:idx val="0"/>
          <c:order val="0"/>
          <c:tx>
            <c:strRef>
              <c:f>Arkusz1!$B$1</c:f>
              <c:strCache>
                <c:ptCount val="1"/>
                <c:pt idx="0">
                  <c:v>AGE Ed.1
</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9121-4848-91AB-D5E3CD2DD0E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4BD-439D-B8BD-801B8B6F64F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24BD-439D-B8BD-801B8B6F64F1}"/>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24BD-439D-B8BD-801B8B6F64F1}"/>
              </c:ext>
            </c:extLst>
          </c:dPt>
          <c:dLbls>
            <c:dLbl>
              <c:idx val="3"/>
              <c:layout>
                <c:manualLayout>
                  <c:x val="0.19959632091713159"/>
                  <c:y val="0.15870865553309932"/>
                </c:manualLayout>
              </c:layout>
              <c:dLblPos val="bestFit"/>
              <c:showLegendKey val="1"/>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4BD-439D-B8BD-801B8B6F64F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ctr"/>
            <c:showLegendKey val="1"/>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Arkusz1!$A$2:$A$5</c:f>
              <c:strCache>
                <c:ptCount val="4"/>
                <c:pt idx="0">
                  <c:v>34</c:v>
                </c:pt>
                <c:pt idx="1">
                  <c:v>36</c:v>
                </c:pt>
                <c:pt idx="2">
                  <c:v>40-41</c:v>
                </c:pt>
                <c:pt idx="3">
                  <c:v>30-31</c:v>
                </c:pt>
              </c:strCache>
            </c:strRef>
          </c:cat>
          <c:val>
            <c:numRef>
              <c:f>Arkusz1!$B$2:$B$5</c:f>
              <c:numCache>
                <c:formatCode>0%</c:formatCode>
                <c:ptCount val="4"/>
                <c:pt idx="0" formatCode="0.00%">
                  <c:v>0.17399999999999999</c:v>
                </c:pt>
                <c:pt idx="1">
                  <c:v>0.13</c:v>
                </c:pt>
                <c:pt idx="2" formatCode="0.00%">
                  <c:v>8.6999999999999994E-2</c:v>
                </c:pt>
                <c:pt idx="3" formatCode="0.00%">
                  <c:v>8.6999999999999994E-2</c:v>
                </c:pt>
              </c:numCache>
            </c:numRef>
          </c:val>
          <c:extLst>
            <c:ext xmlns:c16="http://schemas.microsoft.com/office/drawing/2014/chart" uri="{C3380CC4-5D6E-409C-BE32-E72D297353CC}">
              <c16:uniqueId val="{00000000-9121-4848-91AB-D5E3CD2DD0E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Do you think that thanks to using the tablet you were acquring knowledge faster?  Ed.2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F1-4185-844E-87D29DC9F7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F1-4185-844E-87D29DC9F7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F1-4185-844E-87D29DC9F7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F1-4185-844E-87D29DC9F72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Arkusz1!$A$2:$A$5</c:f>
              <c:strCache>
                <c:ptCount val="3"/>
                <c:pt idx="0">
                  <c:v>yes</c:v>
                </c:pt>
                <c:pt idx="1">
                  <c:v>no</c:v>
                </c:pt>
                <c:pt idx="2">
                  <c:v>maybe</c:v>
                </c:pt>
              </c:strCache>
            </c:strRef>
          </c:cat>
          <c:val>
            <c:numRef>
              <c:f>Arkusz1!$B$2:$B$5</c:f>
              <c:numCache>
                <c:formatCode>0.00%</c:formatCode>
                <c:ptCount val="4"/>
                <c:pt idx="0">
                  <c:v>0.55200000000000005</c:v>
                </c:pt>
                <c:pt idx="1">
                  <c:v>0.13800000000000001</c:v>
                </c:pt>
                <c:pt idx="2" formatCode="0%">
                  <c:v>0.31</c:v>
                </c:pt>
              </c:numCache>
            </c:numRef>
          </c:val>
          <c:extLst>
            <c:ext xmlns:c16="http://schemas.microsoft.com/office/drawing/2014/chart" uri="{C3380CC4-5D6E-409C-BE32-E72D297353CC}">
              <c16:uniqueId val="{00000000-BDFE-4EA6-A501-99E9D146D3B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81170970398721"/>
          <c:y val="0.89305865134434148"/>
          <c:w val="0.23423983549461966"/>
          <c:h val="5.40837393553827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Was the tablet easy to </a:t>
            </a:r>
            <a:r>
              <a:rPr lang="en-US" dirty="0" smtClean="0"/>
              <a:t>use?</a:t>
            </a:r>
            <a:r>
              <a:rPr lang="pl-PL" dirty="0" smtClean="0"/>
              <a:t> Ed.1</a:t>
            </a:r>
            <a:r>
              <a:rPr lang="en-US" dirty="0" smtClean="0"/>
              <a:t>  </a:t>
            </a:r>
            <a:r>
              <a:rPr lang="en-US" dirty="0"/>
              <a:t>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Was the tablet easy to use?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59-45BB-9A2E-ECFAFDF50B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59-45BB-9A2E-ECFAFDF50B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59-45BB-9A2E-ECFAFDF50B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59-45BB-9A2E-ECFAFDF50BF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Arkusz1!$A$2:$A$5</c:f>
              <c:strCache>
                <c:ptCount val="1"/>
                <c:pt idx="0">
                  <c:v>yes</c:v>
                </c:pt>
              </c:strCache>
            </c:strRef>
          </c:cat>
          <c:val>
            <c:numRef>
              <c:f>Arkusz1!$B$2:$B$5</c:f>
              <c:numCache>
                <c:formatCode>General</c:formatCode>
                <c:ptCount val="4"/>
                <c:pt idx="0" formatCode="0%">
                  <c:v>1</c:v>
                </c:pt>
              </c:numCache>
            </c:numRef>
          </c:val>
          <c:extLst>
            <c:ext xmlns:c16="http://schemas.microsoft.com/office/drawing/2014/chart" uri="{C3380CC4-5D6E-409C-BE32-E72D297353CC}">
              <c16:uniqueId val="{00000000-8F07-4407-B921-AECC7720C28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Was the tablet easy to use?  Ed.2
</c:v>
                </c:pt>
              </c:strCache>
            </c:strRef>
          </c:tx>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B5-4D77-AA17-6E27664F11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B5-4D77-AA17-6E27664F11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B5-4D77-AA17-6E27664F11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B5-4D77-AA17-6E27664F118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Arkusz1!$A$2:$A$5</c:f>
              <c:strCache>
                <c:ptCount val="2"/>
                <c:pt idx="0">
                  <c:v>yes</c:v>
                </c:pt>
                <c:pt idx="1">
                  <c:v>no</c:v>
                </c:pt>
              </c:strCache>
            </c:strRef>
          </c:cat>
          <c:val>
            <c:numRef>
              <c:f>Arkusz1!$B$2:$B$5</c:f>
              <c:numCache>
                <c:formatCode>0.00%</c:formatCode>
                <c:ptCount val="4"/>
                <c:pt idx="0">
                  <c:v>0.89700000000000002</c:v>
                </c:pt>
                <c:pt idx="1">
                  <c:v>0.10299999999999999</c:v>
                </c:pt>
              </c:numCache>
            </c:numRef>
          </c:val>
          <c:extLst>
            <c:ext xmlns:c16="http://schemas.microsoft.com/office/drawing/2014/chart" uri="{C3380CC4-5D6E-409C-BE32-E72D297353CC}">
              <c16:uniqueId val="{00000000-0168-4EC1-9677-7BD3E6E0DE7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How long did it take you to get used to working on your tablet during the course?  Ed.1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1B-4053-9536-FC63BC0D48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1B-4053-9536-FC63BC0D48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1B-4053-9536-FC63BC0D48D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B1B-4053-9536-FC63BC0D48D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Arkusz1!$A$2:$A$5</c:f>
              <c:strCache>
                <c:ptCount val="3"/>
                <c:pt idx="0">
                  <c:v>1 hour</c:v>
                </c:pt>
                <c:pt idx="1">
                  <c:v>2 days</c:v>
                </c:pt>
                <c:pt idx="2">
                  <c:v>1 day</c:v>
                </c:pt>
              </c:strCache>
            </c:strRef>
          </c:cat>
          <c:val>
            <c:numRef>
              <c:f>Arkusz1!$B$2:$B$5</c:f>
              <c:numCache>
                <c:formatCode>0.00%</c:formatCode>
                <c:ptCount val="4"/>
                <c:pt idx="0">
                  <c:v>0.57699999999999996</c:v>
                </c:pt>
                <c:pt idx="1">
                  <c:v>0.154</c:v>
                </c:pt>
                <c:pt idx="2">
                  <c:v>0.115</c:v>
                </c:pt>
              </c:numCache>
            </c:numRef>
          </c:val>
          <c:extLst>
            <c:ext xmlns:c16="http://schemas.microsoft.com/office/drawing/2014/chart" uri="{C3380CC4-5D6E-409C-BE32-E72D297353CC}">
              <c16:uniqueId val="{00000000-A3EB-4ED9-B1F7-C2607A52006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How long did it take you to get used to working on your </a:t>
            </a:r>
            <a:r>
              <a:rPr lang="pl-PL" dirty="0" smtClean="0"/>
              <a:t>tablet</a:t>
            </a:r>
            <a:r>
              <a:rPr lang="en-US" dirty="0" smtClean="0"/>
              <a:t> </a:t>
            </a:r>
            <a:r>
              <a:rPr lang="en-US" dirty="0"/>
              <a:t>during the course?       
Ed.2</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How long did it take you to get used to working on your laptop during the course?       
Ed.2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A7-4B69-A4CB-CD064B4CEF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A7-4B69-A4CB-CD064B4CEF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A7-4B69-A4CB-CD064B4CEFD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A7-4B69-A4CB-CD064B4CEFD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BA7-4B69-A4CB-CD064B4CEFD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BA7-4B69-A4CB-CD064B4CEFD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Arkusz1!$A$3:$A$8</c:f>
              <c:strCache>
                <c:ptCount val="5"/>
                <c:pt idx="0">
                  <c:v>3-5 days</c:v>
                </c:pt>
                <c:pt idx="1">
                  <c:v>2 hours</c:v>
                </c:pt>
                <c:pt idx="2">
                  <c:v>1 day</c:v>
                </c:pt>
                <c:pt idx="3">
                  <c:v>3-5 hours</c:v>
                </c:pt>
                <c:pt idx="4">
                  <c:v>more than a week</c:v>
                </c:pt>
              </c:strCache>
            </c:strRef>
          </c:cat>
          <c:val>
            <c:numRef>
              <c:f>Arkusz1!$B$3:$B$8</c:f>
              <c:numCache>
                <c:formatCode>0.00%</c:formatCode>
                <c:ptCount val="6"/>
                <c:pt idx="0">
                  <c:v>0.17199999999999999</c:v>
                </c:pt>
                <c:pt idx="1">
                  <c:v>0.17199999999999999</c:v>
                </c:pt>
                <c:pt idx="2">
                  <c:v>0.17199999999999999</c:v>
                </c:pt>
                <c:pt idx="3">
                  <c:v>0.13800000000000001</c:v>
                </c:pt>
                <c:pt idx="4">
                  <c:v>0.13800000000000001</c:v>
                </c:pt>
              </c:numCache>
            </c:numRef>
          </c:val>
          <c:extLst>
            <c:ext xmlns:c16="http://schemas.microsoft.com/office/drawing/2014/chart" uri="{C3380CC4-5D6E-409C-BE32-E72D297353CC}">
              <c16:uniqueId val="{00000000-BEE1-4329-B7ED-DADA9D68C52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Were your eyes tired after a few hours of </a:t>
            </a:r>
            <a:r>
              <a:rPr lang="pl-PL" dirty="0" smtClean="0"/>
              <a:t/>
            </a:r>
            <a:br>
              <a:rPr lang="pl-PL" dirty="0" smtClean="0"/>
            </a:br>
            <a:r>
              <a:rPr lang="en-US" dirty="0" smtClean="0"/>
              <a:t>day-to-day  regular </a:t>
            </a:r>
            <a:r>
              <a:rPr lang="en-US" dirty="0"/>
              <a:t>day-to-day work with the tablet?  Ed.1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Were your eyes tired after a few hours of day-to-day     regular day-to-day work with the tablet?  Ed.1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CB-4DB5-8013-FA280E917F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CB-4DB5-8013-FA280E917F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CB-4DB5-8013-FA280E917F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3CB-4DB5-8013-FA280E917F8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Arkusz1!$A$2:$A$5</c:f>
              <c:strCache>
                <c:ptCount val="3"/>
                <c:pt idx="0">
                  <c:v>no,never</c:v>
                </c:pt>
                <c:pt idx="1">
                  <c:v>yes, sometimes</c:v>
                </c:pt>
                <c:pt idx="2">
                  <c:v>yes, often</c:v>
                </c:pt>
              </c:strCache>
            </c:strRef>
          </c:cat>
          <c:val>
            <c:numRef>
              <c:f>Arkusz1!$B$2:$B$5</c:f>
              <c:numCache>
                <c:formatCode>0.00%</c:formatCode>
                <c:ptCount val="4"/>
                <c:pt idx="0">
                  <c:v>0.53800000000000003</c:v>
                </c:pt>
                <c:pt idx="1">
                  <c:v>0.38500000000000001</c:v>
                </c:pt>
                <c:pt idx="2">
                  <c:v>7.6999999999999999E-2</c:v>
                </c:pt>
              </c:numCache>
            </c:numRef>
          </c:val>
          <c:extLst>
            <c:ext xmlns:c16="http://schemas.microsoft.com/office/drawing/2014/chart" uri="{C3380CC4-5D6E-409C-BE32-E72D297353CC}">
              <c16:uniqueId val="{00000000-84FE-4F6C-82B1-CC791998E03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255262890953299"/>
          <c:y val="5.722891294806408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Were your eyes tired after a few hours of day-to-day     regular day-to-day work with the tablet?    Ed.2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CC-4027-8127-4FAD929D11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CC-4027-8127-4FAD929D11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CC-4027-8127-4FAD929D11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CC-4027-8127-4FAD929D115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Arkusz1!$A$2:$A$5</c:f>
              <c:strCache>
                <c:ptCount val="3"/>
                <c:pt idx="0">
                  <c:v>no, never</c:v>
                </c:pt>
                <c:pt idx="1">
                  <c:v>yes, sometimes</c:v>
                </c:pt>
                <c:pt idx="2">
                  <c:v>yes, often</c:v>
                </c:pt>
              </c:strCache>
            </c:strRef>
          </c:cat>
          <c:val>
            <c:numRef>
              <c:f>Arkusz1!$B$2:$B$5</c:f>
              <c:numCache>
                <c:formatCode>0.00%</c:formatCode>
                <c:ptCount val="4"/>
                <c:pt idx="0">
                  <c:v>0.27600000000000002</c:v>
                </c:pt>
                <c:pt idx="1">
                  <c:v>0.621</c:v>
                </c:pt>
                <c:pt idx="2">
                  <c:v>0.10299999999999999</c:v>
                </c:pt>
              </c:numCache>
            </c:numRef>
          </c:val>
          <c:extLst>
            <c:ext xmlns:c16="http://schemas.microsoft.com/office/drawing/2014/chart" uri="{C3380CC4-5D6E-409C-BE32-E72D297353CC}">
              <c16:uniqueId val="{00000000-1D83-4F4B-BD2B-50ADEA621DF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814287043649742"/>
          <c:y val="4.41784615042105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17249952631396023"/>
          <c:y val="0.14462246745520724"/>
          <c:w val="0.75182327082172473"/>
          <c:h val="0.77756643234688971"/>
        </c:manualLayout>
      </c:layout>
      <c:pieChart>
        <c:varyColors val="1"/>
        <c:ser>
          <c:idx val="0"/>
          <c:order val="0"/>
          <c:tx>
            <c:strRef>
              <c:f>Arkusz1!$B$1</c:f>
              <c:strCache>
                <c:ptCount val="1"/>
                <c:pt idx="0">
                  <c:v>AGE Ed.2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B502-4B03-8C07-8337F88720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AF-47FD-B66B-79E70E42CF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AF-47FD-B66B-79E70E42CF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B502-4B03-8C07-8337F887206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1"/>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Arkusz1!$A$2:$A$5</c:f>
              <c:strCache>
                <c:ptCount val="4"/>
                <c:pt idx="0">
                  <c:v>30</c:v>
                </c:pt>
                <c:pt idx="1">
                  <c:v>41-44</c:v>
                </c:pt>
                <c:pt idx="2">
                  <c:v>33-34</c:v>
                </c:pt>
                <c:pt idx="3">
                  <c:v>26-28</c:v>
                </c:pt>
              </c:strCache>
            </c:strRef>
          </c:cat>
          <c:val>
            <c:numRef>
              <c:f>Arkusz1!$B$2:$B$5</c:f>
              <c:numCache>
                <c:formatCode>0.00%</c:formatCode>
                <c:ptCount val="4"/>
                <c:pt idx="0">
                  <c:v>0.14799999999999999</c:v>
                </c:pt>
                <c:pt idx="1">
                  <c:v>0.111</c:v>
                </c:pt>
                <c:pt idx="2">
                  <c:v>7.3999999999999996E-2</c:v>
                </c:pt>
                <c:pt idx="3">
                  <c:v>7.3999999999999996E-2</c:v>
                </c:pt>
              </c:numCache>
            </c:numRef>
          </c:val>
          <c:extLst>
            <c:ext xmlns:c16="http://schemas.microsoft.com/office/drawing/2014/chart" uri="{C3380CC4-5D6E-409C-BE32-E72D297353CC}">
              <c16:uniqueId val="{00000000-B502-4B03-8C07-8337F887206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Did you enjoy working with your tablet and the interactive whiteboard? </a:t>
            </a:r>
            <a:r>
              <a:rPr lang="pl-PL" dirty="0" smtClean="0"/>
              <a:t> ED1</a:t>
            </a:r>
          </a:p>
          <a:p>
            <a:pPr>
              <a:defRPr/>
            </a:pPr>
            <a:r>
              <a:rPr lang="en-US" dirty="0"/>
              <a:t>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20156595908028344"/>
          <c:y val="0.1840543821359889"/>
          <c:w val="0.61161134588974442"/>
          <c:h val="0.71670846780209163"/>
        </c:manualLayout>
      </c:layout>
      <c:pieChart>
        <c:varyColors val="1"/>
        <c:ser>
          <c:idx val="0"/>
          <c:order val="0"/>
          <c:tx>
            <c:strRef>
              <c:f>Arkusz1!$B$1</c:f>
              <c:strCache>
                <c:ptCount val="1"/>
                <c:pt idx="0">
                  <c:v>Did you enjoy working with your tablet and the interactive whiteboard?      
</c:v>
                </c:pt>
              </c:strCache>
            </c:strRef>
          </c:tx>
          <c:dPt>
            <c:idx val="0"/>
            <c:bubble3D val="0"/>
            <c:explosion val="1"/>
            <c:spPr>
              <a:solidFill>
                <a:schemeClr val="accent2"/>
              </a:solidFill>
              <a:ln w="19050">
                <a:solidFill>
                  <a:schemeClr val="lt1"/>
                </a:solidFill>
              </a:ln>
              <a:effectLst/>
            </c:spPr>
            <c:extLst>
              <c:ext xmlns:c16="http://schemas.microsoft.com/office/drawing/2014/chart" uri="{C3380CC4-5D6E-409C-BE32-E72D297353CC}">
                <c16:uniqueId val="{00000002-9121-4848-91AB-D5E3CD2DD0E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A92-4123-8365-A2451302F65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ctr"/>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Arkusz1!$A$2:$A$3</c:f>
              <c:strCache>
                <c:ptCount val="2"/>
                <c:pt idx="0">
                  <c:v>yes</c:v>
                </c:pt>
                <c:pt idx="1">
                  <c:v>no</c:v>
                </c:pt>
              </c:strCache>
            </c:strRef>
          </c:cat>
          <c:val>
            <c:numRef>
              <c:f>Arkusz1!$B$2:$B$3</c:f>
              <c:numCache>
                <c:formatCode>General</c:formatCode>
                <c:ptCount val="2"/>
                <c:pt idx="0">
                  <c:v>96.2</c:v>
                </c:pt>
                <c:pt idx="1">
                  <c:v>3.8</c:v>
                </c:pt>
              </c:numCache>
            </c:numRef>
          </c:val>
          <c:extLst>
            <c:ext xmlns:c16="http://schemas.microsoft.com/office/drawing/2014/chart" uri="{C3380CC4-5D6E-409C-BE32-E72D297353CC}">
              <c16:uniqueId val="{00000000-9121-4848-91AB-D5E3CD2DD0E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40669506712054765"/>
          <c:y val="0.92379844219540075"/>
          <c:w val="0.16203775900838588"/>
          <c:h val="5.89248636116090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Did you enjoy working with your tablet and the interactive whiteboard?  </a:t>
            </a:r>
            <a:r>
              <a:rPr lang="pl-PL" dirty="0" smtClean="0"/>
              <a:t>ED2</a:t>
            </a:r>
            <a:r>
              <a:rPr lang="en-US" dirty="0" smtClean="0"/>
              <a:t>    </a:t>
            </a:r>
            <a:r>
              <a:rPr lang="en-US" dirty="0"/>
              <a:t>
</a:t>
            </a:r>
          </a:p>
        </c:rich>
      </c:tx>
      <c:layout>
        <c:manualLayout>
          <c:xMode val="edge"/>
          <c:yMode val="edge"/>
          <c:x val="0.12391002004731023"/>
          <c:y val="1.24555962896053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16178633130706568"/>
          <c:y val="0.18155112634486964"/>
          <c:w val="0.6839286294391258"/>
          <c:h val="0.79985498456591853"/>
        </c:manualLayout>
      </c:layout>
      <c:pieChart>
        <c:varyColors val="1"/>
        <c:ser>
          <c:idx val="0"/>
          <c:order val="0"/>
          <c:tx>
            <c:strRef>
              <c:f>Arkusz1!$B$1</c:f>
              <c:strCache>
                <c:ptCount val="1"/>
                <c:pt idx="0">
                  <c:v>Did you enjoy working with your tablet and the interactive whiteboard?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01-4DAB-A6E0-CB1EE0D4D1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EB01-4DAB-A6E0-CB1EE0D4D1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48B-4095-BBAE-B14EF9C0F3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48B-4095-BBAE-B14EF9C0F370}"/>
              </c:ext>
            </c:extLst>
          </c:dPt>
          <c:dLbls>
            <c:dLbl>
              <c:idx val="0"/>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B01-4DAB-A6E0-CB1EE0D4D1D1}"/>
                </c:ext>
              </c:extLst>
            </c:dLbl>
            <c:dLbl>
              <c:idx val="1"/>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EB01-4DAB-A6E0-CB1EE0D4D1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0"/>
            <c:showCatName val="0"/>
            <c:showSerName val="0"/>
            <c:showPercent val="0"/>
            <c:showBubbleSize val="0"/>
            <c:extLst>
              <c:ext xmlns:c15="http://schemas.microsoft.com/office/drawing/2012/chart" uri="{CE6537A1-D6FC-4f65-9D91-7224C49458BB}"/>
            </c:extLst>
          </c:dLbls>
          <c:cat>
            <c:strRef>
              <c:f>Arkusz1!$A$2:$A$5</c:f>
              <c:strCache>
                <c:ptCount val="2"/>
                <c:pt idx="0">
                  <c:v>yes</c:v>
                </c:pt>
                <c:pt idx="1">
                  <c:v>no</c:v>
                </c:pt>
              </c:strCache>
            </c:strRef>
          </c:cat>
          <c:val>
            <c:numRef>
              <c:f>Arkusz1!$B$2:$B$5</c:f>
              <c:numCache>
                <c:formatCode>General</c:formatCode>
                <c:ptCount val="4"/>
                <c:pt idx="0">
                  <c:v>89.7</c:v>
                </c:pt>
                <c:pt idx="1">
                  <c:v>10.3</c:v>
                </c:pt>
              </c:numCache>
            </c:numRef>
          </c:val>
          <c:extLst>
            <c:ext xmlns:c16="http://schemas.microsoft.com/office/drawing/2014/chart" uri="{C3380CC4-5D6E-409C-BE32-E72D297353CC}">
              <c16:uniqueId val="{00000000-EB01-4DAB-A6E0-CB1EE0D4D1D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a:t>
            </a:r>
            <a:r>
              <a:rPr lang="pl-PL" dirty="0" smtClean="0"/>
              <a:t>o</a:t>
            </a:r>
            <a:r>
              <a:rPr lang="pl-PL" baseline="0" dirty="0" smtClean="0"/>
              <a:t> </a:t>
            </a:r>
            <a:r>
              <a:rPr lang="pl-PL" baseline="0" dirty="0" err="1" smtClean="0"/>
              <a:t>you</a:t>
            </a:r>
            <a:r>
              <a:rPr lang="pl-PL" baseline="0" dirty="0" smtClean="0"/>
              <a:t> </a:t>
            </a:r>
            <a:r>
              <a:rPr lang="pl-PL" baseline="0" dirty="0" err="1" smtClean="0"/>
              <a:t>think</a:t>
            </a:r>
            <a:r>
              <a:rPr lang="pl-PL" baseline="0" dirty="0" smtClean="0"/>
              <a:t> </a:t>
            </a:r>
            <a:r>
              <a:rPr lang="pl-PL" baseline="0" dirty="0" err="1" smtClean="0"/>
              <a:t>that</a:t>
            </a:r>
            <a:r>
              <a:rPr lang="pl-PL" baseline="0" dirty="0" smtClean="0"/>
              <a:t> </a:t>
            </a:r>
            <a:r>
              <a:rPr lang="pl-PL" baseline="0" dirty="0" err="1" smtClean="0"/>
              <a:t>using</a:t>
            </a:r>
            <a:r>
              <a:rPr lang="pl-PL" baseline="0" dirty="0" smtClean="0"/>
              <a:t> the tablet </a:t>
            </a:r>
            <a:r>
              <a:rPr lang="pl-PL" baseline="0" dirty="0" err="1" smtClean="0"/>
              <a:t>has</a:t>
            </a:r>
            <a:r>
              <a:rPr lang="pl-PL" baseline="0" dirty="0" smtClean="0"/>
              <a:t> </a:t>
            </a:r>
            <a:r>
              <a:rPr lang="pl-PL" baseline="0" dirty="0" err="1" smtClean="0"/>
              <a:t>made</a:t>
            </a:r>
            <a:r>
              <a:rPr lang="pl-PL" baseline="0" dirty="0" smtClean="0"/>
              <a:t> </a:t>
            </a:r>
            <a:r>
              <a:rPr lang="pl-PL" baseline="0" dirty="0" err="1" smtClean="0"/>
              <a:t>your</a:t>
            </a:r>
            <a:r>
              <a:rPr lang="pl-PL" baseline="0" dirty="0" smtClean="0"/>
              <a:t> learning </a:t>
            </a:r>
            <a:r>
              <a:rPr lang="pl-PL" baseline="0" dirty="0" err="1" smtClean="0"/>
              <a:t>more</a:t>
            </a:r>
            <a:r>
              <a:rPr lang="pl-PL" baseline="0" dirty="0" smtClean="0"/>
              <a:t> </a:t>
            </a:r>
            <a:r>
              <a:rPr lang="pl-PL" baseline="0" dirty="0" err="1" smtClean="0"/>
              <a:t>effective</a:t>
            </a:r>
            <a:r>
              <a:rPr lang="en-US" dirty="0" smtClean="0"/>
              <a:t>? </a:t>
            </a:r>
            <a:r>
              <a:rPr lang="pl-PL" dirty="0" smtClean="0"/>
              <a:t> Ed.1</a:t>
            </a:r>
          </a:p>
          <a:p>
            <a:pPr>
              <a:defRPr/>
            </a:pPr>
            <a:r>
              <a:rPr lang="en-US" dirty="0"/>
              <a:t>
</a:t>
            </a:r>
          </a:p>
        </c:rich>
      </c:tx>
      <c:layout>
        <c:manualLayout>
          <c:xMode val="edge"/>
          <c:yMode val="edge"/>
          <c:x val="8.6574303922520857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13276406017883077"/>
          <c:y val="0.1754160350394938"/>
          <c:w val="0.61161134588974442"/>
          <c:h val="0.71670846780209163"/>
        </c:manualLayout>
      </c:layout>
      <c:pieChart>
        <c:varyColors val="1"/>
        <c:ser>
          <c:idx val="0"/>
          <c:order val="0"/>
          <c:tx>
            <c:strRef>
              <c:f>Arkusz1!$B$1</c:f>
              <c:strCache>
                <c:ptCount val="1"/>
                <c:pt idx="0">
                  <c:v>Do you think that using the tablet made your learning more effective?   let has made your learning more effective?    
Ed.1 
</c:v>
                </c:pt>
              </c:strCache>
            </c:strRef>
          </c:tx>
          <c:dPt>
            <c:idx val="0"/>
            <c:bubble3D val="0"/>
            <c:explosion val="1"/>
            <c:spPr>
              <a:solidFill>
                <a:schemeClr val="accent2"/>
              </a:solidFill>
              <a:ln w="19050">
                <a:solidFill>
                  <a:schemeClr val="lt1"/>
                </a:solidFill>
              </a:ln>
              <a:effectLst/>
            </c:spPr>
            <c:extLst>
              <c:ext xmlns:c16="http://schemas.microsoft.com/office/drawing/2014/chart" uri="{C3380CC4-5D6E-409C-BE32-E72D297353CC}">
                <c16:uniqueId val="{00000002-9121-4848-91AB-D5E3CD2DD0E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3A3-4573-B689-F77D197E1B1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3A3-4573-B689-F77D197E1B1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ctr"/>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Arkusz1!$A$2:$A$4</c:f>
              <c:strCache>
                <c:ptCount val="3"/>
                <c:pt idx="0">
                  <c:v>yes</c:v>
                </c:pt>
                <c:pt idx="1">
                  <c:v>no</c:v>
                </c:pt>
                <c:pt idx="2">
                  <c:v>maybe</c:v>
                </c:pt>
              </c:strCache>
            </c:strRef>
          </c:cat>
          <c:val>
            <c:numRef>
              <c:f>Arkusz1!$B$2:$B$4</c:f>
              <c:numCache>
                <c:formatCode>0.00%</c:formatCode>
                <c:ptCount val="3"/>
                <c:pt idx="0">
                  <c:v>0.69199999999999995</c:v>
                </c:pt>
                <c:pt idx="1">
                  <c:v>0.154</c:v>
                </c:pt>
                <c:pt idx="2">
                  <c:v>0.154</c:v>
                </c:pt>
              </c:numCache>
            </c:numRef>
          </c:val>
          <c:extLst>
            <c:ext xmlns:c16="http://schemas.microsoft.com/office/drawing/2014/chart" uri="{C3380CC4-5D6E-409C-BE32-E72D297353CC}">
              <c16:uniqueId val="{00000000-9121-4848-91AB-D5E3CD2DD0E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28629174404300545"/>
          <c:y val="0.94107513638839102"/>
          <c:w val="0.29799754743287266"/>
          <c:h val="5.89248636116090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 you think that using the tablet </a:t>
            </a:r>
            <a:r>
              <a:rPr lang="pl-PL" dirty="0" err="1" smtClean="0"/>
              <a:t>has</a:t>
            </a:r>
            <a:r>
              <a:rPr lang="pl-PL" baseline="0" dirty="0" smtClean="0"/>
              <a:t> </a:t>
            </a:r>
            <a:r>
              <a:rPr lang="en-US" dirty="0" smtClean="0"/>
              <a:t>made </a:t>
            </a:r>
            <a:r>
              <a:rPr lang="en-US" dirty="0"/>
              <a:t>your learning more effective?  </a:t>
            </a:r>
            <a:r>
              <a:rPr lang="pl-PL" dirty="0" smtClean="0"/>
              <a:t>Ed.2</a:t>
            </a:r>
            <a:r>
              <a:rPr lang="en-US" dirty="0" smtClean="0"/>
              <a:t>  </a:t>
            </a:r>
            <a:r>
              <a:rPr lang="en-US" dirty="0"/>
              <a:t>
</a:t>
            </a:r>
          </a:p>
        </c:rich>
      </c:tx>
      <c:layout>
        <c:manualLayout>
          <c:xMode val="edge"/>
          <c:yMode val="edge"/>
          <c:x val="0.1628358938945983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14894673867766314"/>
          <c:y val="0.20077391392673233"/>
          <c:w val="0.74318370266423295"/>
          <c:h val="0.72934052938306371"/>
        </c:manualLayout>
      </c:layout>
      <c:pieChart>
        <c:varyColors val="1"/>
        <c:ser>
          <c:idx val="0"/>
          <c:order val="0"/>
          <c:tx>
            <c:strRef>
              <c:f>Arkusz1!$B$1</c:f>
              <c:strCache>
                <c:ptCount val="1"/>
                <c:pt idx="0">
                  <c:v>Do you think that using the tablet made your learning more effective?   let has made your learning more effective?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07-47FD-A552-25C147625E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EB-4AE1-B7C6-C763494D40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EB-4AE1-B7C6-C763494D40C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Arkusz1!$A$2:$A$4</c:f>
              <c:strCache>
                <c:ptCount val="3"/>
                <c:pt idx="0">
                  <c:v>yes</c:v>
                </c:pt>
                <c:pt idx="1">
                  <c:v>no</c:v>
                </c:pt>
                <c:pt idx="2">
                  <c:v>maybe</c:v>
                </c:pt>
              </c:strCache>
            </c:strRef>
          </c:cat>
          <c:val>
            <c:numRef>
              <c:f>Arkusz1!$B$2:$B$4</c:f>
              <c:numCache>
                <c:formatCode>0.00%</c:formatCode>
                <c:ptCount val="3"/>
                <c:pt idx="0" formatCode="0%">
                  <c:v>0.69</c:v>
                </c:pt>
                <c:pt idx="1">
                  <c:v>3.4000000000000002E-2</c:v>
                </c:pt>
                <c:pt idx="2">
                  <c:v>0.27600000000000002</c:v>
                </c:pt>
              </c:numCache>
            </c:numRef>
          </c:val>
          <c:extLst>
            <c:ext xmlns:c16="http://schemas.microsoft.com/office/drawing/2014/chart" uri="{C3380CC4-5D6E-409C-BE32-E72D297353CC}">
              <c16:uniqueId val="{00000000-2207-47FD-A552-25C147625EF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4262257321563355"/>
          <c:y val="0.94107516310824368"/>
          <c:w val="0.35583226461985029"/>
          <c:h val="5.89248368917563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 you think that using the tablet has made your learning more enjoyable? </a:t>
            </a:r>
            <a:endParaRPr lang="pl-PL" dirty="0" smtClean="0"/>
          </a:p>
          <a:p>
            <a:pPr>
              <a:defRPr/>
            </a:pPr>
            <a:r>
              <a:rPr lang="en-US" dirty="0" smtClean="0"/>
              <a:t>Ed</a:t>
            </a:r>
            <a:r>
              <a:rPr lang="en-US" dirty="0"/>
              <a:t>. 1       
</a:t>
            </a:r>
          </a:p>
        </c:rich>
      </c:tx>
      <c:layout>
        <c:manualLayout>
          <c:xMode val="edge"/>
          <c:yMode val="edge"/>
          <c:x val="8.8413479337790951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15744168939686196"/>
          <c:y val="0.20639609817443963"/>
          <c:w val="0.55430322193837145"/>
          <c:h val="0.64605411762467402"/>
        </c:manualLayout>
      </c:layout>
      <c:pieChart>
        <c:varyColors val="1"/>
        <c:ser>
          <c:idx val="0"/>
          <c:order val="0"/>
          <c:tx>
            <c:strRef>
              <c:f>Arkusz1!$B$1</c:f>
              <c:strCache>
                <c:ptCount val="1"/>
                <c:pt idx="0">
                  <c:v>Do you think that using the tablet has made your learning more enjoyable? Ed. 1       
</c:v>
                </c:pt>
              </c:strCache>
            </c:strRef>
          </c:tx>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5A-49EE-9D24-5CFB0D0FB7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15A-49EE-9D24-5CFB0D0FB7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15A-49EE-9D24-5CFB0D0FB75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Arkusz1!$A$2:$A$4</c:f>
              <c:strCache>
                <c:ptCount val="3"/>
                <c:pt idx="0">
                  <c:v>yes</c:v>
                </c:pt>
                <c:pt idx="1">
                  <c:v>no</c:v>
                </c:pt>
                <c:pt idx="2">
                  <c:v>maybe</c:v>
                </c:pt>
              </c:strCache>
            </c:strRef>
          </c:cat>
          <c:val>
            <c:numRef>
              <c:f>Arkusz1!$B$2:$B$4</c:f>
              <c:numCache>
                <c:formatCode>0.00%</c:formatCode>
                <c:ptCount val="3"/>
                <c:pt idx="0">
                  <c:v>0.65400000000000003</c:v>
                </c:pt>
                <c:pt idx="1">
                  <c:v>7.6999999999999999E-2</c:v>
                </c:pt>
                <c:pt idx="2">
                  <c:v>0.26900000000000002</c:v>
                </c:pt>
              </c:numCache>
            </c:numRef>
          </c:val>
          <c:extLst>
            <c:ext xmlns:c16="http://schemas.microsoft.com/office/drawing/2014/chart" uri="{C3380CC4-5D6E-409C-BE32-E72D297353CC}">
              <c16:uniqueId val="{00000000-A0F1-4347-8AEF-EFBFB74BC6B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21045348524305479"/>
          <c:y val="0.1984138058964677"/>
          <c:w val="0.51087418151019204"/>
          <c:h val="0.705692419083636"/>
        </c:manualLayout>
      </c:layout>
      <c:pieChart>
        <c:varyColors val="1"/>
        <c:ser>
          <c:idx val="0"/>
          <c:order val="0"/>
          <c:tx>
            <c:strRef>
              <c:f>Arkusz1!$B$1</c:f>
              <c:strCache>
                <c:ptCount val="1"/>
                <c:pt idx="0">
                  <c:v>Do you think that using the tablet has made your learning more enjoyable? Ed.2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40-4F40-BB2F-ED0E1C2DAC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15-44A1-8186-C6ABFF1813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15-44A1-8186-C6ABFF18130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Arkusz1!$A$2:$A$4</c:f>
              <c:strCache>
                <c:ptCount val="3"/>
                <c:pt idx="0">
                  <c:v>yes</c:v>
                </c:pt>
                <c:pt idx="1">
                  <c:v>no</c:v>
                </c:pt>
                <c:pt idx="2">
                  <c:v>maybe</c:v>
                </c:pt>
              </c:strCache>
            </c:strRef>
          </c:cat>
          <c:val>
            <c:numRef>
              <c:f>Arkusz1!$B$2:$B$4</c:f>
              <c:numCache>
                <c:formatCode>0.00%</c:formatCode>
                <c:ptCount val="3"/>
                <c:pt idx="0">
                  <c:v>0.621</c:v>
                </c:pt>
                <c:pt idx="1">
                  <c:v>0.13800000000000001</c:v>
                </c:pt>
                <c:pt idx="2">
                  <c:v>0.24099999999999999</c:v>
                </c:pt>
              </c:numCache>
            </c:numRef>
          </c:val>
          <c:extLst>
            <c:ext xmlns:c16="http://schemas.microsoft.com/office/drawing/2014/chart" uri="{C3380CC4-5D6E-409C-BE32-E72D297353CC}">
              <c16:uniqueId val="{00000000-2A40-4F40-BB2F-ED0E1C2DACC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Do you think that thanks to using the tablet you were acquring knowledge faster? Ed.1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0A-48D5-93F2-124BFB8BEF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0A-48D5-93F2-124BFB8BEF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0A-48D5-93F2-124BFB8BEF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0A-48D5-93F2-124BFB8BEF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Arkusz1!$A$2:$A$5</c:f>
              <c:strCache>
                <c:ptCount val="3"/>
                <c:pt idx="0">
                  <c:v>yes</c:v>
                </c:pt>
                <c:pt idx="1">
                  <c:v>no</c:v>
                </c:pt>
                <c:pt idx="2">
                  <c:v>maybe</c:v>
                </c:pt>
              </c:strCache>
            </c:strRef>
          </c:cat>
          <c:val>
            <c:numRef>
              <c:f>Arkusz1!$B$2:$B$5</c:f>
              <c:numCache>
                <c:formatCode>0.00%</c:formatCode>
                <c:ptCount val="4"/>
                <c:pt idx="0">
                  <c:v>0.57699999999999996</c:v>
                </c:pt>
                <c:pt idx="1">
                  <c:v>0.23100000000000001</c:v>
                </c:pt>
                <c:pt idx="2">
                  <c:v>0.192</c:v>
                </c:pt>
              </c:numCache>
            </c:numRef>
          </c:val>
          <c:extLst>
            <c:ext xmlns:c16="http://schemas.microsoft.com/office/drawing/2014/chart" uri="{C3380CC4-5D6E-409C-BE32-E72D297353CC}">
              <c16:uniqueId val="{00000000-4575-4F46-BF4D-4C0AEAD7488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10DB-3A49-45CE-A86A-CE10D4E98E5D}" type="datetimeFigureOut">
              <a:rPr lang="pl-PL" smtClean="0"/>
              <a:t>01.10.2017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C3A54-1675-44B7-85E5-77CD52DDBBD0}" type="slidenum">
              <a:rPr lang="pl-PL" smtClean="0"/>
              <a:t>‹#›</a:t>
            </a:fld>
            <a:endParaRPr lang="pl-PL"/>
          </a:p>
        </p:txBody>
      </p:sp>
    </p:spTree>
    <p:extLst>
      <p:ext uri="{BB962C8B-B14F-4D97-AF65-F5344CB8AC3E}">
        <p14:creationId xmlns:p14="http://schemas.microsoft.com/office/powerpoint/2010/main" val="109408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1</a:t>
            </a:fld>
            <a:endParaRPr lang="pl-PL"/>
          </a:p>
        </p:txBody>
      </p:sp>
    </p:spTree>
    <p:extLst>
      <p:ext uri="{BB962C8B-B14F-4D97-AF65-F5344CB8AC3E}">
        <p14:creationId xmlns:p14="http://schemas.microsoft.com/office/powerpoint/2010/main" val="2715222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smtClean="0"/>
              <a:t>CHANGE</a:t>
            </a:r>
            <a:r>
              <a:rPr lang="pl-PL" dirty="0" smtClean="0"/>
              <a:t> – </a:t>
            </a:r>
            <a:r>
              <a:rPr lang="pl-PL" dirty="0" err="1" smtClean="0"/>
              <a:t>usually</a:t>
            </a:r>
            <a:r>
              <a:rPr lang="pl-PL" dirty="0" smtClean="0"/>
              <a:t> </a:t>
            </a:r>
            <a:r>
              <a:rPr lang="pl-PL" dirty="0" err="1" smtClean="0"/>
              <a:t>negative</a:t>
            </a:r>
            <a:r>
              <a:rPr lang="pl-PL" dirty="0" smtClean="0"/>
              <a:t> </a:t>
            </a:r>
            <a:r>
              <a:rPr lang="pl-PL" dirty="0" err="1" smtClean="0"/>
              <a:t>attitude</a:t>
            </a:r>
            <a:r>
              <a:rPr lang="pl-PL" dirty="0" smtClean="0"/>
              <a:t> on the part of </a:t>
            </a:r>
            <a:r>
              <a:rPr lang="pl-PL" dirty="0" err="1" smtClean="0"/>
              <a:t>both</a:t>
            </a:r>
            <a:r>
              <a:rPr lang="pl-PL" dirty="0" smtClean="0"/>
              <a:t> </a:t>
            </a:r>
            <a:r>
              <a:rPr lang="pl-PL" dirty="0" err="1" smtClean="0"/>
              <a:t>listeners</a:t>
            </a:r>
            <a:r>
              <a:rPr lang="pl-PL" dirty="0" smtClean="0"/>
              <a:t> and </a:t>
            </a:r>
            <a:r>
              <a:rPr lang="pl-PL" dirty="0" err="1" smtClean="0"/>
              <a:t>teachers</a:t>
            </a:r>
            <a:endParaRPr lang="pl-PL" dirty="0" smtClean="0"/>
          </a:p>
          <a:p>
            <a:pPr lvl="1"/>
            <a:r>
              <a:rPr lang="pl-PL" dirty="0" smtClean="0"/>
              <a:t>People </a:t>
            </a:r>
            <a:r>
              <a:rPr lang="pl-PL" dirty="0" err="1" smtClean="0"/>
              <a:t>desire</a:t>
            </a:r>
            <a:r>
              <a:rPr lang="pl-PL" dirty="0" smtClean="0"/>
              <a:t> a </a:t>
            </a:r>
            <a:r>
              <a:rPr lang="pl-PL" dirty="0" err="1" smtClean="0"/>
              <a:t>degree</a:t>
            </a:r>
            <a:r>
              <a:rPr lang="pl-PL" dirty="0" smtClean="0"/>
              <a:t> of </a:t>
            </a:r>
            <a:r>
              <a:rPr lang="pl-PL" dirty="0" err="1" smtClean="0"/>
              <a:t>balance</a:t>
            </a:r>
            <a:r>
              <a:rPr lang="pl-PL" dirty="0" smtClean="0"/>
              <a:t> in </a:t>
            </a:r>
            <a:r>
              <a:rPr lang="pl-PL" dirty="0" err="1" smtClean="0"/>
              <a:t>their</a:t>
            </a:r>
            <a:r>
              <a:rPr lang="pl-PL" dirty="0" smtClean="0"/>
              <a:t> </a:t>
            </a:r>
            <a:r>
              <a:rPr lang="pl-PL" dirty="0" err="1" smtClean="0"/>
              <a:t>interactions</a:t>
            </a:r>
            <a:r>
              <a:rPr lang="pl-PL" dirty="0" smtClean="0"/>
              <a:t> with the environment and show </a:t>
            </a:r>
            <a:r>
              <a:rPr lang="pl-PL" dirty="0" err="1" smtClean="0"/>
              <a:t>some</a:t>
            </a:r>
            <a:r>
              <a:rPr lang="pl-PL" dirty="0" smtClean="0"/>
              <a:t> </a:t>
            </a:r>
            <a:r>
              <a:rPr lang="pl-PL" dirty="0" err="1" smtClean="0"/>
              <a:t>intolerance</a:t>
            </a:r>
            <a:r>
              <a:rPr lang="pl-PL" dirty="0" smtClean="0"/>
              <a:t> to </a:t>
            </a:r>
            <a:r>
              <a:rPr lang="pl-PL" dirty="0" err="1" smtClean="0"/>
              <a:t>ambiguity</a:t>
            </a:r>
            <a:r>
              <a:rPr lang="pl-PL" dirty="0" smtClean="0"/>
              <a:t> (Gupta &amp; </a:t>
            </a:r>
            <a:r>
              <a:rPr lang="pl-PL" dirty="0" err="1" smtClean="0"/>
              <a:t>Govindajaran</a:t>
            </a:r>
            <a:r>
              <a:rPr lang="pl-PL" dirty="0" smtClean="0"/>
              <a:t>, 1984) </a:t>
            </a:r>
            <a:r>
              <a:rPr lang="pl-PL" b="1" dirty="0" smtClean="0"/>
              <a:t>– CHANGE </a:t>
            </a:r>
            <a:r>
              <a:rPr lang="pl-PL" dirty="0" err="1" smtClean="0"/>
              <a:t>involves</a:t>
            </a:r>
            <a:r>
              <a:rPr lang="pl-PL" dirty="0" smtClean="0"/>
              <a:t> </a:t>
            </a:r>
            <a:r>
              <a:rPr lang="pl-PL" dirty="0" err="1" smtClean="0"/>
              <a:t>moving</a:t>
            </a:r>
            <a:r>
              <a:rPr lang="pl-PL" dirty="0" smtClean="0"/>
              <a:t> from the </a:t>
            </a:r>
            <a:r>
              <a:rPr lang="pl-PL" dirty="0" err="1" smtClean="0"/>
              <a:t>known</a:t>
            </a:r>
            <a:r>
              <a:rPr lang="pl-PL" dirty="0" smtClean="0"/>
              <a:t> </a:t>
            </a:r>
            <a:r>
              <a:rPr lang="pl-PL" dirty="0" err="1" smtClean="0"/>
              <a:t>towards</a:t>
            </a:r>
            <a:r>
              <a:rPr lang="pl-PL" dirty="0" smtClean="0"/>
              <a:t> the </a:t>
            </a:r>
            <a:r>
              <a:rPr lang="pl-PL" dirty="0" err="1" smtClean="0"/>
              <a:t>unknown</a:t>
            </a:r>
            <a:r>
              <a:rPr lang="pl-PL" dirty="0" smtClean="0"/>
              <a:t>, </a:t>
            </a:r>
            <a:r>
              <a:rPr lang="pl-PL" dirty="0" err="1" smtClean="0"/>
              <a:t>those</a:t>
            </a:r>
            <a:r>
              <a:rPr lang="pl-PL" dirty="0" smtClean="0"/>
              <a:t> </a:t>
            </a:r>
            <a:r>
              <a:rPr lang="pl-PL" dirty="0" err="1" smtClean="0"/>
              <a:t>intolerant</a:t>
            </a:r>
            <a:r>
              <a:rPr lang="pl-PL" dirty="0" smtClean="0"/>
              <a:t> to </a:t>
            </a:r>
            <a:r>
              <a:rPr lang="pl-PL" dirty="0" err="1" smtClean="0"/>
              <a:t>ambiguity</a:t>
            </a:r>
            <a:r>
              <a:rPr lang="pl-PL" dirty="0" smtClean="0"/>
              <a:t> </a:t>
            </a:r>
            <a:r>
              <a:rPr lang="pl-PL" dirty="0" err="1" smtClean="0"/>
              <a:t>prefer</a:t>
            </a:r>
            <a:r>
              <a:rPr lang="pl-PL" dirty="0" smtClean="0"/>
              <a:t> to </a:t>
            </a:r>
            <a:r>
              <a:rPr lang="pl-PL" dirty="0" err="1" smtClean="0"/>
              <a:t>maintain</a:t>
            </a:r>
            <a:r>
              <a:rPr lang="pl-PL" dirty="0" smtClean="0"/>
              <a:t> the status quo (</a:t>
            </a:r>
            <a:r>
              <a:rPr lang="pl-PL" dirty="0" err="1" smtClean="0"/>
              <a:t>Hambrick</a:t>
            </a:r>
            <a:r>
              <a:rPr lang="pl-PL" dirty="0" smtClean="0"/>
              <a:t> &amp; </a:t>
            </a:r>
            <a:r>
              <a:rPr lang="pl-PL" dirty="0" err="1" smtClean="0"/>
              <a:t>Finkestein</a:t>
            </a:r>
            <a:r>
              <a:rPr lang="pl-PL" dirty="0" smtClean="0"/>
              <a:t>, 1987)</a:t>
            </a:r>
          </a:p>
          <a:p>
            <a:pPr lvl="1"/>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Gupta, A. K. &amp; </a:t>
            </a:r>
            <a:r>
              <a:rPr lang="pl-PL" sz="1200" kern="1200" dirty="0" err="1" smtClean="0">
                <a:solidFill>
                  <a:schemeClr val="tx1"/>
                </a:solidFill>
                <a:effectLst/>
                <a:latin typeface="+mn-lt"/>
                <a:ea typeface="+mn-ea"/>
                <a:cs typeface="+mn-cs"/>
              </a:rPr>
              <a:t>Govindajaran</a:t>
            </a:r>
            <a:r>
              <a:rPr lang="pl-PL" sz="1200" kern="1200" dirty="0" smtClean="0">
                <a:solidFill>
                  <a:schemeClr val="tx1"/>
                </a:solidFill>
                <a:effectLst/>
                <a:latin typeface="+mn-lt"/>
                <a:ea typeface="+mn-ea"/>
                <a:cs typeface="+mn-cs"/>
              </a:rPr>
              <a:t>, V. (1984). Business unit </a:t>
            </a:r>
            <a:r>
              <a:rPr lang="pl-PL" sz="1200" kern="1200" dirty="0" err="1" smtClean="0">
                <a:solidFill>
                  <a:schemeClr val="tx1"/>
                </a:solidFill>
                <a:effectLst/>
                <a:latin typeface="+mn-lt"/>
                <a:ea typeface="+mn-ea"/>
                <a:cs typeface="+mn-cs"/>
              </a:rPr>
              <a:t>strategy</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managerial</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characteristics</a:t>
            </a:r>
            <a:r>
              <a:rPr lang="pl-PL" sz="1200" kern="1200" dirty="0" smtClean="0">
                <a:solidFill>
                  <a:schemeClr val="tx1"/>
                </a:solidFill>
                <a:effectLst/>
                <a:latin typeface="+mn-lt"/>
                <a:ea typeface="+mn-ea"/>
                <a:cs typeface="+mn-cs"/>
              </a:rPr>
              <a:t> and business unit </a:t>
            </a:r>
            <a:r>
              <a:rPr lang="pl-PL" sz="1200" kern="1200" dirty="0" err="1" smtClean="0">
                <a:solidFill>
                  <a:schemeClr val="tx1"/>
                </a:solidFill>
                <a:effectLst/>
                <a:latin typeface="+mn-lt"/>
                <a:ea typeface="+mn-ea"/>
                <a:cs typeface="+mn-cs"/>
              </a:rPr>
              <a:t>effectiveness</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at</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strategy</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implementation</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Academy</a:t>
            </a:r>
            <a:r>
              <a:rPr lang="pl-PL" sz="1200" kern="1200" dirty="0" smtClean="0">
                <a:solidFill>
                  <a:schemeClr val="tx1"/>
                </a:solidFill>
                <a:effectLst/>
                <a:latin typeface="+mn-lt"/>
                <a:ea typeface="+mn-ea"/>
                <a:cs typeface="+mn-cs"/>
              </a:rPr>
              <a:t> of Management </a:t>
            </a:r>
            <a:r>
              <a:rPr lang="pl-PL" sz="1200" kern="1200" dirty="0" err="1" smtClean="0">
                <a:solidFill>
                  <a:schemeClr val="tx1"/>
                </a:solidFill>
                <a:effectLst/>
                <a:latin typeface="+mn-lt"/>
                <a:ea typeface="+mn-ea"/>
                <a:cs typeface="+mn-cs"/>
              </a:rPr>
              <a:t>Journal</a:t>
            </a:r>
            <a:r>
              <a:rPr lang="pl-PL" sz="1200" kern="1200" dirty="0" smtClean="0">
                <a:solidFill>
                  <a:schemeClr val="tx1"/>
                </a:solidFill>
                <a:effectLst/>
                <a:latin typeface="+mn-lt"/>
                <a:ea typeface="+mn-ea"/>
                <a:cs typeface="+mn-cs"/>
              </a:rPr>
              <a:t>, 27, 25-41.</a:t>
            </a:r>
          </a:p>
          <a:p>
            <a:endParaRPr lang="pl-PL" dirty="0" smtClean="0"/>
          </a:p>
          <a:p>
            <a:r>
              <a:rPr lang="pl-PL" sz="1200" kern="1200" dirty="0" err="1" smtClean="0">
                <a:solidFill>
                  <a:schemeClr val="tx1"/>
                </a:solidFill>
                <a:effectLst/>
                <a:latin typeface="+mn-lt"/>
                <a:ea typeface="+mn-ea"/>
                <a:cs typeface="+mn-cs"/>
              </a:rPr>
              <a:t>Hambrick</a:t>
            </a:r>
            <a:r>
              <a:rPr lang="pl-PL" sz="1200" kern="1200" dirty="0" smtClean="0">
                <a:solidFill>
                  <a:schemeClr val="tx1"/>
                </a:solidFill>
                <a:effectLst/>
                <a:latin typeface="+mn-lt"/>
                <a:ea typeface="+mn-ea"/>
                <a:cs typeface="+mn-cs"/>
              </a:rPr>
              <a:t>, D. C. &amp; </a:t>
            </a:r>
            <a:r>
              <a:rPr lang="pl-PL" sz="1200" kern="1200" dirty="0" err="1" smtClean="0">
                <a:solidFill>
                  <a:schemeClr val="tx1"/>
                </a:solidFill>
                <a:effectLst/>
                <a:latin typeface="+mn-lt"/>
                <a:ea typeface="+mn-ea"/>
                <a:cs typeface="+mn-cs"/>
              </a:rPr>
              <a:t>Finkelstein</a:t>
            </a:r>
            <a:r>
              <a:rPr lang="pl-PL" sz="1200" kern="1200" dirty="0" smtClean="0">
                <a:solidFill>
                  <a:schemeClr val="tx1"/>
                </a:solidFill>
                <a:effectLst/>
                <a:latin typeface="+mn-lt"/>
                <a:ea typeface="+mn-ea"/>
                <a:cs typeface="+mn-cs"/>
              </a:rPr>
              <a:t>, S. (1987). </a:t>
            </a:r>
            <a:r>
              <a:rPr lang="pl-PL" sz="1200" kern="1200" dirty="0" err="1" smtClean="0">
                <a:solidFill>
                  <a:schemeClr val="tx1"/>
                </a:solidFill>
                <a:effectLst/>
                <a:latin typeface="+mn-lt"/>
                <a:ea typeface="+mn-ea"/>
                <a:cs typeface="+mn-cs"/>
              </a:rPr>
              <a:t>Managerial</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discretion</a:t>
            </a:r>
            <a:r>
              <a:rPr lang="pl-PL" sz="1200" kern="1200" dirty="0" smtClean="0">
                <a:solidFill>
                  <a:schemeClr val="tx1"/>
                </a:solidFill>
                <a:effectLst/>
                <a:latin typeface="+mn-lt"/>
                <a:ea typeface="+mn-ea"/>
                <a:cs typeface="+mn-cs"/>
              </a:rPr>
              <a:t>: a </a:t>
            </a:r>
            <a:r>
              <a:rPr lang="pl-PL" sz="1200" kern="1200" dirty="0" err="1" smtClean="0">
                <a:solidFill>
                  <a:schemeClr val="tx1"/>
                </a:solidFill>
                <a:effectLst/>
                <a:latin typeface="+mn-lt"/>
                <a:ea typeface="+mn-ea"/>
                <a:cs typeface="+mn-cs"/>
              </a:rPr>
              <a:t>bridge</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between</a:t>
            </a:r>
            <a:r>
              <a:rPr lang="pl-PL" sz="1200" kern="1200" dirty="0" smtClean="0">
                <a:solidFill>
                  <a:schemeClr val="tx1"/>
                </a:solidFill>
                <a:effectLst/>
                <a:latin typeface="+mn-lt"/>
                <a:ea typeface="+mn-ea"/>
                <a:cs typeface="+mn-cs"/>
              </a:rPr>
              <a:t> polar </a:t>
            </a:r>
            <a:r>
              <a:rPr lang="pl-PL" sz="1200" kern="1200" dirty="0" err="1" smtClean="0">
                <a:solidFill>
                  <a:schemeClr val="tx1"/>
                </a:solidFill>
                <a:effectLst/>
                <a:latin typeface="+mn-lt"/>
                <a:ea typeface="+mn-ea"/>
                <a:cs typeface="+mn-cs"/>
              </a:rPr>
              <a:t>views</a:t>
            </a:r>
            <a:r>
              <a:rPr lang="pl-PL" sz="1200" kern="1200" dirty="0" smtClean="0">
                <a:solidFill>
                  <a:schemeClr val="tx1"/>
                </a:solidFill>
                <a:effectLst/>
                <a:latin typeface="+mn-lt"/>
                <a:ea typeface="+mn-ea"/>
                <a:cs typeface="+mn-cs"/>
              </a:rPr>
              <a:t> of </a:t>
            </a:r>
            <a:r>
              <a:rPr lang="pl-PL" sz="1200" kern="1200" dirty="0" err="1" smtClean="0">
                <a:solidFill>
                  <a:schemeClr val="tx1"/>
                </a:solidFill>
                <a:effectLst/>
                <a:latin typeface="+mn-lt"/>
                <a:ea typeface="+mn-ea"/>
                <a:cs typeface="+mn-cs"/>
              </a:rPr>
              <a:t>organizational</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outcomes</a:t>
            </a:r>
            <a:r>
              <a:rPr lang="pl-PL" sz="1200" kern="1200" dirty="0" smtClean="0">
                <a:solidFill>
                  <a:schemeClr val="tx1"/>
                </a:solidFill>
                <a:effectLst/>
                <a:latin typeface="+mn-lt"/>
                <a:ea typeface="+mn-ea"/>
                <a:cs typeface="+mn-cs"/>
              </a:rPr>
              <a:t>. In: L. L. </a:t>
            </a:r>
            <a:r>
              <a:rPr lang="pl-PL" sz="1200" kern="1200" dirty="0" err="1" smtClean="0">
                <a:solidFill>
                  <a:schemeClr val="tx1"/>
                </a:solidFill>
                <a:effectLst/>
                <a:latin typeface="+mn-lt"/>
                <a:ea typeface="+mn-ea"/>
                <a:cs typeface="+mn-cs"/>
              </a:rPr>
              <a:t>Cummings</a:t>
            </a:r>
            <a:r>
              <a:rPr lang="pl-PL" sz="1200" kern="1200" dirty="0" smtClean="0">
                <a:solidFill>
                  <a:schemeClr val="tx1"/>
                </a:solidFill>
                <a:effectLst/>
                <a:latin typeface="+mn-lt"/>
                <a:ea typeface="+mn-ea"/>
                <a:cs typeface="+mn-cs"/>
              </a:rPr>
              <a:t> &amp; B. M. Staw (</a:t>
            </a:r>
            <a:r>
              <a:rPr lang="pl-PL" sz="1200" kern="1200" dirty="0" err="1" smtClean="0">
                <a:solidFill>
                  <a:schemeClr val="tx1"/>
                </a:solidFill>
                <a:effectLst/>
                <a:latin typeface="+mn-lt"/>
                <a:ea typeface="+mn-ea"/>
                <a:cs typeface="+mn-cs"/>
              </a:rPr>
              <a:t>eds</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Research</a:t>
            </a:r>
            <a:r>
              <a:rPr lang="pl-PL" sz="1200" kern="1200" dirty="0" smtClean="0">
                <a:solidFill>
                  <a:schemeClr val="tx1"/>
                </a:solidFill>
                <a:effectLst/>
                <a:latin typeface="+mn-lt"/>
                <a:ea typeface="+mn-ea"/>
                <a:cs typeface="+mn-cs"/>
              </a:rPr>
              <a:t> in </a:t>
            </a:r>
            <a:r>
              <a:rPr lang="pl-PL" sz="1200" kern="1200" dirty="0" err="1" smtClean="0">
                <a:solidFill>
                  <a:schemeClr val="tx1"/>
                </a:solidFill>
                <a:effectLst/>
                <a:latin typeface="+mn-lt"/>
                <a:ea typeface="+mn-ea"/>
                <a:cs typeface="+mn-cs"/>
              </a:rPr>
              <a:t>Organizational</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Behavior</a:t>
            </a:r>
            <a:r>
              <a:rPr lang="pl-PL" sz="1200" kern="1200" dirty="0" smtClean="0">
                <a:solidFill>
                  <a:schemeClr val="tx1"/>
                </a:solidFill>
                <a:effectLst/>
                <a:latin typeface="+mn-lt"/>
                <a:ea typeface="+mn-ea"/>
                <a:cs typeface="+mn-cs"/>
              </a:rPr>
              <a:t> (vol. 9, pp. 369-406). Greenwich, C. T.: JAI Press</a:t>
            </a:r>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17</a:t>
            </a:fld>
            <a:endParaRPr lang="pl-PL"/>
          </a:p>
        </p:txBody>
      </p:sp>
    </p:spTree>
    <p:extLst>
      <p:ext uri="{BB962C8B-B14F-4D97-AF65-F5344CB8AC3E}">
        <p14:creationId xmlns:p14="http://schemas.microsoft.com/office/powerpoint/2010/main" val="226948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err="1" smtClean="0"/>
              <a:t>Schiemann</a:t>
            </a:r>
            <a:r>
              <a:rPr lang="en-US" dirty="0" smtClean="0"/>
              <a:t> (1995) suggests that the term resistance to change is highly generic, and can be subdivided in six more specific areas along the following lines:</a:t>
            </a:r>
            <a:endParaRPr lang="pl-PL" dirty="0" smtClean="0"/>
          </a:p>
          <a:p>
            <a:pPr marL="457200" lvl="1" indent="0">
              <a:buNone/>
            </a:pPr>
            <a:r>
              <a:rPr lang="pl-PL" dirty="0" smtClean="0"/>
              <a:t>1. </a:t>
            </a:r>
            <a:r>
              <a:rPr lang="pl-PL" dirty="0" err="1" smtClean="0"/>
              <a:t>Sensation</a:t>
            </a:r>
            <a:r>
              <a:rPr lang="pl-PL" dirty="0" smtClean="0"/>
              <a:t> of </a:t>
            </a:r>
            <a:r>
              <a:rPr lang="pl-PL" dirty="0" err="1" smtClean="0"/>
              <a:t>loss</a:t>
            </a:r>
            <a:r>
              <a:rPr lang="pl-PL" dirty="0" smtClean="0"/>
              <a:t> of </a:t>
            </a:r>
            <a:r>
              <a:rPr lang="pl-PL" dirty="0" err="1" smtClean="0"/>
              <a:t>control</a:t>
            </a:r>
            <a:r>
              <a:rPr lang="pl-PL" dirty="0" smtClean="0"/>
              <a:t> with </a:t>
            </a:r>
            <a:r>
              <a:rPr lang="pl-PL" dirty="0" err="1" smtClean="0"/>
              <a:t>respect</a:t>
            </a:r>
            <a:r>
              <a:rPr lang="pl-PL" dirty="0" smtClean="0"/>
              <a:t> to </a:t>
            </a:r>
            <a:r>
              <a:rPr lang="pl-PL" dirty="0" err="1" smtClean="0"/>
              <a:t>familiar</a:t>
            </a:r>
            <a:r>
              <a:rPr lang="pl-PL" dirty="0" smtClean="0"/>
              <a:t>, and </a:t>
            </a:r>
            <a:r>
              <a:rPr lang="pl-PL" dirty="0" err="1" smtClean="0"/>
              <a:t>probably</a:t>
            </a:r>
            <a:r>
              <a:rPr lang="pl-PL" dirty="0" smtClean="0"/>
              <a:t> </a:t>
            </a:r>
            <a:r>
              <a:rPr lang="pl-PL" dirty="0" err="1" smtClean="0"/>
              <a:t>comfortable</a:t>
            </a:r>
            <a:r>
              <a:rPr lang="pl-PL" dirty="0" smtClean="0"/>
              <a:t>, </a:t>
            </a:r>
            <a:r>
              <a:rPr lang="pl-PL" dirty="0" err="1" smtClean="0"/>
              <a:t>patterns</a:t>
            </a:r>
            <a:r>
              <a:rPr lang="pl-PL" dirty="0" smtClean="0"/>
              <a:t> of </a:t>
            </a:r>
            <a:r>
              <a:rPr lang="pl-PL" dirty="0" err="1" smtClean="0"/>
              <a:t>work</a:t>
            </a:r>
            <a:r>
              <a:rPr lang="pl-PL" dirty="0" smtClean="0"/>
              <a:t>, and </a:t>
            </a:r>
          </a:p>
          <a:p>
            <a:pPr marL="457200" lvl="1" indent="0">
              <a:buNone/>
            </a:pPr>
            <a:r>
              <a:rPr lang="pl-PL" dirty="0" smtClean="0"/>
              <a:t>2. </a:t>
            </a:r>
            <a:r>
              <a:rPr lang="pl-PL" dirty="0" err="1" smtClean="0"/>
              <a:t>Fear</a:t>
            </a:r>
            <a:r>
              <a:rPr lang="pl-PL" dirty="0" smtClean="0"/>
              <a:t> of "</a:t>
            </a:r>
            <a:r>
              <a:rPr lang="pl-PL" dirty="0" err="1" smtClean="0"/>
              <a:t>difference</a:t>
            </a:r>
            <a:r>
              <a:rPr lang="pl-PL" dirty="0" smtClean="0"/>
              <a:t>" with </a:t>
            </a:r>
            <a:r>
              <a:rPr lang="pl-PL" dirty="0" err="1" smtClean="0"/>
              <a:t>respect</a:t>
            </a:r>
            <a:r>
              <a:rPr lang="pl-PL" dirty="0" smtClean="0"/>
              <a:t> to the </a:t>
            </a:r>
            <a:r>
              <a:rPr lang="pl-PL" dirty="0" err="1" smtClean="0"/>
              <a:t>present</a:t>
            </a:r>
            <a:r>
              <a:rPr lang="pl-PL" dirty="0" smtClean="0"/>
              <a:t> </a:t>
            </a:r>
            <a:r>
              <a:rPr lang="pl-PL" dirty="0" err="1" smtClean="0"/>
              <a:t>routine</a:t>
            </a:r>
            <a:r>
              <a:rPr lang="pl-PL" dirty="0" smtClean="0"/>
              <a:t>.</a:t>
            </a:r>
          </a:p>
          <a:p>
            <a:pPr lvl="1"/>
            <a:r>
              <a:rPr lang="pl-PL" dirty="0" smtClean="0"/>
              <a:t>3. </a:t>
            </a:r>
            <a:r>
              <a:rPr lang="pl-PL" dirty="0" err="1" smtClean="0"/>
              <a:t>Uncertainty</a:t>
            </a:r>
            <a:r>
              <a:rPr lang="pl-PL" dirty="0" smtClean="0"/>
              <a:t> </a:t>
            </a:r>
            <a:r>
              <a:rPr lang="pl-PL" dirty="0" err="1" smtClean="0"/>
              <a:t>about</a:t>
            </a:r>
            <a:r>
              <a:rPr lang="pl-PL" dirty="0" smtClean="0"/>
              <a:t> </a:t>
            </a:r>
            <a:r>
              <a:rPr lang="pl-PL" dirty="0" err="1" smtClean="0"/>
              <a:t>new</a:t>
            </a:r>
            <a:r>
              <a:rPr lang="pl-PL" dirty="0" smtClean="0"/>
              <a:t> </a:t>
            </a:r>
            <a:r>
              <a:rPr lang="pl-PL" dirty="0" err="1" smtClean="0"/>
              <a:t>processes</a:t>
            </a:r>
            <a:r>
              <a:rPr lang="pl-PL" dirty="0" smtClean="0"/>
              <a:t> and </a:t>
            </a:r>
            <a:r>
              <a:rPr lang="pl-PL" dirty="0" err="1" smtClean="0"/>
              <a:t>expected</a:t>
            </a:r>
            <a:r>
              <a:rPr lang="pl-PL" dirty="0" smtClean="0"/>
              <a:t> </a:t>
            </a:r>
            <a:r>
              <a:rPr lang="pl-PL" dirty="0" err="1" smtClean="0"/>
              <a:t>results</a:t>
            </a:r>
            <a:r>
              <a:rPr lang="pl-PL" dirty="0" smtClean="0"/>
              <a:t> </a:t>
            </a:r>
            <a:r>
              <a:rPr lang="pl-PL" dirty="0" err="1" smtClean="0"/>
              <a:t>arising</a:t>
            </a:r>
            <a:r>
              <a:rPr lang="pl-PL" dirty="0" smtClean="0"/>
              <a:t> from the </a:t>
            </a:r>
            <a:r>
              <a:rPr lang="pl-PL" dirty="0" err="1" smtClean="0"/>
              <a:t>change</a:t>
            </a:r>
            <a:r>
              <a:rPr lang="pl-PL" dirty="0" smtClean="0"/>
              <a:t>.</a:t>
            </a:r>
          </a:p>
          <a:p>
            <a:pPr lvl="1"/>
            <a:r>
              <a:rPr lang="pl-PL" dirty="0" smtClean="0"/>
              <a:t>4. </a:t>
            </a:r>
            <a:r>
              <a:rPr lang="pl-PL" dirty="0" err="1" smtClean="0"/>
              <a:t>Perceived</a:t>
            </a:r>
            <a:r>
              <a:rPr lang="pl-PL" dirty="0" smtClean="0"/>
              <a:t> and real </a:t>
            </a:r>
            <a:r>
              <a:rPr lang="pl-PL" dirty="0" err="1" smtClean="0"/>
              <a:t>loss</a:t>
            </a:r>
            <a:r>
              <a:rPr lang="pl-PL" dirty="0" smtClean="0"/>
              <a:t> of </a:t>
            </a:r>
            <a:r>
              <a:rPr lang="pl-PL" dirty="0" err="1" smtClean="0"/>
              <a:t>power</a:t>
            </a:r>
            <a:r>
              <a:rPr lang="pl-PL" dirty="0" smtClean="0"/>
              <a:t> </a:t>
            </a:r>
            <a:r>
              <a:rPr lang="pl-PL" dirty="0" err="1" smtClean="0"/>
              <a:t>brought</a:t>
            </a:r>
            <a:r>
              <a:rPr lang="pl-PL" dirty="0" smtClean="0"/>
              <a:t> </a:t>
            </a:r>
            <a:r>
              <a:rPr lang="pl-PL" dirty="0" err="1" smtClean="0"/>
              <a:t>about</a:t>
            </a:r>
            <a:r>
              <a:rPr lang="pl-PL" dirty="0" smtClean="0"/>
              <a:t> by the </a:t>
            </a:r>
            <a:r>
              <a:rPr lang="pl-PL" dirty="0" err="1" smtClean="0"/>
              <a:t>demands</a:t>
            </a:r>
            <a:r>
              <a:rPr lang="pl-PL" dirty="0" smtClean="0"/>
              <a:t> of </a:t>
            </a:r>
            <a:r>
              <a:rPr lang="pl-PL" dirty="0" err="1" smtClean="0"/>
              <a:t>change</a:t>
            </a:r>
            <a:r>
              <a:rPr lang="pl-PL" dirty="0" smtClean="0"/>
              <a:t>.</a:t>
            </a:r>
          </a:p>
          <a:p>
            <a:pPr lvl="1"/>
            <a:r>
              <a:rPr lang="pl-PL" dirty="0" smtClean="0"/>
              <a:t>5. </a:t>
            </a:r>
            <a:r>
              <a:rPr lang="pl-PL" dirty="0" err="1" smtClean="0"/>
              <a:t>Increase</a:t>
            </a:r>
            <a:r>
              <a:rPr lang="pl-PL" dirty="0" smtClean="0"/>
              <a:t> in the </a:t>
            </a:r>
            <a:r>
              <a:rPr lang="pl-PL" dirty="0" err="1" smtClean="0"/>
              <a:t>demands</a:t>
            </a:r>
            <a:r>
              <a:rPr lang="pl-PL" dirty="0" smtClean="0"/>
              <a:t> of </a:t>
            </a:r>
            <a:r>
              <a:rPr lang="pl-PL" dirty="0" err="1" smtClean="0"/>
              <a:t>work</a:t>
            </a:r>
            <a:r>
              <a:rPr lang="pl-PL" dirty="0" smtClean="0"/>
              <a:t> </a:t>
            </a:r>
            <a:r>
              <a:rPr lang="pl-PL" dirty="0" err="1" smtClean="0"/>
              <a:t>generated</a:t>
            </a:r>
            <a:r>
              <a:rPr lang="pl-PL" dirty="0" smtClean="0"/>
              <a:t> by the </a:t>
            </a:r>
            <a:r>
              <a:rPr lang="pl-PL" dirty="0" err="1" smtClean="0"/>
              <a:t>change</a:t>
            </a:r>
            <a:r>
              <a:rPr lang="pl-PL" dirty="0" smtClean="0"/>
              <a:t>.</a:t>
            </a:r>
          </a:p>
          <a:p>
            <a:pPr lvl="1"/>
            <a:r>
              <a:rPr lang="pl-PL" dirty="0" smtClean="0"/>
              <a:t>6. </a:t>
            </a:r>
            <a:r>
              <a:rPr lang="pl-PL" dirty="0" err="1" smtClean="0"/>
              <a:t>Misunderstandings</a:t>
            </a:r>
            <a:r>
              <a:rPr lang="pl-PL" dirty="0" smtClean="0"/>
              <a:t> and </a:t>
            </a:r>
            <a:r>
              <a:rPr lang="pl-PL" dirty="0" err="1" smtClean="0"/>
              <a:t>unclear</a:t>
            </a:r>
            <a:r>
              <a:rPr lang="pl-PL" dirty="0" smtClean="0"/>
              <a:t> </a:t>
            </a:r>
            <a:r>
              <a:rPr lang="pl-PL" dirty="0" err="1" smtClean="0"/>
              <a:t>demands</a:t>
            </a:r>
            <a:r>
              <a:rPr lang="pl-PL" dirty="0" smtClean="0"/>
              <a:t> in the </a:t>
            </a:r>
            <a:r>
              <a:rPr lang="pl-PL" dirty="0" err="1" smtClean="0"/>
              <a:t>change</a:t>
            </a:r>
            <a:r>
              <a:rPr lang="pl-PL" dirty="0" smtClean="0"/>
              <a:t> </a:t>
            </a:r>
            <a:r>
              <a:rPr lang="pl-PL" dirty="0" err="1" smtClean="0"/>
              <a:t>process</a:t>
            </a:r>
            <a:r>
              <a:rPr lang="pl-PL" dirty="0" smtClean="0"/>
              <a:t>.</a:t>
            </a:r>
          </a:p>
          <a:p>
            <a:pPr lvl="1"/>
            <a:endParaRPr lang="pl-PL"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pl-PL" sz="1200" kern="1200" dirty="0" err="1" smtClean="0">
                <a:solidFill>
                  <a:schemeClr val="tx1"/>
                </a:solidFill>
                <a:effectLst/>
                <a:latin typeface="+mn-lt"/>
                <a:ea typeface="+mn-ea"/>
                <a:cs typeface="+mn-cs"/>
              </a:rPr>
              <a:t>Schiemann</a:t>
            </a:r>
            <a:r>
              <a:rPr lang="pl-PL" sz="1200" kern="1200" dirty="0" smtClean="0">
                <a:solidFill>
                  <a:schemeClr val="tx1"/>
                </a:solidFill>
                <a:effectLst/>
                <a:latin typeface="+mn-lt"/>
                <a:ea typeface="+mn-ea"/>
                <a:cs typeface="+mn-cs"/>
              </a:rPr>
              <a:t>, W. (1995). </a:t>
            </a:r>
            <a:r>
              <a:rPr lang="pl-PL" sz="1200" kern="1200" dirty="0" err="1" smtClean="0">
                <a:solidFill>
                  <a:schemeClr val="tx1"/>
                </a:solidFill>
                <a:effectLst/>
                <a:latin typeface="+mn-lt"/>
                <a:ea typeface="+mn-ea"/>
                <a:cs typeface="+mn-cs"/>
              </a:rPr>
              <a:t>Understanding</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change</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resistance</a:t>
            </a:r>
            <a:r>
              <a:rPr lang="pl-PL" sz="1200" kern="1200" dirty="0" smtClean="0">
                <a:solidFill>
                  <a:schemeClr val="tx1"/>
                </a:solidFill>
                <a:effectLst/>
                <a:latin typeface="+mn-lt"/>
                <a:ea typeface="+mn-ea"/>
                <a:cs typeface="+mn-cs"/>
              </a:rPr>
              <a:t>. In. N. Russel Jones (ED.), The </a:t>
            </a:r>
            <a:r>
              <a:rPr lang="pl-PL" sz="1200" kern="1200" dirty="0" err="1" smtClean="0">
                <a:solidFill>
                  <a:schemeClr val="tx1"/>
                </a:solidFill>
                <a:effectLst/>
                <a:latin typeface="+mn-lt"/>
                <a:ea typeface="+mn-ea"/>
                <a:cs typeface="+mn-cs"/>
              </a:rPr>
              <a:t>managing</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change</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pocketbook</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Hants</a:t>
            </a:r>
            <a:r>
              <a:rPr lang="pl-PL" sz="1200" kern="1200" dirty="0" smtClean="0">
                <a:solidFill>
                  <a:schemeClr val="tx1"/>
                </a:solidFill>
                <a:effectLst/>
                <a:latin typeface="+mn-lt"/>
                <a:ea typeface="+mn-ea"/>
                <a:cs typeface="+mn-cs"/>
              </a:rPr>
              <a:t>, U:K: Management </a:t>
            </a:r>
            <a:r>
              <a:rPr lang="pl-PL" sz="1200" kern="1200" dirty="0" err="1" smtClean="0">
                <a:solidFill>
                  <a:schemeClr val="tx1"/>
                </a:solidFill>
                <a:effectLst/>
                <a:latin typeface="+mn-lt"/>
                <a:ea typeface="+mn-ea"/>
                <a:cs typeface="+mn-cs"/>
              </a:rPr>
              <a:t>Pocketbooks</a:t>
            </a:r>
            <a:r>
              <a:rPr lang="pl-PL" sz="1200" kern="1200" dirty="0" smtClean="0">
                <a:solidFill>
                  <a:schemeClr val="tx1"/>
                </a:solidFill>
                <a:effectLst/>
                <a:latin typeface="+mn-lt"/>
                <a:ea typeface="+mn-ea"/>
                <a:cs typeface="+mn-cs"/>
              </a:rPr>
              <a:t>. Ltd.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tx1"/>
              </a:solidFill>
              <a:effectLst/>
              <a:latin typeface="+mn-lt"/>
              <a:ea typeface="+mn-ea"/>
              <a:cs typeface="+mn-cs"/>
            </a:endParaRPr>
          </a:p>
          <a:p>
            <a:pPr lvl="1"/>
            <a:endParaRPr lang="pl-PL" dirty="0" smtClean="0"/>
          </a:p>
          <a:p>
            <a:pPr lvl="1"/>
            <a:endParaRPr lang="pl-PL" dirty="0" smtClean="0"/>
          </a:p>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18</a:t>
            </a:fld>
            <a:endParaRPr lang="pl-PL"/>
          </a:p>
        </p:txBody>
      </p:sp>
    </p:spTree>
    <p:extLst>
      <p:ext uri="{BB962C8B-B14F-4D97-AF65-F5344CB8AC3E}">
        <p14:creationId xmlns:p14="http://schemas.microsoft.com/office/powerpoint/2010/main" val="330705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LISTENERS – </a:t>
            </a:r>
            <a:r>
              <a:rPr lang="pl-PL" dirty="0" err="1" smtClean="0"/>
              <a:t>withdrawal</a:t>
            </a:r>
            <a:r>
              <a:rPr lang="pl-PL" dirty="0" smtClean="0"/>
              <a:t> of </a:t>
            </a:r>
            <a:r>
              <a:rPr lang="pl-PL" dirty="0" err="1" smtClean="0"/>
              <a:t>paper</a:t>
            </a:r>
            <a:r>
              <a:rPr lang="pl-PL" dirty="0" smtClean="0"/>
              <a:t> </a:t>
            </a:r>
            <a:r>
              <a:rPr lang="pl-PL" dirty="0" err="1" smtClean="0"/>
              <a:t>books</a:t>
            </a:r>
            <a:r>
              <a:rPr lang="pl-PL" dirty="0" smtClean="0"/>
              <a:t> </a:t>
            </a:r>
            <a:r>
              <a:rPr lang="pl-PL" dirty="0" err="1" smtClean="0"/>
              <a:t>altogether</a:t>
            </a:r>
            <a:r>
              <a:rPr lang="pl-PL" dirty="0" smtClean="0"/>
              <a:t>, </a:t>
            </a:r>
            <a:r>
              <a:rPr lang="pl-PL" dirty="0" err="1" smtClean="0"/>
              <a:t>first</a:t>
            </a:r>
            <a:r>
              <a:rPr lang="pl-PL" dirty="0" smtClean="0"/>
              <a:t> </a:t>
            </a:r>
            <a:r>
              <a:rPr lang="pl-PL" dirty="0" err="1" smtClean="0"/>
              <a:t>week</a:t>
            </a:r>
            <a:r>
              <a:rPr lang="pl-PL" dirty="0" smtClean="0"/>
              <a:t> </a:t>
            </a:r>
            <a:r>
              <a:rPr lang="pl-PL" dirty="0" err="1" smtClean="0"/>
              <a:t>an</a:t>
            </a:r>
            <a:r>
              <a:rPr lang="pl-PL" dirty="0" smtClean="0"/>
              <a:t> </a:t>
            </a:r>
            <a:r>
              <a:rPr lang="pl-PL" dirty="0" err="1" smtClean="0"/>
              <a:t>introductory</a:t>
            </a:r>
            <a:r>
              <a:rPr lang="pl-PL" dirty="0" smtClean="0"/>
              <a:t> one to </a:t>
            </a:r>
            <a:r>
              <a:rPr lang="pl-PL" dirty="0" err="1" smtClean="0"/>
              <a:t>get</a:t>
            </a:r>
            <a:r>
              <a:rPr lang="pl-PL" dirty="0" smtClean="0"/>
              <a:t> </a:t>
            </a:r>
            <a:r>
              <a:rPr lang="pl-PL" dirty="0" err="1" smtClean="0"/>
              <a:t>accustomed</a:t>
            </a:r>
            <a:r>
              <a:rPr lang="pl-PL" dirty="0" smtClean="0"/>
              <a:t> to the </a:t>
            </a:r>
            <a:r>
              <a:rPr lang="pl-PL" dirty="0" err="1" smtClean="0"/>
              <a:t>course</a:t>
            </a:r>
            <a:r>
              <a:rPr lang="pl-PL" dirty="0" smtClean="0"/>
              <a:t> system and </a:t>
            </a:r>
            <a:r>
              <a:rPr lang="pl-PL" dirty="0" err="1" smtClean="0"/>
              <a:t>tablets</a:t>
            </a:r>
            <a:endParaRPr lang="pl-PL" dirty="0" smtClean="0"/>
          </a:p>
          <a:p>
            <a:pPr marL="0" indent="0">
              <a:buNone/>
            </a:pPr>
            <a:endParaRPr lang="pl-PL" dirty="0" smtClean="0"/>
          </a:p>
          <a:p>
            <a:r>
              <a:rPr lang="pl-PL" dirty="0" smtClean="0"/>
              <a:t>BLEND – </a:t>
            </a:r>
            <a:r>
              <a:rPr lang="pl-PL" dirty="0" err="1" smtClean="0"/>
              <a:t>experienced</a:t>
            </a:r>
            <a:r>
              <a:rPr lang="pl-PL" dirty="0" smtClean="0"/>
              <a:t> </a:t>
            </a:r>
            <a:r>
              <a:rPr lang="pl-PL" dirty="0" err="1" smtClean="0"/>
              <a:t>teacher</a:t>
            </a:r>
            <a:r>
              <a:rPr lang="pl-PL" dirty="0" smtClean="0"/>
              <a:t> + </a:t>
            </a:r>
            <a:r>
              <a:rPr lang="pl-PL" dirty="0" err="1" smtClean="0"/>
              <a:t>computer</a:t>
            </a:r>
            <a:r>
              <a:rPr lang="pl-PL" dirty="0" smtClean="0"/>
              <a:t> </a:t>
            </a:r>
            <a:r>
              <a:rPr lang="pl-PL" dirty="0" err="1" smtClean="0"/>
              <a:t>savvy</a:t>
            </a:r>
            <a:r>
              <a:rPr lang="pl-PL" dirty="0" smtClean="0"/>
              <a:t> </a:t>
            </a:r>
            <a:r>
              <a:rPr lang="pl-PL" dirty="0" err="1" smtClean="0"/>
              <a:t>teacher</a:t>
            </a:r>
            <a:endParaRPr lang="pl-PL" dirty="0" smtClean="0"/>
          </a:p>
          <a:p>
            <a:pPr lvl="1"/>
            <a:r>
              <a:rPr lang="pl-PL" dirty="0" err="1" smtClean="0"/>
              <a:t>Creating</a:t>
            </a:r>
            <a:r>
              <a:rPr lang="pl-PL" dirty="0" smtClean="0"/>
              <a:t> the </a:t>
            </a:r>
            <a:r>
              <a:rPr lang="pl-PL" dirty="0" err="1" smtClean="0"/>
              <a:t>schedule</a:t>
            </a:r>
            <a:endParaRPr lang="pl-PL" dirty="0" smtClean="0"/>
          </a:p>
          <a:p>
            <a:pPr lvl="1"/>
            <a:r>
              <a:rPr lang="pl-PL" dirty="0" err="1" smtClean="0"/>
              <a:t>Creating</a:t>
            </a:r>
            <a:r>
              <a:rPr lang="pl-PL" dirty="0" smtClean="0"/>
              <a:t> the DATA BASE (</a:t>
            </a:r>
            <a:r>
              <a:rPr lang="pl-PL" dirty="0" err="1" smtClean="0"/>
              <a:t>common</a:t>
            </a:r>
            <a:r>
              <a:rPr lang="pl-PL" dirty="0" smtClean="0"/>
              <a:t> </a:t>
            </a:r>
            <a:r>
              <a:rPr lang="pl-PL" dirty="0" err="1" smtClean="0"/>
              <a:t>effort</a:t>
            </a:r>
            <a:r>
              <a:rPr lang="pl-PL" dirty="0" smtClean="0"/>
              <a:t>)</a:t>
            </a:r>
          </a:p>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19</a:t>
            </a:fld>
            <a:endParaRPr lang="pl-PL"/>
          </a:p>
        </p:txBody>
      </p:sp>
    </p:spTree>
    <p:extLst>
      <p:ext uri="{BB962C8B-B14F-4D97-AF65-F5344CB8AC3E}">
        <p14:creationId xmlns:p14="http://schemas.microsoft.com/office/powerpoint/2010/main" val="3514558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LISTENERS – </a:t>
            </a:r>
            <a:r>
              <a:rPr lang="pl-PL" dirty="0" err="1" smtClean="0"/>
              <a:t>withdrawal</a:t>
            </a:r>
            <a:r>
              <a:rPr lang="pl-PL" dirty="0" smtClean="0"/>
              <a:t> of </a:t>
            </a:r>
            <a:r>
              <a:rPr lang="pl-PL" dirty="0" err="1" smtClean="0"/>
              <a:t>paper</a:t>
            </a:r>
            <a:r>
              <a:rPr lang="pl-PL" dirty="0" smtClean="0"/>
              <a:t> </a:t>
            </a:r>
            <a:r>
              <a:rPr lang="pl-PL" dirty="0" err="1" smtClean="0"/>
              <a:t>books</a:t>
            </a:r>
            <a:r>
              <a:rPr lang="pl-PL" dirty="0" smtClean="0"/>
              <a:t> </a:t>
            </a:r>
            <a:r>
              <a:rPr lang="pl-PL" dirty="0" err="1" smtClean="0"/>
              <a:t>altogether</a:t>
            </a:r>
            <a:r>
              <a:rPr lang="pl-PL" dirty="0" smtClean="0"/>
              <a:t>, </a:t>
            </a:r>
            <a:r>
              <a:rPr lang="pl-PL" dirty="0" err="1" smtClean="0"/>
              <a:t>first</a:t>
            </a:r>
            <a:r>
              <a:rPr lang="pl-PL" dirty="0" smtClean="0"/>
              <a:t> </a:t>
            </a:r>
            <a:r>
              <a:rPr lang="pl-PL" dirty="0" err="1" smtClean="0"/>
              <a:t>week</a:t>
            </a:r>
            <a:r>
              <a:rPr lang="pl-PL" dirty="0" smtClean="0"/>
              <a:t> </a:t>
            </a:r>
            <a:r>
              <a:rPr lang="pl-PL" dirty="0" err="1" smtClean="0"/>
              <a:t>an</a:t>
            </a:r>
            <a:r>
              <a:rPr lang="pl-PL" dirty="0" smtClean="0"/>
              <a:t> </a:t>
            </a:r>
            <a:r>
              <a:rPr lang="pl-PL" dirty="0" err="1" smtClean="0"/>
              <a:t>introductory</a:t>
            </a:r>
            <a:r>
              <a:rPr lang="pl-PL" dirty="0" smtClean="0"/>
              <a:t> one to </a:t>
            </a:r>
            <a:r>
              <a:rPr lang="pl-PL" dirty="0" err="1" smtClean="0"/>
              <a:t>get</a:t>
            </a:r>
            <a:r>
              <a:rPr lang="pl-PL" dirty="0" smtClean="0"/>
              <a:t> </a:t>
            </a:r>
            <a:r>
              <a:rPr lang="pl-PL" dirty="0" err="1" smtClean="0"/>
              <a:t>accustomed</a:t>
            </a:r>
            <a:r>
              <a:rPr lang="pl-PL" dirty="0" smtClean="0"/>
              <a:t> to the </a:t>
            </a:r>
            <a:r>
              <a:rPr lang="pl-PL" dirty="0" err="1" smtClean="0"/>
              <a:t>course</a:t>
            </a:r>
            <a:r>
              <a:rPr lang="pl-PL" dirty="0" smtClean="0"/>
              <a:t> system and </a:t>
            </a:r>
            <a:r>
              <a:rPr lang="pl-PL" dirty="0" err="1" smtClean="0"/>
              <a:t>tablets</a:t>
            </a:r>
            <a:endParaRPr lang="pl-PL" dirty="0" smtClean="0"/>
          </a:p>
          <a:p>
            <a:pPr marL="0" indent="0">
              <a:buNone/>
            </a:pPr>
            <a:endParaRPr lang="pl-PL" dirty="0" smtClean="0"/>
          </a:p>
          <a:p>
            <a:r>
              <a:rPr lang="pl-PL" dirty="0" smtClean="0"/>
              <a:t>BLEND – </a:t>
            </a:r>
            <a:r>
              <a:rPr lang="pl-PL" dirty="0" err="1" smtClean="0"/>
              <a:t>experienced</a:t>
            </a:r>
            <a:r>
              <a:rPr lang="pl-PL" dirty="0" smtClean="0"/>
              <a:t> </a:t>
            </a:r>
            <a:r>
              <a:rPr lang="pl-PL" dirty="0" err="1" smtClean="0"/>
              <a:t>teacher</a:t>
            </a:r>
            <a:r>
              <a:rPr lang="pl-PL" dirty="0" smtClean="0"/>
              <a:t> + </a:t>
            </a:r>
            <a:r>
              <a:rPr lang="pl-PL" dirty="0" err="1" smtClean="0"/>
              <a:t>computer</a:t>
            </a:r>
            <a:r>
              <a:rPr lang="pl-PL" dirty="0" smtClean="0"/>
              <a:t> </a:t>
            </a:r>
            <a:r>
              <a:rPr lang="pl-PL" dirty="0" err="1" smtClean="0"/>
              <a:t>savvy</a:t>
            </a:r>
            <a:r>
              <a:rPr lang="pl-PL" dirty="0" smtClean="0"/>
              <a:t> </a:t>
            </a:r>
            <a:r>
              <a:rPr lang="pl-PL" dirty="0" err="1" smtClean="0"/>
              <a:t>teacher</a:t>
            </a:r>
            <a:endParaRPr lang="pl-PL" dirty="0" smtClean="0"/>
          </a:p>
          <a:p>
            <a:pPr lvl="1"/>
            <a:r>
              <a:rPr lang="pl-PL" dirty="0" err="1" smtClean="0"/>
              <a:t>Creating</a:t>
            </a:r>
            <a:r>
              <a:rPr lang="pl-PL" dirty="0" smtClean="0"/>
              <a:t> the </a:t>
            </a:r>
            <a:r>
              <a:rPr lang="pl-PL" dirty="0" err="1" smtClean="0"/>
              <a:t>schedule</a:t>
            </a:r>
            <a:endParaRPr lang="pl-PL" dirty="0" smtClean="0"/>
          </a:p>
          <a:p>
            <a:pPr lvl="1"/>
            <a:r>
              <a:rPr lang="pl-PL" dirty="0" err="1" smtClean="0"/>
              <a:t>Creating</a:t>
            </a:r>
            <a:r>
              <a:rPr lang="pl-PL" dirty="0" smtClean="0"/>
              <a:t> the DATA BASE (</a:t>
            </a:r>
            <a:r>
              <a:rPr lang="pl-PL" dirty="0" err="1" smtClean="0"/>
              <a:t>common</a:t>
            </a:r>
            <a:r>
              <a:rPr lang="pl-PL" dirty="0" smtClean="0"/>
              <a:t> </a:t>
            </a:r>
            <a:r>
              <a:rPr lang="pl-PL" dirty="0" err="1" smtClean="0"/>
              <a:t>effort</a:t>
            </a:r>
            <a:r>
              <a:rPr lang="pl-PL" dirty="0" smtClean="0"/>
              <a:t>)</a:t>
            </a:r>
          </a:p>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20</a:t>
            </a:fld>
            <a:endParaRPr lang="pl-PL"/>
          </a:p>
        </p:txBody>
      </p:sp>
    </p:spTree>
    <p:extLst>
      <p:ext uri="{BB962C8B-B14F-4D97-AF65-F5344CB8AC3E}">
        <p14:creationId xmlns:p14="http://schemas.microsoft.com/office/powerpoint/2010/main" val="120025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21</a:t>
            </a:fld>
            <a:endParaRPr lang="pl-PL"/>
          </a:p>
        </p:txBody>
      </p:sp>
    </p:spTree>
    <p:extLst>
      <p:ext uri="{BB962C8B-B14F-4D97-AF65-F5344CB8AC3E}">
        <p14:creationId xmlns:p14="http://schemas.microsoft.com/office/powerpoint/2010/main" val="306925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22</a:t>
            </a:fld>
            <a:endParaRPr lang="pl-PL"/>
          </a:p>
        </p:txBody>
      </p:sp>
    </p:spTree>
    <p:extLst>
      <p:ext uri="{BB962C8B-B14F-4D97-AF65-F5344CB8AC3E}">
        <p14:creationId xmlns:p14="http://schemas.microsoft.com/office/powerpoint/2010/main" val="1607337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23</a:t>
            </a:fld>
            <a:endParaRPr lang="pl-PL"/>
          </a:p>
        </p:txBody>
      </p:sp>
    </p:spTree>
    <p:extLst>
      <p:ext uri="{BB962C8B-B14F-4D97-AF65-F5344CB8AC3E}">
        <p14:creationId xmlns:p14="http://schemas.microsoft.com/office/powerpoint/2010/main" val="295141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24</a:t>
            </a:fld>
            <a:endParaRPr lang="pl-PL"/>
          </a:p>
        </p:txBody>
      </p:sp>
    </p:spTree>
    <p:extLst>
      <p:ext uri="{BB962C8B-B14F-4D97-AF65-F5344CB8AC3E}">
        <p14:creationId xmlns:p14="http://schemas.microsoft.com/office/powerpoint/2010/main" val="2264845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25</a:t>
            </a:fld>
            <a:endParaRPr lang="pl-PL"/>
          </a:p>
        </p:txBody>
      </p:sp>
    </p:spTree>
    <p:extLst>
      <p:ext uri="{BB962C8B-B14F-4D97-AF65-F5344CB8AC3E}">
        <p14:creationId xmlns:p14="http://schemas.microsoft.com/office/powerpoint/2010/main" val="206288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26</a:t>
            </a:fld>
            <a:endParaRPr lang="pl-PL"/>
          </a:p>
        </p:txBody>
      </p:sp>
    </p:spTree>
    <p:extLst>
      <p:ext uri="{BB962C8B-B14F-4D97-AF65-F5344CB8AC3E}">
        <p14:creationId xmlns:p14="http://schemas.microsoft.com/office/powerpoint/2010/main" val="394334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Academy educates civilian and military students as well as officers. Captain </a:t>
            </a:r>
            <a:r>
              <a:rPr lang="en-US" sz="1200" b="0" i="0" kern="1200" dirty="0" err="1" smtClean="0">
                <a:solidFill>
                  <a:schemeClr val="tx1"/>
                </a:solidFill>
                <a:effectLst/>
                <a:latin typeface="+mn-lt"/>
                <a:ea typeface="+mn-ea"/>
                <a:cs typeface="+mn-cs"/>
              </a:rPr>
              <a:t>Prof.Tomasz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Szubrycht</a:t>
            </a:r>
            <a:r>
              <a:rPr lang="en-US" sz="1200" b="0" i="0" kern="1200" dirty="0" smtClean="0">
                <a:solidFill>
                  <a:schemeClr val="tx1"/>
                </a:solidFill>
                <a:effectLst/>
                <a:latin typeface="+mn-lt"/>
                <a:ea typeface="+mn-ea"/>
                <a:cs typeface="+mn-cs"/>
              </a:rPr>
              <a:t> is Rector-Commandant of the Academy. The school consists of four faculties: Faculty of Navigation and Naval Weapons, Faculty of Mechanical and Electrical Engineering, Faculty of Command and Naval Operations and Faculty of Humanities and Social Sciences.</a:t>
            </a:r>
            <a:endParaRPr lang="pl-PL" sz="1200" b="0" i="0" kern="1200" dirty="0" smtClean="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3</a:t>
            </a:fld>
            <a:endParaRPr lang="pl-PL"/>
          </a:p>
        </p:txBody>
      </p:sp>
    </p:spTree>
    <p:extLst>
      <p:ext uri="{BB962C8B-B14F-4D97-AF65-F5344CB8AC3E}">
        <p14:creationId xmlns:p14="http://schemas.microsoft.com/office/powerpoint/2010/main" val="363972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27</a:t>
            </a:fld>
            <a:endParaRPr lang="pl-PL"/>
          </a:p>
        </p:txBody>
      </p:sp>
    </p:spTree>
    <p:extLst>
      <p:ext uri="{BB962C8B-B14F-4D97-AF65-F5344CB8AC3E}">
        <p14:creationId xmlns:p14="http://schemas.microsoft.com/office/powerpoint/2010/main" val="333201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28</a:t>
            </a:fld>
            <a:endParaRPr lang="pl-PL"/>
          </a:p>
        </p:txBody>
      </p:sp>
    </p:spTree>
    <p:extLst>
      <p:ext uri="{BB962C8B-B14F-4D97-AF65-F5344CB8AC3E}">
        <p14:creationId xmlns:p14="http://schemas.microsoft.com/office/powerpoint/2010/main" val="1411772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29</a:t>
            </a:fld>
            <a:endParaRPr lang="pl-PL"/>
          </a:p>
        </p:txBody>
      </p:sp>
    </p:spTree>
    <p:extLst>
      <p:ext uri="{BB962C8B-B14F-4D97-AF65-F5344CB8AC3E}">
        <p14:creationId xmlns:p14="http://schemas.microsoft.com/office/powerpoint/2010/main" val="506907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30</a:t>
            </a:fld>
            <a:endParaRPr lang="pl-PL"/>
          </a:p>
        </p:txBody>
      </p:sp>
    </p:spTree>
    <p:extLst>
      <p:ext uri="{BB962C8B-B14F-4D97-AF65-F5344CB8AC3E}">
        <p14:creationId xmlns:p14="http://schemas.microsoft.com/office/powerpoint/2010/main" val="397044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also three inter-faculty departments which help students gain knowledge with regard to languages, maritime and general military issues. Military students have possibility to study one of the two courses: navigation or mechanical engineering. Civilian students can study navigation, information technology, shipbuilding, mechanical engineering, automatics and robotics, mechatronics, national security, pedagogy and a newly started course of homeland security.</a:t>
            </a:r>
            <a:endParaRPr lang="pl-PL" sz="1200" b="0" i="0" kern="1200" dirty="0" smtClean="0">
              <a:solidFill>
                <a:schemeClr val="tx1"/>
              </a:solidFill>
              <a:effectLst/>
              <a:latin typeface="+mn-lt"/>
              <a:ea typeface="+mn-ea"/>
              <a:cs typeface="+mn-cs"/>
            </a:endParaRPr>
          </a:p>
          <a:p>
            <a:endParaRPr lang="pl-PL" sz="1200" b="0" i="0" kern="1200" dirty="0" smtClean="0">
              <a:solidFill>
                <a:schemeClr val="tx1"/>
              </a:solidFill>
              <a:effectLst/>
              <a:latin typeface="+mn-lt"/>
              <a:ea typeface="+mn-ea"/>
              <a:cs typeface="+mn-cs"/>
            </a:endParaRPr>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4</a:t>
            </a:fld>
            <a:endParaRPr lang="pl-PL"/>
          </a:p>
        </p:txBody>
      </p:sp>
    </p:spTree>
    <p:extLst>
      <p:ext uri="{BB962C8B-B14F-4D97-AF65-F5344CB8AC3E}">
        <p14:creationId xmlns:p14="http://schemas.microsoft.com/office/powerpoint/2010/main" val="96217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mission of the </a:t>
            </a:r>
            <a:r>
              <a:rPr lang="en-US" sz="1200" b="0" i="0" kern="1200" dirty="0" err="1" smtClean="0">
                <a:solidFill>
                  <a:schemeClr val="tx1"/>
                </a:solidFill>
                <a:effectLst/>
                <a:latin typeface="+mn-lt"/>
                <a:ea typeface="+mn-ea"/>
                <a:cs typeface="+mn-cs"/>
              </a:rPr>
              <a:t>PoIish</a:t>
            </a:r>
            <a:r>
              <a:rPr lang="en-US" sz="1200" b="0" i="0" kern="1200" dirty="0" smtClean="0">
                <a:solidFill>
                  <a:schemeClr val="tx1"/>
                </a:solidFill>
                <a:effectLst/>
                <a:latin typeface="+mn-lt"/>
                <a:ea typeface="+mn-ea"/>
                <a:cs typeface="+mn-cs"/>
              </a:rPr>
              <a:t> Naval Academy is to create conditions necessary to provide security for the Republic of Poland at sea through disseminating </a:t>
            </a:r>
            <a:r>
              <a:rPr lang="en-US" sz="1200" b="0" i="0" kern="1200" dirty="0" err="1" smtClean="0">
                <a:solidFill>
                  <a:schemeClr val="tx1"/>
                </a:solidFill>
                <a:effectLst/>
                <a:latin typeface="+mn-lt"/>
                <a:ea typeface="+mn-ea"/>
                <a:cs typeface="+mn-cs"/>
              </a:rPr>
              <a:t>compreherisive</a:t>
            </a:r>
            <a:r>
              <a:rPr lang="en-US" sz="1200" b="0" i="0" kern="1200" dirty="0" smtClean="0">
                <a:solidFill>
                  <a:schemeClr val="tx1"/>
                </a:solidFill>
                <a:effectLst/>
                <a:latin typeface="+mn-lt"/>
                <a:ea typeface="+mn-ea"/>
                <a:cs typeface="+mn-cs"/>
              </a:rPr>
              <a:t> knowledge, conducting research work, educating and developing midshipmen and civilian students, as well as perfecting professional military, and civilian workers, in the administration and maritime industry.</a:t>
            </a:r>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5</a:t>
            </a:fld>
            <a:endParaRPr lang="pl-PL"/>
          </a:p>
        </p:txBody>
      </p:sp>
    </p:spTree>
    <p:extLst>
      <p:ext uri="{BB962C8B-B14F-4D97-AF65-F5344CB8AC3E}">
        <p14:creationId xmlns:p14="http://schemas.microsoft.com/office/powerpoint/2010/main" val="414810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None/>
            </a:pPr>
            <a:r>
              <a:rPr lang="en-US" dirty="0" smtClean="0"/>
              <a:t>5-MONTH INTENSIVE RESIDENTIAL COURSES </a:t>
            </a:r>
          </a:p>
          <a:p>
            <a:r>
              <a:rPr lang="en-US" dirty="0" smtClean="0"/>
              <a:t>590h A1, 620h A3</a:t>
            </a:r>
            <a:r>
              <a:rPr lang="pl-PL" dirty="0" smtClean="0"/>
              <a:t> (6-7 </a:t>
            </a:r>
            <a:r>
              <a:rPr lang="pl-PL" dirty="0" err="1" smtClean="0"/>
              <a:t>hours</a:t>
            </a:r>
            <a:r>
              <a:rPr lang="pl-PL" dirty="0" smtClean="0"/>
              <a:t> a </a:t>
            </a:r>
            <a:r>
              <a:rPr lang="pl-PL" dirty="0" err="1" smtClean="0"/>
              <a:t>day</a:t>
            </a:r>
            <a:r>
              <a:rPr lang="pl-PL" dirty="0" smtClean="0"/>
              <a:t>)</a:t>
            </a:r>
            <a:endParaRPr lang="en-US" dirty="0" smtClean="0"/>
          </a:p>
          <a:p>
            <a:r>
              <a:rPr lang="en-US" dirty="0" smtClean="0"/>
              <a:t>1-2-MONTH SPECIALIZED OR REMEDY COURSES </a:t>
            </a:r>
            <a:br>
              <a:rPr lang="en-US" dirty="0" smtClean="0"/>
            </a:br>
            <a:r>
              <a:rPr lang="en-US" dirty="0" smtClean="0"/>
              <a:t>270-300h</a:t>
            </a:r>
          </a:p>
          <a:p>
            <a:r>
              <a:rPr lang="en-US" dirty="0" smtClean="0"/>
              <a:t>MILITARY STUDENTS - 9 SEMESTERS (468h)            </a:t>
            </a:r>
            <a:br>
              <a:rPr lang="en-US" dirty="0" smtClean="0"/>
            </a:br>
            <a:r>
              <a:rPr lang="en-US" dirty="0" smtClean="0"/>
              <a:t>LEVEL REQUIRED TO BE PROMOTED TO AN OFFICER </a:t>
            </a:r>
            <a:br>
              <a:rPr lang="en-US" dirty="0" smtClean="0"/>
            </a:br>
            <a:r>
              <a:rPr lang="en-US" dirty="0" smtClean="0"/>
              <a:t>- 3232 according to  STANAG 6001</a:t>
            </a:r>
          </a:p>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10</a:t>
            </a:fld>
            <a:endParaRPr lang="pl-PL"/>
          </a:p>
        </p:txBody>
      </p:sp>
    </p:spTree>
    <p:extLst>
      <p:ext uri="{BB962C8B-B14F-4D97-AF65-F5344CB8AC3E}">
        <p14:creationId xmlns:p14="http://schemas.microsoft.com/office/powerpoint/2010/main" val="2271797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Blended Learning: Using technology in and beyond the language classroom </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err="1" smtClean="0">
                <a:solidFill>
                  <a:schemeClr val="tx1"/>
                </a:solidFill>
                <a:latin typeface="+mn-lt"/>
                <a:ea typeface="+mn-ea"/>
                <a:cs typeface="+mn-cs"/>
              </a:rPr>
              <a:t>Pete</a:t>
            </a:r>
            <a:r>
              <a:rPr lang="pl-PL"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Sharma</a:t>
            </a:r>
            <a:r>
              <a:rPr lang="pl-PL" sz="1200" b="0" i="0" u="none" strike="noStrike" kern="1200" baseline="0" dirty="0" smtClean="0">
                <a:solidFill>
                  <a:schemeClr val="tx1"/>
                </a:solidFill>
                <a:latin typeface="+mn-lt"/>
                <a:ea typeface="+mn-ea"/>
                <a:cs typeface="+mn-cs"/>
              </a:rPr>
              <a:t> &amp; Barney </a:t>
            </a:r>
            <a:r>
              <a:rPr lang="pl-PL" sz="1200" b="0" i="0" u="none" strike="noStrike" kern="1200" baseline="0" dirty="0" err="1" smtClean="0">
                <a:solidFill>
                  <a:schemeClr val="tx1"/>
                </a:solidFill>
                <a:latin typeface="+mn-lt"/>
                <a:ea typeface="+mn-ea"/>
                <a:cs typeface="+mn-cs"/>
              </a:rPr>
              <a:t>Barrett</a:t>
            </a:r>
            <a:r>
              <a:rPr lang="pl-PL" sz="1200" b="0" i="0" u="none" strike="noStrike" kern="1200" baseline="0" dirty="0" smtClean="0">
                <a:solidFill>
                  <a:schemeClr val="tx1"/>
                </a:solidFill>
                <a:latin typeface="+mn-lt"/>
                <a:ea typeface="+mn-ea"/>
                <a:cs typeface="+mn-cs"/>
              </a:rPr>
              <a:t>  2007</a:t>
            </a:r>
          </a:p>
          <a:p>
            <a:endParaRPr lang="pl-PL"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a </a:t>
            </a:r>
            <a:r>
              <a:rPr lang="pl-PL" dirty="0" err="1" smtClean="0"/>
              <a:t>language</a:t>
            </a:r>
            <a:r>
              <a:rPr lang="pl-PL" dirty="0" smtClean="0"/>
              <a:t> </a:t>
            </a:r>
            <a:r>
              <a:rPr lang="pl-PL" dirty="0" err="1" smtClean="0"/>
              <a:t>course</a:t>
            </a:r>
            <a:r>
              <a:rPr lang="pl-PL" dirty="0" smtClean="0"/>
              <a:t> </a:t>
            </a:r>
            <a:r>
              <a:rPr lang="pl-PL" dirty="0" err="1" smtClean="0"/>
              <a:t>that</a:t>
            </a:r>
            <a:r>
              <a:rPr lang="pl-PL" dirty="0" smtClean="0"/>
              <a:t> </a:t>
            </a:r>
            <a:r>
              <a:rPr lang="pl-PL" dirty="0" err="1" smtClean="0"/>
              <a:t>combines</a:t>
            </a:r>
            <a:r>
              <a:rPr lang="pl-PL" dirty="0" smtClean="0"/>
              <a:t> a face-to-face (F2F) </a:t>
            </a:r>
            <a:r>
              <a:rPr lang="pl-PL" dirty="0" err="1" smtClean="0"/>
              <a:t>classroom</a:t>
            </a:r>
            <a:r>
              <a:rPr lang="pl-PL" dirty="0" smtClean="0"/>
              <a:t> component with </a:t>
            </a:r>
            <a:r>
              <a:rPr lang="pl-PL" dirty="0" err="1" smtClean="0"/>
              <a:t>an</a:t>
            </a:r>
            <a:r>
              <a:rPr lang="pl-PL" dirty="0" smtClean="0"/>
              <a:t> </a:t>
            </a:r>
            <a:r>
              <a:rPr lang="pl-PL" dirty="0" err="1" smtClean="0"/>
              <a:t>appropriate</a:t>
            </a:r>
            <a:r>
              <a:rPr lang="pl-PL" dirty="0" smtClean="0"/>
              <a:t> </a:t>
            </a:r>
            <a:r>
              <a:rPr lang="pl-PL" dirty="0" err="1" smtClean="0"/>
              <a:t>use</a:t>
            </a:r>
            <a:r>
              <a:rPr lang="pl-PL" dirty="0" smtClean="0"/>
              <a:t> of </a:t>
            </a:r>
            <a:r>
              <a:rPr lang="pl-PL" dirty="0" err="1" smtClean="0"/>
              <a:t>technology</a:t>
            </a:r>
            <a:r>
              <a:rPr lang="pl-PL" dirty="0" smtClean="0"/>
              <a:t> (</a:t>
            </a:r>
            <a:r>
              <a:rPr lang="pl-PL" dirty="0" err="1" smtClean="0"/>
              <a:t>Sharma</a:t>
            </a:r>
            <a:r>
              <a:rPr lang="pl-PL" dirty="0" smtClean="0"/>
              <a:t> and </a:t>
            </a:r>
            <a:r>
              <a:rPr lang="pl-PL" dirty="0" err="1" smtClean="0"/>
              <a:t>Barrett</a:t>
            </a:r>
            <a:r>
              <a:rPr lang="pl-PL" dirty="0" smtClean="0"/>
              <a:t>, 2007)</a:t>
            </a:r>
          </a:p>
          <a:p>
            <a:r>
              <a:rPr lang="pl-PL" sz="1200" b="0" i="0" u="none" strike="noStrike" kern="1200" baseline="0" dirty="0" smtClean="0">
                <a:solidFill>
                  <a:schemeClr val="tx1"/>
                </a:solidFill>
                <a:latin typeface="+mn-lt"/>
                <a:ea typeface="+mn-ea"/>
                <a:cs typeface="+mn-cs"/>
              </a:rPr>
              <a:t>	</a:t>
            </a: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Computers and technology play starring roles in our personal and professional lives, and they have also been playing dominant roles in the classroom. </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dirty="0" smtClean="0"/>
              <a:t>Neither the computer nor the World Wide Web is meant to replace instructors; both are</a:t>
            </a:r>
            <a:r>
              <a:rPr lang="pl-PL" dirty="0" smtClean="0"/>
              <a:t> </a:t>
            </a:r>
            <a:r>
              <a:rPr lang="en-US" dirty="0" smtClean="0"/>
              <a:t>supplements to instructor-developed lesson plans, but technology can provide a myriad of benefits, </a:t>
            </a:r>
            <a:r>
              <a:rPr lang="pl-PL" dirty="0" err="1" smtClean="0"/>
              <a:t>including</a:t>
            </a:r>
            <a:r>
              <a:rPr lang="pl-PL" dirty="0" smtClean="0"/>
              <a:t>:</a:t>
            </a:r>
          </a:p>
          <a:p>
            <a:pPr marL="171450" indent="-171450">
              <a:buFontTx/>
              <a:buChar char="-"/>
            </a:pPr>
            <a:r>
              <a:rPr lang="pl-PL" dirty="0" smtClean="0"/>
              <a:t>the de</a:t>
            </a:r>
            <a:r>
              <a:rPr lang="en-US" dirty="0" err="1" smtClean="0"/>
              <a:t>velopment</a:t>
            </a:r>
            <a:r>
              <a:rPr lang="en-US" dirty="0" smtClean="0"/>
              <a:t> of independent learners</a:t>
            </a:r>
            <a:r>
              <a:rPr lang="pl-PL" baseline="0" dirty="0" smtClean="0"/>
              <a:t> – </a:t>
            </a:r>
            <a:r>
              <a:rPr lang="pl-PL" baseline="0" dirty="0" err="1" smtClean="0"/>
              <a:t>learners</a:t>
            </a:r>
            <a:r>
              <a:rPr lang="pl-PL" baseline="0" dirty="0" smtClean="0"/>
              <a:t>’ </a:t>
            </a:r>
            <a:r>
              <a:rPr lang="pl-PL" baseline="0" dirty="0" err="1" smtClean="0"/>
              <a:t>autonomy</a:t>
            </a:r>
            <a:r>
              <a:rPr lang="en-US" dirty="0" smtClean="0"/>
              <a:t> </a:t>
            </a:r>
            <a:endParaRPr lang="pl-PL" dirty="0" smtClean="0"/>
          </a:p>
          <a:p>
            <a:pPr marL="171450" indent="-171450">
              <a:buFontTx/>
              <a:buChar char="-"/>
            </a:pPr>
            <a:r>
              <a:rPr lang="en-US" dirty="0" smtClean="0"/>
              <a:t>a source of instant feedback, and </a:t>
            </a:r>
            <a:endParaRPr lang="pl-PL" dirty="0" smtClean="0"/>
          </a:p>
          <a:p>
            <a:pPr marL="171450" indent="-171450">
              <a:buFontTx/>
              <a:buChar char="-"/>
            </a:pPr>
            <a:r>
              <a:rPr lang="en-US" dirty="0" smtClean="0"/>
              <a:t>motivation to</a:t>
            </a:r>
            <a:r>
              <a:rPr lang="pl-PL" dirty="0" smtClean="0"/>
              <a:t> </a:t>
            </a:r>
            <a:r>
              <a:rPr lang="en-US" dirty="0" smtClean="0"/>
              <a:t>learners. </a:t>
            </a:r>
            <a:endParaRPr lang="pl-PL" dirty="0" smtClean="0"/>
          </a:p>
          <a:p>
            <a:r>
              <a:rPr lang="en-US" dirty="0" smtClean="0"/>
              <a:t>technology should fit appropriately into each lesson plan and</a:t>
            </a:r>
            <a:r>
              <a:rPr lang="pl-PL" dirty="0" smtClean="0"/>
              <a:t> </a:t>
            </a:r>
            <a:r>
              <a:rPr lang="en-US" dirty="0" smtClean="0"/>
              <a:t>should not be used just for the sake of using it. Technology should be used to enhance instructors’ lesson</a:t>
            </a:r>
            <a:r>
              <a:rPr lang="pl-PL" dirty="0" smtClean="0"/>
              <a:t> </a:t>
            </a:r>
            <a:r>
              <a:rPr lang="en-US" dirty="0" smtClean="0"/>
              <a:t>plans and create interactive and motivating lessons for both teachers and students.</a:t>
            </a:r>
            <a:endParaRPr lang="pl-PL" dirty="0" smtClean="0"/>
          </a:p>
          <a:p>
            <a:r>
              <a:rPr lang="pl-PL" dirty="0" smtClean="0"/>
              <a:t>Net </a:t>
            </a:r>
            <a:r>
              <a:rPr lang="pl-PL" dirty="0" err="1" smtClean="0"/>
              <a:t>generation</a:t>
            </a:r>
            <a:r>
              <a:rPr lang="pl-PL" dirty="0" smtClean="0"/>
              <a:t> – DIGITAL NATIVES</a:t>
            </a:r>
          </a:p>
          <a:p>
            <a:r>
              <a:rPr lang="pl-PL" dirty="0" err="1" smtClean="0"/>
              <a:t>Bearing</a:t>
            </a:r>
            <a:r>
              <a:rPr lang="pl-PL" dirty="0" smtClean="0"/>
              <a:t> </a:t>
            </a:r>
            <a:r>
              <a:rPr lang="pl-PL" dirty="0" err="1" smtClean="0"/>
              <a:t>that</a:t>
            </a:r>
            <a:r>
              <a:rPr lang="pl-PL" dirty="0" smtClean="0"/>
              <a:t> in </a:t>
            </a:r>
            <a:r>
              <a:rPr lang="pl-PL" dirty="0" err="1" smtClean="0"/>
              <a:t>mind</a:t>
            </a:r>
            <a:r>
              <a:rPr lang="pl-PL" dirty="0" smtClean="0"/>
              <a:t> in the </a:t>
            </a:r>
            <a:r>
              <a:rPr lang="pl-PL" dirty="0" err="1" smtClean="0"/>
              <a:t>Academy</a:t>
            </a:r>
            <a:r>
              <a:rPr lang="pl-PL" baseline="0" dirty="0" smtClean="0"/>
              <a:t> we </a:t>
            </a:r>
            <a:r>
              <a:rPr lang="pl-PL" baseline="0" dirty="0" err="1" smtClean="0"/>
              <a:t>decided</a:t>
            </a:r>
            <a:r>
              <a:rPr lang="pl-PL" baseline="0" dirty="0" smtClean="0"/>
              <a:t> to </a:t>
            </a:r>
            <a:r>
              <a:rPr lang="pl-PL" baseline="0" dirty="0" err="1" smtClean="0"/>
              <a:t>implement</a:t>
            </a:r>
            <a:r>
              <a:rPr lang="pl-PL" baseline="0" dirty="0" smtClean="0"/>
              <a:t> </a:t>
            </a:r>
            <a:r>
              <a:rPr lang="pl-PL" baseline="0" dirty="0" err="1" smtClean="0"/>
              <a:t>certain</a:t>
            </a:r>
            <a:r>
              <a:rPr lang="pl-PL" baseline="0" dirty="0" smtClean="0"/>
              <a:t> </a:t>
            </a:r>
            <a:r>
              <a:rPr lang="pl-PL" baseline="0" dirty="0" err="1" smtClean="0"/>
              <a:t>degree</a:t>
            </a:r>
            <a:r>
              <a:rPr lang="pl-PL" baseline="0" dirty="0" smtClean="0"/>
              <a:t> of </a:t>
            </a:r>
            <a:r>
              <a:rPr lang="pl-PL" baseline="0" dirty="0" err="1" smtClean="0"/>
              <a:t>digitial</a:t>
            </a:r>
            <a:r>
              <a:rPr lang="pl-PL" baseline="0" dirty="0" smtClean="0"/>
              <a:t> </a:t>
            </a:r>
            <a:r>
              <a:rPr lang="pl-PL" baseline="0" dirty="0" err="1" smtClean="0"/>
              <a:t>technology</a:t>
            </a:r>
            <a:r>
              <a:rPr lang="pl-PL" baseline="0" dirty="0" smtClean="0"/>
              <a:t> </a:t>
            </a:r>
            <a:r>
              <a:rPr lang="pl-PL" baseline="0" dirty="0" err="1" smtClean="0"/>
              <a:t>into</a:t>
            </a:r>
            <a:r>
              <a:rPr lang="pl-PL" baseline="0" dirty="0" smtClean="0"/>
              <a:t> </a:t>
            </a:r>
            <a:r>
              <a:rPr lang="pl-PL" baseline="0" dirty="0" err="1" smtClean="0"/>
              <a:t>our</a:t>
            </a:r>
            <a:r>
              <a:rPr lang="pl-PL" baseline="0" dirty="0" smtClean="0"/>
              <a:t> proces of </a:t>
            </a:r>
            <a:r>
              <a:rPr lang="pl-PL" baseline="0" dirty="0" err="1" smtClean="0"/>
              <a:t>teaching</a:t>
            </a:r>
            <a:r>
              <a:rPr lang="pl-PL" baseline="0" dirty="0" smtClean="0"/>
              <a:t> – STANAG 6001 A2 </a:t>
            </a:r>
            <a:r>
              <a:rPr lang="pl-PL" baseline="0" dirty="0" err="1" smtClean="0"/>
              <a:t>intensive</a:t>
            </a:r>
            <a:r>
              <a:rPr lang="pl-PL" baseline="0" dirty="0" smtClean="0"/>
              <a:t> 5-month </a:t>
            </a:r>
            <a:r>
              <a:rPr lang="pl-PL" baseline="0" dirty="0" err="1" smtClean="0"/>
              <a:t>courses</a:t>
            </a:r>
            <a:r>
              <a:rPr lang="pl-PL" baseline="0" dirty="0" smtClean="0"/>
              <a:t>.</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11</a:t>
            </a:fld>
            <a:endParaRPr lang="pl-PL"/>
          </a:p>
        </p:txBody>
      </p:sp>
    </p:spTree>
    <p:extLst>
      <p:ext uri="{BB962C8B-B14F-4D97-AF65-F5344CB8AC3E}">
        <p14:creationId xmlns:p14="http://schemas.microsoft.com/office/powerpoint/2010/main" val="3912513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DIGITAL NATIVES - </a:t>
            </a:r>
            <a:r>
              <a:rPr lang="en-US" dirty="0" smtClean="0"/>
              <a:t> students today are all “native speakers” of the digital language of computers, video games and the Internet. </a:t>
            </a:r>
            <a:endParaRPr lang="pl-PL" dirty="0" smtClean="0"/>
          </a:p>
          <a:p>
            <a:r>
              <a:rPr lang="pl-PL" dirty="0" smtClean="0"/>
              <a:t>DIGITAL IMMIGRANTS</a:t>
            </a:r>
            <a:r>
              <a:rPr lang="pl-PL" baseline="0" dirty="0" smtClean="0"/>
              <a:t> - </a:t>
            </a:r>
            <a:r>
              <a:rPr lang="en-US" dirty="0" smtClean="0"/>
              <a:t>Those of us who were not born into the digital world but have, at some later point in our lives, become fascinated by and adopted many or most aspects of the new technology  </a:t>
            </a:r>
            <a:endParaRPr lang="pl-PL" dirty="0" smtClean="0"/>
          </a:p>
          <a:p>
            <a:endParaRPr lang="pl-PL" dirty="0" smtClean="0"/>
          </a:p>
          <a:p>
            <a:r>
              <a:rPr lang="en-US" dirty="0" smtClean="0"/>
              <a:t>DIGITAL NATIVES -  are used to receiving information really fast. They like to parallel process and multi-task. They prefer their graphics before their text rather than the opposite. They prefer random access (like hypertext). They function best when networked. They thrive on instant gratification and frequent rewards. They prefer games to “serious” work. (</a:t>
            </a:r>
            <a:r>
              <a:rPr lang="en-US" dirty="0" err="1" smtClean="0"/>
              <a:t>Prensky</a:t>
            </a:r>
            <a:r>
              <a:rPr lang="en-US" dirty="0" smtClean="0"/>
              <a:t> 2001a p2)</a:t>
            </a:r>
            <a:endParaRPr lang="pl-PL" dirty="0" smtClean="0"/>
          </a:p>
          <a:p>
            <a:endParaRPr lang="pl-PL" dirty="0" smtClean="0"/>
          </a:p>
          <a:p>
            <a:r>
              <a:rPr lang="en-US" sz="1200" b="1" i="0" u="none" strike="noStrike" kern="1200" baseline="0" dirty="0" err="1" smtClean="0">
                <a:solidFill>
                  <a:schemeClr val="tx1"/>
                </a:solidFill>
                <a:latin typeface="+mn-lt"/>
                <a:ea typeface="+mn-ea"/>
                <a:cs typeface="+mn-cs"/>
              </a:rPr>
              <a:t>Prensky</a:t>
            </a:r>
            <a:r>
              <a:rPr lang="en-US" sz="1200" b="1" i="0" u="none" strike="noStrike" kern="1200" baseline="0" dirty="0" smtClean="0">
                <a:solidFill>
                  <a:schemeClr val="tx1"/>
                </a:solidFill>
                <a:latin typeface="+mn-lt"/>
                <a:ea typeface="+mn-ea"/>
                <a:cs typeface="+mn-cs"/>
              </a:rPr>
              <a:t>, M. </a:t>
            </a:r>
            <a:r>
              <a:rPr lang="en-US" sz="1200" b="0" i="0" u="none" strike="noStrike" kern="1200" baseline="0" dirty="0" smtClean="0">
                <a:solidFill>
                  <a:schemeClr val="tx1"/>
                </a:solidFill>
                <a:latin typeface="+mn-lt"/>
                <a:ea typeface="+mn-ea"/>
                <a:cs typeface="+mn-cs"/>
              </a:rPr>
              <a:t>(2010). </a:t>
            </a:r>
            <a:r>
              <a:rPr lang="en-US" sz="1200" b="0" i="1" u="none" strike="noStrike" kern="1200" baseline="0" dirty="0" smtClean="0">
                <a:solidFill>
                  <a:schemeClr val="tx1"/>
                </a:solidFill>
                <a:latin typeface="+mn-lt"/>
                <a:ea typeface="+mn-ea"/>
                <a:cs typeface="+mn-cs"/>
              </a:rPr>
              <a:t>Teaching Digital Natives: Partnering for Real Learning</a:t>
            </a:r>
            <a:r>
              <a:rPr lang="en-US" sz="1200" b="0" i="0" u="none" strike="noStrike" kern="1200" baseline="0" dirty="0" smtClean="0">
                <a:solidFill>
                  <a:schemeClr val="tx1"/>
                </a:solidFill>
                <a:latin typeface="+mn-lt"/>
                <a:ea typeface="+mn-ea"/>
                <a:cs typeface="+mn-cs"/>
              </a:rPr>
              <a:t>. London: Sage Publishers.</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12</a:t>
            </a:fld>
            <a:endParaRPr lang="pl-PL"/>
          </a:p>
        </p:txBody>
      </p:sp>
    </p:spTree>
    <p:extLst>
      <p:ext uri="{BB962C8B-B14F-4D97-AF65-F5344CB8AC3E}">
        <p14:creationId xmlns:p14="http://schemas.microsoft.com/office/powerpoint/2010/main" val="113164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Tapscott</a:t>
            </a:r>
            <a:r>
              <a:rPr lang="en-US" sz="1200" b="0" i="0" u="none" strike="noStrike" kern="1200" baseline="0" dirty="0" smtClean="0">
                <a:solidFill>
                  <a:schemeClr val="tx1"/>
                </a:solidFill>
                <a:latin typeface="+mn-lt"/>
                <a:ea typeface="+mn-ea"/>
                <a:cs typeface="+mn-cs"/>
              </a:rPr>
              <a:t>, D. (2009). </a:t>
            </a:r>
            <a:r>
              <a:rPr lang="en-US" sz="1200" b="0" i="1" u="none" strike="noStrike" kern="1200" baseline="0" dirty="0" smtClean="0">
                <a:solidFill>
                  <a:schemeClr val="tx1"/>
                </a:solidFill>
                <a:latin typeface="+mn-lt"/>
                <a:ea typeface="+mn-ea"/>
                <a:cs typeface="+mn-cs"/>
              </a:rPr>
              <a:t>Grown up digital: How the Net generation is changing your world</a:t>
            </a:r>
            <a:r>
              <a:rPr lang="en-US" sz="1200" b="0" i="0" u="none" strike="noStrike" kern="1200" baseline="0" dirty="0" smtClean="0">
                <a:solidFill>
                  <a:schemeClr val="tx1"/>
                </a:solidFill>
                <a:latin typeface="+mn-lt"/>
                <a:ea typeface="+mn-ea"/>
                <a:cs typeface="+mn-cs"/>
              </a:rPr>
              <a:t>. New York: McGraw-Hill.</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b="1" dirty="0" smtClean="0"/>
              <a:t>NET GENERATION </a:t>
            </a:r>
            <a:r>
              <a:rPr lang="pl-PL" dirty="0" smtClean="0"/>
              <a:t>-</a:t>
            </a:r>
            <a:r>
              <a:rPr lang="en-US" dirty="0" smtClean="0"/>
              <a:t> In education they [the Net generation] are forcing a change in the model of pedagogy, from a teacher</a:t>
            </a:r>
            <a:r>
              <a:rPr lang="pl-PL" dirty="0" smtClean="0"/>
              <a:t> </a:t>
            </a:r>
            <a:r>
              <a:rPr lang="en-US" dirty="0" smtClean="0"/>
              <a:t>focused approach based on instruction to a student-focused model based on collaboration.” (</a:t>
            </a:r>
            <a:r>
              <a:rPr lang="pl-PL" dirty="0" smtClean="0"/>
              <a:t> </a:t>
            </a:r>
            <a:r>
              <a:rPr lang="pl-PL" dirty="0" err="1" smtClean="0"/>
              <a:t>Tapscott</a:t>
            </a:r>
            <a:r>
              <a:rPr lang="pl-PL" dirty="0" smtClean="0"/>
              <a:t>, </a:t>
            </a:r>
            <a:r>
              <a:rPr lang="en-US" dirty="0" smtClean="0"/>
              <a:t>2009)</a:t>
            </a:r>
            <a:endParaRPr lang="pl-PL" dirty="0" smtClean="0"/>
          </a:p>
          <a:p>
            <a:pPr lvl="1"/>
            <a:r>
              <a:rPr lang="pl-PL" dirty="0" err="1" smtClean="0"/>
              <a:t>Teachers</a:t>
            </a:r>
            <a:r>
              <a:rPr lang="pl-PL" dirty="0" smtClean="0"/>
              <a:t> – </a:t>
            </a:r>
            <a:r>
              <a:rPr lang="pl-PL" dirty="0" err="1" smtClean="0"/>
              <a:t>new</a:t>
            </a:r>
            <a:r>
              <a:rPr lang="pl-PL" dirty="0" smtClean="0"/>
              <a:t> </a:t>
            </a:r>
            <a:r>
              <a:rPr lang="pl-PL" dirty="0" err="1" smtClean="0"/>
              <a:t>tools</a:t>
            </a:r>
            <a:r>
              <a:rPr lang="pl-PL" dirty="0" smtClean="0"/>
              <a:t>, </a:t>
            </a:r>
            <a:r>
              <a:rPr lang="pl-PL" dirty="0" err="1" smtClean="0"/>
              <a:t>new</a:t>
            </a:r>
            <a:r>
              <a:rPr lang="pl-PL" dirty="0" smtClean="0"/>
              <a:t> </a:t>
            </a:r>
            <a:r>
              <a:rPr lang="pl-PL" dirty="0" err="1" smtClean="0"/>
              <a:t>approaches</a:t>
            </a:r>
            <a:r>
              <a:rPr lang="pl-PL" dirty="0" smtClean="0"/>
              <a:t>, </a:t>
            </a:r>
            <a:r>
              <a:rPr lang="pl-PL" dirty="0" err="1" smtClean="0"/>
              <a:t>new</a:t>
            </a:r>
            <a:r>
              <a:rPr lang="pl-PL" dirty="0" smtClean="0"/>
              <a:t> </a:t>
            </a:r>
            <a:r>
              <a:rPr lang="pl-PL" dirty="0" err="1" smtClean="0"/>
              <a:t>skills</a:t>
            </a:r>
            <a:r>
              <a:rPr lang="pl-PL" dirty="0" smtClean="0"/>
              <a:t>, </a:t>
            </a:r>
            <a:r>
              <a:rPr lang="en-US" dirty="0" smtClean="0"/>
              <a:t>they had to modify their teaching practices to accommodate to a new technology-based educational trend and in order to meet the new learning needs of the technologically sophisticated students</a:t>
            </a:r>
            <a:endParaRPr lang="pl-PL" dirty="0" smtClean="0"/>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13</a:t>
            </a:fld>
            <a:endParaRPr lang="pl-PL"/>
          </a:p>
        </p:txBody>
      </p:sp>
    </p:spTree>
    <p:extLst>
      <p:ext uri="{BB962C8B-B14F-4D97-AF65-F5344CB8AC3E}">
        <p14:creationId xmlns:p14="http://schemas.microsoft.com/office/powerpoint/2010/main" val="156351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smtClean="0"/>
              <a:t>Tablets</a:t>
            </a:r>
            <a:r>
              <a:rPr lang="pl-PL" dirty="0" smtClean="0"/>
              <a:t>!!!</a:t>
            </a:r>
            <a:endParaRPr lang="pl-PL" dirty="0"/>
          </a:p>
        </p:txBody>
      </p:sp>
      <p:sp>
        <p:nvSpPr>
          <p:cNvPr id="4" name="Symbol zastępczy numeru slajdu 3"/>
          <p:cNvSpPr>
            <a:spLocks noGrp="1"/>
          </p:cNvSpPr>
          <p:nvPr>
            <p:ph type="sldNum" sz="quarter" idx="10"/>
          </p:nvPr>
        </p:nvSpPr>
        <p:spPr/>
        <p:txBody>
          <a:bodyPr/>
          <a:lstStyle/>
          <a:p>
            <a:fld id="{BC1C3A54-1675-44B7-85E5-77CD52DDBBD0}" type="slidenum">
              <a:rPr lang="pl-PL" smtClean="0"/>
              <a:t>14</a:t>
            </a:fld>
            <a:endParaRPr lang="pl-PL"/>
          </a:p>
        </p:txBody>
      </p:sp>
    </p:spTree>
    <p:extLst>
      <p:ext uri="{BB962C8B-B14F-4D97-AF65-F5344CB8AC3E}">
        <p14:creationId xmlns:p14="http://schemas.microsoft.com/office/powerpoint/2010/main" val="322835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666A439-7C4A-42DD-BCFC-64DC0E7041C3}" type="datetimeFigureOut">
              <a:rPr lang="pl-PL" smtClean="0"/>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314919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666A439-7C4A-42DD-BCFC-64DC0E7041C3}" type="datetimeFigureOut">
              <a:rPr lang="pl-PL" smtClean="0"/>
              <a:t>01.10.2017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22099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666A439-7C4A-42DD-BCFC-64DC0E7041C3}" type="datetimeFigureOut">
              <a:rPr lang="pl-PL" smtClean="0"/>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1268675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666A439-7C4A-42DD-BCFC-64DC0E7041C3}" type="datetimeFigureOut">
              <a:rPr lang="pl-PL" smtClean="0"/>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350897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91BFE8C-F25D-4052-8DC0-5FF86BF4481A}" type="datetimeFigureOut">
              <a:rPr lang="pl-PL" smtClean="0"/>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29626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91BFE8C-F25D-4052-8DC0-5FF86BF4481A}" type="datetimeFigureOut">
              <a:rPr lang="pl-PL" smtClean="0"/>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144957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591BFE8C-F25D-4052-8DC0-5FF86BF4481A}" type="datetimeFigureOut">
              <a:rPr lang="pl-PL" smtClean="0"/>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72486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91BFE8C-F25D-4052-8DC0-5FF86BF4481A}" type="datetimeFigureOut">
              <a:rPr lang="pl-PL" smtClean="0"/>
              <a:t>01.10.2017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191683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91BFE8C-F25D-4052-8DC0-5FF86BF4481A}" type="datetimeFigureOut">
              <a:rPr lang="pl-PL" smtClean="0"/>
              <a:t>01.10.2017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3338104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91BFE8C-F25D-4052-8DC0-5FF86BF4481A}" type="datetimeFigureOut">
              <a:rPr lang="pl-PL" smtClean="0"/>
              <a:t>01.10.2017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2602936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91BFE8C-F25D-4052-8DC0-5FF86BF4481A}" type="datetimeFigureOut">
              <a:rPr lang="pl-PL" smtClean="0"/>
              <a:t>01.10.2017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177542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666A439-7C4A-42DD-BCFC-64DC0E7041C3}" type="datetimeFigureOut">
              <a:rPr lang="pl-PL" smtClean="0"/>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99889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91BFE8C-F25D-4052-8DC0-5FF86BF4481A}" type="datetimeFigureOut">
              <a:rPr lang="pl-PL" smtClean="0"/>
              <a:t>01.10.2017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1603467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591BFE8C-F25D-4052-8DC0-5FF86BF4481A}" type="datetimeFigureOut">
              <a:rPr lang="pl-PL" smtClean="0"/>
              <a:t>01.10.2017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809527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591BFE8C-F25D-4052-8DC0-5FF86BF4481A}" type="datetimeFigureOut">
              <a:rPr lang="pl-PL" smtClean="0"/>
              <a:t>01.10.2017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326360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91BFE8C-F25D-4052-8DC0-5FF86BF4481A}" type="datetimeFigureOut">
              <a:rPr lang="pl-PL" smtClean="0"/>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3067557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91BFE8C-F25D-4052-8DC0-5FF86BF4481A}" type="datetimeFigureOut">
              <a:rPr lang="pl-PL" smtClean="0"/>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2FE2170-F0BA-4A6A-96AA-68AB33E03D1E}" type="slidenum">
              <a:rPr lang="pl-PL" smtClean="0"/>
              <a:t>‹#›</a:t>
            </a:fld>
            <a:endParaRPr lang="pl-PL"/>
          </a:p>
        </p:txBody>
      </p:sp>
    </p:spTree>
    <p:extLst>
      <p:ext uri="{BB962C8B-B14F-4D97-AF65-F5344CB8AC3E}">
        <p14:creationId xmlns:p14="http://schemas.microsoft.com/office/powerpoint/2010/main" val="213276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666A439-7C4A-42DD-BCFC-64DC0E7041C3}" type="datetimeFigureOut">
              <a:rPr lang="pl-PL" smtClean="0"/>
              <a:t>01.10.2017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57400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1666A439-7C4A-42DD-BCFC-64DC0E7041C3}" type="datetimeFigureOut">
              <a:rPr lang="pl-PL" smtClean="0"/>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191146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666A439-7C4A-42DD-BCFC-64DC0E7041C3}" type="datetimeFigureOut">
              <a:rPr lang="pl-PL" smtClean="0"/>
              <a:t>01.10.2017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207377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666A439-7C4A-42DD-BCFC-64DC0E7041C3}" type="datetimeFigureOut">
              <a:rPr lang="pl-PL" smtClean="0"/>
              <a:t>01.10.2017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64672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666A439-7C4A-42DD-BCFC-64DC0E7041C3}" type="datetimeFigureOut">
              <a:rPr lang="pl-PL" smtClean="0"/>
              <a:t>01.10.2017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371690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666A439-7C4A-42DD-BCFC-64DC0E7041C3}" type="datetimeFigureOut">
              <a:rPr lang="pl-PL" smtClean="0"/>
              <a:t>01.10.2017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419889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666A439-7C4A-42DD-BCFC-64DC0E7041C3}" type="datetimeFigureOut">
              <a:rPr lang="pl-PL" smtClean="0"/>
              <a:t>01.10.2017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CD04303-DB00-47C6-9A6C-0CDA3637E625}" type="slidenum">
              <a:rPr lang="pl-PL" smtClean="0"/>
              <a:t>‹#›</a:t>
            </a:fld>
            <a:endParaRPr lang="pl-PL"/>
          </a:p>
        </p:txBody>
      </p:sp>
    </p:spTree>
    <p:extLst>
      <p:ext uri="{BB962C8B-B14F-4D97-AF65-F5344CB8AC3E}">
        <p14:creationId xmlns:p14="http://schemas.microsoft.com/office/powerpoint/2010/main" val="164274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6A439-7C4A-42DD-BCFC-64DC0E7041C3}" type="datetimeFigureOut">
              <a:rPr lang="pl-PL" smtClean="0"/>
              <a:t>01.10.2017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04303-DB00-47C6-9A6C-0CDA3637E625}" type="slidenum">
              <a:rPr lang="pl-PL" smtClean="0"/>
              <a:t>‹#›</a:t>
            </a:fld>
            <a:endParaRPr lang="pl-PL"/>
          </a:p>
        </p:txBody>
      </p:sp>
    </p:spTree>
    <p:extLst>
      <p:ext uri="{BB962C8B-B14F-4D97-AF65-F5344CB8AC3E}">
        <p14:creationId xmlns:p14="http://schemas.microsoft.com/office/powerpoint/2010/main" val="2521002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BFE8C-F25D-4052-8DC0-5FF86BF4481A}" type="datetimeFigureOut">
              <a:rPr lang="pl-PL" smtClean="0"/>
              <a:t>01.10.2017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E2170-F0BA-4A6A-96AA-68AB33E03D1E}" type="slidenum">
              <a:rPr lang="pl-PL" smtClean="0"/>
              <a:t>‹#›</a:t>
            </a:fld>
            <a:endParaRPr lang="pl-PL"/>
          </a:p>
        </p:txBody>
      </p:sp>
    </p:spTree>
    <p:extLst>
      <p:ext uri="{BB962C8B-B14F-4D97-AF65-F5344CB8AC3E}">
        <p14:creationId xmlns:p14="http://schemas.microsoft.com/office/powerpoint/2010/main" val="26054077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3"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2.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2.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2.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sp>
        <p:nvSpPr>
          <p:cNvPr id="2" name="Tytuł 1"/>
          <p:cNvSpPr>
            <a:spLocks noGrp="1"/>
          </p:cNvSpPr>
          <p:nvPr>
            <p:ph type="ctrTitle"/>
          </p:nvPr>
        </p:nvSpPr>
        <p:spPr>
          <a:xfrm>
            <a:off x="1524000" y="1122362"/>
            <a:ext cx="9144000" cy="3510597"/>
          </a:xfrm>
        </p:spPr>
        <p:txBody>
          <a:bodyPr>
            <a:normAutofit fontScale="90000"/>
          </a:bodyPr>
          <a:lstStyle/>
          <a:p>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sz="5300" dirty="0" err="1" smtClean="0">
                <a:latin typeface="Arial Black" panose="020B0A04020102020204" pitchFamily="34" charset="0"/>
              </a:rPr>
              <a:t>Experimental</a:t>
            </a:r>
            <a:r>
              <a:rPr lang="pl-PL" sz="5300" dirty="0" smtClean="0">
                <a:latin typeface="Arial Black" panose="020B0A04020102020204" pitchFamily="34" charset="0"/>
              </a:rPr>
              <a:t> </a:t>
            </a:r>
            <a:r>
              <a:rPr lang="pl-PL" sz="5300" dirty="0" err="1" smtClean="0">
                <a:latin typeface="Arial Black" panose="020B0A04020102020204" pitchFamily="34" charset="0"/>
              </a:rPr>
              <a:t>attempts</a:t>
            </a:r>
            <a:r>
              <a:rPr lang="pl-PL" sz="5300" dirty="0" smtClean="0">
                <a:latin typeface="Arial Black" panose="020B0A04020102020204" pitchFamily="34" charset="0"/>
              </a:rPr>
              <a:t/>
            </a:r>
            <a:br>
              <a:rPr lang="pl-PL" sz="5300" dirty="0" smtClean="0">
                <a:latin typeface="Arial Black" panose="020B0A04020102020204" pitchFamily="34" charset="0"/>
              </a:rPr>
            </a:br>
            <a:r>
              <a:rPr lang="pl-PL" sz="5300" dirty="0" smtClean="0">
                <a:latin typeface="Arial Black" panose="020B0A04020102020204" pitchFamily="34" charset="0"/>
              </a:rPr>
              <a:t>to </a:t>
            </a:r>
            <a:r>
              <a:rPr lang="pl-PL" sz="5300" dirty="0" err="1" smtClean="0">
                <a:latin typeface="Arial Black" panose="020B0A04020102020204" pitchFamily="34" charset="0"/>
              </a:rPr>
              <a:t>implement</a:t>
            </a:r>
            <a:r>
              <a:rPr lang="pl-PL" sz="5300" dirty="0" smtClean="0">
                <a:latin typeface="Arial Black" panose="020B0A04020102020204" pitchFamily="34" charset="0"/>
              </a:rPr>
              <a:t> </a:t>
            </a:r>
            <a:r>
              <a:rPr lang="pl-PL" sz="5300" dirty="0" err="1" smtClean="0">
                <a:latin typeface="Arial Black" panose="020B0A04020102020204" pitchFamily="34" charset="0"/>
              </a:rPr>
              <a:t>digital</a:t>
            </a:r>
            <a:r>
              <a:rPr lang="pl-PL" sz="5300" dirty="0" smtClean="0">
                <a:latin typeface="Arial Black" panose="020B0A04020102020204" pitchFamily="34" charset="0"/>
              </a:rPr>
              <a:t> </a:t>
            </a:r>
            <a:r>
              <a:rPr lang="pl-PL" sz="5300" dirty="0" err="1" smtClean="0">
                <a:latin typeface="Arial Black" panose="020B0A04020102020204" pitchFamily="34" charset="0"/>
              </a:rPr>
              <a:t>technologies</a:t>
            </a:r>
            <a:r>
              <a:rPr lang="pl-PL" sz="5300" dirty="0" smtClean="0">
                <a:latin typeface="Arial Black" panose="020B0A04020102020204" pitchFamily="34" charset="0"/>
              </a:rPr>
              <a:t> in </a:t>
            </a:r>
            <a:r>
              <a:rPr lang="pl-PL" sz="5300" dirty="0" err="1" smtClean="0">
                <a:latin typeface="Arial Black" panose="020B0A04020102020204" pitchFamily="34" charset="0"/>
              </a:rPr>
              <a:t>language</a:t>
            </a:r>
            <a:r>
              <a:rPr lang="pl-PL" sz="5300" dirty="0" smtClean="0">
                <a:latin typeface="Arial Black" panose="020B0A04020102020204" pitchFamily="34" charset="0"/>
              </a:rPr>
              <a:t> </a:t>
            </a:r>
            <a:r>
              <a:rPr lang="pl-PL" sz="5300" dirty="0" err="1" smtClean="0">
                <a:latin typeface="Arial Black" panose="020B0A04020102020204" pitchFamily="34" charset="0"/>
              </a:rPr>
              <a:t>training</a:t>
            </a:r>
            <a:r>
              <a:rPr lang="pl-PL" sz="5300" dirty="0" smtClean="0">
                <a:latin typeface="Arial Black" panose="020B0A04020102020204" pitchFamily="34" charset="0"/>
              </a:rPr>
              <a:t> </a:t>
            </a:r>
            <a:r>
              <a:rPr lang="pl-PL" sz="5300" dirty="0" err="1" smtClean="0">
                <a:latin typeface="Arial Black" panose="020B0A04020102020204" pitchFamily="34" charset="0"/>
              </a:rPr>
              <a:t>at</a:t>
            </a:r>
            <a:r>
              <a:rPr lang="pl-PL" sz="5300" dirty="0" smtClean="0">
                <a:latin typeface="Arial Black" panose="020B0A04020102020204" pitchFamily="34" charset="0"/>
              </a:rPr>
              <a:t> the </a:t>
            </a:r>
            <a:r>
              <a:rPr lang="pl-PL" sz="5300" dirty="0" err="1" smtClean="0">
                <a:latin typeface="Arial Black" panose="020B0A04020102020204" pitchFamily="34" charset="0"/>
              </a:rPr>
              <a:t>Polish</a:t>
            </a:r>
            <a:r>
              <a:rPr lang="pl-PL" sz="5300" dirty="0" smtClean="0">
                <a:latin typeface="Arial Black" panose="020B0A04020102020204" pitchFamily="34" charset="0"/>
              </a:rPr>
              <a:t> </a:t>
            </a:r>
            <a:r>
              <a:rPr lang="pl-PL" sz="5300" dirty="0" err="1" smtClean="0">
                <a:latin typeface="Arial Black" panose="020B0A04020102020204" pitchFamily="34" charset="0"/>
              </a:rPr>
              <a:t>Naval</a:t>
            </a:r>
            <a:r>
              <a:rPr lang="pl-PL" sz="5300" dirty="0" smtClean="0">
                <a:latin typeface="Arial Black" panose="020B0A04020102020204" pitchFamily="34" charset="0"/>
              </a:rPr>
              <a:t> </a:t>
            </a:r>
            <a:r>
              <a:rPr lang="pl-PL" sz="5300" dirty="0" err="1" smtClean="0">
                <a:latin typeface="Arial Black" panose="020B0A04020102020204" pitchFamily="34" charset="0"/>
              </a:rPr>
              <a:t>Academy</a:t>
            </a:r>
            <a:endParaRPr lang="pl-PL" sz="5300" dirty="0">
              <a:latin typeface="Arial Black" panose="020B0A04020102020204" pitchFamily="34" charset="0"/>
            </a:endParaRPr>
          </a:p>
        </p:txBody>
      </p:sp>
      <p:sp>
        <p:nvSpPr>
          <p:cNvPr id="6" name="Podtytuł 5"/>
          <p:cNvSpPr>
            <a:spLocks noGrp="1"/>
          </p:cNvSpPr>
          <p:nvPr>
            <p:ph type="subTitle" idx="1"/>
          </p:nvPr>
        </p:nvSpPr>
        <p:spPr>
          <a:xfrm>
            <a:off x="1524000" y="4754880"/>
            <a:ext cx="9144000" cy="502920"/>
          </a:xfrm>
        </p:spPr>
        <p:txBody>
          <a:bodyPr/>
          <a:lstStyle/>
          <a:p>
            <a:r>
              <a:rPr lang="pl-PL" dirty="0" smtClean="0"/>
              <a:t>Daria Łęska-Osiak, </a:t>
            </a:r>
            <a:r>
              <a:rPr lang="pl-PL" smtClean="0"/>
              <a:t>PhD</a:t>
            </a:r>
            <a:r>
              <a:rPr lang="pl-PL" dirty="0" smtClean="0"/>
              <a:t>.</a:t>
            </a:r>
            <a:endParaRPr lang="pl-PL" dirty="0"/>
          </a:p>
        </p:txBody>
      </p:sp>
    </p:spTree>
    <p:extLst>
      <p:ext uri="{BB962C8B-B14F-4D97-AF65-F5344CB8AC3E}">
        <p14:creationId xmlns:p14="http://schemas.microsoft.com/office/powerpoint/2010/main" val="3772530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a:t>. </a:t>
            </a:r>
            <a:r>
              <a:rPr lang="pl-PL" dirty="0" smtClean="0"/>
              <a:t>                                                                      NATO </a:t>
            </a:r>
            <a:r>
              <a:rPr lang="pl-PL" dirty="0"/>
              <a:t>BILC Professional  </a:t>
            </a:r>
            <a:r>
              <a:rPr lang="pl-PL" dirty="0" err="1"/>
              <a:t>Seminar</a:t>
            </a:r>
            <a:r>
              <a:rPr lang="pl-PL" dirty="0"/>
              <a:t> Tbilisi, Georgia</a:t>
            </a:r>
            <a:r>
              <a:rPr lang="pl-PL" dirty="0" smtClean="0"/>
              <a:t>, 1-5 </a:t>
            </a:r>
            <a:r>
              <a:rPr lang="pl-PL" dirty="0"/>
              <a:t>10.2017</a:t>
            </a:r>
          </a:p>
        </p:txBody>
      </p:sp>
      <p:sp>
        <p:nvSpPr>
          <p:cNvPr id="2" name="Tytuł 1"/>
          <p:cNvSpPr>
            <a:spLocks noGrp="1"/>
          </p:cNvSpPr>
          <p:nvPr>
            <p:ph type="title"/>
          </p:nvPr>
        </p:nvSpPr>
        <p:spPr/>
        <p:txBody>
          <a:bodyPr/>
          <a:lstStyle/>
          <a:p>
            <a:pPr algn="ctr"/>
            <a:r>
              <a:rPr lang="pl-PL" dirty="0" smtClean="0"/>
              <a:t>       </a:t>
            </a:r>
            <a:r>
              <a:rPr lang="pl-PL" sz="4000" dirty="0" smtClean="0">
                <a:latin typeface="Arial Black" panose="020B0A04020102020204" pitchFamily="34" charset="0"/>
              </a:rPr>
              <a:t>POLISH NAVAL ACADEMY</a:t>
            </a:r>
            <a:br>
              <a:rPr lang="pl-PL" sz="4000" dirty="0" smtClean="0">
                <a:latin typeface="Arial Black" panose="020B0A04020102020204" pitchFamily="34" charset="0"/>
              </a:rPr>
            </a:br>
            <a:r>
              <a:rPr lang="pl-PL" sz="4000" dirty="0" smtClean="0">
                <a:latin typeface="Arial Black" panose="020B0A04020102020204" pitchFamily="34" charset="0"/>
              </a:rPr>
              <a:t> – LANGUAGE CENTRE    </a:t>
            </a:r>
            <a:endParaRPr lang="pl-PL" sz="4000" dirty="0">
              <a:latin typeface="Arial Black" panose="020B0A04020102020204" pitchFamily="34" charset="0"/>
            </a:endParaRPr>
          </a:p>
        </p:txBody>
      </p:sp>
      <p:sp>
        <p:nvSpPr>
          <p:cNvPr id="6" name="Symbol zastępczy zawartości 5"/>
          <p:cNvSpPr>
            <a:spLocks noGrp="1"/>
          </p:cNvSpPr>
          <p:nvPr>
            <p:ph idx="1"/>
          </p:nvPr>
        </p:nvSpPr>
        <p:spPr/>
        <p:txBody>
          <a:bodyPr/>
          <a:lstStyle/>
          <a:p>
            <a:pPr marL="0" indent="0">
              <a:buNone/>
            </a:pPr>
            <a:endParaRPr lang="pl-PL" dirty="0" smtClean="0"/>
          </a:p>
          <a:p>
            <a:pPr marL="0" indent="0">
              <a:buNone/>
            </a:pPr>
            <a:r>
              <a:rPr lang="en-US" sz="3200" dirty="0" smtClean="0"/>
              <a:t>5-MONTH </a:t>
            </a:r>
            <a:r>
              <a:rPr lang="en-US" sz="3200" dirty="0"/>
              <a:t>INTENSIVE RESIDENTIAL COURSES </a:t>
            </a:r>
          </a:p>
          <a:p>
            <a:r>
              <a:rPr lang="en-US" sz="3200" dirty="0"/>
              <a:t>590h </a:t>
            </a:r>
            <a:r>
              <a:rPr lang="pl-PL" sz="3200" dirty="0" smtClean="0"/>
              <a:t>L1 &amp;L2</a:t>
            </a:r>
            <a:r>
              <a:rPr lang="en-US" sz="3200" dirty="0" smtClean="0"/>
              <a:t>, </a:t>
            </a:r>
            <a:r>
              <a:rPr lang="en-US" sz="3200" dirty="0"/>
              <a:t>620h </a:t>
            </a:r>
            <a:r>
              <a:rPr lang="pl-PL" sz="3200" dirty="0" smtClean="0"/>
              <a:t>L</a:t>
            </a:r>
            <a:r>
              <a:rPr lang="en-US" sz="3200" dirty="0" smtClean="0"/>
              <a:t>3</a:t>
            </a:r>
            <a:r>
              <a:rPr lang="pl-PL" sz="3200" dirty="0" smtClean="0"/>
              <a:t> </a:t>
            </a:r>
            <a:r>
              <a:rPr lang="pl-PL" sz="3200" dirty="0"/>
              <a:t>(6-7 </a:t>
            </a:r>
            <a:r>
              <a:rPr lang="pl-PL" sz="3200" dirty="0" err="1"/>
              <a:t>hours</a:t>
            </a:r>
            <a:r>
              <a:rPr lang="pl-PL" sz="3200" dirty="0"/>
              <a:t> a </a:t>
            </a:r>
            <a:r>
              <a:rPr lang="pl-PL" sz="3200" dirty="0" err="1"/>
              <a:t>day</a:t>
            </a:r>
            <a:r>
              <a:rPr lang="pl-PL" sz="3200" dirty="0"/>
              <a:t>)</a:t>
            </a:r>
            <a:endParaRPr lang="en-US" sz="3200" dirty="0"/>
          </a:p>
          <a:p>
            <a:r>
              <a:rPr lang="en-US" sz="3200" dirty="0"/>
              <a:t>1-2-MONTH SPECIALIZED OR REMEDY COURSES </a:t>
            </a:r>
            <a:br>
              <a:rPr lang="en-US" sz="3200" dirty="0"/>
            </a:br>
            <a:r>
              <a:rPr lang="en-US" sz="3200" dirty="0"/>
              <a:t>270-300h</a:t>
            </a:r>
          </a:p>
          <a:p>
            <a:r>
              <a:rPr lang="en-US" sz="3200" dirty="0"/>
              <a:t>MILITARY STUDENTS - 9 SEMESTERS (468h)            </a:t>
            </a:r>
            <a:br>
              <a:rPr lang="en-US" sz="3200" dirty="0"/>
            </a:br>
            <a:r>
              <a:rPr lang="en-US" sz="3200" dirty="0"/>
              <a:t>LEVEL REQUIRED TO BE PROMOTED TO AN OFFICER </a:t>
            </a:r>
            <a:br>
              <a:rPr lang="en-US" sz="3200" dirty="0"/>
            </a:br>
            <a:r>
              <a:rPr lang="en-US" sz="3200" dirty="0"/>
              <a:t>- 3232 according to  STANAG 6001</a:t>
            </a:r>
          </a:p>
        </p:txBody>
      </p:sp>
    </p:spTree>
    <p:extLst>
      <p:ext uri="{BB962C8B-B14F-4D97-AF65-F5344CB8AC3E}">
        <p14:creationId xmlns:p14="http://schemas.microsoft.com/office/powerpoint/2010/main" val="282310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a:t>. </a:t>
            </a:r>
            <a:r>
              <a:rPr lang="pl-PL" dirty="0" smtClean="0"/>
              <a:t>                                                                       NATO </a:t>
            </a:r>
            <a:r>
              <a:rPr lang="pl-PL" dirty="0"/>
              <a:t>BILC Professional  </a:t>
            </a:r>
            <a:r>
              <a:rPr lang="pl-PL" dirty="0" err="1"/>
              <a:t>Seminar</a:t>
            </a:r>
            <a:r>
              <a:rPr lang="pl-PL" dirty="0"/>
              <a:t> Tbilisi, Georgia,1-5 10.2017</a:t>
            </a:r>
          </a:p>
        </p:txBody>
      </p:sp>
      <p:sp>
        <p:nvSpPr>
          <p:cNvPr id="2" name="Tytuł 1"/>
          <p:cNvSpPr>
            <a:spLocks noGrp="1"/>
          </p:cNvSpPr>
          <p:nvPr>
            <p:ph type="title"/>
          </p:nvPr>
        </p:nvSpPr>
        <p:spPr/>
        <p:txBody>
          <a:bodyPr/>
          <a:lstStyle/>
          <a:p>
            <a:pPr algn="ctr"/>
            <a:r>
              <a:rPr lang="pl-PL" dirty="0" smtClean="0"/>
              <a:t>  </a:t>
            </a:r>
            <a:r>
              <a:rPr lang="pl-PL" sz="4000" dirty="0" smtClean="0">
                <a:latin typeface="Arial Black" panose="020B0A04020102020204" pitchFamily="34" charset="0"/>
              </a:rPr>
              <a:t>BLENDED LEARNING    </a:t>
            </a:r>
            <a:endParaRPr lang="pl-PL" sz="4000" dirty="0">
              <a:latin typeface="Arial Black" panose="020B0A04020102020204" pitchFamily="34" charset="0"/>
            </a:endParaRPr>
          </a:p>
        </p:txBody>
      </p:sp>
      <p:sp>
        <p:nvSpPr>
          <p:cNvPr id="6" name="Symbol zastępczy zawartości 5"/>
          <p:cNvSpPr>
            <a:spLocks noGrp="1"/>
          </p:cNvSpPr>
          <p:nvPr>
            <p:ph idx="1"/>
          </p:nvPr>
        </p:nvSpPr>
        <p:spPr/>
        <p:txBody>
          <a:bodyPr>
            <a:normAutofit/>
          </a:bodyPr>
          <a:lstStyle/>
          <a:p>
            <a:pPr marL="0" indent="0" algn="ctr">
              <a:buNone/>
            </a:pPr>
            <a:r>
              <a:rPr lang="pl-PL" sz="4000" dirty="0" smtClean="0"/>
              <a:t>BLENDED LEARNING </a:t>
            </a:r>
            <a:r>
              <a:rPr lang="pl-PL" dirty="0" smtClean="0"/>
              <a:t>(</a:t>
            </a:r>
            <a:r>
              <a:rPr lang="pl-PL" dirty="0" err="1" smtClean="0"/>
              <a:t>Sharma</a:t>
            </a:r>
            <a:r>
              <a:rPr lang="pl-PL" dirty="0" smtClean="0"/>
              <a:t> and </a:t>
            </a:r>
            <a:r>
              <a:rPr lang="pl-PL" dirty="0" err="1" smtClean="0"/>
              <a:t>Barrett</a:t>
            </a:r>
            <a:r>
              <a:rPr lang="pl-PL" dirty="0" smtClean="0"/>
              <a:t>, 2007)</a:t>
            </a:r>
            <a:endParaRPr lang="pl-PL" sz="4000" dirty="0" smtClean="0"/>
          </a:p>
          <a:p>
            <a:pPr marL="0" indent="0" algn="ctr">
              <a:buNone/>
            </a:pPr>
            <a:endParaRPr lang="pl-PL" sz="4000" dirty="0" smtClean="0"/>
          </a:p>
          <a:p>
            <a:pPr marL="0" indent="0">
              <a:buNone/>
            </a:pPr>
            <a:endParaRPr lang="pl-PL" sz="4000" dirty="0"/>
          </a:p>
          <a:p>
            <a:pPr marL="0" indent="0">
              <a:buNone/>
            </a:pPr>
            <a:endParaRPr lang="pl-PL" sz="4000" dirty="0" smtClean="0"/>
          </a:p>
          <a:p>
            <a:pPr marL="0" indent="0">
              <a:buNone/>
            </a:pPr>
            <a:r>
              <a:rPr lang="pl-PL" sz="4000" dirty="0" smtClean="0"/>
              <a:t>                    F2F                  +           </a:t>
            </a:r>
            <a:r>
              <a:rPr lang="pl-PL" sz="4000" dirty="0" smtClean="0"/>
              <a:t>TECHNOLOGY 				</a:t>
            </a:r>
            <a:r>
              <a:rPr lang="pl-PL" sz="4000" dirty="0" err="1" smtClean="0"/>
              <a:t>Learner’s</a:t>
            </a:r>
            <a:r>
              <a:rPr lang="pl-PL" sz="4000" dirty="0" smtClean="0"/>
              <a:t> </a:t>
            </a:r>
            <a:r>
              <a:rPr lang="pl-PL" sz="4000" dirty="0" err="1"/>
              <a:t>A</a:t>
            </a:r>
            <a:r>
              <a:rPr lang="pl-PL" sz="4000" dirty="0" err="1" smtClean="0"/>
              <a:t>utonomy</a:t>
            </a:r>
            <a:endParaRPr lang="pl-PL" sz="4000" dirty="0"/>
          </a:p>
        </p:txBody>
      </p:sp>
      <p:sp>
        <p:nvSpPr>
          <p:cNvPr id="16" name="Strzałka w prawo 15"/>
          <p:cNvSpPr/>
          <p:nvPr/>
        </p:nvSpPr>
        <p:spPr>
          <a:xfrm>
            <a:off x="5588000" y="2569029"/>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dół 16"/>
          <p:cNvSpPr/>
          <p:nvPr/>
        </p:nvSpPr>
        <p:spPr>
          <a:xfrm>
            <a:off x="5123542" y="2614748"/>
            <a:ext cx="1814286" cy="986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39647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a:t>
            </a:r>
            <a:r>
              <a:rPr lang="pl-PL" dirty="0"/>
              <a:t>BILC Professional  </a:t>
            </a:r>
            <a:r>
              <a:rPr lang="pl-PL" dirty="0" err="1"/>
              <a:t>Seminar</a:t>
            </a:r>
            <a:r>
              <a:rPr lang="pl-PL" dirty="0"/>
              <a:t> Tbilisi, Georgia</a:t>
            </a:r>
            <a:r>
              <a:rPr lang="pl-PL" dirty="0" smtClean="0"/>
              <a:t>, 1-5 </a:t>
            </a:r>
            <a:r>
              <a:rPr lang="pl-PL" dirty="0"/>
              <a:t>10.2017</a:t>
            </a:r>
          </a:p>
        </p:txBody>
      </p:sp>
      <p:sp>
        <p:nvSpPr>
          <p:cNvPr id="2" name="Tytuł 1"/>
          <p:cNvSpPr>
            <a:spLocks noGrp="1"/>
          </p:cNvSpPr>
          <p:nvPr>
            <p:ph type="title"/>
          </p:nvPr>
        </p:nvSpPr>
        <p:spPr/>
        <p:txBody>
          <a:bodyPr/>
          <a:lstStyle/>
          <a:p>
            <a:pPr algn="ctr"/>
            <a:r>
              <a:rPr lang="pl-PL" b="1" dirty="0" smtClean="0">
                <a:latin typeface="Arial Black" panose="020B0A04020102020204" pitchFamily="34" charset="0"/>
              </a:rPr>
              <a:t>DIGITAL NATIVES</a:t>
            </a:r>
            <a:r>
              <a:rPr lang="pl-PL" sz="4000" b="1" dirty="0" smtClean="0">
                <a:latin typeface="Arial Black" panose="020B0A04020102020204" pitchFamily="34" charset="0"/>
              </a:rPr>
              <a:t>   </a:t>
            </a:r>
            <a:endParaRPr lang="pl-PL" sz="4000" b="1" dirty="0">
              <a:latin typeface="Arial Black" panose="020B0A04020102020204" pitchFamily="34" charset="0"/>
            </a:endParaRPr>
          </a:p>
        </p:txBody>
      </p:sp>
      <p:sp>
        <p:nvSpPr>
          <p:cNvPr id="6" name="Symbol zastępczy zawartości 5"/>
          <p:cNvSpPr>
            <a:spLocks noGrp="1"/>
          </p:cNvSpPr>
          <p:nvPr>
            <p:ph idx="1"/>
          </p:nvPr>
        </p:nvSpPr>
        <p:spPr/>
        <p:txBody>
          <a:bodyPr>
            <a:normAutofit lnSpcReduction="10000"/>
          </a:bodyPr>
          <a:lstStyle/>
          <a:p>
            <a:pPr marL="0" indent="0">
              <a:buNone/>
            </a:pPr>
            <a:r>
              <a:rPr lang="pl-PL" sz="3600" b="1" dirty="0" smtClean="0"/>
              <a:t>DIGITAL NATIVES (</a:t>
            </a:r>
            <a:r>
              <a:rPr lang="pl-PL" sz="3600" b="1" dirty="0" err="1" smtClean="0"/>
              <a:t>Prensky</a:t>
            </a:r>
            <a:r>
              <a:rPr lang="pl-PL" sz="3600" b="1" dirty="0" smtClean="0"/>
              <a:t>, 2010) </a:t>
            </a:r>
            <a:r>
              <a:rPr lang="pl-PL" dirty="0" smtClean="0"/>
              <a:t>– „native </a:t>
            </a:r>
            <a:r>
              <a:rPr lang="pl-PL" dirty="0" err="1" smtClean="0"/>
              <a:t>speakers</a:t>
            </a:r>
            <a:r>
              <a:rPr lang="pl-PL" dirty="0" smtClean="0"/>
              <a:t>” of the </a:t>
            </a:r>
            <a:r>
              <a:rPr lang="pl-PL" dirty="0" err="1" smtClean="0"/>
              <a:t>digital</a:t>
            </a:r>
            <a:r>
              <a:rPr lang="pl-PL" dirty="0" smtClean="0"/>
              <a:t> </a:t>
            </a:r>
            <a:r>
              <a:rPr lang="pl-PL" dirty="0" err="1" smtClean="0"/>
              <a:t>language</a:t>
            </a:r>
            <a:r>
              <a:rPr lang="pl-PL" dirty="0" smtClean="0"/>
              <a:t> of </a:t>
            </a:r>
            <a:r>
              <a:rPr lang="pl-PL" dirty="0" err="1" smtClean="0"/>
              <a:t>computers</a:t>
            </a:r>
            <a:r>
              <a:rPr lang="pl-PL" dirty="0" smtClean="0"/>
              <a:t>, video </a:t>
            </a:r>
            <a:r>
              <a:rPr lang="pl-PL" dirty="0" err="1" smtClean="0"/>
              <a:t>games</a:t>
            </a:r>
            <a:r>
              <a:rPr lang="pl-PL" dirty="0" smtClean="0"/>
              <a:t> and the Internet:</a:t>
            </a:r>
          </a:p>
          <a:p>
            <a:pPr>
              <a:buFont typeface="Wingdings" panose="05000000000000000000" pitchFamily="2" charset="2"/>
              <a:buChar char="Ø"/>
            </a:pPr>
            <a:r>
              <a:rPr lang="pl-PL" dirty="0" smtClean="0"/>
              <a:t> </a:t>
            </a:r>
            <a:r>
              <a:rPr lang="pl-PL" dirty="0" err="1" smtClean="0"/>
              <a:t>are</a:t>
            </a:r>
            <a:r>
              <a:rPr lang="pl-PL" dirty="0" smtClean="0"/>
              <a:t> </a:t>
            </a:r>
            <a:r>
              <a:rPr lang="pl-PL" dirty="0" err="1" smtClean="0"/>
              <a:t>used</a:t>
            </a:r>
            <a:r>
              <a:rPr lang="pl-PL" dirty="0" smtClean="0"/>
              <a:t> </a:t>
            </a:r>
            <a:r>
              <a:rPr lang="pl-PL" dirty="0" smtClean="0"/>
              <a:t>to </a:t>
            </a:r>
            <a:r>
              <a:rPr lang="pl-PL" dirty="0" err="1" smtClean="0"/>
              <a:t>receiving</a:t>
            </a:r>
            <a:r>
              <a:rPr lang="pl-PL" dirty="0" smtClean="0"/>
              <a:t> </a:t>
            </a:r>
            <a:r>
              <a:rPr lang="pl-PL" dirty="0" err="1" smtClean="0"/>
              <a:t>information</a:t>
            </a:r>
            <a:r>
              <a:rPr lang="pl-PL" dirty="0" smtClean="0"/>
              <a:t> </a:t>
            </a:r>
            <a:r>
              <a:rPr lang="pl-PL" dirty="0" err="1" smtClean="0"/>
              <a:t>really</a:t>
            </a:r>
            <a:r>
              <a:rPr lang="pl-PL" dirty="0" smtClean="0"/>
              <a:t> fast</a:t>
            </a:r>
          </a:p>
          <a:p>
            <a:pPr>
              <a:buFont typeface="Wingdings" panose="05000000000000000000" pitchFamily="2" charset="2"/>
              <a:buChar char="Ø"/>
            </a:pPr>
            <a:r>
              <a:rPr lang="pl-PL" dirty="0" err="1" smtClean="0"/>
              <a:t>like</a:t>
            </a:r>
            <a:r>
              <a:rPr lang="pl-PL" dirty="0" smtClean="0"/>
              <a:t> </a:t>
            </a:r>
            <a:r>
              <a:rPr lang="pl-PL" dirty="0" err="1" smtClean="0"/>
              <a:t>multi-task</a:t>
            </a:r>
            <a:r>
              <a:rPr lang="pl-PL" dirty="0" smtClean="0"/>
              <a:t> and </a:t>
            </a:r>
            <a:r>
              <a:rPr lang="pl-PL" dirty="0" err="1" smtClean="0"/>
              <a:t>parallel</a:t>
            </a:r>
            <a:r>
              <a:rPr lang="pl-PL" dirty="0" smtClean="0"/>
              <a:t> </a:t>
            </a:r>
            <a:r>
              <a:rPr lang="pl-PL" dirty="0" err="1" smtClean="0"/>
              <a:t>process</a:t>
            </a:r>
            <a:endParaRPr lang="pl-PL" dirty="0" smtClean="0"/>
          </a:p>
          <a:p>
            <a:pPr>
              <a:buFont typeface="Wingdings" panose="05000000000000000000" pitchFamily="2" charset="2"/>
              <a:buChar char="Ø"/>
            </a:pPr>
            <a:r>
              <a:rPr lang="pl-PL" dirty="0" err="1" smtClean="0"/>
              <a:t>prefer</a:t>
            </a:r>
            <a:r>
              <a:rPr lang="pl-PL" dirty="0" smtClean="0"/>
              <a:t> </a:t>
            </a:r>
            <a:r>
              <a:rPr lang="pl-PL" dirty="0" err="1" smtClean="0"/>
              <a:t>graphics</a:t>
            </a:r>
            <a:r>
              <a:rPr lang="pl-PL" dirty="0" smtClean="0"/>
              <a:t> </a:t>
            </a:r>
            <a:r>
              <a:rPr lang="pl-PL" dirty="0" err="1" smtClean="0"/>
              <a:t>before</a:t>
            </a:r>
            <a:r>
              <a:rPr lang="pl-PL" dirty="0" smtClean="0"/>
              <a:t> the </a:t>
            </a:r>
            <a:r>
              <a:rPr lang="pl-PL" dirty="0" err="1" smtClean="0"/>
              <a:t>text</a:t>
            </a:r>
            <a:r>
              <a:rPr lang="pl-PL" dirty="0" smtClean="0"/>
              <a:t> </a:t>
            </a:r>
            <a:endParaRPr lang="pl-PL" dirty="0" smtClean="0"/>
          </a:p>
          <a:p>
            <a:pPr>
              <a:buFont typeface="Wingdings" panose="05000000000000000000" pitchFamily="2" charset="2"/>
              <a:buChar char="Ø"/>
            </a:pPr>
            <a:r>
              <a:rPr lang="pl-PL" dirty="0" err="1" smtClean="0"/>
              <a:t>prefer</a:t>
            </a:r>
            <a:r>
              <a:rPr lang="pl-PL" dirty="0" smtClean="0"/>
              <a:t> </a:t>
            </a:r>
            <a:r>
              <a:rPr lang="pl-PL" dirty="0" err="1" smtClean="0"/>
              <a:t>random</a:t>
            </a:r>
            <a:r>
              <a:rPr lang="pl-PL" dirty="0" smtClean="0"/>
              <a:t> </a:t>
            </a:r>
            <a:r>
              <a:rPr lang="pl-PL" dirty="0" err="1" smtClean="0"/>
              <a:t>access</a:t>
            </a:r>
            <a:r>
              <a:rPr lang="pl-PL" dirty="0" smtClean="0"/>
              <a:t> (</a:t>
            </a:r>
            <a:r>
              <a:rPr lang="pl-PL" dirty="0" err="1" smtClean="0"/>
              <a:t>like</a:t>
            </a:r>
            <a:r>
              <a:rPr lang="pl-PL" dirty="0" smtClean="0"/>
              <a:t> </a:t>
            </a:r>
            <a:r>
              <a:rPr lang="pl-PL" dirty="0" err="1" smtClean="0"/>
              <a:t>hypertext</a:t>
            </a:r>
            <a:r>
              <a:rPr lang="pl-PL" dirty="0" smtClean="0"/>
              <a:t>)</a:t>
            </a:r>
          </a:p>
          <a:p>
            <a:pPr>
              <a:buFont typeface="Wingdings" panose="05000000000000000000" pitchFamily="2" charset="2"/>
              <a:buChar char="Ø"/>
            </a:pPr>
            <a:r>
              <a:rPr lang="pl-PL" dirty="0" err="1" smtClean="0"/>
              <a:t>function</a:t>
            </a:r>
            <a:r>
              <a:rPr lang="pl-PL" dirty="0" smtClean="0"/>
              <a:t> </a:t>
            </a:r>
            <a:r>
              <a:rPr lang="pl-PL" dirty="0" err="1" smtClean="0"/>
              <a:t>best</a:t>
            </a:r>
            <a:r>
              <a:rPr lang="pl-PL" dirty="0" smtClean="0"/>
              <a:t> </a:t>
            </a:r>
            <a:r>
              <a:rPr lang="pl-PL" dirty="0" err="1" smtClean="0"/>
              <a:t>when</a:t>
            </a:r>
            <a:r>
              <a:rPr lang="pl-PL" dirty="0" smtClean="0"/>
              <a:t> </a:t>
            </a:r>
            <a:r>
              <a:rPr lang="pl-PL" dirty="0" err="1" smtClean="0"/>
              <a:t>networked</a:t>
            </a:r>
            <a:endParaRPr lang="pl-PL" dirty="0"/>
          </a:p>
          <a:p>
            <a:pPr>
              <a:buFont typeface="Wingdings" panose="05000000000000000000" pitchFamily="2" charset="2"/>
              <a:buChar char="Ø"/>
            </a:pPr>
            <a:r>
              <a:rPr lang="pl-PL" dirty="0" err="1" smtClean="0"/>
              <a:t>thrive</a:t>
            </a:r>
            <a:r>
              <a:rPr lang="pl-PL" dirty="0" smtClean="0"/>
              <a:t> on instant </a:t>
            </a:r>
            <a:r>
              <a:rPr lang="pl-PL" dirty="0" err="1" smtClean="0"/>
              <a:t>gratification</a:t>
            </a:r>
            <a:r>
              <a:rPr lang="pl-PL" dirty="0" smtClean="0"/>
              <a:t> and </a:t>
            </a:r>
            <a:r>
              <a:rPr lang="pl-PL" dirty="0" err="1" smtClean="0"/>
              <a:t>frequent</a:t>
            </a:r>
            <a:r>
              <a:rPr lang="pl-PL" dirty="0" smtClean="0"/>
              <a:t> </a:t>
            </a:r>
            <a:r>
              <a:rPr lang="pl-PL" dirty="0" err="1" smtClean="0"/>
              <a:t>rewards</a:t>
            </a:r>
            <a:endParaRPr lang="pl-PL" dirty="0"/>
          </a:p>
          <a:p>
            <a:pPr>
              <a:buFont typeface="Wingdings" panose="05000000000000000000" pitchFamily="2" charset="2"/>
              <a:buChar char="Ø"/>
            </a:pPr>
            <a:r>
              <a:rPr lang="pl-PL" dirty="0" err="1" smtClean="0"/>
              <a:t>prefer</a:t>
            </a:r>
            <a:r>
              <a:rPr lang="pl-PL" dirty="0" smtClean="0"/>
              <a:t> </a:t>
            </a:r>
            <a:r>
              <a:rPr lang="pl-PL" dirty="0" err="1" smtClean="0"/>
              <a:t>games</a:t>
            </a:r>
            <a:r>
              <a:rPr lang="pl-PL" dirty="0" smtClean="0"/>
              <a:t> to „</a:t>
            </a:r>
            <a:r>
              <a:rPr lang="pl-PL" dirty="0" err="1" smtClean="0"/>
              <a:t>serious</a:t>
            </a:r>
            <a:r>
              <a:rPr lang="pl-PL" dirty="0" smtClean="0"/>
              <a:t>” </a:t>
            </a:r>
            <a:r>
              <a:rPr lang="pl-PL" dirty="0" err="1" smtClean="0"/>
              <a:t>work</a:t>
            </a:r>
            <a:r>
              <a:rPr lang="pl-PL" dirty="0" smtClean="0"/>
              <a:t>.</a:t>
            </a:r>
            <a:endParaRPr lang="pl-PL" dirty="0"/>
          </a:p>
        </p:txBody>
      </p:sp>
    </p:spTree>
    <p:extLst>
      <p:ext uri="{BB962C8B-B14F-4D97-AF65-F5344CB8AC3E}">
        <p14:creationId xmlns:p14="http://schemas.microsoft.com/office/powerpoint/2010/main" val="2007871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sp>
        <p:nvSpPr>
          <p:cNvPr id="2" name="Tytuł 1"/>
          <p:cNvSpPr>
            <a:spLocks noGrp="1"/>
          </p:cNvSpPr>
          <p:nvPr>
            <p:ph type="title"/>
          </p:nvPr>
        </p:nvSpPr>
        <p:spPr/>
        <p:txBody>
          <a:bodyPr/>
          <a:lstStyle/>
          <a:p>
            <a:pPr algn="ctr"/>
            <a:r>
              <a:rPr lang="pl-PL" dirty="0" smtClean="0"/>
              <a:t> </a:t>
            </a:r>
            <a:r>
              <a:rPr lang="pl-PL" sz="4000" dirty="0" smtClean="0">
                <a:latin typeface="Arial Black" panose="020B0A04020102020204" pitchFamily="34" charset="0"/>
              </a:rPr>
              <a:t>NET GENERATION</a:t>
            </a:r>
            <a:r>
              <a:rPr lang="pl-PL" sz="4000" dirty="0" smtClean="0">
                <a:latin typeface="Arial Black" panose="020B0A04020102020204" pitchFamily="34" charset="0"/>
              </a:rPr>
              <a:t>   </a:t>
            </a:r>
            <a:endParaRPr lang="pl-PL" sz="4000" dirty="0">
              <a:latin typeface="Arial Black" panose="020B0A04020102020204" pitchFamily="34" charset="0"/>
            </a:endParaRPr>
          </a:p>
        </p:txBody>
      </p:sp>
      <p:sp>
        <p:nvSpPr>
          <p:cNvPr id="6" name="Symbol zastępczy zawartości 5"/>
          <p:cNvSpPr>
            <a:spLocks noGrp="1"/>
          </p:cNvSpPr>
          <p:nvPr>
            <p:ph idx="1"/>
          </p:nvPr>
        </p:nvSpPr>
        <p:spPr/>
        <p:txBody>
          <a:bodyPr>
            <a:normAutofit/>
          </a:bodyPr>
          <a:lstStyle/>
          <a:p>
            <a:pPr marL="0" indent="0" algn="ctr">
              <a:buNone/>
            </a:pPr>
            <a:r>
              <a:rPr lang="pl-PL" sz="3200" b="1" dirty="0" smtClean="0">
                <a:effectLst>
                  <a:outerShdw blurRad="38100" dist="38100" dir="2700000" algn="tl">
                    <a:srgbClr val="000000">
                      <a:alpha val="43137"/>
                    </a:srgbClr>
                  </a:outerShdw>
                </a:effectLst>
              </a:rPr>
              <a:t>NET GENERATION  </a:t>
            </a:r>
            <a:r>
              <a:rPr lang="pl-PL" dirty="0" smtClean="0"/>
              <a:t>(</a:t>
            </a:r>
            <a:r>
              <a:rPr lang="pl-PL" dirty="0" err="1" smtClean="0"/>
              <a:t>Tapscott</a:t>
            </a:r>
            <a:r>
              <a:rPr lang="pl-PL" dirty="0" smtClean="0"/>
              <a:t>, D.,2009):</a:t>
            </a:r>
          </a:p>
          <a:p>
            <a:pPr marL="0" indent="0" algn="ctr">
              <a:buNone/>
            </a:pPr>
            <a:r>
              <a:rPr lang="pl-PL" dirty="0" smtClean="0"/>
              <a:t>TEACHER- FOCUSED APPROACH </a:t>
            </a:r>
            <a:r>
              <a:rPr lang="pl-PL" sz="3200" b="1" dirty="0" smtClean="0">
                <a:effectLst>
                  <a:outerShdw blurRad="38100" dist="38100" dir="2700000" algn="tl">
                    <a:srgbClr val="000000">
                      <a:alpha val="43137"/>
                    </a:srgbClr>
                  </a:outerShdw>
                </a:effectLst>
              </a:rPr>
              <a:t>(INSTRUCTION</a:t>
            </a:r>
            <a:r>
              <a:rPr lang="pl-PL" b="1" dirty="0">
                <a:effectLst>
                  <a:outerShdw blurRad="38100" dist="38100" dir="2700000" algn="tl">
                    <a:srgbClr val="000000">
                      <a:alpha val="43137"/>
                    </a:srgbClr>
                  </a:outerShdw>
                </a:effectLst>
              </a:rPr>
              <a:t>)</a:t>
            </a:r>
            <a:r>
              <a:rPr lang="pl-PL" b="1" dirty="0" smtClean="0">
                <a:effectLst>
                  <a:outerShdw blurRad="38100" dist="38100" dir="2700000" algn="tl">
                    <a:srgbClr val="000000">
                      <a:alpha val="43137"/>
                    </a:srgbClr>
                  </a:outerShdw>
                </a:effectLst>
              </a:rPr>
              <a:t>              </a:t>
            </a:r>
          </a:p>
          <a:p>
            <a:pPr marL="0" indent="0" algn="ctr">
              <a:buNone/>
            </a:pPr>
            <a:r>
              <a:rPr lang="pl-PL" dirty="0" smtClean="0"/>
              <a:t>                                        </a:t>
            </a:r>
            <a:endParaRPr lang="pl-PL" dirty="0"/>
          </a:p>
          <a:p>
            <a:pPr marL="0" indent="0">
              <a:buNone/>
            </a:pPr>
            <a:endParaRPr lang="pl-PL" dirty="0" smtClean="0"/>
          </a:p>
          <a:p>
            <a:pPr marL="0" indent="0" algn="ctr">
              <a:buNone/>
            </a:pPr>
            <a:endParaRPr lang="pl-PL" dirty="0" smtClean="0"/>
          </a:p>
          <a:p>
            <a:pPr marL="0" indent="0" algn="ctr">
              <a:buNone/>
            </a:pPr>
            <a:r>
              <a:rPr lang="pl-PL" dirty="0" smtClean="0"/>
              <a:t> STUDENT-FOCUSED MODEL </a:t>
            </a:r>
            <a:r>
              <a:rPr lang="pl-PL" b="1" dirty="0" smtClean="0">
                <a:effectLst>
                  <a:outerShdw blurRad="38100" dist="38100" dir="2700000" algn="tl">
                    <a:srgbClr val="000000">
                      <a:alpha val="43137"/>
                    </a:srgbClr>
                  </a:outerShdw>
                </a:effectLst>
              </a:rPr>
              <a:t>(COLLABORATION)</a:t>
            </a:r>
            <a:endParaRPr lang="pl-PL" b="1" dirty="0">
              <a:effectLst>
                <a:outerShdw blurRad="38100" dist="38100" dir="2700000" algn="tl">
                  <a:srgbClr val="000000">
                    <a:alpha val="43137"/>
                  </a:srgbClr>
                </a:outerShdw>
              </a:effectLst>
            </a:endParaRPr>
          </a:p>
        </p:txBody>
      </p:sp>
      <p:sp>
        <p:nvSpPr>
          <p:cNvPr id="8" name="Strzałka w dół 7"/>
          <p:cNvSpPr/>
          <p:nvPr/>
        </p:nvSpPr>
        <p:spPr>
          <a:xfrm>
            <a:off x="6019800" y="3162300"/>
            <a:ext cx="40005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86642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a:t>. </a:t>
            </a:r>
            <a:r>
              <a:rPr lang="pl-PL" dirty="0" smtClean="0"/>
              <a:t>                                                                       NATO </a:t>
            </a:r>
            <a:r>
              <a:rPr lang="pl-PL" dirty="0"/>
              <a:t>BILC Professional  </a:t>
            </a:r>
            <a:r>
              <a:rPr lang="pl-PL" dirty="0" err="1"/>
              <a:t>Seminar</a:t>
            </a:r>
            <a:r>
              <a:rPr lang="pl-PL" dirty="0"/>
              <a:t> Tbilisi, Georgia,1-5 10.2017</a:t>
            </a:r>
          </a:p>
        </p:txBody>
      </p:sp>
      <p:sp>
        <p:nvSpPr>
          <p:cNvPr id="2" name="Tytuł 1"/>
          <p:cNvSpPr>
            <a:spLocks noGrp="1"/>
          </p:cNvSpPr>
          <p:nvPr>
            <p:ph type="title"/>
          </p:nvPr>
        </p:nvSpPr>
        <p:spPr/>
        <p:txBody>
          <a:bodyPr/>
          <a:lstStyle/>
          <a:p>
            <a:pPr algn="ctr"/>
            <a:r>
              <a:rPr lang="pl-PL" dirty="0" smtClean="0"/>
              <a:t>       </a:t>
            </a:r>
            <a:r>
              <a:rPr lang="pl-PL" sz="4000" dirty="0" err="1" smtClean="0">
                <a:latin typeface="Arial Black" panose="020B0A04020102020204" pitchFamily="34" charset="0"/>
              </a:rPr>
              <a:t>eSTANAG</a:t>
            </a:r>
            <a:r>
              <a:rPr lang="pl-PL" sz="4000" dirty="0" smtClean="0">
                <a:latin typeface="Arial Black" panose="020B0A04020102020204" pitchFamily="34" charset="0"/>
              </a:rPr>
              <a:t>- navy.edu.pl   </a:t>
            </a:r>
            <a:endParaRPr lang="pl-PL" sz="4000" dirty="0">
              <a:latin typeface="Arial Black" panose="020B0A04020102020204" pitchFamily="34" charset="0"/>
            </a:endParaRPr>
          </a:p>
        </p:txBody>
      </p:sp>
      <p:pic>
        <p:nvPicPr>
          <p:cNvPr id="8" name="Symbol zastępczy zawartości 5"/>
          <p:cNvPicPr>
            <a:picLocks noGrp="1" noChangeAspect="1"/>
          </p:cNvPicPr>
          <p:nvPr>
            <p:ph idx="1"/>
          </p:nvPr>
        </p:nvPicPr>
        <p:blipFill>
          <a:blip r:embed="rId5"/>
          <a:stretch>
            <a:fillRect/>
          </a:stretch>
        </p:blipFill>
        <p:spPr>
          <a:xfrm>
            <a:off x="2203748" y="1825625"/>
            <a:ext cx="7784503" cy="4351338"/>
          </a:xfrm>
          <a:prstGeom prst="rect">
            <a:avLst/>
          </a:prstGeom>
        </p:spPr>
      </p:pic>
    </p:spTree>
    <p:extLst>
      <p:ext uri="{BB962C8B-B14F-4D97-AF65-F5344CB8AC3E}">
        <p14:creationId xmlns:p14="http://schemas.microsoft.com/office/powerpoint/2010/main" val="42571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a:t>
            </a:r>
            <a:r>
              <a:rPr lang="pl-PL" dirty="0"/>
              <a:t>BILC Professional  </a:t>
            </a:r>
            <a:r>
              <a:rPr lang="pl-PL" dirty="0" err="1"/>
              <a:t>Seminar</a:t>
            </a:r>
            <a:r>
              <a:rPr lang="pl-PL" dirty="0"/>
              <a:t> Tbilisi, Georgia,1-5 10.2017</a:t>
            </a:r>
          </a:p>
        </p:txBody>
      </p:sp>
      <p:sp>
        <p:nvSpPr>
          <p:cNvPr id="2" name="Tytuł 1"/>
          <p:cNvSpPr>
            <a:spLocks noGrp="1"/>
          </p:cNvSpPr>
          <p:nvPr>
            <p:ph type="title"/>
          </p:nvPr>
        </p:nvSpPr>
        <p:spPr/>
        <p:txBody>
          <a:bodyPr/>
          <a:lstStyle/>
          <a:p>
            <a:pPr algn="ctr"/>
            <a:r>
              <a:rPr lang="pl-PL" dirty="0" smtClean="0"/>
              <a:t>       </a:t>
            </a:r>
            <a:r>
              <a:rPr lang="pl-PL" sz="4000" dirty="0" err="1" smtClean="0">
                <a:latin typeface="Arial Black" panose="020B0A04020102020204" pitchFamily="34" charset="0"/>
              </a:rPr>
              <a:t>eSTANAG</a:t>
            </a:r>
            <a:r>
              <a:rPr lang="pl-PL" sz="4000" dirty="0" smtClean="0">
                <a:latin typeface="Arial Black" panose="020B0A04020102020204" pitchFamily="34" charset="0"/>
              </a:rPr>
              <a:t> – navy.edu.pl   </a:t>
            </a:r>
            <a:endParaRPr lang="pl-PL" sz="4000" dirty="0">
              <a:latin typeface="Arial Black" panose="020B0A04020102020204" pitchFamily="34" charset="0"/>
            </a:endParaRPr>
          </a:p>
        </p:txBody>
      </p:sp>
      <p:pic>
        <p:nvPicPr>
          <p:cNvPr id="9" name="Symbol zastępczy zawartości 3"/>
          <p:cNvPicPr>
            <a:picLocks noGrp="1" noChangeAspect="1"/>
          </p:cNvPicPr>
          <p:nvPr>
            <p:ph idx="1"/>
          </p:nvPr>
        </p:nvPicPr>
        <p:blipFill>
          <a:blip r:embed="rId4"/>
          <a:stretch>
            <a:fillRect/>
          </a:stretch>
        </p:blipFill>
        <p:spPr>
          <a:xfrm>
            <a:off x="2216152" y="1825625"/>
            <a:ext cx="7759696" cy="4351338"/>
          </a:xfrm>
          <a:prstGeom prst="rect">
            <a:avLst/>
          </a:prstGeom>
        </p:spPr>
      </p:pic>
    </p:spTree>
    <p:extLst>
      <p:ext uri="{BB962C8B-B14F-4D97-AF65-F5344CB8AC3E}">
        <p14:creationId xmlns:p14="http://schemas.microsoft.com/office/powerpoint/2010/main" val="177636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a:t>
            </a:r>
            <a:r>
              <a:rPr lang="pl-PL" dirty="0"/>
              <a:t>BILC Professional  </a:t>
            </a:r>
            <a:r>
              <a:rPr lang="pl-PL" dirty="0" err="1"/>
              <a:t>Seminar</a:t>
            </a:r>
            <a:r>
              <a:rPr lang="pl-PL" dirty="0"/>
              <a:t> Tbilisi, Georgia</a:t>
            </a:r>
            <a:r>
              <a:rPr lang="pl-PL" dirty="0" smtClean="0"/>
              <a:t>, 1-5 </a:t>
            </a:r>
            <a:r>
              <a:rPr lang="pl-PL" dirty="0"/>
              <a:t>10.2017</a:t>
            </a:r>
          </a:p>
        </p:txBody>
      </p:sp>
      <p:sp>
        <p:nvSpPr>
          <p:cNvPr id="2" name="Tytuł 1"/>
          <p:cNvSpPr>
            <a:spLocks noGrp="1"/>
          </p:cNvSpPr>
          <p:nvPr>
            <p:ph type="title"/>
          </p:nvPr>
        </p:nvSpPr>
        <p:spPr/>
        <p:txBody>
          <a:bodyPr/>
          <a:lstStyle/>
          <a:p>
            <a:pPr algn="ctr"/>
            <a:r>
              <a:rPr lang="pl-PL" dirty="0" smtClean="0"/>
              <a:t>       </a:t>
            </a:r>
            <a:r>
              <a:rPr lang="pl-PL" sz="4000" dirty="0" err="1" smtClean="0">
                <a:latin typeface="Arial Black" panose="020B0A04020102020204" pitchFamily="34" charset="0"/>
              </a:rPr>
              <a:t>eSTANAG</a:t>
            </a:r>
            <a:r>
              <a:rPr lang="pl-PL" sz="4000" dirty="0" smtClean="0">
                <a:latin typeface="Arial Black" panose="020B0A04020102020204" pitchFamily="34" charset="0"/>
              </a:rPr>
              <a:t> - navy.edu.pl   </a:t>
            </a:r>
            <a:endParaRPr lang="pl-PL" sz="4000" dirty="0">
              <a:latin typeface="Arial Black" panose="020B0A04020102020204" pitchFamily="34" charset="0"/>
            </a:endParaRPr>
          </a:p>
        </p:txBody>
      </p:sp>
      <p:pic>
        <p:nvPicPr>
          <p:cNvPr id="8" name="Symbol zastępczy zawartości 3"/>
          <p:cNvPicPr>
            <a:picLocks noGrp="1" noChangeAspect="1"/>
          </p:cNvPicPr>
          <p:nvPr>
            <p:ph idx="1"/>
          </p:nvPr>
        </p:nvPicPr>
        <p:blipFill>
          <a:blip r:embed="rId4"/>
          <a:stretch>
            <a:fillRect/>
          </a:stretch>
        </p:blipFill>
        <p:spPr>
          <a:xfrm>
            <a:off x="2226255" y="1825625"/>
            <a:ext cx="7739489" cy="4351338"/>
          </a:xfrm>
          <a:prstGeom prst="rect">
            <a:avLst/>
          </a:prstGeom>
        </p:spPr>
      </p:pic>
    </p:spTree>
    <p:extLst>
      <p:ext uri="{BB962C8B-B14F-4D97-AF65-F5344CB8AC3E}">
        <p14:creationId xmlns:p14="http://schemas.microsoft.com/office/powerpoint/2010/main" val="676018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ASSUMPTIONS – PROBLEMS </a:t>
            </a:r>
            <a:br>
              <a:rPr lang="pl-PL" sz="4000" dirty="0" smtClean="0">
                <a:latin typeface="Arial Black" panose="020B0A04020102020204" pitchFamily="34" charset="0"/>
              </a:rPr>
            </a:br>
            <a:r>
              <a:rPr lang="pl-PL" sz="4000" dirty="0" smtClean="0">
                <a:latin typeface="Arial Black" panose="020B0A04020102020204" pitchFamily="34" charset="0"/>
              </a:rPr>
              <a:t>- PROCEDURES</a:t>
            </a:r>
            <a:endParaRPr lang="pl-PL" sz="4000" dirty="0">
              <a:latin typeface="Arial Black" panose="020B0A04020102020204" pitchFamily="34" charset="0"/>
            </a:endParaRPr>
          </a:p>
        </p:txBody>
      </p:sp>
      <p:sp>
        <p:nvSpPr>
          <p:cNvPr id="3" name="Symbol zastępczy zawartości 2"/>
          <p:cNvSpPr>
            <a:spLocks noGrp="1"/>
          </p:cNvSpPr>
          <p:nvPr>
            <p:ph idx="1"/>
          </p:nvPr>
        </p:nvSpPr>
        <p:spPr>
          <a:xfrm>
            <a:off x="838200" y="1690687"/>
            <a:ext cx="10515600" cy="4486275"/>
          </a:xfrm>
        </p:spPr>
        <p:txBody>
          <a:bodyPr/>
          <a:lstStyle/>
          <a:p>
            <a:pPr marL="0" indent="0" algn="ctr">
              <a:buNone/>
            </a:pPr>
            <a:r>
              <a:rPr lang="pl-PL" sz="5400" b="1" dirty="0" smtClean="0"/>
              <a:t>CHANGE  =</a:t>
            </a:r>
          </a:p>
          <a:p>
            <a:pPr marL="0" indent="0">
              <a:buNone/>
            </a:pPr>
            <a:r>
              <a:rPr lang="pl-PL" sz="4400" dirty="0" smtClean="0"/>
              <a:t>THE KNOWN                             THE UNKNOWN</a:t>
            </a:r>
          </a:p>
          <a:p>
            <a:pPr marL="0" indent="0">
              <a:buNone/>
            </a:pPr>
            <a:endParaRPr lang="pl-PL" sz="4400" dirty="0" smtClean="0"/>
          </a:p>
          <a:p>
            <a:pPr marL="0" indent="0">
              <a:buNone/>
            </a:pPr>
            <a:endParaRPr lang="pl-PL" dirty="0" smtClean="0"/>
          </a:p>
          <a:p>
            <a:pPr marL="0" indent="0">
              <a:buNone/>
            </a:pPr>
            <a:r>
              <a:rPr lang="pl-PL" sz="4400" dirty="0" smtClean="0"/>
              <a:t>                    STATUS QUO </a:t>
            </a:r>
            <a:endParaRPr lang="pl-PL" sz="4400" dirty="0"/>
          </a:p>
        </p:txBody>
      </p:sp>
      <p:sp>
        <p:nvSpPr>
          <p:cNvPr id="4" name="Strzałka w prawo 3"/>
          <p:cNvSpPr/>
          <p:nvPr/>
        </p:nvSpPr>
        <p:spPr>
          <a:xfrm>
            <a:off x="4552122" y="2564296"/>
            <a:ext cx="24847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583" y="3933824"/>
            <a:ext cx="1883904" cy="1883904"/>
          </a:xfrm>
          <a:prstGeom prst="rect">
            <a:avLst/>
          </a:prstGeom>
        </p:spPr>
      </p:pic>
      <p:pic>
        <p:nvPicPr>
          <p:cNvPr id="6" name="Obraz 5"/>
          <p:cNvPicPr>
            <a:picLocks noChangeAspect="1"/>
          </p:cNvPicPr>
          <p:nvPr/>
        </p:nvPicPr>
        <p:blipFill>
          <a:blip r:embed="rId4"/>
          <a:stretch>
            <a:fillRect/>
          </a:stretch>
        </p:blipFill>
        <p:spPr>
          <a:xfrm>
            <a:off x="307802" y="361644"/>
            <a:ext cx="1060796" cy="1329043"/>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spTree>
    <p:extLst>
      <p:ext uri="{BB962C8B-B14F-4D97-AF65-F5344CB8AC3E}">
        <p14:creationId xmlns:p14="http://schemas.microsoft.com/office/powerpoint/2010/main" val="2312171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dirty="0" smtClean="0">
                <a:latin typeface="Arial Black" panose="020B0A04020102020204" pitchFamily="34" charset="0"/>
              </a:rPr>
              <a:t>CHANGE</a:t>
            </a:r>
            <a:endParaRPr lang="pl-PL" sz="4000" dirty="0">
              <a:latin typeface="Arial Black" panose="020B0A04020102020204" pitchFamily="34" charset="0"/>
            </a:endParaRPr>
          </a:p>
        </p:txBody>
      </p:sp>
      <p:sp>
        <p:nvSpPr>
          <p:cNvPr id="3" name="Symbol zastępczy zawartości 2"/>
          <p:cNvSpPr>
            <a:spLocks noGrp="1"/>
          </p:cNvSpPr>
          <p:nvPr>
            <p:ph idx="1"/>
          </p:nvPr>
        </p:nvSpPr>
        <p:spPr>
          <a:xfrm>
            <a:off x="838200" y="1825624"/>
            <a:ext cx="10515600" cy="4441825"/>
          </a:xfrm>
        </p:spPr>
        <p:txBody>
          <a:bodyPr>
            <a:normAutofit fontScale="92500"/>
          </a:bodyPr>
          <a:lstStyle/>
          <a:p>
            <a:pPr marL="0" indent="0">
              <a:buNone/>
            </a:pPr>
            <a:r>
              <a:rPr lang="pl-PL" sz="3600" b="1" dirty="0" smtClean="0">
                <a:effectLst>
                  <a:outerShdw blurRad="38100" dist="38100" dir="2700000" algn="tl">
                    <a:srgbClr val="000000">
                      <a:alpha val="43137"/>
                    </a:srgbClr>
                  </a:outerShdw>
                </a:effectLst>
              </a:rPr>
              <a:t>RESISTANCE TO CHANGE </a:t>
            </a:r>
            <a:r>
              <a:rPr lang="pl-PL" dirty="0" smtClean="0"/>
              <a:t>(</a:t>
            </a:r>
            <a:r>
              <a:rPr lang="pl-PL" dirty="0" err="1" smtClean="0"/>
              <a:t>Schiemann</a:t>
            </a:r>
            <a:r>
              <a:rPr lang="pl-PL" dirty="0" smtClean="0"/>
              <a:t>, 1995):</a:t>
            </a:r>
          </a:p>
          <a:p>
            <a:pPr lvl="1">
              <a:buFont typeface="Wingdings" panose="05000000000000000000" pitchFamily="2" charset="2"/>
              <a:buChar char="Ø"/>
            </a:pPr>
            <a:r>
              <a:rPr lang="pl-PL" sz="3000" dirty="0" err="1"/>
              <a:t>S</a:t>
            </a:r>
            <a:r>
              <a:rPr lang="pl-PL" sz="3000" dirty="0" err="1" smtClean="0"/>
              <a:t>ensation</a:t>
            </a:r>
            <a:r>
              <a:rPr lang="pl-PL" sz="3000" dirty="0" smtClean="0"/>
              <a:t> </a:t>
            </a:r>
            <a:r>
              <a:rPr lang="pl-PL" sz="3000" dirty="0"/>
              <a:t>of </a:t>
            </a:r>
            <a:r>
              <a:rPr lang="pl-PL" sz="3000" dirty="0" err="1"/>
              <a:t>loss</a:t>
            </a:r>
            <a:r>
              <a:rPr lang="pl-PL" sz="3000" dirty="0"/>
              <a:t> of </a:t>
            </a:r>
            <a:r>
              <a:rPr lang="pl-PL" sz="3000" dirty="0" err="1"/>
              <a:t>control</a:t>
            </a:r>
            <a:r>
              <a:rPr lang="pl-PL" sz="3000" dirty="0"/>
              <a:t> with </a:t>
            </a:r>
            <a:r>
              <a:rPr lang="pl-PL" sz="3000" dirty="0" err="1"/>
              <a:t>respect</a:t>
            </a:r>
            <a:r>
              <a:rPr lang="pl-PL" sz="3000" dirty="0"/>
              <a:t> to </a:t>
            </a:r>
            <a:r>
              <a:rPr lang="pl-PL" sz="3000" dirty="0" err="1"/>
              <a:t>familiar</a:t>
            </a:r>
            <a:r>
              <a:rPr lang="pl-PL" sz="3000" dirty="0"/>
              <a:t>, and </a:t>
            </a:r>
            <a:r>
              <a:rPr lang="pl-PL" sz="3000" dirty="0" err="1"/>
              <a:t>probably</a:t>
            </a:r>
            <a:r>
              <a:rPr lang="pl-PL" sz="3000" dirty="0"/>
              <a:t> </a:t>
            </a:r>
            <a:r>
              <a:rPr lang="pl-PL" sz="3000" dirty="0" err="1"/>
              <a:t>comfortable</a:t>
            </a:r>
            <a:r>
              <a:rPr lang="pl-PL" sz="3000" dirty="0"/>
              <a:t>, </a:t>
            </a:r>
            <a:r>
              <a:rPr lang="pl-PL" sz="3000" dirty="0" err="1"/>
              <a:t>patterns</a:t>
            </a:r>
            <a:r>
              <a:rPr lang="pl-PL" sz="3000" dirty="0"/>
              <a:t> of </a:t>
            </a:r>
            <a:r>
              <a:rPr lang="pl-PL" sz="3000" dirty="0" err="1"/>
              <a:t>work</a:t>
            </a:r>
            <a:r>
              <a:rPr lang="pl-PL" sz="3000" dirty="0"/>
              <a:t>, and </a:t>
            </a:r>
            <a:r>
              <a:rPr lang="pl-PL" sz="3000" dirty="0" err="1"/>
              <a:t>fear</a:t>
            </a:r>
            <a:r>
              <a:rPr lang="pl-PL" sz="3000" dirty="0"/>
              <a:t> of "</a:t>
            </a:r>
            <a:r>
              <a:rPr lang="pl-PL" sz="3000" dirty="0" err="1"/>
              <a:t>difference</a:t>
            </a:r>
            <a:r>
              <a:rPr lang="pl-PL" sz="3000" dirty="0"/>
              <a:t>" with </a:t>
            </a:r>
            <a:r>
              <a:rPr lang="pl-PL" sz="3000" dirty="0" err="1"/>
              <a:t>respect</a:t>
            </a:r>
            <a:r>
              <a:rPr lang="pl-PL" sz="3000" dirty="0"/>
              <a:t> to the </a:t>
            </a:r>
            <a:r>
              <a:rPr lang="pl-PL" sz="3000" dirty="0" err="1"/>
              <a:t>present</a:t>
            </a:r>
            <a:r>
              <a:rPr lang="pl-PL" sz="3000" dirty="0"/>
              <a:t> </a:t>
            </a:r>
            <a:r>
              <a:rPr lang="pl-PL" sz="3000" dirty="0" err="1" smtClean="0"/>
              <a:t>routine</a:t>
            </a:r>
            <a:r>
              <a:rPr lang="pl-PL" sz="3000" dirty="0" smtClean="0"/>
              <a:t>.</a:t>
            </a:r>
          </a:p>
          <a:p>
            <a:pPr lvl="1">
              <a:buFont typeface="Wingdings" panose="05000000000000000000" pitchFamily="2" charset="2"/>
              <a:buChar char="Ø"/>
            </a:pPr>
            <a:r>
              <a:rPr lang="pl-PL" sz="3000" dirty="0" err="1" smtClean="0"/>
              <a:t>Uncertainty</a:t>
            </a:r>
            <a:r>
              <a:rPr lang="pl-PL" sz="3000" dirty="0" smtClean="0"/>
              <a:t> </a:t>
            </a:r>
            <a:r>
              <a:rPr lang="pl-PL" sz="3000" dirty="0" err="1"/>
              <a:t>about</a:t>
            </a:r>
            <a:r>
              <a:rPr lang="pl-PL" sz="3000" dirty="0"/>
              <a:t> </a:t>
            </a:r>
            <a:r>
              <a:rPr lang="pl-PL" sz="3000" dirty="0" err="1"/>
              <a:t>new</a:t>
            </a:r>
            <a:r>
              <a:rPr lang="pl-PL" sz="3000" dirty="0"/>
              <a:t> </a:t>
            </a:r>
            <a:r>
              <a:rPr lang="pl-PL" sz="3000" dirty="0" err="1"/>
              <a:t>processes</a:t>
            </a:r>
            <a:r>
              <a:rPr lang="pl-PL" sz="3000" dirty="0"/>
              <a:t> and </a:t>
            </a:r>
            <a:r>
              <a:rPr lang="pl-PL" sz="3000" dirty="0" err="1"/>
              <a:t>expected</a:t>
            </a:r>
            <a:r>
              <a:rPr lang="pl-PL" sz="3000" dirty="0"/>
              <a:t> </a:t>
            </a:r>
            <a:r>
              <a:rPr lang="pl-PL" sz="3000" dirty="0" err="1"/>
              <a:t>results</a:t>
            </a:r>
            <a:r>
              <a:rPr lang="pl-PL" sz="3000" dirty="0"/>
              <a:t> </a:t>
            </a:r>
            <a:r>
              <a:rPr lang="pl-PL" sz="3000" dirty="0" err="1"/>
              <a:t>arising</a:t>
            </a:r>
            <a:r>
              <a:rPr lang="pl-PL" sz="3000" dirty="0"/>
              <a:t> from the </a:t>
            </a:r>
            <a:r>
              <a:rPr lang="pl-PL" sz="3000" dirty="0" err="1" smtClean="0"/>
              <a:t>change</a:t>
            </a:r>
            <a:r>
              <a:rPr lang="pl-PL" sz="3000" dirty="0" smtClean="0"/>
              <a:t>.</a:t>
            </a:r>
          </a:p>
          <a:p>
            <a:pPr lvl="1">
              <a:buFont typeface="Wingdings" panose="05000000000000000000" pitchFamily="2" charset="2"/>
              <a:buChar char="Ø"/>
            </a:pPr>
            <a:r>
              <a:rPr lang="pl-PL" sz="3000" dirty="0" err="1" smtClean="0"/>
              <a:t>Perceived</a:t>
            </a:r>
            <a:r>
              <a:rPr lang="pl-PL" sz="3000" dirty="0" smtClean="0"/>
              <a:t> </a:t>
            </a:r>
            <a:r>
              <a:rPr lang="pl-PL" sz="3000" dirty="0"/>
              <a:t>and real </a:t>
            </a:r>
            <a:r>
              <a:rPr lang="pl-PL" sz="3000" dirty="0" err="1"/>
              <a:t>loss</a:t>
            </a:r>
            <a:r>
              <a:rPr lang="pl-PL" sz="3000" dirty="0"/>
              <a:t> of </a:t>
            </a:r>
            <a:r>
              <a:rPr lang="pl-PL" sz="3000" dirty="0" err="1"/>
              <a:t>power</a:t>
            </a:r>
            <a:r>
              <a:rPr lang="pl-PL" sz="3000" dirty="0"/>
              <a:t> </a:t>
            </a:r>
            <a:r>
              <a:rPr lang="pl-PL" sz="3000" dirty="0" err="1"/>
              <a:t>brought</a:t>
            </a:r>
            <a:r>
              <a:rPr lang="pl-PL" sz="3000" dirty="0"/>
              <a:t> </a:t>
            </a:r>
            <a:r>
              <a:rPr lang="pl-PL" sz="3000" dirty="0" err="1"/>
              <a:t>about</a:t>
            </a:r>
            <a:r>
              <a:rPr lang="pl-PL" sz="3000" dirty="0"/>
              <a:t> by the </a:t>
            </a:r>
            <a:r>
              <a:rPr lang="pl-PL" sz="3000" dirty="0" err="1"/>
              <a:t>demands</a:t>
            </a:r>
            <a:r>
              <a:rPr lang="pl-PL" sz="3000" dirty="0"/>
              <a:t> of </a:t>
            </a:r>
            <a:r>
              <a:rPr lang="pl-PL" sz="3000" dirty="0" err="1" smtClean="0"/>
              <a:t>change</a:t>
            </a:r>
            <a:r>
              <a:rPr lang="pl-PL" sz="3000" dirty="0" smtClean="0"/>
              <a:t>.</a:t>
            </a:r>
          </a:p>
          <a:p>
            <a:pPr lvl="1">
              <a:buFont typeface="Wingdings" panose="05000000000000000000" pitchFamily="2" charset="2"/>
              <a:buChar char="Ø"/>
            </a:pPr>
            <a:r>
              <a:rPr lang="pl-PL" sz="3000" dirty="0" err="1" smtClean="0"/>
              <a:t>Increase</a:t>
            </a:r>
            <a:r>
              <a:rPr lang="pl-PL" sz="3000" dirty="0" smtClean="0"/>
              <a:t> </a:t>
            </a:r>
            <a:r>
              <a:rPr lang="pl-PL" sz="3000" dirty="0"/>
              <a:t>in the </a:t>
            </a:r>
            <a:r>
              <a:rPr lang="pl-PL" sz="3000" dirty="0" err="1"/>
              <a:t>demands</a:t>
            </a:r>
            <a:r>
              <a:rPr lang="pl-PL" sz="3000" dirty="0"/>
              <a:t> of </a:t>
            </a:r>
            <a:r>
              <a:rPr lang="pl-PL" sz="3000" dirty="0" err="1"/>
              <a:t>work</a:t>
            </a:r>
            <a:r>
              <a:rPr lang="pl-PL" sz="3000" dirty="0"/>
              <a:t> </a:t>
            </a:r>
            <a:r>
              <a:rPr lang="pl-PL" sz="3000" dirty="0" err="1"/>
              <a:t>generated</a:t>
            </a:r>
            <a:r>
              <a:rPr lang="pl-PL" sz="3000" dirty="0"/>
              <a:t> by the </a:t>
            </a:r>
            <a:r>
              <a:rPr lang="pl-PL" sz="3000" dirty="0" err="1" smtClean="0"/>
              <a:t>change</a:t>
            </a:r>
            <a:r>
              <a:rPr lang="pl-PL" sz="3000" dirty="0" smtClean="0"/>
              <a:t>.</a:t>
            </a:r>
          </a:p>
          <a:p>
            <a:pPr lvl="1">
              <a:buFont typeface="Wingdings" panose="05000000000000000000" pitchFamily="2" charset="2"/>
              <a:buChar char="Ø"/>
            </a:pPr>
            <a:r>
              <a:rPr lang="pl-PL" sz="3000" dirty="0" err="1" smtClean="0"/>
              <a:t>Misunderstandings</a:t>
            </a:r>
            <a:r>
              <a:rPr lang="pl-PL" sz="3000" dirty="0" smtClean="0"/>
              <a:t> </a:t>
            </a:r>
            <a:r>
              <a:rPr lang="pl-PL" sz="3000" dirty="0"/>
              <a:t>and </a:t>
            </a:r>
            <a:r>
              <a:rPr lang="pl-PL" sz="3000" dirty="0" err="1"/>
              <a:t>unclear</a:t>
            </a:r>
            <a:r>
              <a:rPr lang="pl-PL" sz="3000" dirty="0"/>
              <a:t> </a:t>
            </a:r>
            <a:r>
              <a:rPr lang="pl-PL" sz="3000" dirty="0" err="1"/>
              <a:t>demands</a:t>
            </a:r>
            <a:r>
              <a:rPr lang="pl-PL" sz="3000" dirty="0"/>
              <a:t> in the </a:t>
            </a:r>
            <a:r>
              <a:rPr lang="pl-PL" sz="3000" dirty="0" err="1"/>
              <a:t>change</a:t>
            </a:r>
            <a:r>
              <a:rPr lang="pl-PL" sz="3000" dirty="0"/>
              <a:t> </a:t>
            </a:r>
            <a:r>
              <a:rPr lang="pl-PL" sz="3000" dirty="0" err="1"/>
              <a:t>process</a:t>
            </a:r>
            <a:r>
              <a:rPr lang="pl-PL" sz="3000" dirty="0"/>
              <a:t>.</a:t>
            </a:r>
          </a:p>
          <a:p>
            <a:pPr marL="457200" lvl="1" indent="0">
              <a:buNone/>
            </a:pPr>
            <a:endParaRPr lang="pl-PL" sz="3200" dirty="0"/>
          </a:p>
        </p:txBody>
      </p:sp>
      <p:pic>
        <p:nvPicPr>
          <p:cNvPr id="5" name="Obraz 4"/>
          <p:cNvPicPr>
            <a:picLocks noChangeAspect="1"/>
          </p:cNvPicPr>
          <p:nvPr/>
        </p:nvPicPr>
        <p:blipFill>
          <a:blip r:embed="rId3"/>
          <a:stretch>
            <a:fillRect/>
          </a:stretch>
        </p:blipFill>
        <p:spPr>
          <a:xfrm>
            <a:off x="307802" y="361644"/>
            <a:ext cx="1060796" cy="1329043"/>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8" name="pole tekstowe 7"/>
          <p:cNvSpPr txBox="1"/>
          <p:nvPr/>
        </p:nvSpPr>
        <p:spPr>
          <a:xfrm>
            <a:off x="307802" y="6515100"/>
            <a:ext cx="11576396"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spTree>
    <p:extLst>
      <p:ext uri="{BB962C8B-B14F-4D97-AF65-F5344CB8AC3E}">
        <p14:creationId xmlns:p14="http://schemas.microsoft.com/office/powerpoint/2010/main" val="1560863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ASSUMPTIONS – PROBLEMS </a:t>
            </a:r>
            <a:br>
              <a:rPr lang="pl-PL" sz="4000" dirty="0" smtClean="0">
                <a:latin typeface="Arial Black" panose="020B0A04020102020204" pitchFamily="34" charset="0"/>
              </a:rPr>
            </a:br>
            <a:r>
              <a:rPr lang="pl-PL" sz="4000" dirty="0" smtClean="0">
                <a:latin typeface="Arial Black" panose="020B0A04020102020204" pitchFamily="34" charset="0"/>
              </a:rPr>
              <a:t>- PROCEDURES</a:t>
            </a:r>
            <a:endParaRPr lang="pl-PL" sz="4000" dirty="0">
              <a:latin typeface="Arial Black" panose="020B0A04020102020204" pitchFamily="34" charset="0"/>
            </a:endParaRPr>
          </a:p>
        </p:txBody>
      </p:sp>
      <p:sp>
        <p:nvSpPr>
          <p:cNvPr id="3" name="Symbol zastępczy zawartości 2"/>
          <p:cNvSpPr>
            <a:spLocks noGrp="1"/>
          </p:cNvSpPr>
          <p:nvPr>
            <p:ph idx="1"/>
          </p:nvPr>
        </p:nvSpPr>
        <p:spPr>
          <a:xfrm>
            <a:off x="838200" y="1690687"/>
            <a:ext cx="10515600" cy="4486275"/>
          </a:xfrm>
        </p:spPr>
        <p:txBody>
          <a:bodyPr/>
          <a:lstStyle/>
          <a:p>
            <a:pPr marL="0" indent="0">
              <a:buNone/>
            </a:pPr>
            <a:r>
              <a:rPr lang="pl-PL" sz="4400" b="1" dirty="0" smtClean="0"/>
              <a:t>LISTENERS:</a:t>
            </a:r>
          </a:p>
          <a:p>
            <a:pPr>
              <a:buFont typeface="Wingdings" panose="05000000000000000000" pitchFamily="2" charset="2"/>
              <a:buChar char="Ø"/>
            </a:pPr>
            <a:r>
              <a:rPr lang="pl-PL" sz="3200" dirty="0" err="1"/>
              <a:t>w</a:t>
            </a:r>
            <a:r>
              <a:rPr lang="pl-PL" sz="3200" dirty="0" err="1" smtClean="0"/>
              <a:t>ithdrawal</a:t>
            </a:r>
            <a:r>
              <a:rPr lang="pl-PL" sz="3200" dirty="0" smtClean="0"/>
              <a:t> of </a:t>
            </a:r>
            <a:r>
              <a:rPr lang="pl-PL" sz="3200" dirty="0" err="1" smtClean="0"/>
              <a:t>paper</a:t>
            </a:r>
            <a:r>
              <a:rPr lang="pl-PL" sz="3200" dirty="0" smtClean="0"/>
              <a:t> </a:t>
            </a:r>
            <a:r>
              <a:rPr lang="pl-PL" sz="3200" dirty="0" err="1" smtClean="0"/>
              <a:t>books</a:t>
            </a:r>
            <a:r>
              <a:rPr lang="pl-PL" sz="3200" dirty="0" smtClean="0"/>
              <a:t> and materials</a:t>
            </a:r>
          </a:p>
          <a:p>
            <a:pPr>
              <a:buFont typeface="Wingdings" panose="05000000000000000000" pitchFamily="2" charset="2"/>
              <a:buChar char="Ø"/>
            </a:pPr>
            <a:r>
              <a:rPr lang="pl-PL" sz="3200" dirty="0" err="1"/>
              <a:t>f</a:t>
            </a:r>
            <a:r>
              <a:rPr lang="pl-PL" sz="3200" dirty="0" err="1" smtClean="0"/>
              <a:t>irst</a:t>
            </a:r>
            <a:r>
              <a:rPr lang="pl-PL" sz="3200" dirty="0" smtClean="0"/>
              <a:t> </a:t>
            </a:r>
            <a:r>
              <a:rPr lang="pl-PL" sz="3200" dirty="0" err="1" smtClean="0"/>
              <a:t>week</a:t>
            </a:r>
            <a:r>
              <a:rPr lang="pl-PL" sz="3200" dirty="0" smtClean="0"/>
              <a:t> – </a:t>
            </a:r>
            <a:r>
              <a:rPr lang="pl-PL" sz="3200" dirty="0" err="1" smtClean="0"/>
              <a:t>introductory</a:t>
            </a:r>
            <a:r>
              <a:rPr lang="pl-PL" sz="3200" dirty="0" smtClean="0"/>
              <a:t> one</a:t>
            </a:r>
          </a:p>
          <a:p>
            <a:pPr>
              <a:buFont typeface="Wingdings" panose="05000000000000000000" pitchFamily="2" charset="2"/>
              <a:buChar char="Ø"/>
            </a:pPr>
            <a:r>
              <a:rPr lang="pl-PL" sz="3200" dirty="0" err="1"/>
              <a:t>p</a:t>
            </a:r>
            <a:r>
              <a:rPr lang="pl-PL" sz="3200" dirty="0" err="1" smtClean="0"/>
              <a:t>ossibilty</a:t>
            </a:r>
            <a:r>
              <a:rPr lang="pl-PL" sz="3200" dirty="0" smtClean="0"/>
              <a:t> of choice – notes (</a:t>
            </a:r>
            <a:r>
              <a:rPr lang="pl-PL" sz="3200" dirty="0" err="1" smtClean="0"/>
              <a:t>Acrobat</a:t>
            </a:r>
            <a:r>
              <a:rPr lang="pl-PL" sz="3200" dirty="0" smtClean="0"/>
              <a:t> Reader, printing, stylus)</a:t>
            </a:r>
          </a:p>
          <a:p>
            <a:pPr>
              <a:buFont typeface="Wingdings" panose="05000000000000000000" pitchFamily="2" charset="2"/>
              <a:buChar char="Ø"/>
            </a:pPr>
            <a:r>
              <a:rPr lang="pl-PL" sz="3200" dirty="0" smtClean="0"/>
              <a:t> </a:t>
            </a:r>
            <a:r>
              <a:rPr lang="pl-PL" sz="3200" dirty="0" err="1" smtClean="0"/>
              <a:t>survey</a:t>
            </a:r>
            <a:r>
              <a:rPr lang="pl-PL" sz="3200" dirty="0" smtClean="0"/>
              <a:t> </a:t>
            </a:r>
            <a:r>
              <a:rPr lang="pl-PL" sz="3200" dirty="0" err="1" smtClean="0"/>
              <a:t>at</a:t>
            </a:r>
            <a:r>
              <a:rPr lang="pl-PL" sz="3200" dirty="0" smtClean="0"/>
              <a:t> the end of the </a:t>
            </a:r>
            <a:r>
              <a:rPr lang="pl-PL" sz="3200" dirty="0" err="1" smtClean="0"/>
              <a:t>course</a:t>
            </a:r>
            <a:endParaRPr lang="pl-PL" sz="3200" dirty="0" smtClean="0"/>
          </a:p>
          <a:p>
            <a:pPr marL="0" indent="0">
              <a:buNone/>
            </a:pPr>
            <a:endParaRPr lang="pl-PL" sz="3200" dirty="0"/>
          </a:p>
          <a:p>
            <a:pPr marL="0" indent="0">
              <a:buNone/>
            </a:pPr>
            <a:endParaRPr lang="pl-PL" sz="3200" dirty="0" smtClean="0"/>
          </a:p>
          <a:p>
            <a:pPr marL="0" indent="0">
              <a:buNone/>
            </a:pPr>
            <a:endParaRPr lang="pl-PL" sz="4400" dirty="0"/>
          </a:p>
        </p:txBody>
      </p:sp>
      <p:pic>
        <p:nvPicPr>
          <p:cNvPr id="6" name="Obraz 5"/>
          <p:cNvPicPr>
            <a:picLocks noChangeAspect="1"/>
          </p:cNvPicPr>
          <p:nvPr/>
        </p:nvPicPr>
        <p:blipFill>
          <a:blip r:embed="rId3"/>
          <a:stretch>
            <a:fillRect/>
          </a:stretch>
        </p:blipFill>
        <p:spPr>
          <a:xfrm>
            <a:off x="307802" y="361644"/>
            <a:ext cx="1060796" cy="1329043"/>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spTree>
    <p:extLst>
      <p:ext uri="{BB962C8B-B14F-4D97-AF65-F5344CB8AC3E}">
        <p14:creationId xmlns:p14="http://schemas.microsoft.com/office/powerpoint/2010/main" val="14798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Georgia,1-5 10.2017</a:t>
            </a:r>
            <a:endParaRPr lang="pl-PL" dirty="0"/>
          </a:p>
        </p:txBody>
      </p:sp>
      <p:sp>
        <p:nvSpPr>
          <p:cNvPr id="2" name="Tytuł 1"/>
          <p:cNvSpPr>
            <a:spLocks noGrp="1"/>
          </p:cNvSpPr>
          <p:nvPr>
            <p:ph type="title"/>
          </p:nvPr>
        </p:nvSpPr>
        <p:spPr/>
        <p:txBody>
          <a:bodyPr/>
          <a:lstStyle/>
          <a:p>
            <a:r>
              <a:rPr lang="pl-PL" dirty="0" smtClean="0"/>
              <a:t>     </a:t>
            </a:r>
            <a:r>
              <a:rPr lang="pl-PL" dirty="0" smtClean="0">
                <a:latin typeface="Arial Black" panose="020B0A04020102020204" pitchFamily="34" charset="0"/>
              </a:rPr>
              <a:t>OUTLINE:</a:t>
            </a:r>
            <a:endParaRPr lang="pl-PL" dirty="0">
              <a:latin typeface="Arial Black" panose="020B0A04020102020204" pitchFamily="34" charset="0"/>
            </a:endParaRPr>
          </a:p>
        </p:txBody>
      </p:sp>
      <p:sp>
        <p:nvSpPr>
          <p:cNvPr id="6" name="Symbol zastępczy zawartości 5"/>
          <p:cNvSpPr>
            <a:spLocks noGrp="1"/>
          </p:cNvSpPr>
          <p:nvPr>
            <p:ph idx="1"/>
          </p:nvPr>
        </p:nvSpPr>
        <p:spPr/>
        <p:txBody>
          <a:bodyPr/>
          <a:lstStyle/>
          <a:p>
            <a:r>
              <a:rPr lang="pl-PL" dirty="0" smtClean="0"/>
              <a:t>1</a:t>
            </a:r>
            <a:r>
              <a:rPr lang="pl-PL" sz="3600" dirty="0" smtClean="0"/>
              <a:t>. </a:t>
            </a:r>
            <a:r>
              <a:rPr lang="pl-PL" sz="3600" dirty="0" err="1" smtClean="0"/>
              <a:t>Polish</a:t>
            </a:r>
            <a:r>
              <a:rPr lang="pl-PL" sz="3600" dirty="0" smtClean="0"/>
              <a:t> </a:t>
            </a:r>
            <a:r>
              <a:rPr lang="pl-PL" sz="3600" dirty="0" err="1" smtClean="0"/>
              <a:t>Naval</a:t>
            </a:r>
            <a:r>
              <a:rPr lang="pl-PL" sz="3600" dirty="0" smtClean="0"/>
              <a:t> </a:t>
            </a:r>
            <a:r>
              <a:rPr lang="pl-PL" sz="3600" dirty="0" err="1" smtClean="0"/>
              <a:t>Academy</a:t>
            </a:r>
            <a:r>
              <a:rPr lang="pl-PL" sz="3600" dirty="0" smtClean="0"/>
              <a:t> in Gdynia</a:t>
            </a:r>
          </a:p>
          <a:p>
            <a:r>
              <a:rPr lang="pl-PL" sz="3600" dirty="0" smtClean="0"/>
              <a:t>2. </a:t>
            </a:r>
            <a:r>
              <a:rPr lang="pl-PL" sz="3600" dirty="0" err="1" smtClean="0"/>
              <a:t>Polish</a:t>
            </a:r>
            <a:r>
              <a:rPr lang="pl-PL" sz="3600" dirty="0" smtClean="0"/>
              <a:t> </a:t>
            </a:r>
            <a:r>
              <a:rPr lang="pl-PL" sz="3600" dirty="0" err="1" smtClean="0"/>
              <a:t>Naval</a:t>
            </a:r>
            <a:r>
              <a:rPr lang="pl-PL" sz="3600" dirty="0" smtClean="0"/>
              <a:t> </a:t>
            </a:r>
            <a:r>
              <a:rPr lang="pl-PL" sz="3600" dirty="0" err="1" smtClean="0"/>
              <a:t>Academy</a:t>
            </a:r>
            <a:r>
              <a:rPr lang="pl-PL" sz="3600" dirty="0" smtClean="0"/>
              <a:t> – Language Centre</a:t>
            </a:r>
          </a:p>
          <a:p>
            <a:r>
              <a:rPr lang="pl-PL" sz="3600" dirty="0" smtClean="0"/>
              <a:t>3. </a:t>
            </a:r>
            <a:r>
              <a:rPr lang="pl-PL" sz="3600" dirty="0" err="1" smtClean="0"/>
              <a:t>Blended</a:t>
            </a:r>
            <a:r>
              <a:rPr lang="pl-PL" sz="3600" dirty="0" smtClean="0"/>
              <a:t> learning – the idea</a:t>
            </a:r>
          </a:p>
          <a:p>
            <a:r>
              <a:rPr lang="pl-PL" sz="3600" dirty="0" smtClean="0"/>
              <a:t>4. </a:t>
            </a:r>
            <a:r>
              <a:rPr lang="pl-PL" sz="3600" dirty="0" err="1" smtClean="0"/>
              <a:t>eSTANAG</a:t>
            </a:r>
            <a:r>
              <a:rPr lang="pl-PL" sz="3600" dirty="0" smtClean="0"/>
              <a:t> – </a:t>
            </a:r>
            <a:r>
              <a:rPr lang="pl-PL" sz="3600" dirty="0" err="1" smtClean="0"/>
              <a:t>presentation</a:t>
            </a:r>
            <a:r>
              <a:rPr lang="pl-PL" sz="3600" dirty="0" smtClean="0"/>
              <a:t> of the idea</a:t>
            </a:r>
          </a:p>
          <a:p>
            <a:r>
              <a:rPr lang="pl-PL" sz="3600" dirty="0" smtClean="0"/>
              <a:t>5. </a:t>
            </a:r>
            <a:r>
              <a:rPr lang="pl-PL" sz="3600" dirty="0" err="1" smtClean="0"/>
              <a:t>eSTANAG</a:t>
            </a:r>
            <a:r>
              <a:rPr lang="pl-PL" sz="3600" dirty="0" smtClean="0"/>
              <a:t> – </a:t>
            </a:r>
            <a:r>
              <a:rPr lang="pl-PL" sz="3600" dirty="0" err="1" smtClean="0"/>
              <a:t>assumptions</a:t>
            </a:r>
            <a:r>
              <a:rPr lang="pl-PL" sz="3600" dirty="0" smtClean="0"/>
              <a:t>, </a:t>
            </a:r>
            <a:r>
              <a:rPr lang="pl-PL" sz="3600" dirty="0" err="1" smtClean="0"/>
              <a:t>procedures</a:t>
            </a:r>
            <a:r>
              <a:rPr lang="pl-PL" sz="3600" dirty="0" smtClean="0"/>
              <a:t>, </a:t>
            </a:r>
            <a:r>
              <a:rPr lang="pl-PL" sz="3600" dirty="0" err="1" smtClean="0"/>
              <a:t>problems</a:t>
            </a:r>
            <a:endParaRPr lang="pl-PL" sz="3600" dirty="0" smtClean="0"/>
          </a:p>
          <a:p>
            <a:r>
              <a:rPr lang="pl-PL" sz="3600" dirty="0" smtClean="0"/>
              <a:t>6. </a:t>
            </a:r>
            <a:r>
              <a:rPr lang="pl-PL" sz="3600" dirty="0" err="1" smtClean="0"/>
              <a:t>eSTANAG</a:t>
            </a:r>
            <a:r>
              <a:rPr lang="pl-PL" sz="3600" dirty="0" smtClean="0"/>
              <a:t> </a:t>
            </a:r>
            <a:r>
              <a:rPr lang="pl-PL" sz="3600" dirty="0"/>
              <a:t>– </a:t>
            </a:r>
            <a:r>
              <a:rPr lang="pl-PL" sz="3600" dirty="0" err="1" smtClean="0"/>
              <a:t>evaluation</a:t>
            </a:r>
            <a:endParaRPr lang="pl-PL" sz="3600" dirty="0"/>
          </a:p>
        </p:txBody>
      </p:sp>
    </p:spTree>
    <p:extLst>
      <p:ext uri="{BB962C8B-B14F-4D97-AF65-F5344CB8AC3E}">
        <p14:creationId xmlns:p14="http://schemas.microsoft.com/office/powerpoint/2010/main" val="241204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ASSUMPTIONS – PROBLEMS </a:t>
            </a:r>
            <a:br>
              <a:rPr lang="pl-PL" sz="4000" dirty="0" smtClean="0">
                <a:latin typeface="Arial Black" panose="020B0A04020102020204" pitchFamily="34" charset="0"/>
              </a:rPr>
            </a:br>
            <a:r>
              <a:rPr lang="pl-PL" sz="4000" dirty="0" smtClean="0">
                <a:latin typeface="Arial Black" panose="020B0A04020102020204" pitchFamily="34" charset="0"/>
              </a:rPr>
              <a:t>- PROCEDURES</a:t>
            </a:r>
            <a:endParaRPr lang="pl-PL" sz="4000" dirty="0">
              <a:latin typeface="Arial Black" panose="020B0A04020102020204" pitchFamily="34" charset="0"/>
            </a:endParaRPr>
          </a:p>
        </p:txBody>
      </p:sp>
      <p:sp>
        <p:nvSpPr>
          <p:cNvPr id="3" name="Symbol zastępczy zawartości 2"/>
          <p:cNvSpPr>
            <a:spLocks noGrp="1"/>
          </p:cNvSpPr>
          <p:nvPr>
            <p:ph idx="1"/>
          </p:nvPr>
        </p:nvSpPr>
        <p:spPr>
          <a:xfrm>
            <a:off x="838200" y="1690687"/>
            <a:ext cx="10515600" cy="4486275"/>
          </a:xfrm>
        </p:spPr>
        <p:txBody>
          <a:bodyPr/>
          <a:lstStyle/>
          <a:p>
            <a:pPr marL="0" indent="0" algn="ctr">
              <a:buNone/>
            </a:pPr>
            <a:r>
              <a:rPr lang="pl-PL" sz="4000" b="1" dirty="0" smtClean="0"/>
              <a:t>  BLEND</a:t>
            </a:r>
          </a:p>
          <a:p>
            <a:pPr marL="0" indent="0" algn="ctr">
              <a:buNone/>
            </a:pPr>
            <a:endParaRPr lang="pl-PL" sz="3200" dirty="0"/>
          </a:p>
          <a:p>
            <a:pPr marL="0" indent="0" algn="ctr">
              <a:buNone/>
            </a:pPr>
            <a:endParaRPr lang="pl-PL" sz="3200" dirty="0" smtClean="0"/>
          </a:p>
          <a:p>
            <a:pPr marL="0" indent="0">
              <a:buNone/>
            </a:pPr>
            <a:r>
              <a:rPr lang="pl-PL" sz="3200" dirty="0" smtClean="0"/>
              <a:t>COMPUTER SAVVY TEACHER     +      EXPERIENCED TEACHER</a:t>
            </a:r>
          </a:p>
          <a:p>
            <a:pPr marL="0" indent="0">
              <a:buNone/>
            </a:pPr>
            <a:endParaRPr lang="pl-PL" sz="3200" dirty="0"/>
          </a:p>
          <a:p>
            <a:pPr>
              <a:buFontTx/>
              <a:buChar char="-"/>
            </a:pPr>
            <a:r>
              <a:rPr lang="pl-PL" sz="3200" dirty="0" err="1" smtClean="0"/>
              <a:t>Creating</a:t>
            </a:r>
            <a:r>
              <a:rPr lang="pl-PL" sz="3200" dirty="0" smtClean="0"/>
              <a:t> the </a:t>
            </a:r>
            <a:r>
              <a:rPr lang="pl-PL" sz="3200" dirty="0" err="1" smtClean="0"/>
              <a:t>schedule</a:t>
            </a:r>
            <a:endParaRPr lang="pl-PL" sz="3200" dirty="0" smtClean="0"/>
          </a:p>
          <a:p>
            <a:pPr>
              <a:buFontTx/>
              <a:buChar char="-"/>
            </a:pPr>
            <a:r>
              <a:rPr lang="pl-PL" sz="3200" dirty="0" err="1" smtClean="0"/>
              <a:t>Creating</a:t>
            </a:r>
            <a:r>
              <a:rPr lang="pl-PL" sz="3200" dirty="0" smtClean="0"/>
              <a:t> the DATA BASE (</a:t>
            </a:r>
            <a:r>
              <a:rPr lang="pl-PL" sz="3200" dirty="0" err="1" smtClean="0"/>
              <a:t>common</a:t>
            </a:r>
            <a:r>
              <a:rPr lang="pl-PL" sz="3200" dirty="0" smtClean="0"/>
              <a:t> </a:t>
            </a:r>
            <a:r>
              <a:rPr lang="pl-PL" sz="3200" dirty="0" err="1" smtClean="0"/>
              <a:t>effort</a:t>
            </a:r>
            <a:r>
              <a:rPr lang="pl-PL" sz="3200" dirty="0" smtClean="0"/>
              <a:t>)</a:t>
            </a:r>
            <a:endParaRPr lang="pl-PL" sz="4400" dirty="0"/>
          </a:p>
        </p:txBody>
      </p:sp>
      <p:pic>
        <p:nvPicPr>
          <p:cNvPr id="6" name="Obraz 5"/>
          <p:cNvPicPr>
            <a:picLocks noChangeAspect="1"/>
          </p:cNvPicPr>
          <p:nvPr/>
        </p:nvPicPr>
        <p:blipFill>
          <a:blip r:embed="rId3"/>
          <a:stretch>
            <a:fillRect/>
          </a:stretch>
        </p:blipFill>
        <p:spPr>
          <a:xfrm>
            <a:off x="307802" y="361644"/>
            <a:ext cx="1060796" cy="1329043"/>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sp>
        <p:nvSpPr>
          <p:cNvPr id="4" name="Strzałka w dół 3"/>
          <p:cNvSpPr/>
          <p:nvPr/>
        </p:nvSpPr>
        <p:spPr>
          <a:xfrm>
            <a:off x="6000750" y="2324100"/>
            <a:ext cx="323850" cy="1085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568560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EVALUATION</a:t>
            </a:r>
            <a:endParaRPr lang="pl-PL" sz="4000" dirty="0">
              <a:latin typeface="Arial Black" panose="020B0A04020102020204" pitchFamily="34" charset="0"/>
            </a:endParaRPr>
          </a:p>
        </p:txBody>
      </p:sp>
      <p:graphicFrame>
        <p:nvGraphicFramePr>
          <p:cNvPr id="19" name="Symbol zastępczy zawartości 18"/>
          <p:cNvGraphicFramePr>
            <a:graphicFrameLocks noGrp="1"/>
          </p:cNvGraphicFramePr>
          <p:nvPr>
            <p:ph idx="1"/>
            <p:extLst>
              <p:ext uri="{D42A27DB-BD31-4B8C-83A1-F6EECF244321}">
                <p14:modId xmlns:p14="http://schemas.microsoft.com/office/powerpoint/2010/main" val="376060284"/>
              </p:ext>
            </p:extLst>
          </p:nvPr>
        </p:nvGraphicFramePr>
        <p:xfrm>
          <a:off x="1192737" y="1592178"/>
          <a:ext cx="5168462" cy="4410566"/>
        </p:xfrm>
        <a:graphic>
          <a:graphicData uri="http://schemas.openxmlformats.org/drawingml/2006/chart">
            <c:chart xmlns:c="http://schemas.openxmlformats.org/drawingml/2006/chart" xmlns:r="http://schemas.openxmlformats.org/officeDocument/2006/relationships" r:id="rId3"/>
          </a:graphicData>
        </a:graphic>
      </p:graphicFrame>
      <p:pic>
        <p:nvPicPr>
          <p:cNvPr id="6" name="Obraz 5"/>
          <p:cNvPicPr>
            <a:picLocks noChangeAspect="1"/>
          </p:cNvPicPr>
          <p:nvPr/>
        </p:nvPicPr>
        <p:blipFill>
          <a:blip r:embed="rId4"/>
          <a:stretch>
            <a:fillRect/>
          </a:stretch>
        </p:blipFill>
        <p:spPr>
          <a:xfrm>
            <a:off x="307802" y="361644"/>
            <a:ext cx="1060796" cy="1329043"/>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graphicFrame>
        <p:nvGraphicFramePr>
          <p:cNvPr id="5" name="Wykres 4"/>
          <p:cNvGraphicFramePr/>
          <p:nvPr>
            <p:extLst>
              <p:ext uri="{D42A27DB-BD31-4B8C-83A1-F6EECF244321}">
                <p14:modId xmlns:p14="http://schemas.microsoft.com/office/powerpoint/2010/main" val="4046973668"/>
              </p:ext>
            </p:extLst>
          </p:nvPr>
        </p:nvGraphicFramePr>
        <p:xfrm>
          <a:off x="6361199" y="1690687"/>
          <a:ext cx="4459705" cy="43120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53728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EVALUATION</a:t>
            </a:r>
            <a:endParaRPr lang="pl-PL" sz="4000" dirty="0">
              <a:latin typeface="Arial Black" panose="020B0A04020102020204" pitchFamily="34" charset="0"/>
            </a:endParaRPr>
          </a:p>
        </p:txBody>
      </p:sp>
      <p:graphicFrame>
        <p:nvGraphicFramePr>
          <p:cNvPr id="19" name="Symbol zastępczy zawartości 18"/>
          <p:cNvGraphicFramePr>
            <a:graphicFrameLocks noGrp="1"/>
          </p:cNvGraphicFramePr>
          <p:nvPr>
            <p:ph idx="1"/>
            <p:extLst>
              <p:ext uri="{D42A27DB-BD31-4B8C-83A1-F6EECF244321}">
                <p14:modId xmlns:p14="http://schemas.microsoft.com/office/powerpoint/2010/main" val="2926752221"/>
              </p:ext>
            </p:extLst>
          </p:nvPr>
        </p:nvGraphicFramePr>
        <p:xfrm>
          <a:off x="838199" y="1773132"/>
          <a:ext cx="5231525" cy="4464381"/>
        </p:xfrm>
        <a:graphic>
          <a:graphicData uri="http://schemas.openxmlformats.org/drawingml/2006/chart">
            <c:chart xmlns:c="http://schemas.openxmlformats.org/drawingml/2006/chart" xmlns:r="http://schemas.openxmlformats.org/officeDocument/2006/relationships" r:id="rId3"/>
          </a:graphicData>
        </a:graphic>
      </p:graphicFrame>
      <p:pic>
        <p:nvPicPr>
          <p:cNvPr id="6" name="Obraz 5"/>
          <p:cNvPicPr>
            <a:picLocks noChangeAspect="1"/>
          </p:cNvPicPr>
          <p:nvPr/>
        </p:nvPicPr>
        <p:blipFill>
          <a:blip r:embed="rId4"/>
          <a:stretch>
            <a:fillRect/>
          </a:stretch>
        </p:blipFill>
        <p:spPr>
          <a:xfrm>
            <a:off x="307802" y="361644"/>
            <a:ext cx="1060796" cy="1329043"/>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graphicFrame>
        <p:nvGraphicFramePr>
          <p:cNvPr id="25" name="Wykres 24"/>
          <p:cNvGraphicFramePr/>
          <p:nvPr>
            <p:extLst>
              <p:ext uri="{D42A27DB-BD31-4B8C-83A1-F6EECF244321}">
                <p14:modId xmlns:p14="http://schemas.microsoft.com/office/powerpoint/2010/main" val="1520239262"/>
              </p:ext>
            </p:extLst>
          </p:nvPr>
        </p:nvGraphicFramePr>
        <p:xfrm>
          <a:off x="5770798" y="1905704"/>
          <a:ext cx="4795157" cy="40784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34540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EVALUATION</a:t>
            </a:r>
            <a:endParaRPr lang="pl-PL" sz="4000" dirty="0">
              <a:latin typeface="Arial Black" panose="020B0A04020102020204" pitchFamily="34" charset="0"/>
            </a:endParaRPr>
          </a:p>
        </p:txBody>
      </p:sp>
      <p:graphicFrame>
        <p:nvGraphicFramePr>
          <p:cNvPr id="19" name="Symbol zastępczy zawartości 18"/>
          <p:cNvGraphicFramePr>
            <a:graphicFrameLocks noGrp="1"/>
          </p:cNvGraphicFramePr>
          <p:nvPr>
            <p:ph idx="1"/>
            <p:extLst>
              <p:ext uri="{D42A27DB-BD31-4B8C-83A1-F6EECF244321}">
                <p14:modId xmlns:p14="http://schemas.microsoft.com/office/powerpoint/2010/main" val="1620684395"/>
              </p:ext>
            </p:extLst>
          </p:nvPr>
        </p:nvGraphicFramePr>
        <p:xfrm>
          <a:off x="1116957" y="1690689"/>
          <a:ext cx="5168462" cy="4410566"/>
        </p:xfrm>
        <a:graphic>
          <a:graphicData uri="http://schemas.openxmlformats.org/drawingml/2006/chart">
            <c:chart xmlns:c="http://schemas.openxmlformats.org/drawingml/2006/chart" xmlns:r="http://schemas.openxmlformats.org/officeDocument/2006/relationships" r:id="rId3"/>
          </a:graphicData>
        </a:graphic>
      </p:graphicFrame>
      <p:pic>
        <p:nvPicPr>
          <p:cNvPr id="6" name="Obraz 5"/>
          <p:cNvPicPr>
            <a:picLocks noChangeAspect="1"/>
          </p:cNvPicPr>
          <p:nvPr/>
        </p:nvPicPr>
        <p:blipFill>
          <a:blip r:embed="rId4"/>
          <a:stretch>
            <a:fillRect/>
          </a:stretch>
        </p:blipFill>
        <p:spPr>
          <a:xfrm>
            <a:off x="307802" y="361644"/>
            <a:ext cx="1060796" cy="1329043"/>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graphicFrame>
        <p:nvGraphicFramePr>
          <p:cNvPr id="5" name="Wykres 4"/>
          <p:cNvGraphicFramePr/>
          <p:nvPr>
            <p:extLst>
              <p:ext uri="{D42A27DB-BD31-4B8C-83A1-F6EECF244321}">
                <p14:modId xmlns:p14="http://schemas.microsoft.com/office/powerpoint/2010/main" val="1684621505"/>
              </p:ext>
            </p:extLst>
          </p:nvPr>
        </p:nvGraphicFramePr>
        <p:xfrm>
          <a:off x="6564176" y="1690687"/>
          <a:ext cx="4328413" cy="44105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67685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EVALUATION</a:t>
            </a:r>
            <a:endParaRPr lang="pl-PL" sz="4000" dirty="0">
              <a:latin typeface="Arial Black" panose="020B0A04020102020204" pitchFamily="34" charset="0"/>
            </a:endParaRPr>
          </a:p>
        </p:txBody>
      </p:sp>
      <p:pic>
        <p:nvPicPr>
          <p:cNvPr id="6" name="Obraz 5"/>
          <p:cNvPicPr>
            <a:picLocks noChangeAspect="1"/>
          </p:cNvPicPr>
          <p:nvPr/>
        </p:nvPicPr>
        <p:blipFill>
          <a:blip r:embed="rId3"/>
          <a:stretch>
            <a:fillRect/>
          </a:stretch>
        </p:blipFill>
        <p:spPr>
          <a:xfrm>
            <a:off x="307802" y="361644"/>
            <a:ext cx="1060796" cy="1329043"/>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graphicFrame>
        <p:nvGraphicFramePr>
          <p:cNvPr id="11" name="Symbol zastępczy zawartości 10"/>
          <p:cNvGraphicFramePr>
            <a:graphicFrameLocks noGrp="1"/>
          </p:cNvGraphicFramePr>
          <p:nvPr>
            <p:ph idx="1"/>
            <p:extLst>
              <p:ext uri="{D42A27DB-BD31-4B8C-83A1-F6EECF244321}">
                <p14:modId xmlns:p14="http://schemas.microsoft.com/office/powerpoint/2010/main" val="3807146270"/>
              </p:ext>
            </p:extLst>
          </p:nvPr>
        </p:nvGraphicFramePr>
        <p:xfrm>
          <a:off x="919416" y="1885991"/>
          <a:ext cx="5145505" cy="44147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Wykres 13"/>
          <p:cNvGraphicFramePr/>
          <p:nvPr>
            <p:extLst>
              <p:ext uri="{D42A27DB-BD31-4B8C-83A1-F6EECF244321}">
                <p14:modId xmlns:p14="http://schemas.microsoft.com/office/powerpoint/2010/main" val="814601622"/>
              </p:ext>
            </p:extLst>
          </p:nvPr>
        </p:nvGraphicFramePr>
        <p:xfrm>
          <a:off x="5582652" y="1885991"/>
          <a:ext cx="5771147" cy="41779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0298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EVALUATION</a:t>
            </a:r>
            <a:endParaRPr lang="pl-PL" sz="4000" dirty="0">
              <a:latin typeface="Arial Black" panose="020B0A04020102020204" pitchFamily="34" charset="0"/>
            </a:endParaRPr>
          </a:p>
        </p:txBody>
      </p:sp>
      <p:pic>
        <p:nvPicPr>
          <p:cNvPr id="6" name="Obraz 5"/>
          <p:cNvPicPr>
            <a:picLocks noChangeAspect="1"/>
          </p:cNvPicPr>
          <p:nvPr/>
        </p:nvPicPr>
        <p:blipFill>
          <a:blip r:embed="rId3"/>
          <a:stretch>
            <a:fillRect/>
          </a:stretch>
        </p:blipFill>
        <p:spPr>
          <a:xfrm>
            <a:off x="307802" y="361644"/>
            <a:ext cx="1060796" cy="1329043"/>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398339798"/>
              </p:ext>
            </p:extLst>
          </p:nvPr>
        </p:nvGraphicFramePr>
        <p:xfrm>
          <a:off x="896051" y="1683203"/>
          <a:ext cx="5301342" cy="45531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Wykres 12"/>
          <p:cNvGraphicFramePr/>
          <p:nvPr>
            <p:extLst>
              <p:ext uri="{D42A27DB-BD31-4B8C-83A1-F6EECF244321}">
                <p14:modId xmlns:p14="http://schemas.microsoft.com/office/powerpoint/2010/main" val="3430076418"/>
              </p:ext>
            </p:extLst>
          </p:nvPr>
        </p:nvGraphicFramePr>
        <p:xfrm>
          <a:off x="4804381" y="1690687"/>
          <a:ext cx="7430760" cy="48053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86791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EVALUATION</a:t>
            </a:r>
            <a:endParaRPr lang="pl-PL" sz="4000" dirty="0">
              <a:latin typeface="Arial Black" panose="020B0A04020102020204" pitchFamily="34" charset="0"/>
            </a:endParaRPr>
          </a:p>
        </p:txBody>
      </p:sp>
      <p:pic>
        <p:nvPicPr>
          <p:cNvPr id="6" name="Obraz 5"/>
          <p:cNvPicPr>
            <a:picLocks noChangeAspect="1"/>
          </p:cNvPicPr>
          <p:nvPr/>
        </p:nvPicPr>
        <p:blipFill>
          <a:blip r:embed="rId3"/>
          <a:stretch>
            <a:fillRect/>
          </a:stretch>
        </p:blipFill>
        <p:spPr>
          <a:xfrm>
            <a:off x="307802" y="361644"/>
            <a:ext cx="1060796" cy="1329043"/>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graphicFrame>
        <p:nvGraphicFramePr>
          <p:cNvPr id="9" name="Symbol zastępczy zawartości 8"/>
          <p:cNvGraphicFramePr>
            <a:graphicFrameLocks noGrp="1"/>
          </p:cNvGraphicFramePr>
          <p:nvPr>
            <p:ph idx="1"/>
            <p:extLst>
              <p:ext uri="{D42A27DB-BD31-4B8C-83A1-F6EECF244321}">
                <p14:modId xmlns:p14="http://schemas.microsoft.com/office/powerpoint/2010/main" val="1451217857"/>
              </p:ext>
            </p:extLst>
          </p:nvPr>
        </p:nvGraphicFramePr>
        <p:xfrm>
          <a:off x="838200" y="1862137"/>
          <a:ext cx="5118879" cy="44624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Wykres 13"/>
          <p:cNvGraphicFramePr/>
          <p:nvPr>
            <p:extLst>
              <p:ext uri="{D42A27DB-BD31-4B8C-83A1-F6EECF244321}">
                <p14:modId xmlns:p14="http://schemas.microsoft.com/office/powerpoint/2010/main" val="22426128"/>
              </p:ext>
            </p:extLst>
          </p:nvPr>
        </p:nvGraphicFramePr>
        <p:xfrm>
          <a:off x="4907113" y="1876097"/>
          <a:ext cx="7042889" cy="45187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61892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EVALUATION</a:t>
            </a:r>
            <a:endParaRPr lang="pl-PL" sz="4000" dirty="0">
              <a:latin typeface="Arial Black" panose="020B0A04020102020204" pitchFamily="34" charset="0"/>
            </a:endParaRPr>
          </a:p>
        </p:txBody>
      </p:sp>
      <p:pic>
        <p:nvPicPr>
          <p:cNvPr id="6" name="Obraz 5"/>
          <p:cNvPicPr>
            <a:picLocks noChangeAspect="1"/>
          </p:cNvPicPr>
          <p:nvPr/>
        </p:nvPicPr>
        <p:blipFill>
          <a:blip r:embed="rId3"/>
          <a:stretch>
            <a:fillRect/>
          </a:stretch>
        </p:blipFill>
        <p:spPr>
          <a:xfrm>
            <a:off x="307802" y="361644"/>
            <a:ext cx="1060796" cy="1329043"/>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2829074447"/>
              </p:ext>
            </p:extLst>
          </p:nvPr>
        </p:nvGraphicFramePr>
        <p:xfrm>
          <a:off x="838200" y="1651000"/>
          <a:ext cx="4808621" cy="43487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Wykres 12"/>
          <p:cNvGraphicFramePr/>
          <p:nvPr>
            <p:extLst>
              <p:ext uri="{D42A27DB-BD31-4B8C-83A1-F6EECF244321}">
                <p14:modId xmlns:p14="http://schemas.microsoft.com/office/powerpoint/2010/main" val="4104849506"/>
              </p:ext>
            </p:extLst>
          </p:nvPr>
        </p:nvGraphicFramePr>
        <p:xfrm>
          <a:off x="4690591" y="1651000"/>
          <a:ext cx="6990841" cy="44817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0688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EVALUATION</a:t>
            </a:r>
            <a:endParaRPr lang="pl-PL" sz="4000" dirty="0">
              <a:latin typeface="Arial Black" panose="020B0A04020102020204" pitchFamily="34" charset="0"/>
            </a:endParaRPr>
          </a:p>
        </p:txBody>
      </p:sp>
      <p:pic>
        <p:nvPicPr>
          <p:cNvPr id="6" name="Obraz 5"/>
          <p:cNvPicPr>
            <a:picLocks noChangeAspect="1"/>
          </p:cNvPicPr>
          <p:nvPr/>
        </p:nvPicPr>
        <p:blipFill>
          <a:blip r:embed="rId3"/>
          <a:stretch>
            <a:fillRect/>
          </a:stretch>
        </p:blipFill>
        <p:spPr>
          <a:xfrm>
            <a:off x="307802" y="361644"/>
            <a:ext cx="1060796" cy="1329043"/>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graphicFrame>
        <p:nvGraphicFramePr>
          <p:cNvPr id="9" name="Symbol zastępczy zawartości 8"/>
          <p:cNvGraphicFramePr>
            <a:graphicFrameLocks noGrp="1"/>
          </p:cNvGraphicFramePr>
          <p:nvPr>
            <p:ph idx="1"/>
            <p:extLst>
              <p:ext uri="{D42A27DB-BD31-4B8C-83A1-F6EECF244321}">
                <p14:modId xmlns:p14="http://schemas.microsoft.com/office/powerpoint/2010/main" val="78978968"/>
              </p:ext>
            </p:extLst>
          </p:nvPr>
        </p:nvGraphicFramePr>
        <p:xfrm>
          <a:off x="434129" y="1576552"/>
          <a:ext cx="6127442" cy="46873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Wykres 13"/>
          <p:cNvGraphicFramePr/>
          <p:nvPr>
            <p:extLst>
              <p:ext uri="{D42A27DB-BD31-4B8C-83A1-F6EECF244321}">
                <p14:modId xmlns:p14="http://schemas.microsoft.com/office/powerpoint/2010/main" val="1819304633"/>
              </p:ext>
            </p:extLst>
          </p:nvPr>
        </p:nvGraphicFramePr>
        <p:xfrm>
          <a:off x="5128126" y="1825625"/>
          <a:ext cx="7117666" cy="443831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78806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1325563"/>
          </a:xfrm>
        </p:spPr>
        <p:txBody>
          <a:bodyPr>
            <a:normAutofit/>
          </a:bodyPr>
          <a:lstStyle/>
          <a:p>
            <a:pPr algn="ctr"/>
            <a:r>
              <a:rPr lang="pl-PL" sz="4000" dirty="0" smtClean="0">
                <a:latin typeface="Arial Black" panose="020B0A04020102020204" pitchFamily="34" charset="0"/>
              </a:rPr>
              <a:t>PROSPECTS for THE FUTURE</a:t>
            </a:r>
            <a:endParaRPr lang="pl-PL" sz="4000" dirty="0">
              <a:latin typeface="Arial Black" panose="020B0A04020102020204" pitchFamily="34" charset="0"/>
            </a:endParaRPr>
          </a:p>
        </p:txBody>
      </p:sp>
      <p:pic>
        <p:nvPicPr>
          <p:cNvPr id="6" name="Obraz 5"/>
          <p:cNvPicPr>
            <a:picLocks noChangeAspect="1"/>
          </p:cNvPicPr>
          <p:nvPr/>
        </p:nvPicPr>
        <p:blipFill>
          <a:blip r:embed="rId3"/>
          <a:stretch>
            <a:fillRect/>
          </a:stretch>
        </p:blipFill>
        <p:spPr>
          <a:xfrm>
            <a:off x="307802" y="361644"/>
            <a:ext cx="1060796" cy="1329043"/>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sp>
        <p:nvSpPr>
          <p:cNvPr id="3" name="Symbol zastępczy zawartości 2"/>
          <p:cNvSpPr>
            <a:spLocks noGrp="1"/>
          </p:cNvSpPr>
          <p:nvPr>
            <p:ph idx="1"/>
          </p:nvPr>
        </p:nvSpPr>
        <p:spPr/>
        <p:txBody>
          <a:bodyPr/>
          <a:lstStyle/>
          <a:p>
            <a:pPr>
              <a:buFont typeface="Wingdings" panose="05000000000000000000" pitchFamily="2" charset="2"/>
              <a:buChar char="Ø"/>
            </a:pPr>
            <a:r>
              <a:rPr lang="pl-PL" dirty="0" smtClean="0"/>
              <a:t> </a:t>
            </a:r>
            <a:r>
              <a:rPr lang="pl-PL" dirty="0" err="1" smtClean="0"/>
              <a:t>Listeners</a:t>
            </a:r>
            <a:r>
              <a:rPr lang="pl-PL" dirty="0" smtClean="0"/>
              <a:t> </a:t>
            </a:r>
            <a:r>
              <a:rPr lang="pl-PL" dirty="0" err="1" smtClean="0"/>
              <a:t>make</a:t>
            </a:r>
            <a:r>
              <a:rPr lang="pl-PL" dirty="0" smtClean="0"/>
              <a:t> </a:t>
            </a:r>
            <a:r>
              <a:rPr lang="pl-PL" dirty="0" err="1" smtClean="0"/>
              <a:t>use</a:t>
            </a:r>
            <a:r>
              <a:rPr lang="pl-PL" dirty="0" smtClean="0"/>
              <a:t> of </a:t>
            </a:r>
            <a:r>
              <a:rPr lang="pl-PL" dirty="0" err="1" smtClean="0"/>
              <a:t>their</a:t>
            </a:r>
            <a:r>
              <a:rPr lang="pl-PL" dirty="0" smtClean="0"/>
              <a:t> </a:t>
            </a:r>
            <a:r>
              <a:rPr lang="pl-PL" dirty="0" err="1" smtClean="0"/>
              <a:t>own</a:t>
            </a:r>
            <a:r>
              <a:rPr lang="pl-PL" dirty="0" smtClean="0"/>
              <a:t> </a:t>
            </a:r>
            <a:r>
              <a:rPr lang="pl-PL" dirty="0" err="1" smtClean="0"/>
              <a:t>equipment</a:t>
            </a:r>
            <a:endParaRPr lang="pl-PL" dirty="0" smtClean="0"/>
          </a:p>
          <a:p>
            <a:pPr>
              <a:buFont typeface="Wingdings" panose="05000000000000000000" pitchFamily="2" charset="2"/>
              <a:buChar char="Ø"/>
            </a:pPr>
            <a:r>
              <a:rPr lang="pl-PL" dirty="0" smtClean="0"/>
              <a:t> Using the „platform” on </a:t>
            </a:r>
            <a:r>
              <a:rPr lang="pl-PL" dirty="0" err="1" smtClean="0"/>
              <a:t>all</a:t>
            </a:r>
            <a:r>
              <a:rPr lang="pl-PL" dirty="0" smtClean="0"/>
              <a:t> LEVEL 2 </a:t>
            </a:r>
            <a:r>
              <a:rPr lang="pl-PL" dirty="0" err="1" smtClean="0"/>
              <a:t>courses</a:t>
            </a:r>
            <a:r>
              <a:rPr lang="pl-PL" dirty="0" smtClean="0"/>
              <a:t> – to </a:t>
            </a:r>
            <a:r>
              <a:rPr lang="pl-PL" dirty="0" err="1" smtClean="0"/>
              <a:t>various</a:t>
            </a:r>
            <a:r>
              <a:rPr lang="pl-PL" dirty="0" smtClean="0"/>
              <a:t> </a:t>
            </a:r>
            <a:r>
              <a:rPr lang="pl-PL" dirty="0" err="1" smtClean="0"/>
              <a:t>degree</a:t>
            </a:r>
            <a:endParaRPr lang="pl-PL" dirty="0" smtClean="0"/>
          </a:p>
          <a:p>
            <a:pPr>
              <a:buFont typeface="Wingdings" panose="05000000000000000000" pitchFamily="2" charset="2"/>
              <a:buChar char="Ø"/>
            </a:pPr>
            <a:r>
              <a:rPr lang="pl-PL" dirty="0" smtClean="0"/>
              <a:t> </a:t>
            </a:r>
            <a:r>
              <a:rPr lang="pl-PL" dirty="0" err="1" smtClean="0"/>
              <a:t>Continuous</a:t>
            </a:r>
            <a:r>
              <a:rPr lang="pl-PL" dirty="0" smtClean="0"/>
              <a:t> development of the CONTENT BASE</a:t>
            </a:r>
          </a:p>
          <a:p>
            <a:pPr>
              <a:buFont typeface="Wingdings" panose="05000000000000000000" pitchFamily="2" charset="2"/>
              <a:buChar char="Ø"/>
            </a:pPr>
            <a:r>
              <a:rPr lang="pl-PL" dirty="0" err="1" smtClean="0"/>
              <a:t>Broadening</a:t>
            </a:r>
            <a:r>
              <a:rPr lang="pl-PL" dirty="0" smtClean="0"/>
              <a:t> the </a:t>
            </a:r>
            <a:r>
              <a:rPr lang="pl-PL" dirty="0" err="1" smtClean="0"/>
              <a:t>scope</a:t>
            </a:r>
            <a:r>
              <a:rPr lang="pl-PL" dirty="0" smtClean="0"/>
              <a:t> of </a:t>
            </a:r>
            <a:r>
              <a:rPr lang="pl-PL" dirty="0" err="1" smtClean="0"/>
              <a:t>our</a:t>
            </a:r>
            <a:r>
              <a:rPr lang="pl-PL" dirty="0" smtClean="0"/>
              <a:t> </a:t>
            </a:r>
            <a:r>
              <a:rPr lang="pl-PL" dirty="0" err="1" smtClean="0"/>
              <a:t>eSTANAG</a:t>
            </a:r>
            <a:r>
              <a:rPr lang="pl-PL" dirty="0" smtClean="0"/>
              <a:t> platform – Level 3 and Level 1</a:t>
            </a:r>
            <a:endParaRPr lang="pl-PL" dirty="0"/>
          </a:p>
        </p:txBody>
      </p:sp>
    </p:spTree>
    <p:extLst>
      <p:ext uri="{BB962C8B-B14F-4D97-AF65-F5344CB8AC3E}">
        <p14:creationId xmlns:p14="http://schemas.microsoft.com/office/powerpoint/2010/main" val="2396458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sp>
        <p:nvSpPr>
          <p:cNvPr id="2" name="Tytuł 1"/>
          <p:cNvSpPr>
            <a:spLocks noGrp="1"/>
          </p:cNvSpPr>
          <p:nvPr>
            <p:ph type="title"/>
          </p:nvPr>
        </p:nvSpPr>
        <p:spPr/>
        <p:txBody>
          <a:bodyPr>
            <a:normAutofit/>
          </a:bodyPr>
          <a:lstStyle/>
          <a:p>
            <a:pPr algn="ctr"/>
            <a:r>
              <a:rPr lang="pl-PL" sz="4000" dirty="0" smtClean="0">
                <a:latin typeface="Arial Black" panose="020B0A04020102020204" pitchFamily="34" charset="0"/>
              </a:rPr>
              <a:t>POLISH NAVAL ACADEMY</a:t>
            </a:r>
            <a:br>
              <a:rPr lang="pl-PL" sz="4000" dirty="0" smtClean="0">
                <a:latin typeface="Arial Black" panose="020B0A04020102020204" pitchFamily="34" charset="0"/>
              </a:rPr>
            </a:br>
            <a:r>
              <a:rPr lang="pl-PL" sz="4000" dirty="0" smtClean="0">
                <a:latin typeface="Arial Black" panose="020B0A04020102020204" pitchFamily="34" charset="0"/>
              </a:rPr>
              <a:t> in GDYNIA    </a:t>
            </a:r>
            <a:endParaRPr lang="pl-PL" sz="4000" dirty="0">
              <a:latin typeface="Arial Black" panose="020B0A04020102020204" pitchFamily="34" charset="0"/>
            </a:endParaRPr>
          </a:p>
        </p:txBody>
      </p:sp>
      <p:pic>
        <p:nvPicPr>
          <p:cNvPr id="7" name="Symbol zastępczy zawartości 6"/>
          <p:cNvPicPr>
            <a:picLocks noGrp="1" noChangeAspect="1"/>
          </p:cNvPicPr>
          <p:nvPr>
            <p:ph idx="1"/>
          </p:nvPr>
        </p:nvPicPr>
        <p:blipFill>
          <a:blip r:embed="rId5"/>
          <a:stretch>
            <a:fillRect/>
          </a:stretch>
        </p:blipFill>
        <p:spPr>
          <a:xfrm>
            <a:off x="3120452" y="1825625"/>
            <a:ext cx="5951095" cy="4351338"/>
          </a:xfrm>
          <a:prstGeom prst="rect">
            <a:avLst/>
          </a:prstGeom>
        </p:spPr>
      </p:pic>
    </p:spTree>
    <p:extLst>
      <p:ext uri="{BB962C8B-B14F-4D97-AF65-F5344CB8AC3E}">
        <p14:creationId xmlns:p14="http://schemas.microsoft.com/office/powerpoint/2010/main" val="549319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dirty="0" smtClean="0">
                <a:latin typeface="Arial Black" panose="020B0A04020102020204" pitchFamily="34" charset="0"/>
              </a:rPr>
              <a:t>THANK YOU FOR YOUR </a:t>
            </a:r>
            <a:br>
              <a:rPr lang="pl-PL" sz="4000" dirty="0" smtClean="0">
                <a:latin typeface="Arial Black" panose="020B0A04020102020204" pitchFamily="34" charset="0"/>
              </a:rPr>
            </a:br>
            <a:r>
              <a:rPr lang="pl-PL" sz="4000" dirty="0" smtClean="0">
                <a:latin typeface="Arial Black" panose="020B0A04020102020204" pitchFamily="34" charset="0"/>
              </a:rPr>
              <a:t>ATTENTION</a:t>
            </a:r>
            <a:endParaRPr lang="pl-PL" sz="4000" dirty="0">
              <a:latin typeface="Arial Black" panose="020B0A04020102020204" pitchFamily="34" charset="0"/>
            </a:endParaRPr>
          </a:p>
        </p:txBody>
      </p:sp>
      <p:pic>
        <p:nvPicPr>
          <p:cNvPr id="8" name="Symbol zastępczy zawartości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7389" y="1825624"/>
            <a:ext cx="6781832" cy="4514157"/>
          </a:xfrm>
        </p:spPr>
      </p:pic>
      <p:pic>
        <p:nvPicPr>
          <p:cNvPr id="6" name="Obraz 5"/>
          <p:cNvPicPr>
            <a:picLocks noChangeAspect="1"/>
          </p:cNvPicPr>
          <p:nvPr/>
        </p:nvPicPr>
        <p:blipFill>
          <a:blip r:embed="rId4"/>
          <a:stretch>
            <a:fillRect/>
          </a:stretch>
        </p:blipFill>
        <p:spPr>
          <a:xfrm>
            <a:off x="307802" y="361644"/>
            <a:ext cx="1060796" cy="1329043"/>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5955" y="432707"/>
            <a:ext cx="1318243" cy="1257980"/>
          </a:xfrm>
          <a:prstGeom prst="rect">
            <a:avLst/>
          </a:prstGeom>
        </p:spPr>
      </p:pic>
      <p:sp>
        <p:nvSpPr>
          <p:cNvPr id="10" name="pole tekstowe 9"/>
          <p:cNvSpPr txBox="1"/>
          <p:nvPr/>
        </p:nvSpPr>
        <p:spPr>
          <a:xfrm flipH="1">
            <a:off x="307802" y="6496050"/>
            <a:ext cx="11407948"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Professional </a:t>
            </a:r>
            <a:r>
              <a:rPr lang="pl-PL" dirty="0" err="1" smtClean="0"/>
              <a:t>Seminar</a:t>
            </a:r>
            <a:r>
              <a:rPr lang="pl-PL" dirty="0" smtClean="0"/>
              <a:t>, Tbilisi, Georgia, 1-5.10.2017</a:t>
            </a:r>
            <a:endParaRPr lang="pl-PL" dirty="0"/>
          </a:p>
        </p:txBody>
      </p:sp>
    </p:spTree>
    <p:extLst>
      <p:ext uri="{BB962C8B-B14F-4D97-AF65-F5344CB8AC3E}">
        <p14:creationId xmlns:p14="http://schemas.microsoft.com/office/powerpoint/2010/main" val="3696383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a:t>
            </a:r>
            <a:r>
              <a:rPr lang="pl-PL" dirty="0"/>
              <a:t>BILC Professional  </a:t>
            </a:r>
            <a:r>
              <a:rPr lang="pl-PL" dirty="0" err="1"/>
              <a:t>Seminar</a:t>
            </a:r>
            <a:r>
              <a:rPr lang="pl-PL" dirty="0"/>
              <a:t> Tbilisi, Georgia</a:t>
            </a:r>
            <a:r>
              <a:rPr lang="pl-PL" dirty="0" smtClean="0"/>
              <a:t>, 1-5 </a:t>
            </a:r>
            <a:r>
              <a:rPr lang="pl-PL" dirty="0"/>
              <a:t>10.2017 </a:t>
            </a:r>
          </a:p>
        </p:txBody>
      </p:sp>
      <p:sp>
        <p:nvSpPr>
          <p:cNvPr id="2" name="Tytuł 1"/>
          <p:cNvSpPr>
            <a:spLocks noGrp="1"/>
          </p:cNvSpPr>
          <p:nvPr>
            <p:ph type="title"/>
          </p:nvPr>
        </p:nvSpPr>
        <p:spPr/>
        <p:txBody>
          <a:bodyPr>
            <a:normAutofit/>
          </a:bodyPr>
          <a:lstStyle/>
          <a:p>
            <a:pPr algn="ctr"/>
            <a:r>
              <a:rPr lang="pl-PL" sz="4000" dirty="0" smtClean="0">
                <a:latin typeface="Arial Black" panose="020B0A04020102020204" pitchFamily="34" charset="0"/>
              </a:rPr>
              <a:t>POLISH NAVAL ACADEMY </a:t>
            </a:r>
            <a:br>
              <a:rPr lang="pl-PL" sz="4000" dirty="0" smtClean="0">
                <a:latin typeface="Arial Black" panose="020B0A04020102020204" pitchFamily="34" charset="0"/>
              </a:rPr>
            </a:br>
            <a:r>
              <a:rPr lang="pl-PL" sz="4000" dirty="0" smtClean="0">
                <a:latin typeface="Arial Black" panose="020B0A04020102020204" pitchFamily="34" charset="0"/>
              </a:rPr>
              <a:t>in GDYNIA    </a:t>
            </a:r>
            <a:endParaRPr lang="pl-PL" sz="4000" dirty="0">
              <a:latin typeface="Arial Black" panose="020B0A04020102020204" pitchFamily="34" charset="0"/>
            </a:endParaRPr>
          </a:p>
        </p:txBody>
      </p:sp>
      <p:pic>
        <p:nvPicPr>
          <p:cNvPr id="8" name="Symbol zastępczy zawartości 7"/>
          <p:cNvPicPr>
            <a:picLocks noGrp="1" noChangeAspect="1"/>
          </p:cNvPicPr>
          <p:nvPr>
            <p:ph idx="1"/>
          </p:nvPr>
        </p:nvPicPr>
        <p:blipFill>
          <a:blip r:embed="rId5"/>
          <a:stretch>
            <a:fillRect/>
          </a:stretch>
        </p:blipFill>
        <p:spPr>
          <a:xfrm>
            <a:off x="1341227" y="1825625"/>
            <a:ext cx="9509546" cy="4351338"/>
          </a:xfrm>
          <a:prstGeom prst="rect">
            <a:avLst/>
          </a:prstGeom>
        </p:spPr>
      </p:pic>
    </p:spTree>
    <p:extLst>
      <p:ext uri="{BB962C8B-B14F-4D97-AF65-F5344CB8AC3E}">
        <p14:creationId xmlns:p14="http://schemas.microsoft.com/office/powerpoint/2010/main" val="280546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BILC </a:t>
            </a:r>
            <a:r>
              <a:rPr lang="pl-PL" dirty="0" err="1" smtClean="0"/>
              <a:t>Seminar</a:t>
            </a:r>
            <a:r>
              <a:rPr lang="pl-PL" dirty="0" smtClean="0"/>
              <a:t> Tbilisi, Georgia, 10.2017</a:t>
            </a:r>
            <a:endParaRPr lang="pl-PL" dirty="0"/>
          </a:p>
        </p:txBody>
      </p:sp>
      <p:sp>
        <p:nvSpPr>
          <p:cNvPr id="2" name="Tytuł 1"/>
          <p:cNvSpPr>
            <a:spLocks noGrp="1"/>
          </p:cNvSpPr>
          <p:nvPr>
            <p:ph type="title"/>
          </p:nvPr>
        </p:nvSpPr>
        <p:spPr/>
        <p:txBody>
          <a:bodyPr>
            <a:normAutofit/>
          </a:bodyPr>
          <a:lstStyle/>
          <a:p>
            <a:pPr algn="ctr"/>
            <a:r>
              <a:rPr lang="pl-PL" sz="4000" dirty="0" smtClean="0">
                <a:latin typeface="Arial Black" panose="020B0A04020102020204" pitchFamily="34" charset="0"/>
              </a:rPr>
              <a:t>       POLISH NAVAL ACADEMY</a:t>
            </a:r>
            <a:br>
              <a:rPr lang="pl-PL" sz="4000" dirty="0" smtClean="0">
                <a:latin typeface="Arial Black" panose="020B0A04020102020204" pitchFamily="34" charset="0"/>
              </a:rPr>
            </a:br>
            <a:r>
              <a:rPr lang="pl-PL" sz="4000" dirty="0" smtClean="0">
                <a:latin typeface="Arial Black" panose="020B0A04020102020204" pitchFamily="34" charset="0"/>
              </a:rPr>
              <a:t> in GDYNIA    </a:t>
            </a:r>
            <a:endParaRPr lang="pl-PL" sz="4000" dirty="0">
              <a:latin typeface="Arial Black" panose="020B0A04020102020204" pitchFamily="34" charset="0"/>
            </a:endParaRPr>
          </a:p>
        </p:txBody>
      </p:sp>
      <p:pic>
        <p:nvPicPr>
          <p:cNvPr id="10" name="Symbol zastępczy zawartości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32496" y="1825625"/>
            <a:ext cx="6527007" cy="4351338"/>
          </a:xfrm>
          <a:prstGeom prst="rect">
            <a:avLst/>
          </a:prstGeom>
        </p:spPr>
      </p:pic>
    </p:spTree>
    <p:extLst>
      <p:ext uri="{BB962C8B-B14F-4D97-AF65-F5344CB8AC3E}">
        <p14:creationId xmlns:p14="http://schemas.microsoft.com/office/powerpoint/2010/main" val="3664996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a:t>
            </a:r>
            <a:r>
              <a:rPr lang="pl-PL" dirty="0"/>
              <a:t>BILC Professional  </a:t>
            </a:r>
            <a:r>
              <a:rPr lang="pl-PL" dirty="0" err="1"/>
              <a:t>Seminar</a:t>
            </a:r>
            <a:r>
              <a:rPr lang="pl-PL" dirty="0"/>
              <a:t> Tbilisi, Georgia</a:t>
            </a:r>
            <a:r>
              <a:rPr lang="pl-PL" dirty="0" smtClean="0"/>
              <a:t>, 1-5 </a:t>
            </a:r>
            <a:r>
              <a:rPr lang="pl-PL" dirty="0"/>
              <a:t>10.2017</a:t>
            </a:r>
          </a:p>
        </p:txBody>
      </p:sp>
      <p:sp>
        <p:nvSpPr>
          <p:cNvPr id="2" name="Tytuł 1"/>
          <p:cNvSpPr>
            <a:spLocks noGrp="1"/>
          </p:cNvSpPr>
          <p:nvPr>
            <p:ph type="title"/>
          </p:nvPr>
        </p:nvSpPr>
        <p:spPr/>
        <p:txBody>
          <a:bodyPr/>
          <a:lstStyle/>
          <a:p>
            <a:pPr algn="ctr"/>
            <a:r>
              <a:rPr lang="pl-PL" dirty="0" smtClean="0"/>
              <a:t>       </a:t>
            </a:r>
            <a:r>
              <a:rPr lang="pl-PL" sz="4000" dirty="0" smtClean="0">
                <a:latin typeface="Arial Black" panose="020B0A04020102020204" pitchFamily="34" charset="0"/>
              </a:rPr>
              <a:t>POLISH NAVAL ACADEMY </a:t>
            </a:r>
            <a:br>
              <a:rPr lang="pl-PL" sz="4000" dirty="0" smtClean="0">
                <a:latin typeface="Arial Black" panose="020B0A04020102020204" pitchFamily="34" charset="0"/>
              </a:rPr>
            </a:br>
            <a:r>
              <a:rPr lang="pl-PL" sz="4000" dirty="0" smtClean="0">
                <a:latin typeface="Arial Black" panose="020B0A04020102020204" pitchFamily="34" charset="0"/>
              </a:rPr>
              <a:t>in GDYNIA </a:t>
            </a:r>
            <a:r>
              <a:rPr lang="pl-PL" dirty="0" smtClean="0"/>
              <a:t>   </a:t>
            </a:r>
            <a:endParaRPr lang="pl-PL" dirty="0"/>
          </a:p>
        </p:txBody>
      </p:sp>
      <p:pic>
        <p:nvPicPr>
          <p:cNvPr id="8" name="Symbol zastępczy zawartości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48009" y="2162968"/>
            <a:ext cx="6336000" cy="3951042"/>
          </a:xfrm>
          <a:prstGeom prst="rect">
            <a:avLst/>
          </a:prstGeom>
        </p:spPr>
      </p:pic>
    </p:spTree>
    <p:extLst>
      <p:ext uri="{BB962C8B-B14F-4D97-AF65-F5344CB8AC3E}">
        <p14:creationId xmlns:p14="http://schemas.microsoft.com/office/powerpoint/2010/main" val="3298502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a:t>
            </a:r>
            <a:r>
              <a:rPr lang="pl-PL" dirty="0"/>
              <a:t>BILC Professional  </a:t>
            </a:r>
            <a:r>
              <a:rPr lang="pl-PL" dirty="0" err="1"/>
              <a:t>Seminar</a:t>
            </a:r>
            <a:r>
              <a:rPr lang="pl-PL" dirty="0"/>
              <a:t> Tbilisi, Georgia</a:t>
            </a:r>
            <a:r>
              <a:rPr lang="pl-PL" dirty="0" smtClean="0"/>
              <a:t>, 1-5 </a:t>
            </a:r>
            <a:r>
              <a:rPr lang="pl-PL" dirty="0"/>
              <a:t>10.2017</a:t>
            </a:r>
          </a:p>
        </p:txBody>
      </p:sp>
      <p:sp>
        <p:nvSpPr>
          <p:cNvPr id="2" name="Tytuł 1"/>
          <p:cNvSpPr>
            <a:spLocks noGrp="1"/>
          </p:cNvSpPr>
          <p:nvPr>
            <p:ph type="title"/>
          </p:nvPr>
        </p:nvSpPr>
        <p:spPr/>
        <p:txBody>
          <a:bodyPr/>
          <a:lstStyle/>
          <a:p>
            <a:pPr algn="ctr"/>
            <a:r>
              <a:rPr lang="pl-PL" dirty="0" smtClean="0"/>
              <a:t>       </a:t>
            </a:r>
            <a:r>
              <a:rPr lang="pl-PL" sz="4000" dirty="0" smtClean="0">
                <a:latin typeface="Arial Black" panose="020B0A04020102020204" pitchFamily="34" charset="0"/>
              </a:rPr>
              <a:t>POLISH NAVAL ACADEMY </a:t>
            </a:r>
            <a:br>
              <a:rPr lang="pl-PL" sz="4000" dirty="0" smtClean="0">
                <a:latin typeface="Arial Black" panose="020B0A04020102020204" pitchFamily="34" charset="0"/>
              </a:rPr>
            </a:br>
            <a:r>
              <a:rPr lang="pl-PL" sz="4000" dirty="0" smtClean="0">
                <a:latin typeface="Arial Black" panose="020B0A04020102020204" pitchFamily="34" charset="0"/>
              </a:rPr>
              <a:t>in GDYNIA    </a:t>
            </a:r>
            <a:endParaRPr lang="pl-PL" sz="4000" dirty="0">
              <a:latin typeface="Arial Black" panose="020B0A04020102020204" pitchFamily="34" charset="0"/>
            </a:endParaRPr>
          </a:p>
        </p:txBody>
      </p:sp>
      <p:pic>
        <p:nvPicPr>
          <p:cNvPr id="9" name="Symbol zastępczy zawartości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30456" y="1825625"/>
            <a:ext cx="6531088" cy="4351338"/>
          </a:xfrm>
          <a:prstGeom prst="rect">
            <a:avLst/>
          </a:prstGeom>
        </p:spPr>
      </p:pic>
    </p:spTree>
    <p:extLst>
      <p:ext uri="{BB962C8B-B14F-4D97-AF65-F5344CB8AC3E}">
        <p14:creationId xmlns:p14="http://schemas.microsoft.com/office/powerpoint/2010/main" val="2307483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a:t>. </a:t>
            </a:r>
            <a:r>
              <a:rPr lang="pl-PL" dirty="0" smtClean="0"/>
              <a:t>                                                                      NATO </a:t>
            </a:r>
            <a:r>
              <a:rPr lang="pl-PL" dirty="0"/>
              <a:t>BILC Professional  </a:t>
            </a:r>
            <a:r>
              <a:rPr lang="pl-PL" dirty="0" err="1"/>
              <a:t>Seminar</a:t>
            </a:r>
            <a:r>
              <a:rPr lang="pl-PL" dirty="0"/>
              <a:t> Tbilisi, Georgia</a:t>
            </a:r>
            <a:r>
              <a:rPr lang="pl-PL" dirty="0" smtClean="0"/>
              <a:t>, 1-5 </a:t>
            </a:r>
            <a:r>
              <a:rPr lang="pl-PL" dirty="0"/>
              <a:t>10.2017</a:t>
            </a:r>
          </a:p>
        </p:txBody>
      </p:sp>
      <p:sp>
        <p:nvSpPr>
          <p:cNvPr id="2" name="Tytuł 1"/>
          <p:cNvSpPr>
            <a:spLocks noGrp="1"/>
          </p:cNvSpPr>
          <p:nvPr>
            <p:ph type="title"/>
          </p:nvPr>
        </p:nvSpPr>
        <p:spPr/>
        <p:txBody>
          <a:bodyPr/>
          <a:lstStyle/>
          <a:p>
            <a:pPr algn="ctr"/>
            <a:r>
              <a:rPr lang="pl-PL" dirty="0" smtClean="0"/>
              <a:t>       </a:t>
            </a:r>
            <a:r>
              <a:rPr lang="pl-PL" sz="4000" dirty="0" smtClean="0">
                <a:latin typeface="Arial Black" panose="020B0A04020102020204" pitchFamily="34" charset="0"/>
              </a:rPr>
              <a:t>POLISH NAVAL ACADEMY</a:t>
            </a:r>
            <a:br>
              <a:rPr lang="pl-PL" sz="4000" dirty="0" smtClean="0">
                <a:latin typeface="Arial Black" panose="020B0A04020102020204" pitchFamily="34" charset="0"/>
              </a:rPr>
            </a:br>
            <a:r>
              <a:rPr lang="pl-PL" sz="4000" dirty="0" smtClean="0">
                <a:latin typeface="Arial Black" panose="020B0A04020102020204" pitchFamily="34" charset="0"/>
              </a:rPr>
              <a:t> in GDYNIA    </a:t>
            </a:r>
            <a:endParaRPr lang="pl-PL" sz="4000" dirty="0">
              <a:latin typeface="Arial Black" panose="020B0A04020102020204" pitchFamily="34" charset="0"/>
            </a:endParaRPr>
          </a:p>
        </p:txBody>
      </p:sp>
      <p:pic>
        <p:nvPicPr>
          <p:cNvPr id="8" name="Symbol zastępczy zawartości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32496" y="1935984"/>
            <a:ext cx="6527007" cy="4351338"/>
          </a:xfrm>
          <a:prstGeom prst="rect">
            <a:avLst/>
          </a:prstGeom>
        </p:spPr>
      </p:pic>
    </p:spTree>
    <p:extLst>
      <p:ext uri="{BB962C8B-B14F-4D97-AF65-F5344CB8AC3E}">
        <p14:creationId xmlns:p14="http://schemas.microsoft.com/office/powerpoint/2010/main" val="1018135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83" y="277091"/>
            <a:ext cx="1065808" cy="1326043"/>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139" y="277091"/>
            <a:ext cx="1318243" cy="1257980"/>
          </a:xfrm>
          <a:prstGeom prst="rect">
            <a:avLst/>
          </a:prstGeom>
        </p:spPr>
      </p:pic>
      <p:sp>
        <p:nvSpPr>
          <p:cNvPr id="5" name="pole tekstowe 4"/>
          <p:cNvSpPr txBox="1"/>
          <p:nvPr/>
        </p:nvSpPr>
        <p:spPr>
          <a:xfrm flipH="1">
            <a:off x="278083" y="6488668"/>
            <a:ext cx="11749722" cy="369332"/>
          </a:xfrm>
          <a:prstGeom prst="rect">
            <a:avLst/>
          </a:prstGeom>
          <a:noFill/>
        </p:spPr>
        <p:txBody>
          <a:bodyPr wrap="square" rtlCol="0">
            <a:spAutoFit/>
          </a:bodyPr>
          <a:lstStyle/>
          <a:p>
            <a:r>
              <a:rPr lang="pl-PL" dirty="0" smtClean="0"/>
              <a:t>Daria Łęska-Osiak, </a:t>
            </a:r>
            <a:r>
              <a:rPr lang="pl-PL" dirty="0" err="1" smtClean="0"/>
              <a:t>PhD</a:t>
            </a:r>
            <a:r>
              <a:rPr lang="pl-PL" dirty="0" smtClean="0"/>
              <a:t>.                                                                       NATO </a:t>
            </a:r>
            <a:r>
              <a:rPr lang="pl-PL" dirty="0"/>
              <a:t>BILC Professional  </a:t>
            </a:r>
            <a:r>
              <a:rPr lang="pl-PL" dirty="0" err="1"/>
              <a:t>Seminar</a:t>
            </a:r>
            <a:r>
              <a:rPr lang="pl-PL" dirty="0"/>
              <a:t> Tbilisi, Georgia</a:t>
            </a:r>
            <a:r>
              <a:rPr lang="pl-PL" dirty="0" smtClean="0"/>
              <a:t>, 1-5 </a:t>
            </a:r>
            <a:r>
              <a:rPr lang="pl-PL" dirty="0"/>
              <a:t>10.2017</a:t>
            </a:r>
          </a:p>
        </p:txBody>
      </p:sp>
      <p:sp>
        <p:nvSpPr>
          <p:cNvPr id="2" name="Tytuł 1"/>
          <p:cNvSpPr>
            <a:spLocks noGrp="1"/>
          </p:cNvSpPr>
          <p:nvPr>
            <p:ph type="title"/>
          </p:nvPr>
        </p:nvSpPr>
        <p:spPr/>
        <p:txBody>
          <a:bodyPr/>
          <a:lstStyle/>
          <a:p>
            <a:pPr algn="ctr"/>
            <a:r>
              <a:rPr lang="pl-PL" dirty="0" smtClean="0"/>
              <a:t>       </a:t>
            </a:r>
            <a:r>
              <a:rPr lang="pl-PL" sz="4000" dirty="0" smtClean="0">
                <a:latin typeface="Arial Black" panose="020B0A04020102020204" pitchFamily="34" charset="0"/>
              </a:rPr>
              <a:t>POLISH NAVAL ACADEMY</a:t>
            </a:r>
            <a:br>
              <a:rPr lang="pl-PL" sz="4000" dirty="0" smtClean="0">
                <a:latin typeface="Arial Black" panose="020B0A04020102020204" pitchFamily="34" charset="0"/>
              </a:rPr>
            </a:br>
            <a:r>
              <a:rPr lang="pl-PL" sz="4000" dirty="0" smtClean="0">
                <a:latin typeface="Arial Black" panose="020B0A04020102020204" pitchFamily="34" charset="0"/>
              </a:rPr>
              <a:t> – LANGUAGE CENTRE    </a:t>
            </a:r>
            <a:endParaRPr lang="pl-PL" sz="4000" dirty="0">
              <a:latin typeface="Arial Black" panose="020B0A04020102020204" pitchFamily="34" charset="0"/>
            </a:endParaRPr>
          </a:p>
        </p:txBody>
      </p:sp>
      <p:pic>
        <p:nvPicPr>
          <p:cNvPr id="7" name="Symbol zastępczy zawartości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01315" y="1603134"/>
            <a:ext cx="6389370" cy="4792028"/>
          </a:xfrm>
        </p:spPr>
      </p:pic>
    </p:spTree>
    <p:extLst>
      <p:ext uri="{BB962C8B-B14F-4D97-AF65-F5344CB8AC3E}">
        <p14:creationId xmlns:p14="http://schemas.microsoft.com/office/powerpoint/2010/main" val="4268843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1994</Words>
  <Application>Microsoft Office PowerPoint</Application>
  <PresentationFormat>Panoramiczny</PresentationFormat>
  <Paragraphs>227</Paragraphs>
  <Slides>30</Slides>
  <Notes>23</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30</vt:i4>
      </vt:variant>
    </vt:vector>
  </HeadingPairs>
  <TitlesOfParts>
    <vt:vector size="37" baseType="lpstr">
      <vt:lpstr>Arial</vt:lpstr>
      <vt:lpstr>Arial Black</vt:lpstr>
      <vt:lpstr>Calibri</vt:lpstr>
      <vt:lpstr>Calibri Light</vt:lpstr>
      <vt:lpstr>Wingdings</vt:lpstr>
      <vt:lpstr>Motyw pakietu Office</vt:lpstr>
      <vt:lpstr>Projekt niestandardowy</vt:lpstr>
      <vt:lpstr>    Experimental attempts to implement digital technologies in language training at the Polish Naval Academy</vt:lpstr>
      <vt:lpstr>     OUTLINE:</vt:lpstr>
      <vt:lpstr>POLISH NAVAL ACADEMY  in GDYNIA    </vt:lpstr>
      <vt:lpstr>POLISH NAVAL ACADEMY  in GDYNIA    </vt:lpstr>
      <vt:lpstr>       POLISH NAVAL ACADEMY  in GDYNIA    </vt:lpstr>
      <vt:lpstr>       POLISH NAVAL ACADEMY  in GDYNIA    </vt:lpstr>
      <vt:lpstr>       POLISH NAVAL ACADEMY  in GDYNIA    </vt:lpstr>
      <vt:lpstr>       POLISH NAVAL ACADEMY  in GDYNIA    </vt:lpstr>
      <vt:lpstr>       POLISH NAVAL ACADEMY  – LANGUAGE CENTRE    </vt:lpstr>
      <vt:lpstr>       POLISH NAVAL ACADEMY  – LANGUAGE CENTRE    </vt:lpstr>
      <vt:lpstr>  BLENDED LEARNING    </vt:lpstr>
      <vt:lpstr>DIGITAL NATIVES   </vt:lpstr>
      <vt:lpstr> NET GENERATION   </vt:lpstr>
      <vt:lpstr>       eSTANAG- navy.edu.pl   </vt:lpstr>
      <vt:lpstr>       eSTANAG – navy.edu.pl   </vt:lpstr>
      <vt:lpstr>       eSTANAG - navy.edu.pl   </vt:lpstr>
      <vt:lpstr>ASSUMPTIONS – PROBLEMS  - PROCEDURES</vt:lpstr>
      <vt:lpstr>CHANGE</vt:lpstr>
      <vt:lpstr>ASSUMPTIONS – PROBLEMS  - PROCEDURES</vt:lpstr>
      <vt:lpstr>ASSUMPTIONS – PROBLEMS  - PROCEDURES</vt:lpstr>
      <vt:lpstr>EVALUATION</vt:lpstr>
      <vt:lpstr>EVALUATION</vt:lpstr>
      <vt:lpstr>EVALUATION</vt:lpstr>
      <vt:lpstr>EVALUATION</vt:lpstr>
      <vt:lpstr>EVALUATION</vt:lpstr>
      <vt:lpstr>EVALUATION</vt:lpstr>
      <vt:lpstr>EVALUATION</vt:lpstr>
      <vt:lpstr>EVALUATION</vt:lpstr>
      <vt:lpstr>PROSPECTS for THE FUTURE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NAVAL ACADEMY GDYNIA</dc:title>
  <dc:creator>Osiak Daria</dc:creator>
  <cp:lastModifiedBy>Osiak Daria</cp:lastModifiedBy>
  <cp:revision>121</cp:revision>
  <dcterms:created xsi:type="dcterms:W3CDTF">2017-07-18T20:20:41Z</dcterms:created>
  <dcterms:modified xsi:type="dcterms:W3CDTF">2017-10-01T08:27:00Z</dcterms:modified>
</cp:coreProperties>
</file>