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0" r:id="rId3"/>
  </p:sldMasterIdLst>
  <p:notesMasterIdLst>
    <p:notesMasterId r:id="rId30"/>
  </p:notesMasterIdLst>
  <p:handoutMasterIdLst>
    <p:handoutMasterId r:id="rId31"/>
  </p:handoutMasterIdLst>
  <p:sldIdLst>
    <p:sldId id="256" r:id="rId4"/>
    <p:sldId id="287" r:id="rId5"/>
    <p:sldId id="283" r:id="rId6"/>
    <p:sldId id="284" r:id="rId7"/>
    <p:sldId id="288" r:id="rId8"/>
    <p:sldId id="261" r:id="rId9"/>
    <p:sldId id="265" r:id="rId10"/>
    <p:sldId id="258" r:id="rId11"/>
    <p:sldId id="262" r:id="rId12"/>
    <p:sldId id="260" r:id="rId13"/>
    <p:sldId id="290" r:id="rId14"/>
    <p:sldId id="268" r:id="rId15"/>
    <p:sldId id="289" r:id="rId16"/>
    <p:sldId id="281" r:id="rId17"/>
    <p:sldId id="282" r:id="rId18"/>
    <p:sldId id="270" r:id="rId19"/>
    <p:sldId id="274" r:id="rId20"/>
    <p:sldId id="278" r:id="rId21"/>
    <p:sldId id="279" r:id="rId22"/>
    <p:sldId id="286" r:id="rId23"/>
    <p:sldId id="285" r:id="rId24"/>
    <p:sldId id="275" r:id="rId25"/>
    <p:sldId id="277" r:id="rId26"/>
    <p:sldId id="276" r:id="rId27"/>
    <p:sldId id="269" r:id="rId28"/>
    <p:sldId id="291" r:id="rId29"/>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8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17247-0FE4-4A80-9278-8683B84C27A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9EC3F810-3C2F-4C1A-B77F-40ADECD45EE9}">
      <dgm:prSet phldrT="[Text]"/>
      <dgm:spPr/>
      <dgm:t>
        <a:bodyPr/>
        <a:lstStyle/>
        <a:p>
          <a:r>
            <a:rPr lang="en-GB" dirty="0" smtClean="0"/>
            <a:t>Language Course </a:t>
          </a:r>
          <a:endParaRPr lang="en-GB" dirty="0"/>
        </a:p>
      </dgm:t>
    </dgm:pt>
    <dgm:pt modelId="{F93581A6-F3E4-4D64-927F-4395C552E128}" type="parTrans" cxnId="{93549675-0FA0-4EF8-A19A-1007E243FDEF}">
      <dgm:prSet/>
      <dgm:spPr/>
      <dgm:t>
        <a:bodyPr/>
        <a:lstStyle/>
        <a:p>
          <a:endParaRPr lang="en-GB"/>
        </a:p>
      </dgm:t>
    </dgm:pt>
    <dgm:pt modelId="{9EA3611A-DECC-4E1A-B7EE-4C1CA1439775}" type="sibTrans" cxnId="{93549675-0FA0-4EF8-A19A-1007E243FDEF}">
      <dgm:prSet/>
      <dgm:spPr/>
      <dgm:t>
        <a:bodyPr/>
        <a:lstStyle/>
        <a:p>
          <a:endParaRPr lang="en-GB" dirty="0"/>
        </a:p>
      </dgm:t>
    </dgm:pt>
    <dgm:pt modelId="{FE8D82CB-AF12-4027-AF87-063D5BA36A01}">
      <dgm:prSet phldrT="[Text]"/>
      <dgm:spPr/>
      <dgm:t>
        <a:bodyPr/>
        <a:lstStyle/>
        <a:p>
          <a:r>
            <a:rPr lang="en-GB" dirty="0" smtClean="0"/>
            <a:t>Linguistic and cultural knowledge</a:t>
          </a:r>
          <a:endParaRPr lang="en-GB" dirty="0"/>
        </a:p>
      </dgm:t>
    </dgm:pt>
    <dgm:pt modelId="{F780FC74-692D-4102-B37A-84E878D28483}" type="parTrans" cxnId="{FE207498-9770-43DA-81A9-D3FFDF5FD2E9}">
      <dgm:prSet/>
      <dgm:spPr/>
      <dgm:t>
        <a:bodyPr/>
        <a:lstStyle/>
        <a:p>
          <a:endParaRPr lang="en-GB"/>
        </a:p>
      </dgm:t>
    </dgm:pt>
    <dgm:pt modelId="{D50EEEB5-6842-48F2-8CA4-6A7E762DE804}" type="sibTrans" cxnId="{FE207498-9770-43DA-81A9-D3FFDF5FD2E9}">
      <dgm:prSet/>
      <dgm:spPr/>
      <dgm:t>
        <a:bodyPr/>
        <a:lstStyle/>
        <a:p>
          <a:endParaRPr lang="en-GB" dirty="0"/>
        </a:p>
      </dgm:t>
    </dgm:pt>
    <dgm:pt modelId="{E771ED21-3B6A-42DB-B6B1-655F9447D49C}">
      <dgm:prSet phldrT="[Text]"/>
      <dgm:spPr/>
      <dgm:t>
        <a:bodyPr/>
        <a:lstStyle/>
        <a:p>
          <a:r>
            <a:rPr lang="en-GB" dirty="0" smtClean="0"/>
            <a:t>Engineering Knowledge</a:t>
          </a:r>
          <a:endParaRPr lang="en-GB" dirty="0"/>
        </a:p>
      </dgm:t>
    </dgm:pt>
    <dgm:pt modelId="{1B2FB707-4AF0-4A51-AAB4-1ED20DAA1781}" type="parTrans" cxnId="{3D58B9E5-6E70-48B6-81A4-B815B33AE15E}">
      <dgm:prSet/>
      <dgm:spPr/>
      <dgm:t>
        <a:bodyPr/>
        <a:lstStyle/>
        <a:p>
          <a:endParaRPr lang="en-GB"/>
        </a:p>
      </dgm:t>
    </dgm:pt>
    <dgm:pt modelId="{D9A79799-AE69-4DD1-9945-3689D82CEE3E}" type="sibTrans" cxnId="{3D58B9E5-6E70-48B6-81A4-B815B33AE15E}">
      <dgm:prSet/>
      <dgm:spPr/>
      <dgm:t>
        <a:bodyPr/>
        <a:lstStyle/>
        <a:p>
          <a:endParaRPr lang="en-GB"/>
        </a:p>
      </dgm:t>
    </dgm:pt>
    <dgm:pt modelId="{D69F9784-2CD9-4D29-9958-F308E8C104BA}" type="pres">
      <dgm:prSet presAssocID="{7A317247-0FE4-4A80-9278-8683B84C27A2}" presName="Name0" presStyleCnt="0">
        <dgm:presLayoutVars>
          <dgm:dir/>
          <dgm:resizeHandles val="exact"/>
        </dgm:presLayoutVars>
      </dgm:prSet>
      <dgm:spPr/>
      <dgm:t>
        <a:bodyPr/>
        <a:lstStyle/>
        <a:p>
          <a:endParaRPr lang="en-GB"/>
        </a:p>
      </dgm:t>
    </dgm:pt>
    <dgm:pt modelId="{EF74CDD8-E220-41EE-B007-23743AE4C91D}" type="pres">
      <dgm:prSet presAssocID="{9EC3F810-3C2F-4C1A-B77F-40ADECD45EE9}" presName="node" presStyleLbl="node1" presStyleIdx="0" presStyleCnt="3">
        <dgm:presLayoutVars>
          <dgm:bulletEnabled val="1"/>
        </dgm:presLayoutVars>
      </dgm:prSet>
      <dgm:spPr/>
      <dgm:t>
        <a:bodyPr/>
        <a:lstStyle/>
        <a:p>
          <a:endParaRPr lang="en-GB"/>
        </a:p>
      </dgm:t>
    </dgm:pt>
    <dgm:pt modelId="{61C2D817-C12F-4124-92B7-4936583ED9BD}" type="pres">
      <dgm:prSet presAssocID="{9EA3611A-DECC-4E1A-B7EE-4C1CA1439775}" presName="sibTrans" presStyleLbl="sibTrans2D1" presStyleIdx="0" presStyleCnt="2"/>
      <dgm:spPr/>
      <dgm:t>
        <a:bodyPr/>
        <a:lstStyle/>
        <a:p>
          <a:endParaRPr lang="en-GB"/>
        </a:p>
      </dgm:t>
    </dgm:pt>
    <dgm:pt modelId="{E57C02E8-0FB4-45FD-B9EF-3565ED2609D9}" type="pres">
      <dgm:prSet presAssocID="{9EA3611A-DECC-4E1A-B7EE-4C1CA1439775}" presName="connectorText" presStyleLbl="sibTrans2D1" presStyleIdx="0" presStyleCnt="2"/>
      <dgm:spPr/>
      <dgm:t>
        <a:bodyPr/>
        <a:lstStyle/>
        <a:p>
          <a:endParaRPr lang="en-GB"/>
        </a:p>
      </dgm:t>
    </dgm:pt>
    <dgm:pt modelId="{E4AB8B2B-D51B-4AA5-A936-C1B2075A0303}" type="pres">
      <dgm:prSet presAssocID="{FE8D82CB-AF12-4027-AF87-063D5BA36A01}" presName="node" presStyleLbl="node1" presStyleIdx="1" presStyleCnt="3" custScaleY="421326" custLinFactNeighborX="1564" custLinFactNeighborY="1266">
        <dgm:presLayoutVars>
          <dgm:bulletEnabled val="1"/>
        </dgm:presLayoutVars>
      </dgm:prSet>
      <dgm:spPr/>
      <dgm:t>
        <a:bodyPr/>
        <a:lstStyle/>
        <a:p>
          <a:endParaRPr lang="en-GB"/>
        </a:p>
      </dgm:t>
    </dgm:pt>
    <dgm:pt modelId="{ED4B3ED1-2046-4445-BFF7-1AA6BEA51C9A}" type="pres">
      <dgm:prSet presAssocID="{D50EEEB5-6842-48F2-8CA4-6A7E762DE804}" presName="sibTrans" presStyleLbl="sibTrans2D1" presStyleIdx="1" presStyleCnt="2"/>
      <dgm:spPr/>
      <dgm:t>
        <a:bodyPr/>
        <a:lstStyle/>
        <a:p>
          <a:endParaRPr lang="en-GB"/>
        </a:p>
      </dgm:t>
    </dgm:pt>
    <dgm:pt modelId="{E6987B78-517A-471A-8F02-3E799297F17A}" type="pres">
      <dgm:prSet presAssocID="{D50EEEB5-6842-48F2-8CA4-6A7E762DE804}" presName="connectorText" presStyleLbl="sibTrans2D1" presStyleIdx="1" presStyleCnt="2"/>
      <dgm:spPr/>
      <dgm:t>
        <a:bodyPr/>
        <a:lstStyle/>
        <a:p>
          <a:endParaRPr lang="en-GB"/>
        </a:p>
      </dgm:t>
    </dgm:pt>
    <dgm:pt modelId="{D39DF1AF-90A9-47F1-8BB9-5F967660A020}" type="pres">
      <dgm:prSet presAssocID="{E771ED21-3B6A-42DB-B6B1-655F9447D49C}" presName="node" presStyleLbl="node1" presStyleIdx="2" presStyleCnt="3" custScaleX="100857" custScaleY="351091">
        <dgm:presLayoutVars>
          <dgm:bulletEnabled val="1"/>
        </dgm:presLayoutVars>
      </dgm:prSet>
      <dgm:spPr/>
      <dgm:t>
        <a:bodyPr/>
        <a:lstStyle/>
        <a:p>
          <a:endParaRPr lang="en-GB"/>
        </a:p>
      </dgm:t>
    </dgm:pt>
  </dgm:ptLst>
  <dgm:cxnLst>
    <dgm:cxn modelId="{77591ADC-C1FD-453E-BC64-2AC1F4CF8E4E}" type="presOf" srcId="{9EA3611A-DECC-4E1A-B7EE-4C1CA1439775}" destId="{61C2D817-C12F-4124-92B7-4936583ED9BD}" srcOrd="0" destOrd="0" presId="urn:microsoft.com/office/officeart/2005/8/layout/process1"/>
    <dgm:cxn modelId="{B3E3423F-B00F-43FF-A00C-7795D7674F46}" type="presOf" srcId="{E771ED21-3B6A-42DB-B6B1-655F9447D49C}" destId="{D39DF1AF-90A9-47F1-8BB9-5F967660A020}" srcOrd="0" destOrd="0" presId="urn:microsoft.com/office/officeart/2005/8/layout/process1"/>
    <dgm:cxn modelId="{93549675-0FA0-4EF8-A19A-1007E243FDEF}" srcId="{7A317247-0FE4-4A80-9278-8683B84C27A2}" destId="{9EC3F810-3C2F-4C1A-B77F-40ADECD45EE9}" srcOrd="0" destOrd="0" parTransId="{F93581A6-F3E4-4D64-927F-4395C552E128}" sibTransId="{9EA3611A-DECC-4E1A-B7EE-4C1CA1439775}"/>
    <dgm:cxn modelId="{A5664A32-90F9-4B69-B4DB-FACA10E3A448}" type="presOf" srcId="{9EA3611A-DECC-4E1A-B7EE-4C1CA1439775}" destId="{E57C02E8-0FB4-45FD-B9EF-3565ED2609D9}" srcOrd="1" destOrd="0" presId="urn:microsoft.com/office/officeart/2005/8/layout/process1"/>
    <dgm:cxn modelId="{3D58B9E5-6E70-48B6-81A4-B815B33AE15E}" srcId="{7A317247-0FE4-4A80-9278-8683B84C27A2}" destId="{E771ED21-3B6A-42DB-B6B1-655F9447D49C}" srcOrd="2" destOrd="0" parTransId="{1B2FB707-4AF0-4A51-AAB4-1ED20DAA1781}" sibTransId="{D9A79799-AE69-4DD1-9945-3689D82CEE3E}"/>
    <dgm:cxn modelId="{FB64DF18-BE28-4D78-9CE7-81695102EE80}" type="presOf" srcId="{9EC3F810-3C2F-4C1A-B77F-40ADECD45EE9}" destId="{EF74CDD8-E220-41EE-B007-23743AE4C91D}" srcOrd="0" destOrd="0" presId="urn:microsoft.com/office/officeart/2005/8/layout/process1"/>
    <dgm:cxn modelId="{EBA92DD3-8785-4D50-BE74-ADC54838CAD0}" type="presOf" srcId="{7A317247-0FE4-4A80-9278-8683B84C27A2}" destId="{D69F9784-2CD9-4D29-9958-F308E8C104BA}" srcOrd="0" destOrd="0" presId="urn:microsoft.com/office/officeart/2005/8/layout/process1"/>
    <dgm:cxn modelId="{2950A243-E5A8-4CC7-83EE-8B84376C08C0}" type="presOf" srcId="{D50EEEB5-6842-48F2-8CA4-6A7E762DE804}" destId="{ED4B3ED1-2046-4445-BFF7-1AA6BEA51C9A}" srcOrd="0" destOrd="0" presId="urn:microsoft.com/office/officeart/2005/8/layout/process1"/>
    <dgm:cxn modelId="{FE207498-9770-43DA-81A9-D3FFDF5FD2E9}" srcId="{7A317247-0FE4-4A80-9278-8683B84C27A2}" destId="{FE8D82CB-AF12-4027-AF87-063D5BA36A01}" srcOrd="1" destOrd="0" parTransId="{F780FC74-692D-4102-B37A-84E878D28483}" sibTransId="{D50EEEB5-6842-48F2-8CA4-6A7E762DE804}"/>
    <dgm:cxn modelId="{04439AC5-BD38-4069-AA2B-863C5C6A0DE3}" type="presOf" srcId="{FE8D82CB-AF12-4027-AF87-063D5BA36A01}" destId="{E4AB8B2B-D51B-4AA5-A936-C1B2075A0303}" srcOrd="0" destOrd="0" presId="urn:microsoft.com/office/officeart/2005/8/layout/process1"/>
    <dgm:cxn modelId="{1191D8F2-008D-4A69-B9A5-7D5D7A50E208}" type="presOf" srcId="{D50EEEB5-6842-48F2-8CA4-6A7E762DE804}" destId="{E6987B78-517A-471A-8F02-3E799297F17A}" srcOrd="1" destOrd="0" presId="urn:microsoft.com/office/officeart/2005/8/layout/process1"/>
    <dgm:cxn modelId="{A2339A9A-6469-4CC0-BA0D-E03EE8564E28}" type="presParOf" srcId="{D69F9784-2CD9-4D29-9958-F308E8C104BA}" destId="{EF74CDD8-E220-41EE-B007-23743AE4C91D}" srcOrd="0" destOrd="0" presId="urn:microsoft.com/office/officeart/2005/8/layout/process1"/>
    <dgm:cxn modelId="{A51F6CED-5C7B-4F7A-ADA7-4AA14711B109}" type="presParOf" srcId="{D69F9784-2CD9-4D29-9958-F308E8C104BA}" destId="{61C2D817-C12F-4124-92B7-4936583ED9BD}" srcOrd="1" destOrd="0" presId="urn:microsoft.com/office/officeart/2005/8/layout/process1"/>
    <dgm:cxn modelId="{B208A8D3-3D7C-454D-BC3A-C77DBA6D37E2}" type="presParOf" srcId="{61C2D817-C12F-4124-92B7-4936583ED9BD}" destId="{E57C02E8-0FB4-45FD-B9EF-3565ED2609D9}" srcOrd="0" destOrd="0" presId="urn:microsoft.com/office/officeart/2005/8/layout/process1"/>
    <dgm:cxn modelId="{C8ECBEBA-4303-4CDC-A3C3-5664F52BBEA9}" type="presParOf" srcId="{D69F9784-2CD9-4D29-9958-F308E8C104BA}" destId="{E4AB8B2B-D51B-4AA5-A936-C1B2075A0303}" srcOrd="2" destOrd="0" presId="urn:microsoft.com/office/officeart/2005/8/layout/process1"/>
    <dgm:cxn modelId="{7371A654-7D0E-436A-A8C6-E1F5920B7425}" type="presParOf" srcId="{D69F9784-2CD9-4D29-9958-F308E8C104BA}" destId="{ED4B3ED1-2046-4445-BFF7-1AA6BEA51C9A}" srcOrd="3" destOrd="0" presId="urn:microsoft.com/office/officeart/2005/8/layout/process1"/>
    <dgm:cxn modelId="{0CF6873F-4F5A-46BC-A31A-7733D4BE41BC}" type="presParOf" srcId="{ED4B3ED1-2046-4445-BFF7-1AA6BEA51C9A}" destId="{E6987B78-517A-471A-8F02-3E799297F17A}" srcOrd="0" destOrd="0" presId="urn:microsoft.com/office/officeart/2005/8/layout/process1"/>
    <dgm:cxn modelId="{E9C0027F-F02B-4A4A-959A-3D90E4AD99B0}" type="presParOf" srcId="{D69F9784-2CD9-4D29-9958-F308E8C104BA}" destId="{D39DF1AF-90A9-47F1-8BB9-5F967660A02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8CA68B-F3E5-4FFE-BA17-C69CE053E77C}"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35C81276-E84D-4C3E-8646-AAC7CC590AC0}">
      <dgm:prSet phldrT="[Text]"/>
      <dgm:spPr/>
      <dgm:t>
        <a:bodyPr/>
        <a:lstStyle/>
        <a:p>
          <a:r>
            <a:rPr lang="en-GB" dirty="0" smtClean="0"/>
            <a:t>Buying in off the shelf materials</a:t>
          </a:r>
          <a:endParaRPr lang="en-GB" dirty="0"/>
        </a:p>
      </dgm:t>
    </dgm:pt>
    <dgm:pt modelId="{BD3B1ECF-FA06-4548-BEF2-A1C59100510C}" type="parTrans" cxnId="{2A4A8499-2AF5-4EC8-8EF4-6EF5AC9ADEAC}">
      <dgm:prSet/>
      <dgm:spPr/>
      <dgm:t>
        <a:bodyPr/>
        <a:lstStyle/>
        <a:p>
          <a:endParaRPr lang="en-GB"/>
        </a:p>
      </dgm:t>
    </dgm:pt>
    <dgm:pt modelId="{A39CFC05-391C-4D23-B0A5-2DA8AAAC5282}" type="sibTrans" cxnId="{2A4A8499-2AF5-4EC8-8EF4-6EF5AC9ADEAC}">
      <dgm:prSet/>
      <dgm:spPr/>
      <dgm:t>
        <a:bodyPr/>
        <a:lstStyle/>
        <a:p>
          <a:endParaRPr lang="en-GB"/>
        </a:p>
      </dgm:t>
    </dgm:pt>
    <dgm:pt modelId="{8119F372-45A5-4B43-BA53-46E3633E4BB7}">
      <dgm:prSet phldrT="[Text]"/>
      <dgm:spPr/>
      <dgm:t>
        <a:bodyPr/>
        <a:lstStyle/>
        <a:p>
          <a:r>
            <a:rPr lang="en-GB" dirty="0" smtClean="0"/>
            <a:t>Existing materials </a:t>
          </a:r>
          <a:endParaRPr lang="en-GB" dirty="0"/>
        </a:p>
      </dgm:t>
    </dgm:pt>
    <dgm:pt modelId="{176A9B7D-42E9-4858-8E2F-92A28BC22C3C}" type="parTrans" cxnId="{3E66366B-3B3A-469B-914D-9D5D10AEBBB9}">
      <dgm:prSet/>
      <dgm:spPr/>
      <dgm:t>
        <a:bodyPr/>
        <a:lstStyle/>
        <a:p>
          <a:endParaRPr lang="en-GB"/>
        </a:p>
      </dgm:t>
    </dgm:pt>
    <dgm:pt modelId="{70FDE185-F4B7-4EC8-8009-E3E5669387A8}" type="sibTrans" cxnId="{3E66366B-3B3A-469B-914D-9D5D10AEBBB9}">
      <dgm:prSet/>
      <dgm:spPr/>
      <dgm:t>
        <a:bodyPr/>
        <a:lstStyle/>
        <a:p>
          <a:endParaRPr lang="en-GB"/>
        </a:p>
      </dgm:t>
    </dgm:pt>
    <dgm:pt modelId="{6049006E-4D25-41EC-A3AB-ED0338AFB1B4}">
      <dgm:prSet phldrT="[Text]"/>
      <dgm:spPr/>
      <dgm:t>
        <a:bodyPr/>
        <a:lstStyle/>
        <a:p>
          <a:r>
            <a:rPr lang="en-GB" dirty="0" smtClean="0"/>
            <a:t>Develop new materials</a:t>
          </a:r>
          <a:endParaRPr lang="en-GB" dirty="0"/>
        </a:p>
      </dgm:t>
    </dgm:pt>
    <dgm:pt modelId="{6EC18B35-BA48-4B37-8F62-ADA11D499544}" type="parTrans" cxnId="{135E3E1D-D024-47E5-870C-8BFAEFC0A873}">
      <dgm:prSet/>
      <dgm:spPr/>
      <dgm:t>
        <a:bodyPr/>
        <a:lstStyle/>
        <a:p>
          <a:endParaRPr lang="en-GB"/>
        </a:p>
      </dgm:t>
    </dgm:pt>
    <dgm:pt modelId="{E15A0720-D765-4FC5-B508-1B569A44CC36}" type="sibTrans" cxnId="{135E3E1D-D024-47E5-870C-8BFAEFC0A873}">
      <dgm:prSet/>
      <dgm:spPr/>
      <dgm:t>
        <a:bodyPr/>
        <a:lstStyle/>
        <a:p>
          <a:endParaRPr lang="en-GB"/>
        </a:p>
      </dgm:t>
    </dgm:pt>
    <dgm:pt modelId="{309A0375-3C02-4F2B-AB73-B57B73C9B166}">
      <dgm:prSet phldrT="[Text]"/>
      <dgm:spPr/>
      <dgm:t>
        <a:bodyPr/>
        <a:lstStyle/>
        <a:p>
          <a:r>
            <a:rPr lang="en-GB" dirty="0" smtClean="0">
              <a:solidFill>
                <a:schemeClr val="bg1"/>
              </a:solidFill>
            </a:rPr>
            <a:t>New Bespoke Course</a:t>
          </a:r>
          <a:endParaRPr lang="en-GB" dirty="0">
            <a:solidFill>
              <a:schemeClr val="bg1"/>
            </a:solidFill>
          </a:endParaRPr>
        </a:p>
      </dgm:t>
    </dgm:pt>
    <dgm:pt modelId="{7801CE2D-C322-4F49-AA2B-747ED7ED7FB5}" type="parTrans" cxnId="{E74EE77A-5867-4AEC-A442-DEC94D1ED1B3}">
      <dgm:prSet/>
      <dgm:spPr/>
      <dgm:t>
        <a:bodyPr/>
        <a:lstStyle/>
        <a:p>
          <a:endParaRPr lang="en-GB"/>
        </a:p>
      </dgm:t>
    </dgm:pt>
    <dgm:pt modelId="{413315AA-8873-49B1-A880-654061203E2D}" type="sibTrans" cxnId="{E74EE77A-5867-4AEC-A442-DEC94D1ED1B3}">
      <dgm:prSet/>
      <dgm:spPr/>
      <dgm:t>
        <a:bodyPr/>
        <a:lstStyle/>
        <a:p>
          <a:endParaRPr lang="en-GB"/>
        </a:p>
      </dgm:t>
    </dgm:pt>
    <dgm:pt modelId="{2C5060EE-D7D1-4537-8E7B-2274EF6DFFAD}" type="pres">
      <dgm:prSet presAssocID="{768CA68B-F3E5-4FFE-BA17-C69CE053E77C}" presName="Name0" presStyleCnt="0">
        <dgm:presLayoutVars>
          <dgm:chMax val="4"/>
          <dgm:resizeHandles val="exact"/>
        </dgm:presLayoutVars>
      </dgm:prSet>
      <dgm:spPr/>
      <dgm:t>
        <a:bodyPr/>
        <a:lstStyle/>
        <a:p>
          <a:endParaRPr lang="en-GB"/>
        </a:p>
      </dgm:t>
    </dgm:pt>
    <dgm:pt modelId="{AFE2E41A-F37D-4C94-9917-D52C4B6926CA}" type="pres">
      <dgm:prSet presAssocID="{768CA68B-F3E5-4FFE-BA17-C69CE053E77C}" presName="ellipse" presStyleLbl="trBgShp" presStyleIdx="0" presStyleCnt="1" custLinFactNeighborX="1085" custLinFactNeighborY="5724"/>
      <dgm:spPr/>
    </dgm:pt>
    <dgm:pt modelId="{98296CED-74BA-489E-B4DF-B2EC852D0BD8}" type="pres">
      <dgm:prSet presAssocID="{768CA68B-F3E5-4FFE-BA17-C69CE053E77C}" presName="arrow1" presStyleLbl="fgShp" presStyleIdx="0" presStyleCnt="1"/>
      <dgm:spPr/>
    </dgm:pt>
    <dgm:pt modelId="{87893BAB-A3BF-45BE-9002-94000DDCC70D}" type="pres">
      <dgm:prSet presAssocID="{768CA68B-F3E5-4FFE-BA17-C69CE053E77C}" presName="rectangle" presStyleLbl="revTx" presStyleIdx="0" presStyleCnt="1">
        <dgm:presLayoutVars>
          <dgm:bulletEnabled val="1"/>
        </dgm:presLayoutVars>
      </dgm:prSet>
      <dgm:spPr/>
      <dgm:t>
        <a:bodyPr/>
        <a:lstStyle/>
        <a:p>
          <a:endParaRPr lang="en-GB"/>
        </a:p>
      </dgm:t>
    </dgm:pt>
    <dgm:pt modelId="{80B209FB-E0BF-4181-885D-9A7CE5EF1351}" type="pres">
      <dgm:prSet presAssocID="{8119F372-45A5-4B43-BA53-46E3633E4BB7}" presName="item1" presStyleLbl="node1" presStyleIdx="0" presStyleCnt="3" custLinFactNeighborX="-12914" custLinFactNeighborY="-16542">
        <dgm:presLayoutVars>
          <dgm:bulletEnabled val="1"/>
        </dgm:presLayoutVars>
      </dgm:prSet>
      <dgm:spPr/>
      <dgm:t>
        <a:bodyPr/>
        <a:lstStyle/>
        <a:p>
          <a:endParaRPr lang="en-GB"/>
        </a:p>
      </dgm:t>
    </dgm:pt>
    <dgm:pt modelId="{6740CD13-135B-4635-B266-F6C20F2169E9}" type="pres">
      <dgm:prSet presAssocID="{6049006E-4D25-41EC-A3AB-ED0338AFB1B4}" presName="item2" presStyleLbl="node1" presStyleIdx="1" presStyleCnt="3" custLinFactNeighborY="-12476">
        <dgm:presLayoutVars>
          <dgm:bulletEnabled val="1"/>
        </dgm:presLayoutVars>
      </dgm:prSet>
      <dgm:spPr/>
      <dgm:t>
        <a:bodyPr/>
        <a:lstStyle/>
        <a:p>
          <a:endParaRPr lang="en-GB"/>
        </a:p>
      </dgm:t>
    </dgm:pt>
    <dgm:pt modelId="{7168702A-EF59-4B5D-A2C0-36A19E78C7F5}" type="pres">
      <dgm:prSet presAssocID="{309A0375-3C02-4F2B-AB73-B57B73C9B166}" presName="item3" presStyleLbl="node1" presStyleIdx="2" presStyleCnt="3" custLinFactNeighborX="14312" custLinFactNeighborY="-5393">
        <dgm:presLayoutVars>
          <dgm:bulletEnabled val="1"/>
        </dgm:presLayoutVars>
      </dgm:prSet>
      <dgm:spPr/>
      <dgm:t>
        <a:bodyPr/>
        <a:lstStyle/>
        <a:p>
          <a:endParaRPr lang="en-GB"/>
        </a:p>
      </dgm:t>
    </dgm:pt>
    <dgm:pt modelId="{5C8673FA-F90B-4E44-89EC-E55E1ABCAB32}" type="pres">
      <dgm:prSet presAssocID="{768CA68B-F3E5-4FFE-BA17-C69CE053E77C}" presName="funnel" presStyleLbl="trAlignAcc1" presStyleIdx="0" presStyleCnt="1" custLinFactNeighborX="371" custLinFactNeighborY="2138"/>
      <dgm:spPr/>
    </dgm:pt>
  </dgm:ptLst>
  <dgm:cxnLst>
    <dgm:cxn modelId="{135E3E1D-D024-47E5-870C-8BFAEFC0A873}" srcId="{768CA68B-F3E5-4FFE-BA17-C69CE053E77C}" destId="{6049006E-4D25-41EC-A3AB-ED0338AFB1B4}" srcOrd="2" destOrd="0" parTransId="{6EC18B35-BA48-4B37-8F62-ADA11D499544}" sibTransId="{E15A0720-D765-4FC5-B508-1B569A44CC36}"/>
    <dgm:cxn modelId="{50345734-A0D0-4592-A052-13EF5DBA816C}" type="presOf" srcId="{6049006E-4D25-41EC-A3AB-ED0338AFB1B4}" destId="{80B209FB-E0BF-4181-885D-9A7CE5EF1351}" srcOrd="0" destOrd="0" presId="urn:microsoft.com/office/officeart/2005/8/layout/funnel1"/>
    <dgm:cxn modelId="{E74EE77A-5867-4AEC-A442-DEC94D1ED1B3}" srcId="{768CA68B-F3E5-4FFE-BA17-C69CE053E77C}" destId="{309A0375-3C02-4F2B-AB73-B57B73C9B166}" srcOrd="3" destOrd="0" parTransId="{7801CE2D-C322-4F49-AA2B-747ED7ED7FB5}" sibTransId="{413315AA-8873-49B1-A880-654061203E2D}"/>
    <dgm:cxn modelId="{549890C7-A999-43C3-ABE8-8D89AF5490F8}" type="presOf" srcId="{768CA68B-F3E5-4FFE-BA17-C69CE053E77C}" destId="{2C5060EE-D7D1-4537-8E7B-2274EF6DFFAD}" srcOrd="0" destOrd="0" presId="urn:microsoft.com/office/officeart/2005/8/layout/funnel1"/>
    <dgm:cxn modelId="{2A4A8499-2AF5-4EC8-8EF4-6EF5AC9ADEAC}" srcId="{768CA68B-F3E5-4FFE-BA17-C69CE053E77C}" destId="{35C81276-E84D-4C3E-8646-AAC7CC590AC0}" srcOrd="0" destOrd="0" parTransId="{BD3B1ECF-FA06-4548-BEF2-A1C59100510C}" sibTransId="{A39CFC05-391C-4D23-B0A5-2DA8AAAC5282}"/>
    <dgm:cxn modelId="{4D59B04B-0042-4E79-AEEF-DAFFCF8EDD82}" type="presOf" srcId="{35C81276-E84D-4C3E-8646-AAC7CC590AC0}" destId="{7168702A-EF59-4B5D-A2C0-36A19E78C7F5}" srcOrd="0" destOrd="0" presId="urn:microsoft.com/office/officeart/2005/8/layout/funnel1"/>
    <dgm:cxn modelId="{C7C5C94B-6E11-4F7C-B475-F49D0AB1B7FF}" type="presOf" srcId="{8119F372-45A5-4B43-BA53-46E3633E4BB7}" destId="{6740CD13-135B-4635-B266-F6C20F2169E9}" srcOrd="0" destOrd="0" presId="urn:microsoft.com/office/officeart/2005/8/layout/funnel1"/>
    <dgm:cxn modelId="{848A5191-A039-4DE4-A3A4-9D3CC7A63724}" type="presOf" srcId="{309A0375-3C02-4F2B-AB73-B57B73C9B166}" destId="{87893BAB-A3BF-45BE-9002-94000DDCC70D}" srcOrd="0" destOrd="0" presId="urn:microsoft.com/office/officeart/2005/8/layout/funnel1"/>
    <dgm:cxn modelId="{3E66366B-3B3A-469B-914D-9D5D10AEBBB9}" srcId="{768CA68B-F3E5-4FFE-BA17-C69CE053E77C}" destId="{8119F372-45A5-4B43-BA53-46E3633E4BB7}" srcOrd="1" destOrd="0" parTransId="{176A9B7D-42E9-4858-8E2F-92A28BC22C3C}" sibTransId="{70FDE185-F4B7-4EC8-8009-E3E5669387A8}"/>
    <dgm:cxn modelId="{3AD512A5-6C91-49CB-8CFA-8DE44E97B2C5}" type="presParOf" srcId="{2C5060EE-D7D1-4537-8E7B-2274EF6DFFAD}" destId="{AFE2E41A-F37D-4C94-9917-D52C4B6926CA}" srcOrd="0" destOrd="0" presId="urn:microsoft.com/office/officeart/2005/8/layout/funnel1"/>
    <dgm:cxn modelId="{9F52B125-3B65-4928-81B8-B99B72B43C12}" type="presParOf" srcId="{2C5060EE-D7D1-4537-8E7B-2274EF6DFFAD}" destId="{98296CED-74BA-489E-B4DF-B2EC852D0BD8}" srcOrd="1" destOrd="0" presId="urn:microsoft.com/office/officeart/2005/8/layout/funnel1"/>
    <dgm:cxn modelId="{A19EEC87-47ED-45F2-B134-00DF8657FED8}" type="presParOf" srcId="{2C5060EE-D7D1-4537-8E7B-2274EF6DFFAD}" destId="{87893BAB-A3BF-45BE-9002-94000DDCC70D}" srcOrd="2" destOrd="0" presId="urn:microsoft.com/office/officeart/2005/8/layout/funnel1"/>
    <dgm:cxn modelId="{D445F007-1F8F-44F7-AFCB-8FC1372A71A4}" type="presParOf" srcId="{2C5060EE-D7D1-4537-8E7B-2274EF6DFFAD}" destId="{80B209FB-E0BF-4181-885D-9A7CE5EF1351}" srcOrd="3" destOrd="0" presId="urn:microsoft.com/office/officeart/2005/8/layout/funnel1"/>
    <dgm:cxn modelId="{5148220D-6DE4-4428-B0F9-65633233B95E}" type="presParOf" srcId="{2C5060EE-D7D1-4537-8E7B-2274EF6DFFAD}" destId="{6740CD13-135B-4635-B266-F6C20F2169E9}" srcOrd="4" destOrd="0" presId="urn:microsoft.com/office/officeart/2005/8/layout/funnel1"/>
    <dgm:cxn modelId="{4F790C10-8D86-479B-9620-DD0993328E29}" type="presParOf" srcId="{2C5060EE-D7D1-4537-8E7B-2274EF6DFFAD}" destId="{7168702A-EF59-4B5D-A2C0-36A19E78C7F5}" srcOrd="5" destOrd="0" presId="urn:microsoft.com/office/officeart/2005/8/layout/funnel1"/>
    <dgm:cxn modelId="{73F55FDE-343F-4B3E-AA77-4311EE647CCD}" type="presParOf" srcId="{2C5060EE-D7D1-4537-8E7B-2274EF6DFFAD}" destId="{5C8673FA-F90B-4E44-89EC-E55E1ABCAB3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1E4F695A-57F5-4841-AEBE-974CD7B7B4AE}" type="datetimeFigureOut">
              <a:rPr lang="en-GB" smtClean="0"/>
              <a:t>05/10/2015</a:t>
            </a:fld>
            <a:endParaRPr lang="en-GB"/>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6ABC4C76-DC97-4C79-8021-12869A61C32D}" type="slidenum">
              <a:rPr lang="en-GB" smtClean="0"/>
              <a:t>‹#›</a:t>
            </a:fld>
            <a:endParaRPr lang="en-GB"/>
          </a:p>
        </p:txBody>
      </p:sp>
    </p:spTree>
    <p:extLst>
      <p:ext uri="{BB962C8B-B14F-4D97-AF65-F5344CB8AC3E}">
        <p14:creationId xmlns:p14="http://schemas.microsoft.com/office/powerpoint/2010/main" val="1790384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943D1309-16BF-49BF-9935-FCE0B56B2558}" type="datetimeFigureOut">
              <a:rPr lang="en-GB" smtClean="0"/>
              <a:t>05/10/2015</a:t>
            </a:fld>
            <a:endParaRPr lang="en-GB" dirty="0"/>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2E7814E3-1C29-45E2-A5A3-8B03C4ED0B81}" type="slidenum">
              <a:rPr lang="en-GB" smtClean="0"/>
              <a:t>‹#›</a:t>
            </a:fld>
            <a:endParaRPr lang="en-GB" dirty="0"/>
          </a:p>
        </p:txBody>
      </p:sp>
    </p:spTree>
    <p:extLst>
      <p:ext uri="{BB962C8B-B14F-4D97-AF65-F5344CB8AC3E}">
        <p14:creationId xmlns:p14="http://schemas.microsoft.com/office/powerpoint/2010/main" val="85914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7814E3-1C29-45E2-A5A3-8B03C4ED0B81}" type="slidenum">
              <a:rPr lang="en-GB" smtClean="0"/>
              <a:t>14</a:t>
            </a:fld>
            <a:endParaRPr lang="en-GB" dirty="0"/>
          </a:p>
        </p:txBody>
      </p:sp>
    </p:spTree>
    <p:extLst>
      <p:ext uri="{BB962C8B-B14F-4D97-AF65-F5344CB8AC3E}">
        <p14:creationId xmlns:p14="http://schemas.microsoft.com/office/powerpoint/2010/main" val="62167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7814E3-1C29-45E2-A5A3-8B03C4ED0B81}" type="slidenum">
              <a:rPr lang="en-GB" smtClean="0"/>
              <a:t>19</a:t>
            </a:fld>
            <a:endParaRPr lang="en-GB" dirty="0"/>
          </a:p>
        </p:txBody>
      </p:sp>
    </p:spTree>
    <p:extLst>
      <p:ext uri="{BB962C8B-B14F-4D97-AF65-F5344CB8AC3E}">
        <p14:creationId xmlns:p14="http://schemas.microsoft.com/office/powerpoint/2010/main" val="339621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98E656-09DE-4133-A2E6-FA445EB85A7A}"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2582468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096000"/>
            <a:ext cx="9144000" cy="762000"/>
          </a:xfrm>
          <a:prstGeom prst="rect">
            <a:avLst/>
          </a:prstGeom>
          <a:solidFill>
            <a:srgbClr val="52213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r"/>
            <a:endParaRPr lang="en-GB" altLang="en-US" b="1" dirty="0"/>
          </a:p>
        </p:txBody>
      </p:sp>
      <p:sp>
        <p:nvSpPr>
          <p:cNvPr id="5" name="Text Box 5"/>
          <p:cNvSpPr txBox="1">
            <a:spLocks noChangeArrowheads="1"/>
          </p:cNvSpPr>
          <p:nvPr/>
        </p:nvSpPr>
        <p:spPr bwMode="auto">
          <a:xfrm>
            <a:off x="3962400" y="6096000"/>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r"/>
            <a:r>
              <a:rPr lang="en-US" altLang="en-US" sz="2000" dirty="0">
                <a:solidFill>
                  <a:schemeClr val="bg1"/>
                </a:solidFill>
              </a:rPr>
              <a:t>Joint Services Command and Staff College</a:t>
            </a:r>
            <a:endParaRPr lang="en-US" altLang="en-US" sz="1400" dirty="0">
              <a:solidFill>
                <a:schemeClr val="bg1"/>
              </a:solidFill>
            </a:endParaRPr>
          </a:p>
          <a:p>
            <a:pPr algn="r"/>
            <a:r>
              <a:rPr lang="en-US" altLang="en-US" sz="800" dirty="0">
                <a:solidFill>
                  <a:srgbClr val="DDDDDD"/>
                </a:solidFill>
                <a:cs typeface="Arial" charset="0"/>
              </a:rPr>
              <a:t>© Crown </a:t>
            </a:r>
            <a:r>
              <a:rPr lang="en-US" altLang="en-US" sz="800" dirty="0">
                <a:solidFill>
                  <a:srgbClr val="DDDDDD"/>
                </a:solidFill>
              </a:rPr>
              <a:t>Copyright</a:t>
            </a:r>
          </a:p>
        </p:txBody>
      </p:sp>
      <p:pic>
        <p:nvPicPr>
          <p:cNvPr id="6" name="Picture 8" descr="JSCSC Cut Out 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0" y="258763"/>
            <a:ext cx="86518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Graphics\DEFENCE ACADEMY IDENTITY\1- New DefAc logo and HMG Identity System Guidelines\DAoUK\DAoUK\DETAILED AW\DAoUK_WHITE_A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81000"/>
            <a:ext cx="29511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c"/>
          <p:cNvSpPr txBox="1">
            <a:spLocks noChangeArrowheads="1"/>
          </p:cNvSpPr>
          <p:nvPr/>
        </p:nvSpPr>
        <p:spPr bwMode="auto">
          <a:xfrm>
            <a:off x="0" y="0"/>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endParaRPr lang="en-GB" altLang="en-US" sz="1000" dirty="0">
              <a:solidFill>
                <a:srgbClr val="7F7F7F"/>
              </a:solidFill>
            </a:endParaRPr>
          </a:p>
        </p:txBody>
      </p:sp>
      <p:sp>
        <p:nvSpPr>
          <p:cNvPr id="9" name="fc"/>
          <p:cNvSpPr txBox="1">
            <a:spLocks noChangeArrowheads="1"/>
          </p:cNvSpPr>
          <p:nvPr/>
        </p:nvSpPr>
        <p:spPr bwMode="auto">
          <a:xfrm>
            <a:off x="0" y="64912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endParaRPr lang="en-GB" altLang="en-US" sz="1000" dirty="0">
              <a:solidFill>
                <a:srgbClr val="7F7F7F"/>
              </a:solidFill>
            </a:endParaRPr>
          </a:p>
        </p:txBody>
      </p:sp>
      <p:sp>
        <p:nvSpPr>
          <p:cNvPr id="21506" name="Rectangle 2"/>
          <p:cNvSpPr>
            <a:spLocks noGrp="1" noChangeArrowheads="1"/>
          </p:cNvSpPr>
          <p:nvPr>
            <p:ph type="ctrTitle"/>
          </p:nvPr>
        </p:nvSpPr>
        <p:spPr>
          <a:xfrm>
            <a:off x="2171700" y="2590800"/>
            <a:ext cx="61722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en-US" noProof="0" smtClean="0"/>
              <a:t>Click to edit Master title style</a:t>
            </a:r>
          </a:p>
        </p:txBody>
      </p:sp>
      <p:sp>
        <p:nvSpPr>
          <p:cNvPr id="21507" name="Rectangle 3"/>
          <p:cNvSpPr>
            <a:spLocks noGrp="1" noChangeArrowheads="1"/>
          </p:cNvSpPr>
          <p:nvPr>
            <p:ph type="subTitle" idx="1"/>
          </p:nvPr>
        </p:nvSpPr>
        <p:spPr>
          <a:xfrm>
            <a:off x="2171700" y="3581400"/>
            <a:ext cx="6210300" cy="17526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Wingdings" pitchFamily="2" charset="2"/>
              <a:buNone/>
              <a:defRPr b="0"/>
            </a:lvl1pPr>
          </a:lstStyle>
          <a:p>
            <a:pPr lvl="0"/>
            <a:r>
              <a:rPr lang="en-US" noProof="0" smtClean="0"/>
              <a:t>Click to edit Master subtitle style</a:t>
            </a:r>
          </a:p>
        </p:txBody>
      </p:sp>
    </p:spTree>
    <p:extLst>
      <p:ext uri="{BB962C8B-B14F-4D97-AF65-F5344CB8AC3E}">
        <p14:creationId xmlns:p14="http://schemas.microsoft.com/office/powerpoint/2010/main" val="137937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5" name="Footer Placeholder 4"/>
          <p:cNvSpPr>
            <a:spLocks noGrp="1"/>
          </p:cNvSpPr>
          <p:nvPr>
            <p:ph type="ftr" sz="quarter" idx="11"/>
          </p:nvPr>
        </p:nvSpPr>
        <p:spPr/>
        <p:txBody>
          <a:bodyPr/>
          <a:lstStyle>
            <a:lvl1pPr>
              <a:defRPr sz="16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1024554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5" name="Footer Placeholder 4"/>
          <p:cNvSpPr>
            <a:spLocks noGrp="1"/>
          </p:cNvSpPr>
          <p:nvPr>
            <p:ph type="ftr" sz="quarter" idx="11"/>
          </p:nvPr>
        </p:nvSpPr>
        <p:spPr/>
        <p:txBody>
          <a:bodyPr/>
          <a:lstStyle>
            <a:lvl1pPr>
              <a:defRPr sz="16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399589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21082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2817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855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4806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56446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5648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02221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6870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5" name="Footer Placeholder 4"/>
          <p:cNvSpPr>
            <a:spLocks noGrp="1"/>
          </p:cNvSpPr>
          <p:nvPr>
            <p:ph type="ftr" sz="quarter" idx="11"/>
          </p:nvPr>
        </p:nvSpPr>
        <p:spPr/>
        <p:txBody>
          <a:bodyPr/>
          <a:lstStyle>
            <a:lvl1pPr>
              <a:defRPr sz="16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1062449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0074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27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77643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489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155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99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777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426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34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939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5" name="Footer Placeholder 4"/>
          <p:cNvSpPr>
            <a:spLocks noGrp="1"/>
          </p:cNvSpPr>
          <p:nvPr>
            <p:ph type="ftr" sz="quarter" idx="11"/>
          </p:nvPr>
        </p:nvSpPr>
        <p:spPr/>
        <p:txBody>
          <a:bodyPr/>
          <a:lstStyle>
            <a:lvl1pPr>
              <a:defRPr sz="16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2110301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093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06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01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D969C2-0983-2543-B74A-BC8492F16B4F}" type="datetimeFigureOut">
              <a:rPr lang="en-US" smtClean="0">
                <a:solidFill>
                  <a:prstClr val="black">
                    <a:tint val="75000"/>
                  </a:prstClr>
                </a:solidFill>
              </a:rPr>
              <a:pPr/>
              <a:t>10/5/2015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9A87D2-1F82-ED4F-8726-409E22110B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96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4478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478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6" name="Footer Placeholder 5"/>
          <p:cNvSpPr>
            <a:spLocks noGrp="1"/>
          </p:cNvSpPr>
          <p:nvPr>
            <p:ph type="ftr" sz="quarter" idx="11"/>
          </p:nvPr>
        </p:nvSpPr>
        <p:spPr/>
        <p:txBody>
          <a:bodyPr/>
          <a:lstStyle>
            <a:lvl1pPr>
              <a:defRPr sz="1600">
                <a:solidFill>
                  <a:schemeClr val="bg1"/>
                </a:solidFill>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27835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8" name="Footer Placeholder 7"/>
          <p:cNvSpPr>
            <a:spLocks noGrp="1"/>
          </p:cNvSpPr>
          <p:nvPr>
            <p:ph type="ftr" sz="quarter" idx="11"/>
          </p:nvPr>
        </p:nvSpPr>
        <p:spPr/>
        <p:txBody>
          <a:bodyPr/>
          <a:lstStyle>
            <a:lvl1pPr>
              <a:defRPr sz="1600">
                <a:solidFill>
                  <a:schemeClr val="bg1"/>
                </a:solidFill>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2732511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4" name="Footer Placeholder 3"/>
          <p:cNvSpPr>
            <a:spLocks noGrp="1"/>
          </p:cNvSpPr>
          <p:nvPr>
            <p:ph type="ftr" sz="quarter" idx="11"/>
          </p:nvPr>
        </p:nvSpPr>
        <p:spPr/>
        <p:txBody>
          <a:bodyPr/>
          <a:lstStyle>
            <a:lvl1pPr>
              <a:defRPr sz="1600">
                <a:solidFill>
                  <a:schemeClr val="bg1"/>
                </a:solidFill>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50987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3" name="Footer Placeholder 2"/>
          <p:cNvSpPr>
            <a:spLocks noGrp="1"/>
          </p:cNvSpPr>
          <p:nvPr>
            <p:ph type="ftr" sz="quarter" idx="11"/>
          </p:nvPr>
        </p:nvSpPr>
        <p:spPr/>
        <p:txBody>
          <a:bodyPr/>
          <a:lstStyle>
            <a:lvl1pPr>
              <a:defRPr sz="1600">
                <a:solidFill>
                  <a:schemeClr val="bg1"/>
                </a:solidFill>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398063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6" name="Footer Placeholder 5"/>
          <p:cNvSpPr>
            <a:spLocks noGrp="1"/>
          </p:cNvSpPr>
          <p:nvPr>
            <p:ph type="ftr" sz="quarter" idx="11"/>
          </p:nvPr>
        </p:nvSpPr>
        <p:spPr/>
        <p:txBody>
          <a:bodyPr/>
          <a:lstStyle>
            <a:lvl1pPr>
              <a:defRPr sz="1600">
                <a:solidFill>
                  <a:schemeClr val="bg1"/>
                </a:solidFill>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168151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A3DF73A-BFA5-474E-B8DB-5FA714ED592A}" type="datetimeFigureOut">
              <a:rPr lang="en-GB" smtClean="0"/>
              <a:t>05/10/2015</a:t>
            </a:fld>
            <a:endParaRPr lang="en-GB" dirty="0"/>
          </a:p>
        </p:txBody>
      </p:sp>
      <p:sp>
        <p:nvSpPr>
          <p:cNvPr id="6" name="Footer Placeholder 5"/>
          <p:cNvSpPr>
            <a:spLocks noGrp="1"/>
          </p:cNvSpPr>
          <p:nvPr>
            <p:ph type="ftr" sz="quarter" idx="11"/>
          </p:nvPr>
        </p:nvSpPr>
        <p:spPr/>
        <p:txBody>
          <a:bodyPr/>
          <a:lstStyle>
            <a:lvl1pPr>
              <a:defRPr sz="1600">
                <a:solidFill>
                  <a:schemeClr val="bg1"/>
                </a:solidFill>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DD8CBEDE-9DAB-46F1-BD8A-2F6B7E6CDEED}" type="slidenum">
              <a:rPr lang="en-GB" smtClean="0"/>
              <a:t>‹#›</a:t>
            </a:fld>
            <a:endParaRPr lang="en-GB" dirty="0"/>
          </a:p>
        </p:txBody>
      </p:sp>
    </p:spTree>
    <p:extLst>
      <p:ext uri="{BB962C8B-B14F-4D97-AF65-F5344CB8AC3E}">
        <p14:creationId xmlns:p14="http://schemas.microsoft.com/office/powerpoint/2010/main" val="2445486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7515D"/>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400800"/>
            <a:ext cx="9144000" cy="457200"/>
          </a:xfrm>
          <a:prstGeom prst="rect">
            <a:avLst/>
          </a:prstGeom>
          <a:solidFill>
            <a:srgbClr val="52213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r"/>
            <a:endParaRPr lang="en-GB" altLang="en-US" b="1" dirty="0"/>
          </a:p>
        </p:txBody>
      </p:sp>
      <p:sp>
        <p:nvSpPr>
          <p:cNvPr id="2051" name="Rectangle 3"/>
          <p:cNvSpPr>
            <a:spLocks noGrp="1" noChangeArrowheads="1"/>
          </p:cNvSpPr>
          <p:nvPr>
            <p:ph type="title"/>
          </p:nvPr>
        </p:nvSpPr>
        <p:spPr bwMode="auto">
          <a:xfrm>
            <a:off x="685800" y="3810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685800" y="1447800"/>
            <a:ext cx="7772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5" name="Rectangle 5"/>
          <p:cNvSpPr>
            <a:spLocks noGrp="1" noChangeArrowheads="1"/>
          </p:cNvSpPr>
          <p:nvPr>
            <p:ph type="dt" sz="half" idx="2"/>
          </p:nvPr>
        </p:nvSpPr>
        <p:spPr bwMode="auto">
          <a:xfrm>
            <a:off x="533400" y="6553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rgbClr val="DDDDDD"/>
                </a:solidFill>
              </a:defRPr>
            </a:lvl1pPr>
          </a:lstStyle>
          <a:p>
            <a:fld id="{DA3DF73A-BFA5-474E-B8DB-5FA714ED592A}" type="datetimeFigureOut">
              <a:rPr lang="en-GB" smtClean="0"/>
              <a:t>05/10/2015</a:t>
            </a:fld>
            <a:endParaRPr lang="en-GB" dirty="0"/>
          </a:p>
        </p:txBody>
      </p:sp>
      <p:sp>
        <p:nvSpPr>
          <p:cNvPr id="20486" name="Rectangle 6"/>
          <p:cNvSpPr>
            <a:spLocks noGrp="1" noChangeArrowheads="1"/>
          </p:cNvSpPr>
          <p:nvPr>
            <p:ph type="ftr" sz="quarter" idx="3"/>
          </p:nvPr>
        </p:nvSpPr>
        <p:spPr bwMode="auto">
          <a:xfrm>
            <a:off x="3276600" y="6400800"/>
            <a:ext cx="586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800">
                <a:solidFill>
                  <a:srgbClr val="DDDDDD"/>
                </a:solidFill>
                <a:cs typeface="Arial" charset="0"/>
              </a:defRPr>
            </a:lvl1pPr>
          </a:lstStyle>
          <a:p>
            <a:endParaRPr lang="en-GB" dirty="0"/>
          </a:p>
        </p:txBody>
      </p:sp>
      <p:sp>
        <p:nvSpPr>
          <p:cNvPr id="20487" name="Rectangle 7"/>
          <p:cNvSpPr>
            <a:spLocks noGrp="1" noChangeArrowheads="1"/>
          </p:cNvSpPr>
          <p:nvPr>
            <p:ph type="sldNum" sz="quarter" idx="4"/>
          </p:nvPr>
        </p:nvSpPr>
        <p:spPr bwMode="auto">
          <a:xfrm>
            <a:off x="76200" y="6553200"/>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fld id="{DD8CBEDE-9DAB-46F1-BD8A-2F6B7E6CDEED}" type="slidenum">
              <a:rPr lang="en-GB" smtClean="0"/>
              <a:t>‹#›</a:t>
            </a:fld>
            <a:endParaRPr lang="en-GB" dirty="0"/>
          </a:p>
        </p:txBody>
      </p:sp>
      <p:sp>
        <p:nvSpPr>
          <p:cNvPr id="2056" name="hc"/>
          <p:cNvSpPr txBox="1">
            <a:spLocks noChangeArrowheads="1"/>
          </p:cNvSpPr>
          <p:nvPr/>
        </p:nvSpPr>
        <p:spPr bwMode="auto">
          <a:xfrm>
            <a:off x="0" y="0"/>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endParaRPr lang="en-GB" altLang="en-US" sz="1000" dirty="0">
              <a:solidFill>
                <a:srgbClr val="7F7F7F"/>
              </a:solidFill>
            </a:endParaRPr>
          </a:p>
        </p:txBody>
      </p:sp>
      <p:sp>
        <p:nvSpPr>
          <p:cNvPr id="2057" name="fc"/>
          <p:cNvSpPr txBox="1">
            <a:spLocks noChangeArrowheads="1"/>
          </p:cNvSpPr>
          <p:nvPr/>
        </p:nvSpPr>
        <p:spPr bwMode="auto">
          <a:xfrm>
            <a:off x="0" y="64912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endParaRPr lang="en-GB" altLang="en-US" sz="1000" dirty="0">
              <a:solidFill>
                <a:srgbClr val="7F7F7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ea typeface="ＭＳ Ｐゴシック" pitchFamily="1" charset="-128"/>
        </a:defRPr>
      </a:lvl2pPr>
      <a:lvl3pPr algn="l" rtl="0" eaLnBrk="1" fontAlgn="base" hangingPunct="1">
        <a:spcBef>
          <a:spcPct val="0"/>
        </a:spcBef>
        <a:spcAft>
          <a:spcPct val="0"/>
        </a:spcAft>
        <a:defRPr sz="2800" b="1">
          <a:solidFill>
            <a:schemeClr val="bg1"/>
          </a:solidFill>
          <a:latin typeface="Arial" charset="0"/>
          <a:ea typeface="ＭＳ Ｐゴシック" pitchFamily="1" charset="-128"/>
        </a:defRPr>
      </a:lvl3pPr>
      <a:lvl4pPr algn="l" rtl="0" eaLnBrk="1" fontAlgn="base" hangingPunct="1">
        <a:spcBef>
          <a:spcPct val="0"/>
        </a:spcBef>
        <a:spcAft>
          <a:spcPct val="0"/>
        </a:spcAft>
        <a:defRPr sz="2800" b="1">
          <a:solidFill>
            <a:schemeClr val="bg1"/>
          </a:solidFill>
          <a:latin typeface="Arial" charset="0"/>
          <a:ea typeface="ＭＳ Ｐゴシック" pitchFamily="1" charset="-128"/>
        </a:defRPr>
      </a:lvl4pPr>
      <a:lvl5pPr algn="l" rtl="0" eaLnBrk="1" fontAlgn="base" hangingPunct="1">
        <a:spcBef>
          <a:spcPct val="0"/>
        </a:spcBef>
        <a:spcAft>
          <a:spcPct val="0"/>
        </a:spcAft>
        <a:defRPr sz="2800" b="1">
          <a:solidFill>
            <a:schemeClr val="bg1"/>
          </a:solidFill>
          <a:latin typeface="Arial" charset="0"/>
          <a:ea typeface="ＭＳ Ｐゴシック" pitchFamily="1" charset="-128"/>
        </a:defRPr>
      </a:lvl5pPr>
      <a:lvl6pPr marL="457200" algn="l" rtl="0" eaLnBrk="1" fontAlgn="base" hangingPunct="1">
        <a:spcBef>
          <a:spcPct val="0"/>
        </a:spcBef>
        <a:spcAft>
          <a:spcPct val="0"/>
        </a:spcAft>
        <a:defRPr sz="2800" b="1">
          <a:solidFill>
            <a:schemeClr val="bg1"/>
          </a:solidFill>
          <a:latin typeface="Arial" charset="0"/>
          <a:ea typeface="ＭＳ Ｐゴシック" pitchFamily="1" charset="-128"/>
        </a:defRPr>
      </a:lvl6pPr>
      <a:lvl7pPr marL="914400" algn="l" rtl="0" eaLnBrk="1" fontAlgn="base" hangingPunct="1">
        <a:spcBef>
          <a:spcPct val="0"/>
        </a:spcBef>
        <a:spcAft>
          <a:spcPct val="0"/>
        </a:spcAft>
        <a:defRPr sz="2800" b="1">
          <a:solidFill>
            <a:schemeClr val="bg1"/>
          </a:solidFill>
          <a:latin typeface="Arial" charset="0"/>
          <a:ea typeface="ＭＳ Ｐゴシック" pitchFamily="1" charset="-128"/>
        </a:defRPr>
      </a:lvl7pPr>
      <a:lvl8pPr marL="1371600" algn="l" rtl="0" eaLnBrk="1" fontAlgn="base" hangingPunct="1">
        <a:spcBef>
          <a:spcPct val="0"/>
        </a:spcBef>
        <a:spcAft>
          <a:spcPct val="0"/>
        </a:spcAft>
        <a:defRPr sz="2800" b="1">
          <a:solidFill>
            <a:schemeClr val="bg1"/>
          </a:solidFill>
          <a:latin typeface="Arial" charset="0"/>
          <a:ea typeface="ＭＳ Ｐゴシック" pitchFamily="1" charset="-128"/>
        </a:defRPr>
      </a:lvl8pPr>
      <a:lvl9pPr marL="1828800" algn="l" rtl="0" eaLnBrk="1" fontAlgn="base" hangingPunct="1">
        <a:spcBef>
          <a:spcPct val="0"/>
        </a:spcBef>
        <a:spcAft>
          <a:spcPct val="0"/>
        </a:spcAft>
        <a:defRPr sz="2800" b="1">
          <a:solidFill>
            <a:schemeClr val="bg1"/>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lr>
          <a:srgbClr val="522136"/>
        </a:buClr>
        <a:buSzPct val="150000"/>
        <a:buFont typeface="Wingdings" pitchFamily="2" charset="2"/>
        <a:buChar char="§"/>
        <a:defRPr sz="2400" b="1">
          <a:solidFill>
            <a:schemeClr val="bg1"/>
          </a:solidFill>
          <a:latin typeface="+mn-lt"/>
          <a:ea typeface="+mn-ea"/>
          <a:cs typeface="+mn-cs"/>
        </a:defRPr>
      </a:lvl1pPr>
      <a:lvl2pPr marL="742950" indent="-285750" algn="l" rtl="0" eaLnBrk="1" fontAlgn="base" hangingPunct="1">
        <a:spcBef>
          <a:spcPct val="20000"/>
        </a:spcBef>
        <a:spcAft>
          <a:spcPct val="0"/>
        </a:spcAft>
        <a:buClr>
          <a:srgbClr val="522136"/>
        </a:buClr>
        <a:buSzPct val="150000"/>
        <a:buFont typeface="Times" pitchFamily="18" charset="0"/>
        <a:buChar char="•"/>
        <a:defRPr sz="2000" b="1">
          <a:solidFill>
            <a:schemeClr val="bg1"/>
          </a:solidFill>
          <a:latin typeface="+mn-lt"/>
          <a:ea typeface="+mn-ea"/>
        </a:defRPr>
      </a:lvl2pPr>
      <a:lvl3pPr marL="11430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3pPr>
      <a:lvl4pPr marL="16002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4pPr>
      <a:lvl5pPr marL="20574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5pPr>
      <a:lvl6pPr marL="25146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6pPr>
      <a:lvl7pPr marL="29718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7pPr>
      <a:lvl8pPr marL="34290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8pPr>
      <a:lvl9pPr marL="3886200" indent="-228600" algn="l" rtl="0" eaLnBrk="1" fontAlgn="base" hangingPunct="1">
        <a:spcBef>
          <a:spcPct val="20000"/>
        </a:spcBef>
        <a:spcAft>
          <a:spcPct val="0"/>
        </a:spcAft>
        <a:buClr>
          <a:srgbClr val="522136"/>
        </a:buClr>
        <a:buFont typeface="Times" pitchFamily="18" charset="0"/>
        <a:buChar char="•"/>
        <a:defRPr b="1">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96908-CCFC-4A61-AF51-C8FA38E018F0}" type="datetimeFigureOut">
              <a:rPr lang="en-GB" smtClean="0">
                <a:solidFill>
                  <a:prstClr val="black">
                    <a:tint val="75000"/>
                  </a:prstClr>
                </a:solidFill>
              </a:rPr>
              <a:pPr/>
              <a:t>05/10/2015</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06513-7428-4348-A4AC-2B66ABB3A12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995003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2D969C2-0983-2543-B74A-BC8492F16B4F}" type="datetimeFigureOut">
              <a:rPr lang="en-US" smtClean="0">
                <a:solidFill>
                  <a:prstClr val="black">
                    <a:tint val="75000"/>
                  </a:prstClr>
                </a:solidFill>
              </a:rPr>
              <a:pPr defTabSz="457200"/>
              <a:t>10/5/2015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49A87D2-1F82-ED4F-8726-409E22110BE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916798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2924944"/>
            <a:ext cx="6172200" cy="1143000"/>
          </a:xfrm>
        </p:spPr>
        <p:txBody>
          <a:bodyPr/>
          <a:lstStyle/>
          <a:p>
            <a:pPr algn="ctr"/>
            <a:r>
              <a:rPr lang="en-GB" dirty="0"/>
              <a:t>Lessons Learnt from Designing </a:t>
            </a:r>
            <a:r>
              <a:rPr lang="en-GB" dirty="0" smtClean="0"/>
              <a:t>and Delivering </a:t>
            </a:r>
            <a:r>
              <a:rPr lang="en-GB" dirty="0"/>
              <a:t>a Technical Engineering Course.</a:t>
            </a:r>
            <a:br>
              <a:rPr lang="en-GB" dirty="0"/>
            </a:br>
            <a:endParaRPr lang="en-GB" dirty="0"/>
          </a:p>
        </p:txBody>
      </p:sp>
    </p:spTree>
    <p:extLst>
      <p:ext uri="{BB962C8B-B14F-4D97-AF65-F5344CB8AC3E}">
        <p14:creationId xmlns:p14="http://schemas.microsoft.com/office/powerpoint/2010/main" val="79140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Course Requirements</a:t>
            </a:r>
            <a:endParaRPr lang="en-GB" dirty="0"/>
          </a:p>
        </p:txBody>
      </p:sp>
      <p:sp>
        <p:nvSpPr>
          <p:cNvPr id="3" name="Content Placeholder 2"/>
          <p:cNvSpPr>
            <a:spLocks noGrp="1"/>
          </p:cNvSpPr>
          <p:nvPr>
            <p:ph idx="1"/>
          </p:nvPr>
        </p:nvSpPr>
        <p:spPr/>
        <p:txBody>
          <a:bodyPr/>
          <a:lstStyle/>
          <a:p>
            <a:r>
              <a:rPr lang="en-GB" dirty="0" smtClean="0"/>
              <a:t>Engineering</a:t>
            </a:r>
            <a:r>
              <a:rPr lang="en-GB" dirty="0"/>
              <a:t> </a:t>
            </a:r>
            <a:r>
              <a:rPr lang="en-GB" dirty="0" smtClean="0"/>
              <a:t>/ technical language</a:t>
            </a:r>
          </a:p>
          <a:p>
            <a:r>
              <a:rPr lang="en-GB" dirty="0" smtClean="0"/>
              <a:t>Abbreviations and acronyms </a:t>
            </a:r>
          </a:p>
          <a:p>
            <a:r>
              <a:rPr lang="en-GB" dirty="0" smtClean="0"/>
              <a:t>RN terminology </a:t>
            </a:r>
          </a:p>
          <a:p>
            <a:r>
              <a:rPr lang="en-GB" dirty="0" smtClean="0"/>
              <a:t>CBRNDC </a:t>
            </a:r>
          </a:p>
          <a:p>
            <a:r>
              <a:rPr lang="en-GB" dirty="0" smtClean="0"/>
              <a:t>Jackspeak </a:t>
            </a:r>
          </a:p>
        </p:txBody>
      </p:sp>
    </p:spTree>
    <p:extLst>
      <p:ext uri="{BB962C8B-B14F-4D97-AF65-F5344CB8AC3E}">
        <p14:creationId xmlns:p14="http://schemas.microsoft.com/office/powerpoint/2010/main" val="409560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Remember Ferris </a:t>
            </a:r>
            <a:r>
              <a:rPr lang="en-GB" dirty="0" err="1" smtClean="0"/>
              <a:t>Bueller</a:t>
            </a:r>
            <a:endParaRPr lang="en-GB" dirty="0"/>
          </a:p>
        </p:txBody>
      </p:sp>
      <p:sp>
        <p:nvSpPr>
          <p:cNvPr id="3" name="Content Placeholder 2"/>
          <p:cNvSpPr>
            <a:spLocks noGrp="1"/>
          </p:cNvSpPr>
          <p:nvPr>
            <p:ph idx="1"/>
          </p:nvPr>
        </p:nvSpPr>
        <p:spPr/>
        <p:txBody>
          <a:bodyPr/>
          <a:lstStyle/>
          <a:p>
            <a:r>
              <a:rPr lang="en-GB" dirty="0" smtClean="0"/>
              <a:t>Collaboration military / civilian</a:t>
            </a:r>
          </a:p>
          <a:p>
            <a:endParaRPr lang="en-GB" dirty="0"/>
          </a:p>
          <a:p>
            <a:r>
              <a:rPr lang="en-GB" dirty="0" smtClean="0"/>
              <a:t>Immersion in English </a:t>
            </a:r>
          </a:p>
          <a:p>
            <a:r>
              <a:rPr lang="en-GB" dirty="0" smtClean="0"/>
              <a:t>Memorable materials</a:t>
            </a:r>
          </a:p>
          <a:p>
            <a:r>
              <a:rPr lang="en-GB" dirty="0" smtClean="0"/>
              <a:t>Realistic Examples</a:t>
            </a:r>
          </a:p>
          <a:p>
            <a:r>
              <a:rPr lang="en-GB" dirty="0" smtClean="0"/>
              <a:t>Variety of tasks</a:t>
            </a:r>
          </a:p>
          <a:p>
            <a:r>
              <a:rPr lang="en-GB" dirty="0" smtClean="0"/>
              <a:t>Clearly relevant to real life</a:t>
            </a:r>
          </a:p>
          <a:p>
            <a:endParaRPr lang="en-GB" dirty="0"/>
          </a:p>
          <a:p>
            <a:r>
              <a:rPr lang="en-GB" dirty="0" smtClean="0"/>
              <a:t>Employ good teachers</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116" r="53239" b="55053"/>
          <a:stretch/>
        </p:blipFill>
        <p:spPr bwMode="auto">
          <a:xfrm>
            <a:off x="5436096" y="3645024"/>
            <a:ext cx="340654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2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Developing course materials</a:t>
            </a:r>
            <a:endParaRPr lang="en-GB" dirty="0"/>
          </a:p>
        </p:txBody>
      </p:sp>
      <p:graphicFrame>
        <p:nvGraphicFramePr>
          <p:cNvPr id="5" name="Diagram 4"/>
          <p:cNvGraphicFramePr/>
          <p:nvPr>
            <p:extLst>
              <p:ext uri="{D42A27DB-BD31-4B8C-83A1-F6EECF244321}">
                <p14:modId xmlns:p14="http://schemas.microsoft.com/office/powerpoint/2010/main" val="1840540197"/>
              </p:ext>
            </p:extLst>
          </p:nvPr>
        </p:nvGraphicFramePr>
        <p:xfrm>
          <a:off x="1187624" y="1700808"/>
          <a:ext cx="6840760" cy="4492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7869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018570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Jackspeak</a:t>
            </a:r>
            <a:endParaRPr lang="en-GB" dirty="0"/>
          </a:p>
        </p:txBody>
      </p:sp>
      <p:sp>
        <p:nvSpPr>
          <p:cNvPr id="4" name="TextBox 3"/>
          <p:cNvSpPr txBox="1"/>
          <p:nvPr/>
        </p:nvSpPr>
        <p:spPr>
          <a:xfrm>
            <a:off x="467544" y="1988840"/>
            <a:ext cx="8217366" cy="1477328"/>
          </a:xfrm>
          <a:prstGeom prst="rect">
            <a:avLst/>
          </a:prstGeom>
          <a:solidFill>
            <a:schemeClr val="bg1"/>
          </a:solidFill>
          <a:ln w="25400">
            <a:solidFill>
              <a:schemeClr val="tx1"/>
            </a:solidFill>
          </a:ln>
        </p:spPr>
        <p:txBody>
          <a:bodyPr wrap="square" rtlCol="0">
            <a:spAutoFit/>
          </a:bodyPr>
          <a:lstStyle/>
          <a:p>
            <a:r>
              <a:rPr lang="en-GB" dirty="0" smtClean="0"/>
              <a:t>The most gash thing about deploying with the Andrew is scrubbing out for the Old Man’s rounds.  The dabbers ended up scrubbing the heads and bathrooms which was gash.  The problem with scrubbing out the bathrooms is all the stokers kept coming in for a </a:t>
            </a:r>
            <a:r>
              <a:rPr lang="en-GB" dirty="0" err="1" smtClean="0"/>
              <a:t>dhobey</a:t>
            </a:r>
            <a:r>
              <a:rPr lang="en-GB" dirty="0" smtClean="0"/>
              <a:t>.  The stokers properly flashed up our </a:t>
            </a:r>
            <a:r>
              <a:rPr lang="en-GB" dirty="0" err="1" smtClean="0"/>
              <a:t>killick</a:t>
            </a:r>
            <a:r>
              <a:rPr lang="en-GB" dirty="0" smtClean="0"/>
              <a:t> which was a fair one.  Our PO told him that was just life in a Blue One.</a:t>
            </a:r>
            <a:endParaRPr lang="en-GB" dirty="0"/>
          </a:p>
        </p:txBody>
      </p:sp>
    </p:spTree>
    <p:extLst>
      <p:ext uri="{BB962C8B-B14F-4D97-AF65-F5344CB8AC3E}">
        <p14:creationId xmlns:p14="http://schemas.microsoft.com/office/powerpoint/2010/main" val="3404668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Abbreviations and acronyms </a:t>
            </a:r>
            <a:endParaRPr lang="en-GB" dirty="0"/>
          </a:p>
        </p:txBody>
      </p:sp>
      <p:sp>
        <p:nvSpPr>
          <p:cNvPr id="3" name="Content Placeholder 2"/>
          <p:cNvSpPr>
            <a:spLocks noGrp="1"/>
          </p:cNvSpPr>
          <p:nvPr>
            <p:ph idx="1"/>
          </p:nvPr>
        </p:nvSpPr>
        <p:spPr>
          <a:xfrm>
            <a:off x="685800" y="1447800"/>
            <a:ext cx="7772400" cy="3205336"/>
          </a:xfrm>
          <a:solidFill>
            <a:schemeClr val="bg1"/>
          </a:solidFill>
          <a:ln>
            <a:solidFill>
              <a:schemeClr val="tx1"/>
            </a:solidFill>
          </a:ln>
        </p:spPr>
        <p:txBody>
          <a:bodyPr/>
          <a:lstStyle/>
          <a:p>
            <a:pPr marL="0" indent="0">
              <a:buNone/>
            </a:pPr>
            <a:r>
              <a:rPr lang="en-GB" sz="1600" b="0" dirty="0">
                <a:solidFill>
                  <a:schemeClr val="tx1"/>
                </a:solidFill>
              </a:rPr>
              <a:t>The MEOOW has asked you to look at the OPDEF in the MMS.  It is next to the LPAC, which is near the DG in the MMS.  The OOW has informed the MEO on behalf of the CO that the ship needs VA due to the noise coming from either the HPAC or the STP; you should be able to lookup the defect in the BR and IPC.  You will need to make an OPDEF Cat.  </a:t>
            </a:r>
            <a:endParaRPr lang="en-GB" sz="1600" b="0" dirty="0" smtClean="0">
              <a:solidFill>
                <a:schemeClr val="tx1"/>
              </a:solidFill>
            </a:endParaRPr>
          </a:p>
          <a:p>
            <a:pPr marL="0" indent="0">
              <a:buNone/>
            </a:pPr>
            <a:endParaRPr lang="en-GB" sz="1600" b="0" dirty="0">
              <a:solidFill>
                <a:schemeClr val="tx1"/>
              </a:solidFill>
            </a:endParaRPr>
          </a:p>
          <a:p>
            <a:pPr marL="0" indent="0">
              <a:buNone/>
            </a:pPr>
            <a:r>
              <a:rPr lang="en-GB" sz="1600" b="0" dirty="0">
                <a:solidFill>
                  <a:schemeClr val="tx1"/>
                </a:solidFill>
              </a:rPr>
              <a:t>The MEO believes it may be a LP LO issue, which must be investigated to avoid MARPOL.  SOAP needs to be commenced as well as a LPE.  OC could be at risk</a:t>
            </a:r>
            <a:r>
              <a:rPr lang="en-GB" sz="1600" b="0" dirty="0" smtClean="0">
                <a:solidFill>
                  <a:schemeClr val="tx1"/>
                </a:solidFill>
              </a:rPr>
              <a:t>.</a:t>
            </a:r>
          </a:p>
          <a:p>
            <a:pPr marL="0" indent="0">
              <a:buNone/>
            </a:pPr>
            <a:r>
              <a:rPr lang="en-GB" sz="1600" b="0" dirty="0" smtClean="0">
                <a:solidFill>
                  <a:schemeClr val="tx1"/>
                </a:solidFill>
              </a:rPr>
              <a:t>  </a:t>
            </a:r>
            <a:endParaRPr lang="en-GB" sz="1600" b="0" dirty="0">
              <a:solidFill>
                <a:schemeClr val="tx1"/>
              </a:solidFill>
            </a:endParaRPr>
          </a:p>
          <a:p>
            <a:pPr marL="0" indent="0">
              <a:buNone/>
            </a:pPr>
            <a:r>
              <a:rPr lang="en-GB" sz="1600" b="0" dirty="0">
                <a:solidFill>
                  <a:schemeClr val="tx1"/>
                </a:solidFill>
              </a:rPr>
              <a:t>You must follow SOPs and wear PPE.  Ensure that you use NDE and NDT.  Be careful of the COSHH requirements.   Treat this scenario as an OMDRM with the ETs. </a:t>
            </a:r>
          </a:p>
        </p:txBody>
      </p:sp>
    </p:spTree>
    <p:extLst>
      <p:ext uri="{BB962C8B-B14F-4D97-AF65-F5344CB8AC3E}">
        <p14:creationId xmlns:p14="http://schemas.microsoft.com/office/powerpoint/2010/main" val="180809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course material</a:t>
            </a:r>
            <a:endParaRPr lang="en-GB" dirty="0"/>
          </a:p>
        </p:txBody>
      </p:sp>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5739" t="8455" r="41850" b="38116"/>
          <a:stretch/>
        </p:blipFill>
        <p:spPr bwMode="auto">
          <a:xfrm>
            <a:off x="2994518" y="1163518"/>
            <a:ext cx="2880320" cy="37985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5667" t="8255" r="42440" b="38118"/>
          <a:stretch/>
        </p:blipFill>
        <p:spPr bwMode="auto">
          <a:xfrm>
            <a:off x="6012160" y="1138692"/>
            <a:ext cx="2880320" cy="38744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5240" t="8439" r="41301" b="33593"/>
          <a:stretch/>
        </p:blipFill>
        <p:spPr bwMode="auto">
          <a:xfrm>
            <a:off x="107504" y="1209937"/>
            <a:ext cx="2728316" cy="37815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20670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Course Materials</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740" y="1422781"/>
            <a:ext cx="2758412" cy="36624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915" t="25410" r="33384" b="20941"/>
          <a:stretch/>
        </p:blipFill>
        <p:spPr bwMode="auto">
          <a:xfrm>
            <a:off x="288390" y="1430421"/>
            <a:ext cx="2699434" cy="3654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587" t="38777" r="31502" b="3327"/>
          <a:stretch/>
        </p:blipFill>
        <p:spPr bwMode="auto">
          <a:xfrm>
            <a:off x="6131974" y="1422781"/>
            <a:ext cx="2760506" cy="36624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98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Internal Combustion Engine </a:t>
            </a:r>
            <a:endParaRPr lang="en-GB" dirty="0"/>
          </a:p>
        </p:txBody>
      </p:sp>
      <p:pic>
        <p:nvPicPr>
          <p:cNvPr id="4" name="Picture 3" descr="4cylinder engi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340768"/>
            <a:ext cx="7165101" cy="5072436"/>
          </a:xfrm>
          <a:prstGeom prst="rect">
            <a:avLst/>
          </a:prstGeom>
        </p:spPr>
      </p:pic>
    </p:spTree>
    <p:extLst>
      <p:ext uri="{BB962C8B-B14F-4D97-AF65-F5344CB8AC3E}">
        <p14:creationId xmlns:p14="http://schemas.microsoft.com/office/powerpoint/2010/main" val="214599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Hydraulic values </a:t>
            </a:r>
            <a:endParaRPr lang="en-GB" dirty="0"/>
          </a:p>
        </p:txBody>
      </p:sp>
      <p:pic>
        <p:nvPicPr>
          <p:cNvPr id="4" name="Picture 5"/>
          <p:cNvPicPr>
            <a:picLocks noChangeAspect="1"/>
          </p:cNvPicPr>
          <p:nvPr/>
        </p:nvPicPr>
        <p:blipFill>
          <a:blip r:embed="rId3"/>
          <a:stretch>
            <a:fillRect/>
          </a:stretch>
        </p:blipFill>
        <p:spPr>
          <a:xfrm>
            <a:off x="683568" y="1556792"/>
            <a:ext cx="7292121" cy="4728162"/>
          </a:xfrm>
          <a:prstGeom prst="rect">
            <a:avLst/>
          </a:prstGeom>
          <a:noFill/>
          <a:ln>
            <a:noFill/>
          </a:ln>
        </p:spPr>
      </p:pic>
      <p:sp>
        <p:nvSpPr>
          <p:cNvPr id="5" name="Rectangle 4"/>
          <p:cNvSpPr/>
          <p:nvPr/>
        </p:nvSpPr>
        <p:spPr bwMode="auto">
          <a:xfrm>
            <a:off x="2987824" y="5877272"/>
            <a:ext cx="4987865" cy="40768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272509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Need to design a Maritime Engineering Course</a:t>
            </a:r>
            <a:endParaRPr lang="en-GB" sz="2400" dirty="0"/>
          </a:p>
        </p:txBody>
      </p:sp>
      <p:sp>
        <p:nvSpPr>
          <p:cNvPr id="3" name="Content Placeholder 2"/>
          <p:cNvSpPr>
            <a:spLocks noGrp="1"/>
          </p:cNvSpPr>
          <p:nvPr>
            <p:ph idx="1"/>
          </p:nvPr>
        </p:nvSpPr>
        <p:spPr>
          <a:xfrm>
            <a:off x="685800" y="1447800"/>
            <a:ext cx="6622504" cy="4724400"/>
          </a:xfrm>
        </p:spPr>
        <p:txBody>
          <a:bodyPr/>
          <a:lstStyle/>
          <a:p>
            <a:r>
              <a:rPr lang="en-GB" dirty="0" smtClean="0"/>
              <a:t>Royal Navy requested a English Language Course for UK/ French Engineering exchange programme</a:t>
            </a:r>
          </a:p>
          <a:p>
            <a:endParaRPr lang="en-GB" dirty="0"/>
          </a:p>
          <a:p>
            <a:r>
              <a:rPr lang="en-GB" dirty="0" smtClean="0"/>
              <a:t>Military language; Jargon, abbreviations, acronyms…</a:t>
            </a:r>
          </a:p>
          <a:p>
            <a:r>
              <a:rPr lang="en-GB" dirty="0" err="1" smtClean="0"/>
              <a:t>Jackspeak</a:t>
            </a:r>
            <a:r>
              <a:rPr lang="en-GB" dirty="0" smtClean="0"/>
              <a:t> – sailor slang </a:t>
            </a:r>
          </a:p>
          <a:p>
            <a:pPr marL="0" indent="0">
              <a:buNone/>
            </a:pPr>
            <a:endParaRPr lang="en-GB" dirty="0" smtClean="0"/>
          </a:p>
          <a:p>
            <a:pPr marL="0" indent="0">
              <a:buNone/>
            </a:pPr>
            <a:endParaRPr lang="en-GB" dirty="0"/>
          </a:p>
          <a:p>
            <a:pPr marL="0" indent="0">
              <a:buNone/>
            </a:pPr>
            <a:endParaRPr lang="en-GB" dirty="0" smtClean="0"/>
          </a:p>
          <a:p>
            <a:r>
              <a:rPr lang="en-GB" dirty="0" smtClean="0"/>
              <a:t>The maritime engineering environment   </a:t>
            </a: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12" t="5889" r="38344" b="56086"/>
          <a:stretch/>
        </p:blipFill>
        <p:spPr bwMode="auto">
          <a:xfrm>
            <a:off x="6372199" y="1268760"/>
            <a:ext cx="268254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376" y="3573016"/>
            <a:ext cx="2753619" cy="204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85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rot="1976478">
            <a:off x="1882132" y="1867257"/>
            <a:ext cx="4490626" cy="4286310"/>
            <a:chOff x="1583135" y="664650"/>
            <a:chExt cx="6608365" cy="6777550"/>
          </a:xfrm>
        </p:grpSpPr>
        <p:sp>
          <p:nvSpPr>
            <p:cNvPr id="71" name="Arc 70"/>
            <p:cNvSpPr/>
            <p:nvPr/>
          </p:nvSpPr>
          <p:spPr>
            <a:xfrm>
              <a:off x="1583135" y="664650"/>
              <a:ext cx="6608365" cy="6773737"/>
            </a:xfrm>
            <a:prstGeom prst="arc">
              <a:avLst/>
            </a:prstGeom>
            <a:ln w="38100" cmpd="sng">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72" name="Arc 71"/>
            <p:cNvSpPr/>
            <p:nvPr/>
          </p:nvSpPr>
          <p:spPr>
            <a:xfrm flipH="1">
              <a:off x="1583135" y="668463"/>
              <a:ext cx="6608365" cy="6773737"/>
            </a:xfrm>
            <a:prstGeom prst="arc">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grpSp>
      <p:pic>
        <p:nvPicPr>
          <p:cNvPr id="4" name="Picture 3" descr="cub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327" y="1456842"/>
            <a:ext cx="4106232" cy="4106232"/>
          </a:xfrm>
          <a:prstGeom prst="rect">
            <a:avLst/>
          </a:prstGeom>
        </p:spPr>
      </p:pic>
      <p:cxnSp>
        <p:nvCxnSpPr>
          <p:cNvPr id="6" name="Straight Arrow Connector 5"/>
          <p:cNvCxnSpPr/>
          <p:nvPr/>
        </p:nvCxnSpPr>
        <p:spPr>
          <a:xfrm flipV="1">
            <a:off x="1886124" y="3059518"/>
            <a:ext cx="5714685" cy="2126825"/>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a:off x="1996992" y="1466922"/>
            <a:ext cx="2580175" cy="887016"/>
          </a:xfrm>
          <a:custGeom>
            <a:avLst/>
            <a:gdLst>
              <a:gd name="connsiteX0" fmla="*/ 0 w 2580175"/>
              <a:gd name="connsiteY0" fmla="*/ 194243 h 1454210"/>
              <a:gd name="connsiteX1" fmla="*/ 1441270 w 2580175"/>
              <a:gd name="connsiteY1" fmla="*/ 103526 h 1454210"/>
              <a:gd name="connsiteX2" fmla="*/ 2580175 w 2580175"/>
              <a:gd name="connsiteY2" fmla="*/ 1454210 h 1454210"/>
            </a:gdLst>
            <a:ahLst/>
            <a:cxnLst>
              <a:cxn ang="0">
                <a:pos x="connsiteX0" y="connsiteY0"/>
              </a:cxn>
              <a:cxn ang="0">
                <a:pos x="connsiteX1" y="connsiteY1"/>
              </a:cxn>
              <a:cxn ang="0">
                <a:pos x="connsiteX2" y="connsiteY2"/>
              </a:cxn>
            </a:cxnLst>
            <a:rect l="l" t="t" r="r" b="b"/>
            <a:pathLst>
              <a:path w="2580175" h="1454210">
                <a:moveTo>
                  <a:pt x="0" y="194243"/>
                </a:moveTo>
                <a:cubicBezTo>
                  <a:pt x="505620" y="43887"/>
                  <a:pt x="1011241" y="-106468"/>
                  <a:pt x="1441270" y="103526"/>
                </a:cubicBezTo>
                <a:cubicBezTo>
                  <a:pt x="1871299" y="313520"/>
                  <a:pt x="2580175" y="1454210"/>
                  <a:pt x="2580175" y="1454210"/>
                </a:cubicBezTo>
              </a:path>
            </a:pathLst>
          </a:custGeom>
          <a:ln w="38100" cmpd="sng">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20" name="Freeform 19"/>
          <p:cNvSpPr/>
          <p:nvPr/>
        </p:nvSpPr>
        <p:spPr>
          <a:xfrm rot="19413353">
            <a:off x="5072247" y="1184688"/>
            <a:ext cx="2580175" cy="1007973"/>
          </a:xfrm>
          <a:custGeom>
            <a:avLst/>
            <a:gdLst>
              <a:gd name="connsiteX0" fmla="*/ 0 w 2580175"/>
              <a:gd name="connsiteY0" fmla="*/ 194243 h 1454210"/>
              <a:gd name="connsiteX1" fmla="*/ 1441270 w 2580175"/>
              <a:gd name="connsiteY1" fmla="*/ 103526 h 1454210"/>
              <a:gd name="connsiteX2" fmla="*/ 2580175 w 2580175"/>
              <a:gd name="connsiteY2" fmla="*/ 1454210 h 1454210"/>
            </a:gdLst>
            <a:ahLst/>
            <a:cxnLst>
              <a:cxn ang="0">
                <a:pos x="connsiteX0" y="connsiteY0"/>
              </a:cxn>
              <a:cxn ang="0">
                <a:pos x="connsiteX1" y="connsiteY1"/>
              </a:cxn>
              <a:cxn ang="0">
                <a:pos x="connsiteX2" y="connsiteY2"/>
              </a:cxn>
            </a:cxnLst>
            <a:rect l="l" t="t" r="r" b="b"/>
            <a:pathLst>
              <a:path w="2580175" h="1454210">
                <a:moveTo>
                  <a:pt x="0" y="194243"/>
                </a:moveTo>
                <a:cubicBezTo>
                  <a:pt x="505620" y="43887"/>
                  <a:pt x="1011241" y="-106468"/>
                  <a:pt x="1441270" y="103526"/>
                </a:cubicBezTo>
                <a:cubicBezTo>
                  <a:pt x="1871299" y="313520"/>
                  <a:pt x="2580175" y="1454210"/>
                  <a:pt x="2580175" y="1454210"/>
                </a:cubicBezTo>
              </a:path>
            </a:pathLst>
          </a:custGeom>
          <a:ln w="38100" cmpd="sng">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22" name="Freeform 21"/>
          <p:cNvSpPr/>
          <p:nvPr/>
        </p:nvSpPr>
        <p:spPr>
          <a:xfrm>
            <a:off x="3025996" y="831899"/>
            <a:ext cx="1551171" cy="1350685"/>
          </a:xfrm>
          <a:custGeom>
            <a:avLst/>
            <a:gdLst>
              <a:gd name="connsiteX0" fmla="*/ 0 w 2580175"/>
              <a:gd name="connsiteY0" fmla="*/ 194243 h 1454210"/>
              <a:gd name="connsiteX1" fmla="*/ 1441270 w 2580175"/>
              <a:gd name="connsiteY1" fmla="*/ 103526 h 1454210"/>
              <a:gd name="connsiteX2" fmla="*/ 2580175 w 2580175"/>
              <a:gd name="connsiteY2" fmla="*/ 1454210 h 1454210"/>
            </a:gdLst>
            <a:ahLst/>
            <a:cxnLst>
              <a:cxn ang="0">
                <a:pos x="connsiteX0" y="connsiteY0"/>
              </a:cxn>
              <a:cxn ang="0">
                <a:pos x="connsiteX1" y="connsiteY1"/>
              </a:cxn>
              <a:cxn ang="0">
                <a:pos x="connsiteX2" y="connsiteY2"/>
              </a:cxn>
            </a:cxnLst>
            <a:rect l="l" t="t" r="r" b="b"/>
            <a:pathLst>
              <a:path w="2580175" h="1454210">
                <a:moveTo>
                  <a:pt x="0" y="194243"/>
                </a:moveTo>
                <a:cubicBezTo>
                  <a:pt x="505620" y="43887"/>
                  <a:pt x="1011241" y="-106468"/>
                  <a:pt x="1441270" y="103526"/>
                </a:cubicBezTo>
                <a:cubicBezTo>
                  <a:pt x="1871299" y="313520"/>
                  <a:pt x="2580175" y="1454210"/>
                  <a:pt x="2580175" y="1454210"/>
                </a:cubicBezTo>
              </a:path>
            </a:pathLst>
          </a:custGeom>
          <a:ln w="38100" cmpd="sng">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23" name="Freeform 22"/>
          <p:cNvSpPr/>
          <p:nvPr/>
        </p:nvSpPr>
        <p:spPr>
          <a:xfrm rot="19413353">
            <a:off x="4520453" y="1581268"/>
            <a:ext cx="2471866" cy="1301493"/>
          </a:xfrm>
          <a:custGeom>
            <a:avLst/>
            <a:gdLst>
              <a:gd name="connsiteX0" fmla="*/ 0 w 2580175"/>
              <a:gd name="connsiteY0" fmla="*/ 194243 h 1454210"/>
              <a:gd name="connsiteX1" fmla="*/ 1441270 w 2580175"/>
              <a:gd name="connsiteY1" fmla="*/ 103526 h 1454210"/>
              <a:gd name="connsiteX2" fmla="*/ 2580175 w 2580175"/>
              <a:gd name="connsiteY2" fmla="*/ 1454210 h 1454210"/>
            </a:gdLst>
            <a:ahLst/>
            <a:cxnLst>
              <a:cxn ang="0">
                <a:pos x="connsiteX0" y="connsiteY0"/>
              </a:cxn>
              <a:cxn ang="0">
                <a:pos x="connsiteX1" y="connsiteY1"/>
              </a:cxn>
              <a:cxn ang="0">
                <a:pos x="connsiteX2" y="connsiteY2"/>
              </a:cxn>
            </a:cxnLst>
            <a:rect l="l" t="t" r="r" b="b"/>
            <a:pathLst>
              <a:path w="2580175" h="1454210">
                <a:moveTo>
                  <a:pt x="0" y="194243"/>
                </a:moveTo>
                <a:cubicBezTo>
                  <a:pt x="505620" y="43887"/>
                  <a:pt x="1011241" y="-106468"/>
                  <a:pt x="1441270" y="103526"/>
                </a:cubicBezTo>
                <a:cubicBezTo>
                  <a:pt x="1871299" y="313520"/>
                  <a:pt x="2580175" y="1454210"/>
                  <a:pt x="2580175" y="1454210"/>
                </a:cubicBezTo>
              </a:path>
            </a:pathLst>
          </a:cu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cxnSp>
        <p:nvCxnSpPr>
          <p:cNvPr id="25" name="Straight Connector 24"/>
          <p:cNvCxnSpPr/>
          <p:nvPr/>
        </p:nvCxnSpPr>
        <p:spPr>
          <a:xfrm flipV="1">
            <a:off x="1079820" y="3825578"/>
            <a:ext cx="2560017" cy="92733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184216" y="2353938"/>
            <a:ext cx="1658485" cy="577082"/>
          </a:xfrm>
          <a:prstGeom prst="line">
            <a:avLst/>
          </a:prstGeom>
          <a:ln w="38100" cmpd="sng">
            <a:solidFill>
              <a:schemeClr val="accent1"/>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18658" y="1900349"/>
            <a:ext cx="1535012" cy="887018"/>
          </a:xfrm>
          <a:prstGeom prst="line">
            <a:avLst/>
          </a:prstGeom>
          <a:ln w="38100" cmpd="sng">
            <a:solidFill>
              <a:srgbClr val="FF0000"/>
            </a:solidFill>
            <a:headEnd type="none"/>
            <a:tailEnd type="none" w="lg" len="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035049" y="5205552"/>
            <a:ext cx="1535012" cy="887018"/>
          </a:xfrm>
          <a:prstGeom prst="line">
            <a:avLst/>
          </a:prstGeom>
          <a:ln w="3810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834530" y="4897802"/>
            <a:ext cx="3076801" cy="1259501"/>
          </a:xfrm>
          <a:prstGeom prst="line">
            <a:avLst/>
          </a:prstGeom>
          <a:ln w="38100" cmpd="sng">
            <a:solidFill>
              <a:schemeClr val="accent1"/>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907555" y="5720843"/>
            <a:ext cx="1670050" cy="728560"/>
          </a:xfrm>
          <a:prstGeom prst="line">
            <a:avLst/>
          </a:prstGeom>
          <a:ln w="38100" cmpd="sng">
            <a:solidFill>
              <a:schemeClr val="accent1"/>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49" name="Freeform 48"/>
          <p:cNvSpPr/>
          <p:nvPr/>
        </p:nvSpPr>
        <p:spPr>
          <a:xfrm rot="7005608" flipV="1">
            <a:off x="4522771" y="5043001"/>
            <a:ext cx="1157836" cy="1506773"/>
          </a:xfrm>
          <a:custGeom>
            <a:avLst/>
            <a:gdLst>
              <a:gd name="connsiteX0" fmla="*/ 0 w 2580175"/>
              <a:gd name="connsiteY0" fmla="*/ 194243 h 1454210"/>
              <a:gd name="connsiteX1" fmla="*/ 1441270 w 2580175"/>
              <a:gd name="connsiteY1" fmla="*/ 103526 h 1454210"/>
              <a:gd name="connsiteX2" fmla="*/ 2580175 w 2580175"/>
              <a:gd name="connsiteY2" fmla="*/ 1454210 h 1454210"/>
            </a:gdLst>
            <a:ahLst/>
            <a:cxnLst>
              <a:cxn ang="0">
                <a:pos x="connsiteX0" y="connsiteY0"/>
              </a:cxn>
              <a:cxn ang="0">
                <a:pos x="connsiteX1" y="connsiteY1"/>
              </a:cxn>
              <a:cxn ang="0">
                <a:pos x="connsiteX2" y="connsiteY2"/>
              </a:cxn>
            </a:cxnLst>
            <a:rect l="l" t="t" r="r" b="b"/>
            <a:pathLst>
              <a:path w="2580175" h="1454210">
                <a:moveTo>
                  <a:pt x="0" y="194243"/>
                </a:moveTo>
                <a:cubicBezTo>
                  <a:pt x="505620" y="43887"/>
                  <a:pt x="1011241" y="-106468"/>
                  <a:pt x="1441270" y="103526"/>
                </a:cubicBezTo>
                <a:cubicBezTo>
                  <a:pt x="1871299" y="313520"/>
                  <a:pt x="2580175" y="1454210"/>
                  <a:pt x="2580175" y="1454210"/>
                </a:cubicBezTo>
              </a:path>
            </a:pathLst>
          </a:cu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57" name="TextBox 56"/>
          <p:cNvSpPr txBox="1"/>
          <p:nvPr/>
        </p:nvSpPr>
        <p:spPr>
          <a:xfrm>
            <a:off x="3759491" y="2327380"/>
            <a:ext cx="408838" cy="369332"/>
          </a:xfrm>
          <a:prstGeom prst="rect">
            <a:avLst/>
          </a:prstGeom>
          <a:noFill/>
        </p:spPr>
        <p:txBody>
          <a:bodyPr wrap="square" rtlCol="0">
            <a:spAutoFit/>
          </a:bodyPr>
          <a:lstStyle/>
          <a:p>
            <a:pPr defTabSz="457200"/>
            <a:r>
              <a:rPr lang="en-US" b="1" dirty="0" smtClean="0">
                <a:solidFill>
                  <a:prstClr val="black"/>
                </a:solidFill>
              </a:rPr>
              <a:t>X</a:t>
            </a:r>
            <a:endParaRPr lang="en-US" b="1" dirty="0">
              <a:solidFill>
                <a:prstClr val="black"/>
              </a:solidFill>
            </a:endParaRPr>
          </a:p>
        </p:txBody>
      </p:sp>
      <p:sp>
        <p:nvSpPr>
          <p:cNvPr id="59" name="TextBox 58"/>
          <p:cNvSpPr txBox="1"/>
          <p:nvPr/>
        </p:nvSpPr>
        <p:spPr>
          <a:xfrm>
            <a:off x="5486691" y="4836220"/>
            <a:ext cx="408838" cy="369332"/>
          </a:xfrm>
          <a:prstGeom prst="rect">
            <a:avLst/>
          </a:prstGeom>
          <a:noFill/>
        </p:spPr>
        <p:txBody>
          <a:bodyPr wrap="square" rtlCol="0">
            <a:spAutoFit/>
          </a:bodyPr>
          <a:lstStyle/>
          <a:p>
            <a:pPr defTabSz="457200"/>
            <a:r>
              <a:rPr lang="en-US" b="1" dirty="0" smtClean="0">
                <a:solidFill>
                  <a:prstClr val="black"/>
                </a:solidFill>
              </a:rPr>
              <a:t>X</a:t>
            </a:r>
            <a:endParaRPr lang="en-US" b="1" dirty="0">
              <a:solidFill>
                <a:prstClr val="black"/>
              </a:solidFill>
            </a:endParaRPr>
          </a:p>
        </p:txBody>
      </p:sp>
      <p:sp>
        <p:nvSpPr>
          <p:cNvPr id="60" name="TextBox 59"/>
          <p:cNvSpPr txBox="1"/>
          <p:nvPr/>
        </p:nvSpPr>
        <p:spPr>
          <a:xfrm>
            <a:off x="4375587" y="6323566"/>
            <a:ext cx="408838" cy="369332"/>
          </a:xfrm>
          <a:prstGeom prst="rect">
            <a:avLst/>
          </a:prstGeom>
          <a:noFill/>
        </p:spPr>
        <p:txBody>
          <a:bodyPr wrap="square" rtlCol="0">
            <a:spAutoFit/>
          </a:bodyPr>
          <a:lstStyle/>
          <a:p>
            <a:pPr defTabSz="457200"/>
            <a:r>
              <a:rPr lang="en-US" b="1" dirty="0" smtClean="0">
                <a:solidFill>
                  <a:prstClr val="black"/>
                </a:solidFill>
              </a:rPr>
              <a:t>X</a:t>
            </a:r>
            <a:endParaRPr lang="en-US" b="1" dirty="0">
              <a:solidFill>
                <a:prstClr val="black"/>
              </a:solidFill>
            </a:endParaRPr>
          </a:p>
        </p:txBody>
      </p:sp>
      <p:sp>
        <p:nvSpPr>
          <p:cNvPr id="61" name="TextBox 60"/>
          <p:cNvSpPr txBox="1"/>
          <p:nvPr/>
        </p:nvSpPr>
        <p:spPr>
          <a:xfrm>
            <a:off x="4331186" y="748476"/>
            <a:ext cx="408838" cy="369332"/>
          </a:xfrm>
          <a:prstGeom prst="rect">
            <a:avLst/>
          </a:prstGeom>
          <a:noFill/>
        </p:spPr>
        <p:txBody>
          <a:bodyPr wrap="square" rtlCol="0">
            <a:spAutoFit/>
          </a:bodyPr>
          <a:lstStyle/>
          <a:p>
            <a:pPr defTabSz="457200"/>
            <a:r>
              <a:rPr lang="en-US" b="1" dirty="0" smtClean="0">
                <a:solidFill>
                  <a:prstClr val="black"/>
                </a:solidFill>
              </a:rPr>
              <a:t>X</a:t>
            </a:r>
            <a:endParaRPr lang="en-US" b="1" dirty="0">
              <a:solidFill>
                <a:prstClr val="black"/>
              </a:solidFill>
            </a:endParaRPr>
          </a:p>
        </p:txBody>
      </p:sp>
      <p:grpSp>
        <p:nvGrpSpPr>
          <p:cNvPr id="66" name="Group 65"/>
          <p:cNvGrpSpPr/>
          <p:nvPr/>
        </p:nvGrpSpPr>
        <p:grpSpPr>
          <a:xfrm>
            <a:off x="1296326" y="397241"/>
            <a:ext cx="6608365" cy="6184900"/>
            <a:chOff x="1583135" y="664650"/>
            <a:chExt cx="6608365" cy="6777550"/>
          </a:xfrm>
        </p:grpSpPr>
        <p:sp>
          <p:nvSpPr>
            <p:cNvPr id="64" name="Arc 63"/>
            <p:cNvSpPr/>
            <p:nvPr/>
          </p:nvSpPr>
          <p:spPr>
            <a:xfrm>
              <a:off x="1583135" y="664650"/>
              <a:ext cx="6608365" cy="6773737"/>
            </a:xfrm>
            <a:prstGeom prst="arc">
              <a:avLst/>
            </a:prstGeom>
            <a:ln w="38100" cmpd="sng">
              <a:solidFill>
                <a:srgbClr val="008000"/>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65" name="Arc 64"/>
            <p:cNvSpPr/>
            <p:nvPr/>
          </p:nvSpPr>
          <p:spPr>
            <a:xfrm flipH="1">
              <a:off x="1583135" y="668463"/>
              <a:ext cx="6608365" cy="6773737"/>
            </a:xfrm>
            <a:prstGeom prst="arc">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grpSp>
      <p:grpSp>
        <p:nvGrpSpPr>
          <p:cNvPr id="67" name="Group 66"/>
          <p:cNvGrpSpPr/>
          <p:nvPr/>
        </p:nvGrpSpPr>
        <p:grpSpPr>
          <a:xfrm flipV="1">
            <a:off x="1365076" y="1756163"/>
            <a:ext cx="6477625" cy="4695882"/>
            <a:chOff x="1583135" y="664650"/>
            <a:chExt cx="6608365" cy="6777550"/>
          </a:xfrm>
        </p:grpSpPr>
        <p:sp>
          <p:nvSpPr>
            <p:cNvPr id="68" name="Arc 67"/>
            <p:cNvSpPr/>
            <p:nvPr/>
          </p:nvSpPr>
          <p:spPr>
            <a:xfrm>
              <a:off x="1583135" y="664650"/>
              <a:ext cx="6608365" cy="6773737"/>
            </a:xfrm>
            <a:prstGeom prst="arc">
              <a:avLst/>
            </a:prstGeom>
            <a:ln w="38100" cmpd="sng">
              <a:solidFill>
                <a:srgbClr val="008000"/>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69" name="Arc 68"/>
            <p:cNvSpPr/>
            <p:nvPr/>
          </p:nvSpPr>
          <p:spPr>
            <a:xfrm flipH="1">
              <a:off x="1583135" y="668463"/>
              <a:ext cx="6608365" cy="6773737"/>
            </a:xfrm>
            <a:prstGeom prst="arc">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grpSp>
    </p:spTree>
    <p:extLst>
      <p:ext uri="{BB962C8B-B14F-4D97-AF65-F5344CB8AC3E}">
        <p14:creationId xmlns:p14="http://schemas.microsoft.com/office/powerpoint/2010/main" val="3011408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Smart Board Technology</a:t>
            </a:r>
            <a:endParaRPr lang="en-GB"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79" b="3557"/>
          <a:stretch/>
        </p:blipFill>
        <p:spPr bwMode="auto">
          <a:xfrm>
            <a:off x="1835696" y="1839686"/>
            <a:ext cx="4991200" cy="371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03848" y="5203140"/>
            <a:ext cx="936104" cy="369332"/>
          </a:xfrm>
          <a:prstGeom prst="rect">
            <a:avLst/>
          </a:prstGeom>
          <a:noFill/>
        </p:spPr>
        <p:txBody>
          <a:bodyPr wrap="square" rtlCol="0">
            <a:spAutoFit/>
          </a:bodyPr>
          <a:lstStyle/>
          <a:p>
            <a:r>
              <a:rPr lang="en-GB" dirty="0" smtClean="0"/>
              <a:t>Pillars </a:t>
            </a:r>
            <a:endParaRPr lang="en-GB" dirty="0"/>
          </a:p>
        </p:txBody>
      </p:sp>
      <p:sp>
        <p:nvSpPr>
          <p:cNvPr id="5" name="TextBox 4"/>
          <p:cNvSpPr txBox="1"/>
          <p:nvPr/>
        </p:nvSpPr>
        <p:spPr>
          <a:xfrm>
            <a:off x="4325346" y="5203140"/>
            <a:ext cx="1606824" cy="369332"/>
          </a:xfrm>
          <a:prstGeom prst="rect">
            <a:avLst/>
          </a:prstGeom>
          <a:noFill/>
        </p:spPr>
        <p:txBody>
          <a:bodyPr wrap="square" rtlCol="0">
            <a:spAutoFit/>
          </a:bodyPr>
          <a:lstStyle/>
          <a:p>
            <a:r>
              <a:rPr lang="en-GB" dirty="0" smtClean="0"/>
              <a:t>Hack Saw</a:t>
            </a:r>
            <a:endParaRPr lang="en-GB" dirty="0"/>
          </a:p>
        </p:txBody>
      </p:sp>
      <p:sp>
        <p:nvSpPr>
          <p:cNvPr id="6" name="TextBox 5"/>
          <p:cNvSpPr txBox="1"/>
          <p:nvPr/>
        </p:nvSpPr>
        <p:spPr>
          <a:xfrm>
            <a:off x="2339752" y="5157192"/>
            <a:ext cx="1512168" cy="369332"/>
          </a:xfrm>
          <a:prstGeom prst="rect">
            <a:avLst/>
          </a:prstGeom>
          <a:noFill/>
        </p:spPr>
        <p:txBody>
          <a:bodyPr wrap="square" rtlCol="0">
            <a:spAutoFit/>
          </a:bodyPr>
          <a:lstStyle/>
          <a:p>
            <a:r>
              <a:rPr lang="en-GB" dirty="0" smtClean="0"/>
              <a:t>Bolt Cutters</a:t>
            </a:r>
            <a:endParaRPr lang="en-GB" dirty="0"/>
          </a:p>
        </p:txBody>
      </p:sp>
      <p:sp>
        <p:nvSpPr>
          <p:cNvPr id="7" name="TextBox 6"/>
          <p:cNvSpPr txBox="1"/>
          <p:nvPr/>
        </p:nvSpPr>
        <p:spPr>
          <a:xfrm>
            <a:off x="5205601" y="5157192"/>
            <a:ext cx="1656184" cy="369332"/>
          </a:xfrm>
          <a:prstGeom prst="rect">
            <a:avLst/>
          </a:prstGeom>
          <a:noFill/>
        </p:spPr>
        <p:txBody>
          <a:bodyPr wrap="square" rtlCol="0">
            <a:spAutoFit/>
          </a:bodyPr>
          <a:lstStyle/>
          <a:p>
            <a:r>
              <a:rPr lang="en-GB" dirty="0" smtClean="0"/>
              <a:t>Wire Cutters</a:t>
            </a:r>
            <a:endParaRPr lang="en-GB"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17" t="32293" r="37462" b="39148"/>
          <a:stretch/>
        </p:blipFill>
        <p:spPr bwMode="auto">
          <a:xfrm>
            <a:off x="2826975" y="2564904"/>
            <a:ext cx="376873" cy="338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2559915"/>
            <a:ext cx="377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045" y="4005064"/>
            <a:ext cx="377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075" y="3701596"/>
            <a:ext cx="377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8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2.5E-6 1.85185E-6 L -0.05903 -0.30671 " pathEditMode="relative" rAng="0" ptsTypes="AA">
                                      <p:cBhvr>
                                        <p:cTn id="8" dur="2000" fill="hold"/>
                                        <p:tgtEl>
                                          <p:spTgt spid="4"/>
                                        </p:tgtEl>
                                        <p:attrNameLst>
                                          <p:attrName>ppt_x</p:attrName>
                                          <p:attrName>ppt_y</p:attrName>
                                        </p:attrNameLst>
                                      </p:cBhvr>
                                      <p:rCtr x="-2951" y="-15347"/>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childTnLst>
                                </p:cTn>
                              </p:par>
                            </p:childTnLst>
                          </p:cTn>
                        </p:par>
                        <p:par>
                          <p:cTn id="12" fill="hold">
                            <p:stCondLst>
                              <p:cond delay="2000"/>
                            </p:stCondLst>
                            <p:childTnLst>
                              <p:par>
                                <p:cTn id="13" presetID="1" presetClass="exit" presetSubtype="0" fill="hold" grpId="2" nodeType="after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2000"/>
                                  </p:stCondLst>
                                  <p:childTnLst>
                                    <p:set>
                                      <p:cBhvr>
                                        <p:cTn id="16" dur="1" fill="hold">
                                          <p:stCondLst>
                                            <p:cond delay="0"/>
                                          </p:stCondLst>
                                        </p:cTn>
                                        <p:tgtEl>
                                          <p:spTgt spid="2051"/>
                                        </p:tgtEl>
                                        <p:attrNameLst>
                                          <p:attrName>style.visibility</p:attrName>
                                        </p:attrNameLst>
                                      </p:cBhvr>
                                      <p:to>
                                        <p:strVal val="hidden"/>
                                      </p:to>
                                    </p:set>
                                  </p:child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4000"/>
                            </p:stCondLst>
                            <p:childTnLst>
                              <p:par>
                                <p:cTn id="21" presetID="42" presetClass="path" presetSubtype="0" accel="50000" decel="50000" fill="hold" grpId="1" nodeType="afterEffect">
                                  <p:stCondLst>
                                    <p:cond delay="0"/>
                                  </p:stCondLst>
                                  <p:childTnLst>
                                    <p:animMotion origin="layout" path="M 2.5E-6 1.85185E-6 L 0.02569 -0.31713 " pathEditMode="relative" rAng="0" ptsTypes="AA">
                                      <p:cBhvr>
                                        <p:cTn id="22" dur="2000" fill="hold"/>
                                        <p:tgtEl>
                                          <p:spTgt spid="5"/>
                                        </p:tgtEl>
                                        <p:attrNameLst>
                                          <p:attrName>ppt_x</p:attrName>
                                          <p:attrName>ppt_y</p:attrName>
                                        </p:attrNameLst>
                                      </p:cBhvr>
                                      <p:rCtr x="1285" y="-15856"/>
                                    </p:animMotion>
                                  </p:childTnLst>
                                </p:cTn>
                              </p:par>
                            </p:childTnLst>
                          </p:cTn>
                        </p:par>
                        <p:par>
                          <p:cTn id="23" fill="hold">
                            <p:stCondLst>
                              <p:cond delay="6000"/>
                            </p:stCondLst>
                            <p:childTnLst>
                              <p:par>
                                <p:cTn id="24" presetID="1" presetClass="entr" presetSubtype="0" fill="hold" nodeType="after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childTnLst>
                          </p:cTn>
                        </p:par>
                        <p:par>
                          <p:cTn id="26" fill="hold">
                            <p:stCondLst>
                              <p:cond delay="6000"/>
                            </p:stCondLst>
                            <p:childTnLst>
                              <p:par>
                                <p:cTn id="27" presetID="1" presetClass="exit" presetSubtype="0" fill="hold" grpId="2"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6000"/>
                            </p:stCondLst>
                            <p:childTnLst>
                              <p:par>
                                <p:cTn id="30" presetID="1" presetClass="exit" presetSubtype="0" fill="hold" nodeType="afterEffect">
                                  <p:stCondLst>
                                    <p:cond delay="2000"/>
                                  </p:stCondLst>
                                  <p:childTnLst>
                                    <p:set>
                                      <p:cBhvr>
                                        <p:cTn id="31" dur="1" fill="hold">
                                          <p:stCondLst>
                                            <p:cond delay="0"/>
                                          </p:stCondLst>
                                        </p:cTn>
                                        <p:tgtEl>
                                          <p:spTgt spid="2052"/>
                                        </p:tgtEl>
                                        <p:attrNameLst>
                                          <p:attrName>style.visibility</p:attrName>
                                        </p:attrNameLst>
                                      </p:cBhvr>
                                      <p:to>
                                        <p:strVal val="hidden"/>
                                      </p:to>
                                    </p:set>
                                  </p:childTnLst>
                                </p:cTn>
                              </p:par>
                            </p:childTnLst>
                          </p:cTn>
                        </p:par>
                        <p:par>
                          <p:cTn id="32" fill="hold">
                            <p:stCondLst>
                              <p:cond delay="8000"/>
                            </p:stCondLst>
                            <p:childTnLst>
                              <p:par>
                                <p:cTn id="33" presetID="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par>
                          <p:cTn id="35" fill="hold">
                            <p:stCondLst>
                              <p:cond delay="8000"/>
                            </p:stCondLst>
                            <p:childTnLst>
                              <p:par>
                                <p:cTn id="36" presetID="42" presetClass="path" presetSubtype="0" accel="50000" decel="50000" fill="hold" grpId="1" nodeType="afterEffect">
                                  <p:stCondLst>
                                    <p:cond delay="0"/>
                                  </p:stCondLst>
                                  <p:childTnLst>
                                    <p:animMotion origin="layout" path="M -2.22222E-6 4.81481E-6 L -0.06528 -0.13195 " pathEditMode="relative" rAng="0" ptsTypes="AA">
                                      <p:cBhvr>
                                        <p:cTn id="37" dur="2000" fill="hold"/>
                                        <p:tgtEl>
                                          <p:spTgt spid="7"/>
                                        </p:tgtEl>
                                        <p:attrNameLst>
                                          <p:attrName>ppt_x</p:attrName>
                                          <p:attrName>ppt_y</p:attrName>
                                        </p:attrNameLst>
                                      </p:cBhvr>
                                      <p:rCtr x="-3264" y="-6597"/>
                                    </p:animMotion>
                                  </p:childTnLst>
                                </p:cTn>
                              </p:par>
                            </p:childTnLst>
                          </p:cTn>
                        </p:par>
                        <p:par>
                          <p:cTn id="38" fill="hold">
                            <p:stCondLst>
                              <p:cond delay="10000"/>
                            </p:stCondLst>
                            <p:childTnLst>
                              <p:par>
                                <p:cTn id="39" presetID="1" presetClass="entr" presetSubtype="0" fill="hold" nodeType="afterEffect">
                                  <p:stCondLst>
                                    <p:cond delay="0"/>
                                  </p:stCondLst>
                                  <p:childTnLst>
                                    <p:set>
                                      <p:cBhvr>
                                        <p:cTn id="40" dur="1" fill="hold">
                                          <p:stCondLst>
                                            <p:cond delay="0"/>
                                          </p:stCondLst>
                                        </p:cTn>
                                        <p:tgtEl>
                                          <p:spTgt spid="2053"/>
                                        </p:tgtEl>
                                        <p:attrNameLst>
                                          <p:attrName>style.visibility</p:attrName>
                                        </p:attrNameLst>
                                      </p:cBhvr>
                                      <p:to>
                                        <p:strVal val="visible"/>
                                      </p:to>
                                    </p:set>
                                  </p:childTnLst>
                                </p:cTn>
                              </p:par>
                            </p:childTnLst>
                          </p:cTn>
                        </p:par>
                        <p:par>
                          <p:cTn id="41" fill="hold">
                            <p:stCondLst>
                              <p:cond delay="10000"/>
                            </p:stCondLst>
                            <p:childTnLst>
                              <p:par>
                                <p:cTn id="42" presetID="1" presetClass="exit" presetSubtype="0" fill="hold" nodeType="afterEffect">
                                  <p:stCondLst>
                                    <p:cond delay="2000"/>
                                  </p:stCondLst>
                                  <p:childTnLst>
                                    <p:set>
                                      <p:cBhvr>
                                        <p:cTn id="43" dur="1" fill="hold">
                                          <p:stCondLst>
                                            <p:cond delay="0"/>
                                          </p:stCondLst>
                                        </p:cTn>
                                        <p:tgtEl>
                                          <p:spTgt spid="2053"/>
                                        </p:tgtEl>
                                        <p:attrNameLst>
                                          <p:attrName>style.visibility</p:attrName>
                                        </p:attrNameLst>
                                      </p:cBhvr>
                                      <p:to>
                                        <p:strVal val="hidden"/>
                                      </p:to>
                                    </p:set>
                                  </p:childTnLst>
                                </p:cTn>
                              </p:par>
                              <p:par>
                                <p:cTn id="44" presetID="1" presetClass="exit" presetSubtype="0" fill="hold" grpId="2" nodeType="withEffect">
                                  <p:stCondLst>
                                    <p:cond delay="2000"/>
                                  </p:stCondLst>
                                  <p:childTnLst>
                                    <p:set>
                                      <p:cBhvr>
                                        <p:cTn id="45" dur="1" fill="hold">
                                          <p:stCondLst>
                                            <p:cond delay="0"/>
                                          </p:stCondLst>
                                        </p:cTn>
                                        <p:tgtEl>
                                          <p:spTgt spid="7"/>
                                        </p:tgtEl>
                                        <p:attrNameLst>
                                          <p:attrName>style.visibility</p:attrName>
                                        </p:attrNameLst>
                                      </p:cBhvr>
                                      <p:to>
                                        <p:strVal val="hidden"/>
                                      </p:to>
                                    </p:set>
                                  </p:childTnLst>
                                </p:cTn>
                              </p:par>
                            </p:childTnLst>
                          </p:cTn>
                        </p:par>
                        <p:par>
                          <p:cTn id="46" fill="hold">
                            <p:stCondLst>
                              <p:cond delay="12000"/>
                            </p:stCondLst>
                            <p:childTnLst>
                              <p:par>
                                <p:cTn id="47" presetID="1"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par>
                          <p:cTn id="49" fill="hold">
                            <p:stCondLst>
                              <p:cond delay="12000"/>
                            </p:stCondLst>
                            <p:childTnLst>
                              <p:par>
                                <p:cTn id="50" presetID="42" presetClass="path" presetSubtype="0" accel="50000" decel="50000" fill="hold" grpId="1" nodeType="afterEffect">
                                  <p:stCondLst>
                                    <p:cond delay="0"/>
                                  </p:stCondLst>
                                  <p:childTnLst>
                                    <p:animMotion origin="layout" path="M 1.38889E-6 -4.81481E-6 L 0.02378 -0.12615 " pathEditMode="relative" rAng="0" ptsTypes="AA">
                                      <p:cBhvr>
                                        <p:cTn id="51" dur="2000" fill="hold"/>
                                        <p:tgtEl>
                                          <p:spTgt spid="6"/>
                                        </p:tgtEl>
                                        <p:attrNameLst>
                                          <p:attrName>ppt_x</p:attrName>
                                          <p:attrName>ppt_y</p:attrName>
                                        </p:attrNameLst>
                                      </p:cBhvr>
                                      <p:rCtr x="1181" y="-6319"/>
                                    </p:animMotion>
                                  </p:childTnLst>
                                </p:cTn>
                              </p:par>
                            </p:childTnLst>
                          </p:cTn>
                        </p:par>
                        <p:par>
                          <p:cTn id="52" fill="hold">
                            <p:stCondLst>
                              <p:cond delay="14000"/>
                            </p:stCondLst>
                            <p:childTnLst>
                              <p:par>
                                <p:cTn id="53" presetID="1" presetClass="entr" presetSubtype="0" fill="hold" nodeType="afterEffect">
                                  <p:stCondLst>
                                    <p:cond delay="0"/>
                                  </p:stCondLst>
                                  <p:childTnLst>
                                    <p:set>
                                      <p:cBhvr>
                                        <p:cTn id="54" dur="1" fill="hold">
                                          <p:stCondLst>
                                            <p:cond delay="0"/>
                                          </p:stCondLst>
                                        </p:cTn>
                                        <p:tgtEl>
                                          <p:spTgt spid="2054"/>
                                        </p:tgtEl>
                                        <p:attrNameLst>
                                          <p:attrName>style.visibility</p:attrName>
                                        </p:attrNameLst>
                                      </p:cBhvr>
                                      <p:to>
                                        <p:strVal val="visible"/>
                                      </p:to>
                                    </p:set>
                                  </p:childTnLst>
                                </p:cTn>
                              </p:par>
                            </p:childTnLst>
                          </p:cTn>
                        </p:par>
                        <p:par>
                          <p:cTn id="55" fill="hold">
                            <p:stCondLst>
                              <p:cond delay="14000"/>
                            </p:stCondLst>
                            <p:childTnLst>
                              <p:par>
                                <p:cTn id="56" presetID="1" presetClass="exit" presetSubtype="0" fill="hold" nodeType="afterEffect">
                                  <p:stCondLst>
                                    <p:cond delay="2000"/>
                                  </p:stCondLst>
                                  <p:childTnLst>
                                    <p:set>
                                      <p:cBhvr>
                                        <p:cTn id="57" dur="1" fill="hold">
                                          <p:stCondLst>
                                            <p:cond delay="0"/>
                                          </p:stCondLst>
                                        </p:cTn>
                                        <p:tgtEl>
                                          <p:spTgt spid="2054"/>
                                        </p:tgtEl>
                                        <p:attrNameLst>
                                          <p:attrName>style.visibility</p:attrName>
                                        </p:attrNameLst>
                                      </p:cBhvr>
                                      <p:to>
                                        <p:strVal val="hidden"/>
                                      </p:to>
                                    </p:set>
                                  </p:childTnLst>
                                </p:cTn>
                              </p:par>
                            </p:childTnLst>
                          </p:cTn>
                        </p:par>
                        <p:par>
                          <p:cTn id="58" fill="hold">
                            <p:stCondLst>
                              <p:cond delay="16000"/>
                            </p:stCondLst>
                            <p:childTnLst>
                              <p:par>
                                <p:cTn id="59" presetID="1" presetClass="exit" presetSubtype="0" fill="hold" grpId="2" nodeType="after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600" dirty="0" smtClean="0"/>
              <a:t>Realistic linguistic usage - Incident Board</a:t>
            </a:r>
            <a:endParaRPr lang="en-GB" sz="360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221" t="28858" r="31747" b="24123"/>
          <a:stretch/>
        </p:blipFill>
        <p:spPr bwMode="auto">
          <a:xfrm>
            <a:off x="620492" y="1268760"/>
            <a:ext cx="7848872" cy="546405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20150821-First Messag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260648"/>
            <a:ext cx="609600" cy="609600"/>
          </a:xfrm>
          <a:prstGeom prst="rect">
            <a:avLst/>
          </a:prstGeom>
        </p:spPr>
      </p:pic>
    </p:spTree>
    <p:extLst>
      <p:ext uri="{BB962C8B-B14F-4D97-AF65-F5344CB8AC3E}">
        <p14:creationId xmlns:p14="http://schemas.microsoft.com/office/powerpoint/2010/main" val="6782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995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assurance </a:t>
            </a:r>
            <a:endParaRPr lang="en-GB" dirty="0"/>
          </a:p>
        </p:txBody>
      </p:sp>
      <p:sp>
        <p:nvSpPr>
          <p:cNvPr id="3" name="Content Placeholder 2"/>
          <p:cNvSpPr>
            <a:spLocks noGrp="1"/>
          </p:cNvSpPr>
          <p:nvPr>
            <p:ph idx="1"/>
          </p:nvPr>
        </p:nvSpPr>
        <p:spPr/>
        <p:txBody>
          <a:bodyPr/>
          <a:lstStyle/>
          <a:p>
            <a:r>
              <a:rPr lang="en-GB" dirty="0" smtClean="0"/>
              <a:t>STANAG 6001 Examinations</a:t>
            </a:r>
          </a:p>
          <a:p>
            <a:r>
              <a:rPr lang="en-GB" dirty="0" smtClean="0"/>
              <a:t>Bespoke Examination </a:t>
            </a:r>
          </a:p>
          <a:p>
            <a:endParaRPr lang="en-GB" dirty="0"/>
          </a:p>
          <a:p>
            <a:r>
              <a:rPr lang="en-GB" dirty="0" err="1"/>
              <a:t>I</a:t>
            </a:r>
            <a:r>
              <a:rPr lang="en-GB" dirty="0" err="1" smtClean="0"/>
              <a:t>nVal</a:t>
            </a:r>
            <a:r>
              <a:rPr lang="en-GB" dirty="0" smtClean="0"/>
              <a:t> / </a:t>
            </a:r>
            <a:r>
              <a:rPr lang="en-GB" dirty="0" err="1" smtClean="0"/>
              <a:t>ExVal</a:t>
            </a:r>
            <a:r>
              <a:rPr lang="en-GB" dirty="0" smtClean="0"/>
              <a:t> </a:t>
            </a: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667" r="30508" b="58664"/>
          <a:stretch/>
        </p:blipFill>
        <p:spPr bwMode="auto">
          <a:xfrm>
            <a:off x="6156176" y="5157192"/>
            <a:ext cx="2810105" cy="115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1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Requirements for course design</a:t>
            </a:r>
            <a:endParaRPr lang="en-GB" dirty="0"/>
          </a:p>
        </p:txBody>
      </p:sp>
      <p:sp>
        <p:nvSpPr>
          <p:cNvPr id="3" name="Content Placeholder 2"/>
          <p:cNvSpPr>
            <a:spLocks noGrp="1"/>
          </p:cNvSpPr>
          <p:nvPr>
            <p:ph idx="1"/>
          </p:nvPr>
        </p:nvSpPr>
        <p:spPr/>
        <p:txBody>
          <a:bodyPr/>
          <a:lstStyle/>
          <a:p>
            <a:r>
              <a:rPr lang="en-GB" dirty="0" smtClean="0"/>
              <a:t>Clear end state ‘concept’</a:t>
            </a:r>
          </a:p>
          <a:p>
            <a:r>
              <a:rPr lang="en-GB" dirty="0" smtClean="0"/>
              <a:t>Resources – time, money, expertise, contractor support?…</a:t>
            </a:r>
          </a:p>
          <a:p>
            <a:r>
              <a:rPr lang="en-GB" dirty="0" smtClean="0"/>
              <a:t>Project Manager</a:t>
            </a:r>
          </a:p>
          <a:p>
            <a:r>
              <a:rPr lang="en-GB" dirty="0" smtClean="0"/>
              <a:t>Research</a:t>
            </a:r>
          </a:p>
          <a:p>
            <a:r>
              <a:rPr lang="en-GB" dirty="0" smtClean="0"/>
              <a:t>Evaluation and reflection</a:t>
            </a:r>
            <a:endParaRPr lang="en-GB" dirty="0"/>
          </a:p>
        </p:txBody>
      </p:sp>
    </p:spTree>
    <p:extLst>
      <p:ext uri="{BB962C8B-B14F-4D97-AF65-F5344CB8AC3E}">
        <p14:creationId xmlns:p14="http://schemas.microsoft.com/office/powerpoint/2010/main" val="23747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Tree>
    <p:extLst>
      <p:ext uri="{BB962C8B-B14F-4D97-AF65-F5344CB8AC3E}">
        <p14:creationId xmlns:p14="http://schemas.microsoft.com/office/powerpoint/2010/main" val="1498897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Teacher Training	</a:t>
            </a:r>
            <a:endParaRPr lang="en-GB" dirty="0"/>
          </a:p>
        </p:txBody>
      </p:sp>
      <p:sp>
        <p:nvSpPr>
          <p:cNvPr id="3" name="Content Placeholder 2"/>
          <p:cNvSpPr>
            <a:spLocks noGrp="1"/>
          </p:cNvSpPr>
          <p:nvPr>
            <p:ph idx="1"/>
          </p:nvPr>
        </p:nvSpPr>
        <p:spPr/>
        <p:txBody>
          <a:bodyPr/>
          <a:lstStyle/>
          <a:p>
            <a:r>
              <a:rPr lang="en-GB" dirty="0" smtClean="0"/>
              <a:t>Train the Trainer (TTT) </a:t>
            </a:r>
          </a:p>
          <a:p>
            <a:endParaRPr lang="en-GB" dirty="0"/>
          </a:p>
          <a:p>
            <a:r>
              <a:rPr lang="en-GB" dirty="0" smtClean="0"/>
              <a:t>CELTA</a:t>
            </a:r>
          </a:p>
          <a:p>
            <a:r>
              <a:rPr lang="en-GB" dirty="0" smtClean="0"/>
              <a:t>IELTS </a:t>
            </a:r>
            <a:r>
              <a:rPr lang="en-GB" dirty="0"/>
              <a:t>7</a:t>
            </a:r>
            <a:r>
              <a:rPr lang="en-GB" dirty="0" smtClean="0"/>
              <a:t>+ </a:t>
            </a:r>
          </a:p>
          <a:p>
            <a:r>
              <a:rPr lang="en-GB" dirty="0" smtClean="0"/>
              <a:t>Pre-course material / assessment</a:t>
            </a:r>
          </a:p>
          <a:p>
            <a:r>
              <a:rPr lang="en-GB" dirty="0" smtClean="0"/>
              <a:t>Courses 2016 – February, June and November</a:t>
            </a:r>
            <a:endParaRPr lang="en-GB" dirty="0"/>
          </a:p>
        </p:txBody>
      </p:sp>
      <p:pic>
        <p:nvPicPr>
          <p:cNvPr id="4" name="Picture 3"/>
          <p:cNvPicPr>
            <a:picLocks noChangeAspect="1"/>
          </p:cNvPicPr>
          <p:nvPr/>
        </p:nvPicPr>
        <p:blipFill rotWithShape="1">
          <a:blip r:embed="rId2"/>
          <a:srcRect l="36526" t="16735" r="37275" b="35032"/>
          <a:stretch/>
        </p:blipFill>
        <p:spPr>
          <a:xfrm>
            <a:off x="6228184" y="4149080"/>
            <a:ext cx="2365257" cy="2448272"/>
          </a:xfrm>
          <a:prstGeom prst="rect">
            <a:avLst/>
          </a:prstGeom>
          <a:ln>
            <a:solidFill>
              <a:schemeClr val="tx1"/>
            </a:solidFill>
          </a:ln>
        </p:spPr>
      </p:pic>
    </p:spTree>
    <p:extLst>
      <p:ext uri="{BB962C8B-B14F-4D97-AF65-F5344CB8AC3E}">
        <p14:creationId xmlns:p14="http://schemas.microsoft.com/office/powerpoint/2010/main" val="1414395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doesn’t work? – Ferris </a:t>
            </a:r>
            <a:r>
              <a:rPr lang="en-GB" dirty="0" err="1" smtClean="0"/>
              <a:t>Bueller</a:t>
            </a:r>
            <a:r>
              <a:rPr lang="en-GB" dirty="0" smtClean="0"/>
              <a:t> </a:t>
            </a:r>
            <a:endParaRPr lang="en-GB" dirty="0"/>
          </a:p>
        </p:txBody>
      </p:sp>
      <p:pic>
        <p:nvPicPr>
          <p:cNvPr id="4" name="Boring Economics Teach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5800" y="1624013"/>
            <a:ext cx="7772400" cy="4371975"/>
          </a:xfrm>
        </p:spPr>
      </p:pic>
    </p:spTree>
    <p:extLst>
      <p:ext uri="{BB962C8B-B14F-4D97-AF65-F5344CB8AC3E}">
        <p14:creationId xmlns:p14="http://schemas.microsoft.com/office/powerpoint/2010/main" val="51978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would never do that… or would we?</a:t>
            </a:r>
            <a:endParaRPr lang="en-GB" dirty="0"/>
          </a:p>
        </p:txBody>
      </p:sp>
      <p:sp>
        <p:nvSpPr>
          <p:cNvPr id="3" name="Content Placeholder 2"/>
          <p:cNvSpPr>
            <a:spLocks noGrp="1"/>
          </p:cNvSpPr>
          <p:nvPr>
            <p:ph idx="1"/>
          </p:nvPr>
        </p:nvSpPr>
        <p:spPr>
          <a:xfrm>
            <a:off x="685801" y="1447800"/>
            <a:ext cx="5398368" cy="4724400"/>
          </a:xfrm>
        </p:spPr>
        <p:txBody>
          <a:bodyPr/>
          <a:lstStyle/>
          <a:p>
            <a:r>
              <a:rPr lang="en-GB" dirty="0" smtClean="0"/>
              <a:t>Here is a technical manual – </a:t>
            </a:r>
          </a:p>
          <a:p>
            <a:pPr marL="0" indent="0">
              <a:buNone/>
            </a:pPr>
            <a:r>
              <a:rPr lang="en-GB" dirty="0"/>
              <a:t>	</a:t>
            </a:r>
            <a:r>
              <a:rPr lang="en-GB" dirty="0" smtClean="0"/>
              <a:t>teach them this… </a:t>
            </a:r>
          </a:p>
          <a:p>
            <a:endParaRPr lang="en-GB" dirty="0" smtClean="0"/>
          </a:p>
          <a:p>
            <a:r>
              <a:rPr lang="en-GB" dirty="0" smtClean="0"/>
              <a:t>They need to know </a:t>
            </a:r>
            <a:r>
              <a:rPr lang="en-GB" u="sng" dirty="0" smtClean="0"/>
              <a:t>every </a:t>
            </a:r>
            <a:r>
              <a:rPr lang="en-GB" dirty="0" smtClean="0"/>
              <a:t>engineering term in the RN + every possible variation</a:t>
            </a:r>
            <a:endParaRPr lang="en-GB" dirty="0"/>
          </a:p>
          <a:p>
            <a:pPr marL="0" indent="0">
              <a:buNone/>
            </a:pPr>
            <a:endParaRPr lang="en-GB" dirty="0" smtClean="0"/>
          </a:p>
          <a:p>
            <a:r>
              <a:rPr lang="en-GB" dirty="0" smtClean="0"/>
              <a:t>Course materials challenging to native speakers</a:t>
            </a: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65" b="2526"/>
          <a:stretch/>
        </p:blipFill>
        <p:spPr bwMode="auto">
          <a:xfrm>
            <a:off x="6516216" y="4797152"/>
            <a:ext cx="2483768" cy="187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69" b="3307"/>
          <a:stretch/>
        </p:blipFill>
        <p:spPr bwMode="auto">
          <a:xfrm>
            <a:off x="6481976" y="4752154"/>
            <a:ext cx="2483768" cy="185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68" b="3946"/>
          <a:stretch/>
        </p:blipFill>
        <p:spPr bwMode="auto">
          <a:xfrm>
            <a:off x="6471835" y="4766175"/>
            <a:ext cx="2485189" cy="185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79" b="3277"/>
          <a:stretch/>
        </p:blipFill>
        <p:spPr bwMode="auto">
          <a:xfrm>
            <a:off x="6552480" y="4831632"/>
            <a:ext cx="2452766" cy="18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31" b="3850"/>
          <a:stretch/>
        </p:blipFill>
        <p:spPr bwMode="auto">
          <a:xfrm>
            <a:off x="6510954" y="4767465"/>
            <a:ext cx="2494292" cy="187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52" b="3078"/>
          <a:stretch/>
        </p:blipFill>
        <p:spPr bwMode="auto">
          <a:xfrm>
            <a:off x="6538828" y="4783979"/>
            <a:ext cx="2500957" cy="1870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47" b="3294"/>
          <a:stretch/>
        </p:blipFill>
        <p:spPr bwMode="auto">
          <a:xfrm>
            <a:off x="6516216" y="4783979"/>
            <a:ext cx="2506124" cy="187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978" b="3123"/>
          <a:stretch/>
        </p:blipFill>
        <p:spPr bwMode="auto">
          <a:xfrm>
            <a:off x="6478461" y="4783979"/>
            <a:ext cx="2512180" cy="188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8138" y="1556792"/>
            <a:ext cx="3148603" cy="219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7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45" presetClass="entr" presetSubtype="0" fill="hold" nodeType="afterEffect">
                                  <p:stCondLst>
                                    <p:cond delay="200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2000"/>
                                        <p:tgtEl>
                                          <p:spTgt spid="1027"/>
                                        </p:tgtEl>
                                      </p:cBhvr>
                                    </p:animEffect>
                                    <p:anim calcmode="lin" valueType="num">
                                      <p:cBhvr>
                                        <p:cTn id="30" dur="2000" fill="hold"/>
                                        <p:tgtEl>
                                          <p:spTgt spid="1027"/>
                                        </p:tgtEl>
                                        <p:attrNameLst>
                                          <p:attrName>ppt_w</p:attrName>
                                        </p:attrNameLst>
                                      </p:cBhvr>
                                      <p:tavLst>
                                        <p:tav tm="0" fmla="#ppt_w*sin(2.5*pi*$)">
                                          <p:val>
                                            <p:fltVal val="0"/>
                                          </p:val>
                                        </p:tav>
                                        <p:tav tm="100000">
                                          <p:val>
                                            <p:fltVal val="1"/>
                                          </p:val>
                                        </p:tav>
                                      </p:tavLst>
                                    </p:anim>
                                    <p:anim calcmode="lin" valueType="num">
                                      <p:cBhvr>
                                        <p:cTn id="31" dur="2000" fill="hold"/>
                                        <p:tgtEl>
                                          <p:spTgt spid="1027"/>
                                        </p:tgtEl>
                                        <p:attrNameLst>
                                          <p:attrName>ppt_h</p:attrName>
                                        </p:attrNameLst>
                                      </p:cBhvr>
                                      <p:tavLst>
                                        <p:tav tm="0">
                                          <p:val>
                                            <p:strVal val="#ppt_h"/>
                                          </p:val>
                                        </p:tav>
                                        <p:tav tm="100000">
                                          <p:val>
                                            <p:strVal val="#ppt_h"/>
                                          </p:val>
                                        </p:tav>
                                      </p:tavLst>
                                    </p:anim>
                                  </p:childTnLst>
                                </p:cTn>
                              </p:par>
                            </p:childTnLst>
                          </p:cTn>
                        </p:par>
                        <p:par>
                          <p:cTn id="32" fill="hold">
                            <p:stCondLst>
                              <p:cond delay="6000"/>
                            </p:stCondLst>
                            <p:childTnLst>
                              <p:par>
                                <p:cTn id="33" presetID="45" presetClass="entr" presetSubtype="0" fill="hold" nodeType="afterEffect">
                                  <p:stCondLst>
                                    <p:cond delay="200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2000"/>
                                        <p:tgtEl>
                                          <p:spTgt spid="1028"/>
                                        </p:tgtEl>
                                      </p:cBhvr>
                                    </p:animEffect>
                                    <p:anim calcmode="lin" valueType="num">
                                      <p:cBhvr>
                                        <p:cTn id="36" dur="2000" fill="hold"/>
                                        <p:tgtEl>
                                          <p:spTgt spid="1028"/>
                                        </p:tgtEl>
                                        <p:attrNameLst>
                                          <p:attrName>ppt_w</p:attrName>
                                        </p:attrNameLst>
                                      </p:cBhvr>
                                      <p:tavLst>
                                        <p:tav tm="0" fmla="#ppt_w*sin(2.5*pi*$)">
                                          <p:val>
                                            <p:fltVal val="0"/>
                                          </p:val>
                                        </p:tav>
                                        <p:tav tm="100000">
                                          <p:val>
                                            <p:fltVal val="1"/>
                                          </p:val>
                                        </p:tav>
                                      </p:tavLst>
                                    </p:anim>
                                    <p:anim calcmode="lin" valueType="num">
                                      <p:cBhvr>
                                        <p:cTn id="37" dur="2000" fill="hold"/>
                                        <p:tgtEl>
                                          <p:spTgt spid="1028"/>
                                        </p:tgtEl>
                                        <p:attrNameLst>
                                          <p:attrName>ppt_h</p:attrName>
                                        </p:attrNameLst>
                                      </p:cBhvr>
                                      <p:tavLst>
                                        <p:tav tm="0">
                                          <p:val>
                                            <p:strVal val="#ppt_h"/>
                                          </p:val>
                                        </p:tav>
                                        <p:tav tm="100000">
                                          <p:val>
                                            <p:strVal val="#ppt_h"/>
                                          </p:val>
                                        </p:tav>
                                      </p:tavLst>
                                    </p:anim>
                                  </p:childTnLst>
                                </p:cTn>
                              </p:par>
                            </p:childTnLst>
                          </p:cTn>
                        </p:par>
                        <p:par>
                          <p:cTn id="38" fill="hold">
                            <p:stCondLst>
                              <p:cond delay="10000"/>
                            </p:stCondLst>
                            <p:childTnLst>
                              <p:par>
                                <p:cTn id="39" presetID="45" presetClass="entr" presetSubtype="0" fill="hold" nodeType="afterEffect">
                                  <p:stCondLst>
                                    <p:cond delay="2000"/>
                                  </p:stCondLst>
                                  <p:childTnLst>
                                    <p:set>
                                      <p:cBhvr>
                                        <p:cTn id="40" dur="1" fill="hold">
                                          <p:stCondLst>
                                            <p:cond delay="0"/>
                                          </p:stCondLst>
                                        </p:cTn>
                                        <p:tgtEl>
                                          <p:spTgt spid="1029"/>
                                        </p:tgtEl>
                                        <p:attrNameLst>
                                          <p:attrName>style.visibility</p:attrName>
                                        </p:attrNameLst>
                                      </p:cBhvr>
                                      <p:to>
                                        <p:strVal val="visible"/>
                                      </p:to>
                                    </p:set>
                                    <p:animEffect transition="in" filter="fade">
                                      <p:cBhvr>
                                        <p:cTn id="41" dur="2000"/>
                                        <p:tgtEl>
                                          <p:spTgt spid="1029"/>
                                        </p:tgtEl>
                                      </p:cBhvr>
                                    </p:animEffect>
                                    <p:anim calcmode="lin" valueType="num">
                                      <p:cBhvr>
                                        <p:cTn id="42" dur="2000" fill="hold"/>
                                        <p:tgtEl>
                                          <p:spTgt spid="1029"/>
                                        </p:tgtEl>
                                        <p:attrNameLst>
                                          <p:attrName>ppt_w</p:attrName>
                                        </p:attrNameLst>
                                      </p:cBhvr>
                                      <p:tavLst>
                                        <p:tav tm="0" fmla="#ppt_w*sin(2.5*pi*$)">
                                          <p:val>
                                            <p:fltVal val="0"/>
                                          </p:val>
                                        </p:tav>
                                        <p:tav tm="100000">
                                          <p:val>
                                            <p:fltVal val="1"/>
                                          </p:val>
                                        </p:tav>
                                      </p:tavLst>
                                    </p:anim>
                                    <p:anim calcmode="lin" valueType="num">
                                      <p:cBhvr>
                                        <p:cTn id="43" dur="2000" fill="hold"/>
                                        <p:tgtEl>
                                          <p:spTgt spid="1029"/>
                                        </p:tgtEl>
                                        <p:attrNameLst>
                                          <p:attrName>ppt_h</p:attrName>
                                        </p:attrNameLst>
                                      </p:cBhvr>
                                      <p:tavLst>
                                        <p:tav tm="0">
                                          <p:val>
                                            <p:strVal val="#ppt_h"/>
                                          </p:val>
                                        </p:tav>
                                        <p:tav tm="100000">
                                          <p:val>
                                            <p:strVal val="#ppt_h"/>
                                          </p:val>
                                        </p:tav>
                                      </p:tavLst>
                                    </p:anim>
                                  </p:childTnLst>
                                </p:cTn>
                              </p:par>
                            </p:childTnLst>
                          </p:cTn>
                        </p:par>
                        <p:par>
                          <p:cTn id="44" fill="hold">
                            <p:stCondLst>
                              <p:cond delay="14000"/>
                            </p:stCondLst>
                            <p:childTnLst>
                              <p:par>
                                <p:cTn id="45" presetID="45" presetClass="entr" presetSubtype="0" fill="hold" nodeType="afterEffect">
                                  <p:stCondLst>
                                    <p:cond delay="200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2000"/>
                                        <p:tgtEl>
                                          <p:spTgt spid="1030"/>
                                        </p:tgtEl>
                                      </p:cBhvr>
                                    </p:animEffect>
                                    <p:anim calcmode="lin" valueType="num">
                                      <p:cBhvr>
                                        <p:cTn id="48" dur="2000" fill="hold"/>
                                        <p:tgtEl>
                                          <p:spTgt spid="1030"/>
                                        </p:tgtEl>
                                        <p:attrNameLst>
                                          <p:attrName>ppt_w</p:attrName>
                                        </p:attrNameLst>
                                      </p:cBhvr>
                                      <p:tavLst>
                                        <p:tav tm="0" fmla="#ppt_w*sin(2.5*pi*$)">
                                          <p:val>
                                            <p:fltVal val="0"/>
                                          </p:val>
                                        </p:tav>
                                        <p:tav tm="100000">
                                          <p:val>
                                            <p:fltVal val="1"/>
                                          </p:val>
                                        </p:tav>
                                      </p:tavLst>
                                    </p:anim>
                                    <p:anim calcmode="lin" valueType="num">
                                      <p:cBhvr>
                                        <p:cTn id="49" dur="2000" fill="hold"/>
                                        <p:tgtEl>
                                          <p:spTgt spid="1030"/>
                                        </p:tgtEl>
                                        <p:attrNameLst>
                                          <p:attrName>ppt_h</p:attrName>
                                        </p:attrNameLst>
                                      </p:cBhvr>
                                      <p:tavLst>
                                        <p:tav tm="0">
                                          <p:val>
                                            <p:strVal val="#ppt_h"/>
                                          </p:val>
                                        </p:tav>
                                        <p:tav tm="100000">
                                          <p:val>
                                            <p:strVal val="#ppt_h"/>
                                          </p:val>
                                        </p:tav>
                                      </p:tavLst>
                                    </p:anim>
                                  </p:childTnLst>
                                </p:cTn>
                              </p:par>
                            </p:childTnLst>
                          </p:cTn>
                        </p:par>
                        <p:par>
                          <p:cTn id="50" fill="hold">
                            <p:stCondLst>
                              <p:cond delay="18000"/>
                            </p:stCondLst>
                            <p:childTnLst>
                              <p:par>
                                <p:cTn id="51" presetID="45" presetClass="entr" presetSubtype="0" fill="hold" nodeType="afterEffect">
                                  <p:stCondLst>
                                    <p:cond delay="2000"/>
                                  </p:stCondLst>
                                  <p:childTnLst>
                                    <p:set>
                                      <p:cBhvr>
                                        <p:cTn id="52" dur="1" fill="hold">
                                          <p:stCondLst>
                                            <p:cond delay="0"/>
                                          </p:stCondLst>
                                        </p:cTn>
                                        <p:tgtEl>
                                          <p:spTgt spid="1031"/>
                                        </p:tgtEl>
                                        <p:attrNameLst>
                                          <p:attrName>style.visibility</p:attrName>
                                        </p:attrNameLst>
                                      </p:cBhvr>
                                      <p:to>
                                        <p:strVal val="visible"/>
                                      </p:to>
                                    </p:set>
                                    <p:animEffect transition="in" filter="fade">
                                      <p:cBhvr>
                                        <p:cTn id="53" dur="2000"/>
                                        <p:tgtEl>
                                          <p:spTgt spid="1031"/>
                                        </p:tgtEl>
                                      </p:cBhvr>
                                    </p:animEffect>
                                    <p:anim calcmode="lin" valueType="num">
                                      <p:cBhvr>
                                        <p:cTn id="54" dur="2000" fill="hold"/>
                                        <p:tgtEl>
                                          <p:spTgt spid="1031"/>
                                        </p:tgtEl>
                                        <p:attrNameLst>
                                          <p:attrName>ppt_w</p:attrName>
                                        </p:attrNameLst>
                                      </p:cBhvr>
                                      <p:tavLst>
                                        <p:tav tm="0" fmla="#ppt_w*sin(2.5*pi*$)">
                                          <p:val>
                                            <p:fltVal val="0"/>
                                          </p:val>
                                        </p:tav>
                                        <p:tav tm="100000">
                                          <p:val>
                                            <p:fltVal val="1"/>
                                          </p:val>
                                        </p:tav>
                                      </p:tavLst>
                                    </p:anim>
                                    <p:anim calcmode="lin" valueType="num">
                                      <p:cBhvr>
                                        <p:cTn id="55" dur="2000" fill="hold"/>
                                        <p:tgtEl>
                                          <p:spTgt spid="103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2000"/>
                                  </p:stCondLst>
                                  <p:childTnLst>
                                    <p:set>
                                      <p:cBhvr>
                                        <p:cTn id="57" dur="1" fill="hold">
                                          <p:stCondLst>
                                            <p:cond delay="0"/>
                                          </p:stCondLst>
                                        </p:cTn>
                                        <p:tgtEl>
                                          <p:spTgt spid="1032"/>
                                        </p:tgtEl>
                                        <p:attrNameLst>
                                          <p:attrName>style.visibility</p:attrName>
                                        </p:attrNameLst>
                                      </p:cBhvr>
                                      <p:to>
                                        <p:strVal val="visible"/>
                                      </p:to>
                                    </p:set>
                                    <p:animEffect transition="in" filter="fade">
                                      <p:cBhvr>
                                        <p:cTn id="58" dur="2000"/>
                                        <p:tgtEl>
                                          <p:spTgt spid="1032"/>
                                        </p:tgtEl>
                                      </p:cBhvr>
                                    </p:animEffect>
                                    <p:anim calcmode="lin" valueType="num">
                                      <p:cBhvr>
                                        <p:cTn id="59" dur="2000" fill="hold"/>
                                        <p:tgtEl>
                                          <p:spTgt spid="1032"/>
                                        </p:tgtEl>
                                        <p:attrNameLst>
                                          <p:attrName>ppt_w</p:attrName>
                                        </p:attrNameLst>
                                      </p:cBhvr>
                                      <p:tavLst>
                                        <p:tav tm="0" fmla="#ppt_w*sin(2.5*pi*$)">
                                          <p:val>
                                            <p:fltVal val="0"/>
                                          </p:val>
                                        </p:tav>
                                        <p:tav tm="100000">
                                          <p:val>
                                            <p:fltVal val="1"/>
                                          </p:val>
                                        </p:tav>
                                      </p:tavLst>
                                    </p:anim>
                                    <p:anim calcmode="lin" valueType="num">
                                      <p:cBhvr>
                                        <p:cTn id="60" dur="2000" fill="hold"/>
                                        <p:tgtEl>
                                          <p:spTgt spid="1032"/>
                                        </p:tgtEl>
                                        <p:attrNameLst>
                                          <p:attrName>ppt_h</p:attrName>
                                        </p:attrNameLst>
                                      </p:cBhvr>
                                      <p:tavLst>
                                        <p:tav tm="0">
                                          <p:val>
                                            <p:strVal val="#ppt_h"/>
                                          </p:val>
                                        </p:tav>
                                        <p:tav tm="100000">
                                          <p:val>
                                            <p:strVal val="#ppt_h"/>
                                          </p:val>
                                        </p:tav>
                                      </p:tavLst>
                                    </p:anim>
                                  </p:childTnLst>
                                </p:cTn>
                              </p:par>
                            </p:childTnLst>
                          </p:cTn>
                        </p:par>
                        <p:par>
                          <p:cTn id="61" fill="hold">
                            <p:stCondLst>
                              <p:cond delay="22000"/>
                            </p:stCondLst>
                            <p:childTnLst>
                              <p:par>
                                <p:cTn id="62" presetID="45" presetClass="entr" presetSubtype="0" fill="hold" nodeType="afterEffect">
                                  <p:stCondLst>
                                    <p:cond delay="2000"/>
                                  </p:stCondLst>
                                  <p:childTnLst>
                                    <p:set>
                                      <p:cBhvr>
                                        <p:cTn id="63" dur="1" fill="hold">
                                          <p:stCondLst>
                                            <p:cond delay="0"/>
                                          </p:stCondLst>
                                        </p:cTn>
                                        <p:tgtEl>
                                          <p:spTgt spid="1033"/>
                                        </p:tgtEl>
                                        <p:attrNameLst>
                                          <p:attrName>style.visibility</p:attrName>
                                        </p:attrNameLst>
                                      </p:cBhvr>
                                      <p:to>
                                        <p:strVal val="visible"/>
                                      </p:to>
                                    </p:set>
                                    <p:animEffect transition="in" filter="fade">
                                      <p:cBhvr>
                                        <p:cTn id="64" dur="2000"/>
                                        <p:tgtEl>
                                          <p:spTgt spid="1033"/>
                                        </p:tgtEl>
                                      </p:cBhvr>
                                    </p:animEffect>
                                    <p:anim calcmode="lin" valueType="num">
                                      <p:cBhvr>
                                        <p:cTn id="65" dur="2000" fill="hold"/>
                                        <p:tgtEl>
                                          <p:spTgt spid="1033"/>
                                        </p:tgtEl>
                                        <p:attrNameLst>
                                          <p:attrName>ppt_w</p:attrName>
                                        </p:attrNameLst>
                                      </p:cBhvr>
                                      <p:tavLst>
                                        <p:tav tm="0" fmla="#ppt_w*sin(2.5*pi*$)">
                                          <p:val>
                                            <p:fltVal val="0"/>
                                          </p:val>
                                        </p:tav>
                                        <p:tav tm="100000">
                                          <p:val>
                                            <p:fltVal val="1"/>
                                          </p:val>
                                        </p:tav>
                                      </p:tavLst>
                                    </p:anim>
                                    <p:anim calcmode="lin" valueType="num">
                                      <p:cBhvr>
                                        <p:cTn id="66" dur="2000" fill="hold"/>
                                        <p:tgtEl>
                                          <p:spTgt spid="10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277620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360" t="22044" r="13716" b="40416"/>
          <a:stretch/>
        </p:blipFill>
        <p:spPr bwMode="auto">
          <a:xfrm>
            <a:off x="107504" y="1412776"/>
            <a:ext cx="892899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404664"/>
            <a:ext cx="3312368" cy="523220"/>
          </a:xfrm>
          <a:prstGeom prst="rect">
            <a:avLst/>
          </a:prstGeom>
          <a:noFill/>
        </p:spPr>
        <p:txBody>
          <a:bodyPr wrap="square" rtlCol="0">
            <a:spAutoFit/>
          </a:bodyPr>
          <a:lstStyle/>
          <a:p>
            <a:r>
              <a:rPr lang="en-GB" sz="2800" b="1" dirty="0" smtClean="0">
                <a:solidFill>
                  <a:schemeClr val="bg1"/>
                </a:solidFill>
              </a:rPr>
              <a:t>Milestone Tracker</a:t>
            </a:r>
            <a:endParaRPr lang="en-GB" sz="2800" b="1" dirty="0">
              <a:solidFill>
                <a:schemeClr val="bg1"/>
              </a:solidFill>
            </a:endParaRPr>
          </a:p>
        </p:txBody>
      </p:sp>
    </p:spTree>
    <p:extLst>
      <p:ext uri="{BB962C8B-B14F-4D97-AF65-F5344CB8AC3E}">
        <p14:creationId xmlns:p14="http://schemas.microsoft.com/office/powerpoint/2010/main" val="896545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99" t="21907" r="24726" b="29600"/>
          <a:stretch/>
        </p:blipFill>
        <p:spPr bwMode="auto">
          <a:xfrm>
            <a:off x="1061255" y="967543"/>
            <a:ext cx="6624736" cy="493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6556186" y="1844824"/>
            <a:ext cx="1440160" cy="2739387"/>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4" name="TextBox 3"/>
          <p:cNvSpPr txBox="1"/>
          <p:nvPr/>
        </p:nvSpPr>
        <p:spPr>
          <a:xfrm rot="20670687">
            <a:off x="154538" y="407657"/>
            <a:ext cx="1728192" cy="646331"/>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My mum’s 60</a:t>
            </a:r>
            <a:r>
              <a:rPr lang="en-GB" baseline="30000" dirty="0" smtClean="0">
                <a:solidFill>
                  <a:srgbClr val="FF0000"/>
                </a:solidFill>
                <a:latin typeface="Agency FB" panose="020B0503020202020204" pitchFamily="34" charset="0"/>
              </a:rPr>
              <a:t>th</a:t>
            </a:r>
            <a:r>
              <a:rPr lang="en-GB" dirty="0" smtClean="0">
                <a:solidFill>
                  <a:srgbClr val="FF0000"/>
                </a:solidFill>
                <a:latin typeface="Agency FB" panose="020B0503020202020204" pitchFamily="34" charset="0"/>
              </a:rPr>
              <a:t> Birthday</a:t>
            </a:r>
            <a:endParaRPr lang="en-GB" dirty="0">
              <a:solidFill>
                <a:srgbClr val="FF0000"/>
              </a:solidFill>
              <a:latin typeface="Agency FB" panose="020B0503020202020204" pitchFamily="34" charset="0"/>
            </a:endParaRPr>
          </a:p>
        </p:txBody>
      </p:sp>
      <p:cxnSp>
        <p:nvCxnSpPr>
          <p:cNvPr id="6" name="Straight Connector 5"/>
          <p:cNvCxnSpPr/>
          <p:nvPr/>
        </p:nvCxnSpPr>
        <p:spPr bwMode="auto">
          <a:xfrm flipH="1">
            <a:off x="2107589" y="4581128"/>
            <a:ext cx="1988866" cy="1713669"/>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10"/>
          <p:cNvGrpSpPr/>
          <p:nvPr/>
        </p:nvGrpSpPr>
        <p:grpSpPr>
          <a:xfrm>
            <a:off x="971600" y="1052736"/>
            <a:ext cx="1440160" cy="1077058"/>
            <a:chOff x="7244680" y="6104742"/>
            <a:chExt cx="1440160" cy="1077058"/>
          </a:xfrm>
        </p:grpSpPr>
        <p:sp>
          <p:nvSpPr>
            <p:cNvPr id="9" name="Oval 8"/>
            <p:cNvSpPr/>
            <p:nvPr/>
          </p:nvSpPr>
          <p:spPr bwMode="auto">
            <a:xfrm>
              <a:off x="7244680" y="6245696"/>
              <a:ext cx="1440160" cy="936104"/>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charset="0"/>
                <a:ea typeface="ＭＳ Ｐゴシック" pitchFamily="1" charset="-128"/>
              </a:endParaRPr>
            </a:p>
          </p:txBody>
        </p:sp>
        <p:cxnSp>
          <p:nvCxnSpPr>
            <p:cNvPr id="10" name="Straight Connector 9"/>
            <p:cNvCxnSpPr>
              <a:endCxn id="9" idx="1"/>
            </p:cNvCxnSpPr>
            <p:nvPr/>
          </p:nvCxnSpPr>
          <p:spPr bwMode="auto">
            <a:xfrm>
              <a:off x="7244680" y="6104742"/>
              <a:ext cx="210907" cy="278043"/>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Oval 13"/>
          <p:cNvSpPr/>
          <p:nvPr/>
        </p:nvSpPr>
        <p:spPr bwMode="auto">
          <a:xfrm>
            <a:off x="1077053" y="2129794"/>
            <a:ext cx="1440160" cy="2808312"/>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charset="0"/>
              <a:ea typeface="ＭＳ Ｐゴシック" pitchFamily="1" charset="-128"/>
            </a:endParaRPr>
          </a:p>
        </p:txBody>
      </p:sp>
      <p:cxnSp>
        <p:nvCxnSpPr>
          <p:cNvPr id="15" name="Straight Connector 14"/>
          <p:cNvCxnSpPr/>
          <p:nvPr/>
        </p:nvCxnSpPr>
        <p:spPr bwMode="auto">
          <a:xfrm>
            <a:off x="789021" y="3641962"/>
            <a:ext cx="288032"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rot="20670687">
            <a:off x="-66733" y="3041418"/>
            <a:ext cx="1252400" cy="646331"/>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Plan to bake a cake</a:t>
            </a:r>
            <a:endParaRPr lang="en-GB" dirty="0">
              <a:solidFill>
                <a:srgbClr val="FF0000"/>
              </a:solidFill>
              <a:latin typeface="Agency FB" panose="020B0503020202020204" pitchFamily="34" charset="0"/>
            </a:endParaRPr>
          </a:p>
        </p:txBody>
      </p:sp>
      <p:sp>
        <p:nvSpPr>
          <p:cNvPr id="19" name="Oval 18"/>
          <p:cNvSpPr/>
          <p:nvPr/>
        </p:nvSpPr>
        <p:spPr bwMode="auto">
          <a:xfrm>
            <a:off x="2381942" y="1423777"/>
            <a:ext cx="1440160" cy="250785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charset="0"/>
              <a:ea typeface="ＭＳ Ｐゴシック" pitchFamily="1" charset="-128"/>
            </a:endParaRPr>
          </a:p>
        </p:txBody>
      </p:sp>
      <p:cxnSp>
        <p:nvCxnSpPr>
          <p:cNvPr id="20" name="Straight Connector 19"/>
          <p:cNvCxnSpPr/>
          <p:nvPr/>
        </p:nvCxnSpPr>
        <p:spPr bwMode="auto">
          <a:xfrm>
            <a:off x="2922002" y="847714"/>
            <a:ext cx="180020" cy="568154"/>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rot="21090157">
            <a:off x="3682722" y="223410"/>
            <a:ext cx="2552499" cy="646331"/>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Workout what you have in stock and what you have to buy</a:t>
            </a:r>
            <a:endParaRPr lang="en-GB" dirty="0">
              <a:solidFill>
                <a:srgbClr val="FF0000"/>
              </a:solidFill>
              <a:latin typeface="Agency FB" panose="020B0503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102" y="967543"/>
            <a:ext cx="1463675" cy="20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rot="20670687">
            <a:off x="2253021" y="280840"/>
            <a:ext cx="1252400" cy="646331"/>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Budget for the cake</a:t>
            </a:r>
            <a:endParaRPr lang="en-GB" dirty="0">
              <a:solidFill>
                <a:srgbClr val="FF0000"/>
              </a:solidFill>
              <a:latin typeface="Agency FB" panose="020B0503020202020204" pitchFamily="34" charset="0"/>
            </a:endParaRPr>
          </a:p>
        </p:txBody>
      </p:sp>
      <p:cxnSp>
        <p:nvCxnSpPr>
          <p:cNvPr id="36" name="Straight Connector 35"/>
          <p:cNvCxnSpPr/>
          <p:nvPr/>
        </p:nvCxnSpPr>
        <p:spPr bwMode="auto">
          <a:xfrm flipH="1">
            <a:off x="4661951" y="5619384"/>
            <a:ext cx="108012" cy="675413"/>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Oval 36"/>
          <p:cNvSpPr/>
          <p:nvPr/>
        </p:nvSpPr>
        <p:spPr bwMode="auto">
          <a:xfrm>
            <a:off x="3568980" y="3960633"/>
            <a:ext cx="2853389" cy="72008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charset="0"/>
              <a:ea typeface="ＭＳ Ｐゴシック" pitchFamily="1" charset="-128"/>
            </a:endParaRPr>
          </a:p>
        </p:txBody>
      </p:sp>
      <p:cxnSp>
        <p:nvCxnSpPr>
          <p:cNvPr id="38" name="Straight Connector 37"/>
          <p:cNvCxnSpPr/>
          <p:nvPr/>
        </p:nvCxnSpPr>
        <p:spPr bwMode="auto">
          <a:xfrm flipH="1" flipV="1">
            <a:off x="7733295" y="4320673"/>
            <a:ext cx="618516" cy="573803"/>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Box 38"/>
          <p:cNvSpPr txBox="1"/>
          <p:nvPr/>
        </p:nvSpPr>
        <p:spPr>
          <a:xfrm rot="180697">
            <a:off x="1100814" y="6281184"/>
            <a:ext cx="1341788" cy="369332"/>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Buy ingredients </a:t>
            </a:r>
            <a:endParaRPr lang="en-GB" dirty="0">
              <a:solidFill>
                <a:srgbClr val="FF0000"/>
              </a:solidFill>
              <a:latin typeface="Agency FB" panose="020B0503020202020204" pitchFamily="34" charset="0"/>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182" y="4894476"/>
            <a:ext cx="261978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rot="180697">
            <a:off x="3991057" y="6281184"/>
            <a:ext cx="1341788" cy="369332"/>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Bake the cake</a:t>
            </a:r>
            <a:endParaRPr lang="en-GB" dirty="0">
              <a:solidFill>
                <a:srgbClr val="FF0000"/>
              </a:solidFill>
              <a:latin typeface="Agency FB" panose="020B0503020202020204" pitchFamily="34" charset="0"/>
            </a:endParaRPr>
          </a:p>
        </p:txBody>
      </p:sp>
      <p:sp>
        <p:nvSpPr>
          <p:cNvPr id="46" name="TextBox 45"/>
          <p:cNvSpPr txBox="1"/>
          <p:nvPr/>
        </p:nvSpPr>
        <p:spPr>
          <a:xfrm rot="180697">
            <a:off x="7763901" y="4917400"/>
            <a:ext cx="1341788" cy="1200329"/>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Deliver the cake </a:t>
            </a:r>
          </a:p>
          <a:p>
            <a:pPr algn="ctr"/>
            <a:r>
              <a:rPr lang="en-GB" dirty="0" smtClean="0">
                <a:solidFill>
                  <a:srgbClr val="FF0000"/>
                </a:solidFill>
                <a:latin typeface="Agency FB" panose="020B0503020202020204" pitchFamily="34" charset="0"/>
              </a:rPr>
              <a:t>sing </a:t>
            </a:r>
            <a:r>
              <a:rPr lang="en-GB" dirty="0">
                <a:solidFill>
                  <a:srgbClr val="FF0000"/>
                </a:solidFill>
                <a:latin typeface="Agency FB" panose="020B0503020202020204" pitchFamily="34" charset="0"/>
              </a:rPr>
              <a:t>H</a:t>
            </a:r>
            <a:r>
              <a:rPr lang="en-GB" dirty="0" smtClean="0">
                <a:solidFill>
                  <a:srgbClr val="FF0000"/>
                </a:solidFill>
                <a:latin typeface="Agency FB" panose="020B0503020202020204" pitchFamily="34" charset="0"/>
              </a:rPr>
              <a:t>appy Birthday</a:t>
            </a:r>
            <a:endParaRPr lang="en-GB" dirty="0">
              <a:solidFill>
                <a:srgbClr val="FF0000"/>
              </a:solidFill>
              <a:latin typeface="Agency FB" panose="020B0503020202020204" pitchFamily="34" charset="0"/>
            </a:endParaRPr>
          </a:p>
        </p:txBody>
      </p:sp>
      <p:sp>
        <p:nvSpPr>
          <p:cNvPr id="47" name="Oval 46"/>
          <p:cNvSpPr/>
          <p:nvPr/>
        </p:nvSpPr>
        <p:spPr bwMode="auto">
          <a:xfrm>
            <a:off x="5285777" y="1970193"/>
            <a:ext cx="1136592" cy="2099973"/>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charset="0"/>
              <a:ea typeface="ＭＳ Ｐゴシック" pitchFamily="1" charset="-128"/>
            </a:endParaRPr>
          </a:p>
        </p:txBody>
      </p:sp>
      <p:cxnSp>
        <p:nvCxnSpPr>
          <p:cNvPr id="44" name="Straight Connector 43"/>
          <p:cNvCxnSpPr/>
          <p:nvPr/>
        </p:nvCxnSpPr>
        <p:spPr bwMode="auto">
          <a:xfrm flipV="1">
            <a:off x="6084168" y="604005"/>
            <a:ext cx="1192098" cy="1456843"/>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Box 54"/>
          <p:cNvSpPr txBox="1"/>
          <p:nvPr/>
        </p:nvSpPr>
        <p:spPr>
          <a:xfrm rot="21416185">
            <a:off x="6404248" y="-31645"/>
            <a:ext cx="2552499" cy="646331"/>
          </a:xfrm>
          <a:prstGeom prst="rect">
            <a:avLst/>
          </a:prstGeom>
          <a:noFill/>
        </p:spPr>
        <p:txBody>
          <a:bodyPr wrap="square" rtlCol="0">
            <a:spAutoFit/>
          </a:bodyPr>
          <a:lstStyle/>
          <a:p>
            <a:pPr algn="ctr"/>
            <a:r>
              <a:rPr lang="en-GB" dirty="0" smtClean="0">
                <a:solidFill>
                  <a:srgbClr val="FF0000"/>
                </a:solidFill>
                <a:latin typeface="Agency FB" panose="020B0503020202020204" pitchFamily="34" charset="0"/>
              </a:rPr>
              <a:t>A bit of trial and error</a:t>
            </a:r>
          </a:p>
          <a:p>
            <a:pPr algn="ctr"/>
            <a:r>
              <a:rPr lang="en-GB" dirty="0" smtClean="0">
                <a:solidFill>
                  <a:srgbClr val="FF0000"/>
                </a:solidFill>
                <a:latin typeface="Agency FB" panose="020B0503020202020204" pitchFamily="34" charset="0"/>
              </a:rPr>
              <a:t>tasting and testing</a:t>
            </a:r>
            <a:endParaRPr lang="en-GB" dirty="0">
              <a:solidFill>
                <a:srgbClr val="FF0000"/>
              </a:solidFill>
              <a:latin typeface="Agency FB" panose="020B0503020202020204" pitchFamily="34" charset="0"/>
            </a:endParaRPr>
          </a:p>
        </p:txBody>
      </p:sp>
    </p:spTree>
    <p:extLst>
      <p:ext uri="{BB962C8B-B14F-4D97-AF65-F5344CB8AC3E}">
        <p14:creationId xmlns:p14="http://schemas.microsoft.com/office/powerpoint/2010/main" val="276952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0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6" grpId="0"/>
      <p:bldP spid="19" grpId="0" animBg="1"/>
      <p:bldP spid="23" grpId="0"/>
      <p:bldP spid="27" grpId="0"/>
      <p:bldP spid="37" grpId="0" animBg="1"/>
      <p:bldP spid="39" grpId="0"/>
      <p:bldP spid="43" grpId="0"/>
      <p:bldP spid="46" grpId="0"/>
      <p:bldP spid="47"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Management</a:t>
            </a:r>
            <a:endParaRPr lang="en-GB" dirty="0"/>
          </a:p>
        </p:txBody>
      </p:sp>
      <p:pic>
        <p:nvPicPr>
          <p:cNvPr id="2050" name="Picture 2" descr="C:\Users\15-00860\AppData\Local\Microsoft\Windows\Temporary Internet Files\Content.IE5\OU1IET0Z\IMAG0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75"/>
          <a:stretch/>
        </p:blipFill>
        <p:spPr bwMode="auto">
          <a:xfrm>
            <a:off x="2771800" y="1196752"/>
            <a:ext cx="3744416" cy="5312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9592" y="1772816"/>
            <a:ext cx="2880320" cy="369332"/>
          </a:xfrm>
          <a:prstGeom prst="rect">
            <a:avLst/>
          </a:prstGeom>
          <a:noFill/>
        </p:spPr>
        <p:txBody>
          <a:bodyPr wrap="square" rtlCol="0">
            <a:spAutoFit/>
          </a:bodyPr>
          <a:lstStyle/>
          <a:p>
            <a:r>
              <a:rPr lang="en-GB" dirty="0" smtClean="0">
                <a:solidFill>
                  <a:schemeClr val="bg1"/>
                </a:solidFill>
              </a:rPr>
              <a:t>The end product</a:t>
            </a:r>
            <a:endParaRPr lang="en-GB" dirty="0">
              <a:solidFill>
                <a:schemeClr val="bg1"/>
              </a:solidFill>
            </a:endParaRPr>
          </a:p>
        </p:txBody>
      </p:sp>
    </p:spTree>
    <p:extLst>
      <p:ext uri="{BB962C8B-B14F-4D97-AF65-F5344CB8AC3E}">
        <p14:creationId xmlns:p14="http://schemas.microsoft.com/office/powerpoint/2010/main" val="78909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Training Needs Analysis (TNA)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8995334"/>
              </p:ext>
            </p:extLst>
          </p:nvPr>
        </p:nvGraphicFramePr>
        <p:xfrm>
          <a:off x="685800" y="1447800"/>
          <a:ext cx="5398368" cy="4357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6540886" y="3212976"/>
            <a:ext cx="1415490" cy="849294"/>
            <a:chOff x="3687" y="1754084"/>
            <a:chExt cx="1415490" cy="849294"/>
          </a:xfrm>
        </p:grpSpPr>
        <p:sp>
          <p:nvSpPr>
            <p:cNvPr id="7" name="Rounded Rectangle 6"/>
            <p:cNvSpPr/>
            <p:nvPr/>
          </p:nvSpPr>
          <p:spPr>
            <a:xfrm>
              <a:off x="3687" y="1754084"/>
              <a:ext cx="1415490" cy="84929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28562" y="1778959"/>
              <a:ext cx="1365740" cy="799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GB" sz="3500" kern="1200" dirty="0"/>
            </a:p>
          </p:txBody>
        </p:sp>
      </p:grpSp>
      <p:grpSp>
        <p:nvGrpSpPr>
          <p:cNvPr id="9" name="Group 8"/>
          <p:cNvGrpSpPr/>
          <p:nvPr/>
        </p:nvGrpSpPr>
        <p:grpSpPr>
          <a:xfrm>
            <a:off x="6156176" y="3429000"/>
            <a:ext cx="295394" cy="351041"/>
            <a:chOff x="3549051" y="2008558"/>
            <a:chExt cx="295394" cy="351041"/>
          </a:xfrm>
        </p:grpSpPr>
        <p:sp>
          <p:nvSpPr>
            <p:cNvPr id="10" name="Right Arrow 9"/>
            <p:cNvSpPr/>
            <p:nvPr/>
          </p:nvSpPr>
          <p:spPr>
            <a:xfrm rot="21581322">
              <a:off x="3549051" y="2008558"/>
              <a:ext cx="295394" cy="3510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ight Arrow 4"/>
            <p:cNvSpPr/>
            <p:nvPr/>
          </p:nvSpPr>
          <p:spPr>
            <a:xfrm rot="21581322">
              <a:off x="3549052" y="2079007"/>
              <a:ext cx="206776" cy="2106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GB" sz="1600" kern="1200" dirty="0"/>
            </a:p>
          </p:txBody>
        </p:sp>
      </p:grpSp>
      <p:sp>
        <p:nvSpPr>
          <p:cNvPr id="12" name="TextBox 11"/>
          <p:cNvSpPr txBox="1"/>
          <p:nvPr/>
        </p:nvSpPr>
        <p:spPr>
          <a:xfrm>
            <a:off x="6672567" y="3387469"/>
            <a:ext cx="1152128" cy="615553"/>
          </a:xfrm>
          <a:prstGeom prst="rect">
            <a:avLst/>
          </a:prstGeom>
          <a:noFill/>
        </p:spPr>
        <p:txBody>
          <a:bodyPr wrap="square" rtlCol="0">
            <a:spAutoFit/>
          </a:bodyPr>
          <a:lstStyle/>
          <a:p>
            <a:pPr algn="ctr"/>
            <a:r>
              <a:rPr lang="en-GB" sz="1700" dirty="0" smtClean="0">
                <a:solidFill>
                  <a:schemeClr val="bg1"/>
                </a:solidFill>
              </a:rPr>
              <a:t>The Engineer</a:t>
            </a:r>
            <a:endParaRPr lang="en-GB" sz="1700" dirty="0">
              <a:solidFill>
                <a:schemeClr val="bg1"/>
              </a:solidFill>
            </a:endParaRPr>
          </a:p>
        </p:txBody>
      </p:sp>
      <p:cxnSp>
        <p:nvCxnSpPr>
          <p:cNvPr id="15" name="Straight Arrow Connector 14"/>
          <p:cNvCxnSpPr/>
          <p:nvPr/>
        </p:nvCxnSpPr>
        <p:spPr bwMode="auto">
          <a:xfrm flipH="1">
            <a:off x="683569" y="5661248"/>
            <a:ext cx="5575996" cy="0"/>
          </a:xfrm>
          <a:prstGeom prst="straightConnector1">
            <a:avLst/>
          </a:prstGeom>
          <a:solidFill>
            <a:schemeClr val="accent1"/>
          </a:solidFill>
          <a:ln w="152400" cap="rnd" cmpd="sng" algn="ctr">
            <a:solidFill>
              <a:schemeClr val="accent1">
                <a:lumMod val="90000"/>
              </a:schemeClr>
            </a:solidFill>
            <a:prstDash val="solid"/>
            <a:bevel/>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6363524" y="5165903"/>
            <a:ext cx="2660615" cy="1169551"/>
          </a:xfrm>
          <a:prstGeom prst="rect">
            <a:avLst/>
          </a:prstGeom>
          <a:noFill/>
        </p:spPr>
        <p:txBody>
          <a:bodyPr wrap="square" rtlCol="0">
            <a:spAutoFit/>
          </a:bodyPr>
          <a:lstStyle/>
          <a:p>
            <a:r>
              <a:rPr lang="en-GB" sz="1400" b="1" dirty="0" smtClean="0">
                <a:solidFill>
                  <a:schemeClr val="bg1"/>
                </a:solidFill>
              </a:rPr>
              <a:t>The TNA has taken the end product of the engineer and reversed the process to develop the language requirements of the course.</a:t>
            </a:r>
            <a:endParaRPr lang="en-GB" sz="1400" b="1" dirty="0">
              <a:solidFill>
                <a:schemeClr val="bg1"/>
              </a:solidFill>
            </a:endParaRPr>
          </a:p>
        </p:txBody>
      </p:sp>
    </p:spTree>
    <p:extLst>
      <p:ext uri="{BB962C8B-B14F-4D97-AF65-F5344CB8AC3E}">
        <p14:creationId xmlns:p14="http://schemas.microsoft.com/office/powerpoint/2010/main" val="1599313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50304-JSCSC_PPT_Theme_Dark-U">
  <a:themeElements>
    <a:clrScheme name="JSCSC Title Master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SCSC Title Master_b">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JSCSC Title Master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SCSC Title Master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SCSC Title Master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SCSC Title Master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SCSC Title Master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SCSC Title Master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SCSC Title Master_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SCSC Title Master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SCSC Title Master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SCSC Title Master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SCSC Title Master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SCSC Title Master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20150304-JSCSC_PPT_Theme_Dark-U</Template>
  <TotalTime>1214</TotalTime>
  <Words>549</Words>
  <Application>Microsoft Office PowerPoint</Application>
  <PresentationFormat>On-screen Show (4:3)</PresentationFormat>
  <Paragraphs>102</Paragraphs>
  <Slides>26</Slides>
  <Notes>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ＭＳ Ｐゴシック</vt:lpstr>
      <vt:lpstr>Agency FB</vt:lpstr>
      <vt:lpstr>Arial</vt:lpstr>
      <vt:lpstr>Calibri</vt:lpstr>
      <vt:lpstr>Times</vt:lpstr>
      <vt:lpstr>Wingdings</vt:lpstr>
      <vt:lpstr>20150304-JSCSC_PPT_Theme_Dark-U</vt:lpstr>
      <vt:lpstr>3_Office Theme</vt:lpstr>
      <vt:lpstr>2_Office Theme</vt:lpstr>
      <vt:lpstr>Lessons Learnt from Designing and Delivering a Technical Engineering Course. </vt:lpstr>
      <vt:lpstr>Need to design a Maritime Engineering Course</vt:lpstr>
      <vt:lpstr>What doesn’t work? – Ferris Bueller </vt:lpstr>
      <vt:lpstr>We would never do that… or would we?</vt:lpstr>
      <vt:lpstr>PowerPoint Presentation</vt:lpstr>
      <vt:lpstr>PowerPoint Presentation</vt:lpstr>
      <vt:lpstr>PowerPoint Presentation</vt:lpstr>
      <vt:lpstr>Project Management</vt:lpstr>
      <vt:lpstr>Training Needs Analysis (TNA)</vt:lpstr>
      <vt:lpstr>Course Requirements</vt:lpstr>
      <vt:lpstr>Remember Ferris Bueller</vt:lpstr>
      <vt:lpstr>Developing course materials</vt:lpstr>
      <vt:lpstr>PowerPoint Presentation</vt:lpstr>
      <vt:lpstr>Jackspeak</vt:lpstr>
      <vt:lpstr>Abbreviations and acronyms </vt:lpstr>
      <vt:lpstr>Examples of course material</vt:lpstr>
      <vt:lpstr>Examples of Course Materials</vt:lpstr>
      <vt:lpstr>The Internal Combustion Engine </vt:lpstr>
      <vt:lpstr>Hydraulic values </vt:lpstr>
      <vt:lpstr>PowerPoint Presentation</vt:lpstr>
      <vt:lpstr>Smart Board Technology</vt:lpstr>
      <vt:lpstr>Realistic linguistic usage - Incident Board</vt:lpstr>
      <vt:lpstr>Quality assurance </vt:lpstr>
      <vt:lpstr>Requirements for course design</vt:lpstr>
      <vt:lpstr>Any questions</vt:lpstr>
      <vt:lpstr>Teacher Training </vt:lpstr>
    </vt:vector>
  </TitlesOfParts>
  <Company>Defence Academy Of The United Kingdom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 of developing a course from scratch with DOLSU support.”</dc:title>
  <dc:creator>DEFAC-JSCSC-DCLC-SO3 Maritime 1</dc:creator>
  <cp:lastModifiedBy>james bicknell</cp:lastModifiedBy>
  <cp:revision>52</cp:revision>
  <cp:lastPrinted>2015-09-25T09:22:57Z</cp:lastPrinted>
  <dcterms:created xsi:type="dcterms:W3CDTF">2015-09-03T14:22:51Z</dcterms:created>
  <dcterms:modified xsi:type="dcterms:W3CDTF">2015-10-05T18:59:02Z</dcterms:modified>
</cp:coreProperties>
</file>