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333" r:id="rId1"/>
  </p:sldMasterIdLst>
  <p:notesMasterIdLst>
    <p:notesMasterId r:id="rId18"/>
  </p:notesMasterIdLst>
  <p:handoutMasterIdLst>
    <p:handoutMasterId r:id="rId19"/>
  </p:handoutMasterIdLst>
  <p:sldIdLst>
    <p:sldId id="3980" r:id="rId2"/>
    <p:sldId id="3897" r:id="rId3"/>
    <p:sldId id="3981" r:id="rId4"/>
    <p:sldId id="3997" r:id="rId5"/>
    <p:sldId id="3999" r:id="rId6"/>
    <p:sldId id="3982" r:id="rId7"/>
    <p:sldId id="3992" r:id="rId8"/>
    <p:sldId id="3985" r:id="rId9"/>
    <p:sldId id="3995" r:id="rId10"/>
    <p:sldId id="3993" r:id="rId11"/>
    <p:sldId id="3994" r:id="rId12"/>
    <p:sldId id="3988" r:id="rId13"/>
    <p:sldId id="3996" r:id="rId14"/>
    <p:sldId id="3991" r:id="rId15"/>
    <p:sldId id="3986" r:id="rId16"/>
    <p:sldId id="3984" r:id="rId17"/>
  </p:sldIdLst>
  <p:sldSz cx="9144000" cy="6858000" type="screen4x3"/>
  <p:notesSz cx="6797675" cy="9926638"/>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21092" algn="l" rtl="0" fontAlgn="base">
      <a:spcBef>
        <a:spcPct val="0"/>
      </a:spcBef>
      <a:spcAft>
        <a:spcPct val="0"/>
      </a:spcAft>
      <a:defRPr kern="1200">
        <a:solidFill>
          <a:schemeClr val="tx1"/>
        </a:solidFill>
        <a:latin typeface="Arial" charset="0"/>
        <a:ea typeface="+mn-ea"/>
        <a:cs typeface="Arial" charset="0"/>
      </a:defRPr>
    </a:lvl2pPr>
    <a:lvl3pPr marL="842184" algn="l" rtl="0" fontAlgn="base">
      <a:spcBef>
        <a:spcPct val="0"/>
      </a:spcBef>
      <a:spcAft>
        <a:spcPct val="0"/>
      </a:spcAft>
      <a:defRPr kern="1200">
        <a:solidFill>
          <a:schemeClr val="tx1"/>
        </a:solidFill>
        <a:latin typeface="Arial" charset="0"/>
        <a:ea typeface="+mn-ea"/>
        <a:cs typeface="Arial" charset="0"/>
      </a:defRPr>
    </a:lvl3pPr>
    <a:lvl4pPr marL="1263274" algn="l" rtl="0" fontAlgn="base">
      <a:spcBef>
        <a:spcPct val="0"/>
      </a:spcBef>
      <a:spcAft>
        <a:spcPct val="0"/>
      </a:spcAft>
      <a:defRPr kern="1200">
        <a:solidFill>
          <a:schemeClr val="tx1"/>
        </a:solidFill>
        <a:latin typeface="Arial" charset="0"/>
        <a:ea typeface="+mn-ea"/>
        <a:cs typeface="Arial" charset="0"/>
      </a:defRPr>
    </a:lvl4pPr>
    <a:lvl5pPr marL="1684366" algn="l" rtl="0" fontAlgn="base">
      <a:spcBef>
        <a:spcPct val="0"/>
      </a:spcBef>
      <a:spcAft>
        <a:spcPct val="0"/>
      </a:spcAft>
      <a:defRPr kern="1200">
        <a:solidFill>
          <a:schemeClr val="tx1"/>
        </a:solidFill>
        <a:latin typeface="Arial" charset="0"/>
        <a:ea typeface="+mn-ea"/>
        <a:cs typeface="Arial" charset="0"/>
      </a:defRPr>
    </a:lvl5pPr>
    <a:lvl6pPr marL="2105455" algn="l" defTabSz="842184" rtl="0" eaLnBrk="1" latinLnBrk="0" hangingPunct="1">
      <a:defRPr kern="1200">
        <a:solidFill>
          <a:schemeClr val="tx1"/>
        </a:solidFill>
        <a:latin typeface="Arial" charset="0"/>
        <a:ea typeface="+mn-ea"/>
        <a:cs typeface="Arial" charset="0"/>
      </a:defRPr>
    </a:lvl6pPr>
    <a:lvl7pPr marL="2526545" algn="l" defTabSz="842184" rtl="0" eaLnBrk="1" latinLnBrk="0" hangingPunct="1">
      <a:defRPr kern="1200">
        <a:solidFill>
          <a:schemeClr val="tx1"/>
        </a:solidFill>
        <a:latin typeface="Arial" charset="0"/>
        <a:ea typeface="+mn-ea"/>
        <a:cs typeface="Arial" charset="0"/>
      </a:defRPr>
    </a:lvl7pPr>
    <a:lvl8pPr marL="2947638" algn="l" defTabSz="842184" rtl="0" eaLnBrk="1" latinLnBrk="0" hangingPunct="1">
      <a:defRPr kern="1200">
        <a:solidFill>
          <a:schemeClr val="tx1"/>
        </a:solidFill>
        <a:latin typeface="Arial" charset="0"/>
        <a:ea typeface="+mn-ea"/>
        <a:cs typeface="Arial" charset="0"/>
      </a:defRPr>
    </a:lvl8pPr>
    <a:lvl9pPr marL="3368730" algn="l" defTabSz="842184"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Sezione predefinita" id="{CA082846-AB51-4B1B-9E50-B78C456B1C7C}">
          <p14:sldIdLst>
            <p14:sldId id="3980"/>
            <p14:sldId id="3897"/>
            <p14:sldId id="3981"/>
            <p14:sldId id="3997"/>
            <p14:sldId id="3999"/>
            <p14:sldId id="3982"/>
            <p14:sldId id="3992"/>
            <p14:sldId id="3985"/>
            <p14:sldId id="3995"/>
            <p14:sldId id="3993"/>
            <p14:sldId id="3994"/>
            <p14:sldId id="3988"/>
            <p14:sldId id="3996"/>
            <p14:sldId id="3991"/>
            <p14:sldId id="3986"/>
            <p14:sldId id="398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DEA900"/>
    <a:srgbClr val="669900"/>
    <a:srgbClr val="339966"/>
    <a:srgbClr val="000000"/>
    <a:srgbClr val="404F21"/>
    <a:srgbClr val="996633"/>
    <a:srgbClr val="9BBB59"/>
    <a:srgbClr val="33CCFF"/>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B301B821-A1FF-4177-AEE7-76D212191A09}" styleName="Medium Style 9">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1"/>
          </a:solidFill>
        </a:fill>
      </a:tcStyle>
    </a:firstRow>
    <a:neCell>
      <a:tcStyle>
        <a:tcBdr/>
      </a:tcStyle>
    </a:neCell>
    <a:nwCell>
      <a:tcStyle>
        <a:tcBdr/>
      </a:tcStyle>
    </a:nwCell>
  </a:tblStyle>
  <a:tblStyle styleId="{9DCAF9ED-07DC-4A11-8D7F-57B35C25682E}" styleName="Medium Style 10">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2H>
      <a:tcStyle>
        <a:tcBdr/>
      </a:tcStyle>
    </a:band2H>
    <a:band1V>
      <a:tcStyle>
        <a:tcBdr/>
        <a:fill>
          <a:solidFill>
            <a:schemeClr val="accent2">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2"/>
          </a:solidFill>
        </a:fill>
      </a:tcStyle>
    </a:firstRow>
    <a:neCell>
      <a:tcStyle>
        <a:tcBdr/>
      </a:tcStyle>
    </a:neCell>
    <a:nwCell>
      <a:tcStyle>
        <a:tcBdr/>
      </a:tcStyle>
    </a:nwCell>
  </a:tblStyle>
  <a:tblStyle styleId="{793D81CF-94F2-401A-BA57-92F5A7B2D0C5}" styleName="Medium Style 8">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dk1"/>
          </a:solidFill>
        </a:fill>
      </a:tcStyle>
    </a:firstRow>
    <a:neCell>
      <a:tcStyle>
        <a:tcBdr/>
      </a:tcStyle>
    </a:neCell>
    <a:nwCell>
      <a:tcStyle>
        <a:tcBdr/>
      </a:tcStyle>
    </a:nwCell>
  </a:tblStyle>
  <a:tblStyle styleId="{5FD0F851-EC5A-4D38-B0AD-8093EC10F338}" styleName="Light Style 6">
    <a:wholeTbl>
      <a:tcTxStyle>
        <a:fontRef idx="minor">
          <a:scrgbClr r="0" g="0" b="0"/>
        </a:fontRef>
        <a:schemeClr val="accent5"/>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seCell>
      <a:tcStyle>
        <a:tcBdr/>
      </a:tcStyle>
    </a:seCell>
    <a:swCell>
      <a:tcStyle>
        <a:tcBdr/>
      </a:tcStyle>
    </a:swCell>
    <a:firstRow>
      <a:tcTxStyle b="on"/>
      <a:tcStyle>
        <a:tcBdr>
          <a:bottom>
            <a:ln w="12700" cmpd="sng">
              <a:solidFill>
                <a:schemeClr val="accent5"/>
              </a:solidFill>
            </a:ln>
          </a:bottom>
        </a:tcBdr>
        <a:fill>
          <a:noFill/>
        </a:fill>
      </a:tcStyle>
    </a:firstRow>
    <a:neCell>
      <a:tcStyle>
        <a:tcBdr/>
      </a:tcStyle>
    </a:neCell>
    <a:nwCell>
      <a:tcStyle>
        <a:tcBdr/>
      </a:tcStyle>
    </a:nwCell>
  </a:tblStyle>
  <a:tblStyle styleId="{1FECB4D8-DB02-4DC6-A0A2-4F2EBAE1DC90}" styleName="Medium Style 11">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2H>
      <a:tcStyle>
        <a:tcBdr/>
      </a:tcStyle>
    </a:band2H>
    <a:band1V>
      <a:tcStyle>
        <a:tcBdr/>
        <a:fill>
          <a:solidFill>
            <a:schemeClr val="accent3">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3"/>
          </a:solidFill>
        </a:fill>
      </a:tcStyle>
    </a:firstRow>
    <a:neCell>
      <a:tcStyle>
        <a:tcBdr/>
      </a:tcStyle>
    </a:neCell>
    <a:nwCell>
      <a:tcStyle>
        <a:tcBdr/>
      </a:tcStyle>
    </a:nwCell>
  </a:tblStyle>
  <a:tblStyle styleId="{3B4B98B0-60AC-42C2-AFA5-B58CD77FA1E5}" styleName="Light Style 2">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seCell>
      <a:tcStyle>
        <a:tcBdr/>
      </a:tcStyle>
    </a:seCell>
    <a:swCell>
      <a:tcStyle>
        <a:tcBdr/>
      </a:tcStyle>
    </a:swCell>
    <a:firstRow>
      <a:tcTxStyle b="on"/>
      <a:tcStyle>
        <a:tcBdr>
          <a:bottom>
            <a:ln w="12700" cmpd="sng">
              <a:solidFill>
                <a:schemeClr val="accent1"/>
              </a:solidFill>
            </a:ln>
          </a:bottom>
        </a:tcBdr>
        <a:fill>
          <a:noFill/>
        </a:fill>
      </a:tcStyle>
    </a:firstRow>
    <a:neCell>
      <a:tcStyle>
        <a:tcBdr/>
      </a:tcStyle>
    </a:neCell>
    <a:nwCell>
      <a:tcStyle>
        <a:tcBdr/>
      </a:tcStyle>
    </a:nwCell>
  </a:tblStyle>
  <a:tblStyle styleId="{0E3FDE45-AF77-4B5C-9715-49D594BDF05E}" styleName="Light Style 3">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seCell>
      <a:tcStyle>
        <a:tcBdr/>
      </a:tcStyle>
    </a:seCell>
    <a:swCell>
      <a:tcStyle>
        <a:tcBdr/>
      </a:tcStyle>
    </a:swCell>
    <a:firstRow>
      <a:tcTxStyle b="on"/>
      <a:tcStyle>
        <a:tcBdr>
          <a:bottom>
            <a:ln w="12700" cmpd="sng">
              <a:solidFill>
                <a:schemeClr val="accent2"/>
              </a:solidFill>
            </a:ln>
          </a:bottom>
        </a:tcBdr>
        <a:fill>
          <a:noFill/>
        </a:fill>
      </a:tcStyle>
    </a:firstRow>
    <a:neCell>
      <a:tcStyle>
        <a:tcBdr/>
      </a:tcStyle>
    </a:neCell>
    <a:nwCell>
      <a:tcStyle>
        <a:tcBdr/>
      </a:tcStyle>
    </a:nwCell>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Stile medio 4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2DE63D5-997A-4646-A377-4702673A728D}" styleName="Stile chiaro 2 - Color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27F97BB-C833-4FB7-BDE5-3F7075034690}" styleName="Stile con tema 2 - Colore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ile con tema 2 - Colore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91" autoAdjust="0"/>
    <p:restoredTop sz="87643" autoAdjust="0"/>
  </p:normalViewPr>
  <p:slideViewPr>
    <p:cSldViewPr>
      <p:cViewPr varScale="1">
        <p:scale>
          <a:sx n="64" d="100"/>
          <a:sy n="64" d="100"/>
        </p:scale>
        <p:origin x="1434" y="72"/>
      </p:cViewPr>
      <p:guideLst>
        <p:guide orient="horz" pos="2160"/>
        <p:guide pos="2880"/>
      </p:guideLst>
    </p:cSldViewPr>
  </p:slideViewPr>
  <p:outlineViewPr>
    <p:cViewPr>
      <p:scale>
        <a:sx n="33" d="100"/>
        <a:sy n="33" d="100"/>
      </p:scale>
      <p:origin x="0" y="8874"/>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60" d="100"/>
          <a:sy n="60" d="100"/>
        </p:scale>
        <p:origin x="-2442" y="15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5"/>
          <p:cNvSpPr>
            <a:spLocks noGrp="1"/>
          </p:cNvSpPr>
          <p:nvPr>
            <p:ph type="sldNum" sz="quarter" idx="3"/>
          </p:nvPr>
        </p:nvSpPr>
        <p:spPr bwMode="auto">
          <a:xfrm>
            <a:off x="3849704" y="9429776"/>
            <a:ext cx="2946400" cy="495299"/>
          </a:xfrm>
          <a:prstGeom prst="rect">
            <a:avLst/>
          </a:prstGeom>
          <a:noFill/>
          <a:ln w="9525">
            <a:noFill/>
            <a:miter lim="800000"/>
            <a:headEnd/>
            <a:tailEnd/>
          </a:ln>
        </p:spPr>
        <p:txBody>
          <a:bodyPr vert="horz" wrap="square" lIns="93976" tIns="46989" rIns="93976" bIns="46989" numCol="1" anchor="t" anchorCtr="0" compatLnSpc="1">
            <a:prstTxWarp prst="textNoShape">
              <a:avLst/>
            </a:prstTxWarp>
          </a:bodyPr>
          <a:lstStyle>
            <a:lvl1pPr defTabSz="951605">
              <a:defRPr>
                <a:latin typeface="Calibri" pitchFamily="34" charset="0"/>
              </a:defRPr>
            </a:lvl1pPr>
          </a:lstStyle>
          <a:p>
            <a:fld id="{4006D7C5-1E03-4426-B971-088D4407C05B}" type="slidenum">
              <a:rPr lang="it-IT"/>
              <a:pPr/>
              <a:t>‹#›</a:t>
            </a:fld>
            <a:endParaRPr lang="it-IT"/>
          </a:p>
        </p:txBody>
      </p:sp>
    </p:spTree>
    <p:extLst>
      <p:ext uri="{BB962C8B-B14F-4D97-AF65-F5344CB8AC3E}">
        <p14:creationId xmlns:p14="http://schemas.microsoft.com/office/powerpoint/2010/main" val="4385642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bwMode="auto">
          <a:xfrm>
            <a:off x="18" y="30"/>
            <a:ext cx="2946400" cy="496887"/>
          </a:xfrm>
          <a:prstGeom prst="rect">
            <a:avLst/>
          </a:prstGeom>
          <a:noFill/>
          <a:ln w="9525">
            <a:noFill/>
            <a:miter lim="800000"/>
            <a:headEnd/>
            <a:tailEnd/>
          </a:ln>
        </p:spPr>
        <p:txBody>
          <a:bodyPr vert="horz" wrap="square" lIns="93976" tIns="46989" rIns="93976" bIns="46989" numCol="1" anchor="t" anchorCtr="0" compatLnSpc="1">
            <a:prstTxWarp prst="textNoShape">
              <a:avLst/>
            </a:prstTxWarp>
          </a:bodyPr>
          <a:lstStyle>
            <a:lvl1pPr defTabSz="951605">
              <a:defRPr>
                <a:latin typeface="Calibri" pitchFamily="34" charset="0"/>
              </a:defRPr>
            </a:lvl1pPr>
          </a:lstStyle>
          <a:p>
            <a:r>
              <a:rPr lang="it-IT" smtClean="0"/>
              <a:t>INFORMAZIONI CLASSIFICATE CONTROLLATE</a:t>
            </a:r>
            <a:endParaRPr lang="it-IT"/>
          </a:p>
        </p:txBody>
      </p:sp>
      <p:sp>
        <p:nvSpPr>
          <p:cNvPr id="3" name="Rectangle 3"/>
          <p:cNvSpPr>
            <a:spLocks noGrp="1"/>
          </p:cNvSpPr>
          <p:nvPr>
            <p:ph type="dt" idx="1"/>
          </p:nvPr>
        </p:nvSpPr>
        <p:spPr bwMode="auto">
          <a:xfrm>
            <a:off x="3849704" y="30"/>
            <a:ext cx="2946400" cy="496887"/>
          </a:xfrm>
          <a:prstGeom prst="rect">
            <a:avLst/>
          </a:prstGeom>
          <a:noFill/>
          <a:ln w="9525">
            <a:noFill/>
            <a:miter lim="800000"/>
            <a:headEnd/>
            <a:tailEnd/>
          </a:ln>
        </p:spPr>
        <p:txBody>
          <a:bodyPr vert="horz" wrap="square" lIns="93976" tIns="46989" rIns="93976" bIns="46989" numCol="1" anchor="t" anchorCtr="0" compatLnSpc="1">
            <a:prstTxWarp prst="textNoShape">
              <a:avLst/>
            </a:prstTxWarp>
          </a:bodyPr>
          <a:lstStyle>
            <a:lvl1pPr defTabSz="951605">
              <a:defRPr>
                <a:latin typeface="Calibri" pitchFamily="34" charset="0"/>
              </a:defRPr>
            </a:lvl1pPr>
          </a:lstStyle>
          <a:p>
            <a:fld id="{02718404-B603-452C-997B-AF5281CF4BFF}" type="datetime1">
              <a:rPr lang="it-IT"/>
              <a:pPr/>
              <a:t>24/10/2016</a:t>
            </a:fld>
            <a:endParaRPr lang="it-IT"/>
          </a:p>
        </p:txBody>
      </p:sp>
      <p:sp>
        <p:nvSpPr>
          <p:cNvPr id="4" name="Rectangle 4"/>
          <p:cNvSpPr>
            <a:spLocks noGrp="1" noRot="1" noChangeAspect="1"/>
          </p:cNvSpPr>
          <p:nvPr>
            <p:ph type="sldImg" idx="2"/>
          </p:nvPr>
        </p:nvSpPr>
        <p:spPr>
          <a:xfrm>
            <a:off x="1206500" y="738188"/>
            <a:ext cx="4384675" cy="3289300"/>
          </a:xfrm>
          <a:prstGeom prst="rect">
            <a:avLst/>
          </a:prstGeom>
          <a:noFill/>
          <a:ln w="12700">
            <a:solidFill>
              <a:prstClr val="black"/>
            </a:solidFill>
          </a:ln>
        </p:spPr>
        <p:txBody>
          <a:bodyPr vert="horz" lIns="92413" tIns="46207" rIns="92413" bIns="46207" anchor="ctr"/>
          <a:lstStyle/>
          <a:p>
            <a:pPr lvl="0"/>
            <a:endParaRPr lang="it-IT" noProof="0"/>
          </a:p>
        </p:txBody>
      </p:sp>
      <p:sp>
        <p:nvSpPr>
          <p:cNvPr id="5" name="Rectangle 5"/>
          <p:cNvSpPr>
            <a:spLocks noGrp="1"/>
          </p:cNvSpPr>
          <p:nvPr>
            <p:ph type="body" sz="quarter" idx="3"/>
          </p:nvPr>
        </p:nvSpPr>
        <p:spPr bwMode="auto">
          <a:xfrm>
            <a:off x="387356" y="4171955"/>
            <a:ext cx="6170609" cy="5327651"/>
          </a:xfrm>
          <a:prstGeom prst="rect">
            <a:avLst/>
          </a:prstGeom>
          <a:noFill/>
          <a:ln w="9525">
            <a:noFill/>
            <a:miter lim="800000"/>
            <a:headEnd/>
            <a:tailEnd/>
          </a:ln>
        </p:spPr>
        <p:txBody>
          <a:bodyPr vert="horz" wrap="square" lIns="93976" tIns="46989" rIns="93976" bIns="46989" numCol="1" anchor="t" anchorCtr="0" compatLnSpc="1">
            <a:prstTxWarp prst="textNoShape">
              <a:avLst/>
            </a:prstTxWarp>
          </a:bodyPr>
          <a:lstStyle/>
          <a:p>
            <a:pPr lvl="0"/>
            <a:r>
              <a:rPr lang="it-IT" noProof="0" dirty="0"/>
              <a:t>Fare clic per modificare gli stili del testo dello schema</a:t>
            </a:r>
          </a:p>
          <a:p>
            <a:pPr lvl="1"/>
            <a:r>
              <a:rPr lang="it-IT" noProof="0" dirty="0"/>
              <a:t>Secondo livello</a:t>
            </a:r>
          </a:p>
          <a:p>
            <a:pPr lvl="2"/>
            <a:r>
              <a:rPr lang="it-IT" noProof="0" dirty="0"/>
              <a:t>Terzo livello</a:t>
            </a:r>
          </a:p>
          <a:p>
            <a:pPr lvl="3"/>
            <a:r>
              <a:rPr lang="it-IT" noProof="0" dirty="0"/>
              <a:t>Quarto livello</a:t>
            </a:r>
          </a:p>
          <a:p>
            <a:pPr lvl="4"/>
            <a:r>
              <a:rPr lang="it-IT" noProof="0" dirty="0"/>
              <a:t>Quinto livello</a:t>
            </a:r>
          </a:p>
        </p:txBody>
      </p:sp>
      <p:sp>
        <p:nvSpPr>
          <p:cNvPr id="6" name="Rectangle 6"/>
          <p:cNvSpPr>
            <a:spLocks noGrp="1"/>
          </p:cNvSpPr>
          <p:nvPr>
            <p:ph type="ftr" sz="quarter" idx="4"/>
          </p:nvPr>
        </p:nvSpPr>
        <p:spPr bwMode="auto">
          <a:xfrm>
            <a:off x="18" y="9429776"/>
            <a:ext cx="2946400" cy="495299"/>
          </a:xfrm>
          <a:prstGeom prst="rect">
            <a:avLst/>
          </a:prstGeom>
          <a:noFill/>
          <a:ln w="9525">
            <a:noFill/>
            <a:miter lim="800000"/>
            <a:headEnd/>
            <a:tailEnd/>
          </a:ln>
        </p:spPr>
        <p:txBody>
          <a:bodyPr vert="horz" wrap="square" lIns="93976" tIns="46989" rIns="93976" bIns="46989" numCol="1" anchor="t" anchorCtr="0" compatLnSpc="1">
            <a:prstTxWarp prst="textNoShape">
              <a:avLst/>
            </a:prstTxWarp>
          </a:bodyPr>
          <a:lstStyle>
            <a:lvl1pPr defTabSz="951605">
              <a:defRPr>
                <a:latin typeface="Calibri" pitchFamily="34" charset="0"/>
              </a:defRPr>
            </a:lvl1pPr>
          </a:lstStyle>
          <a:p>
            <a:r>
              <a:rPr lang="it-IT" smtClean="0"/>
              <a:t>INFORMAZIONI CLASSIFICATE CONTROLLATE</a:t>
            </a:r>
            <a:endParaRPr lang="it-IT"/>
          </a:p>
        </p:txBody>
      </p:sp>
      <p:sp>
        <p:nvSpPr>
          <p:cNvPr id="8" name="Segnaposto numero diapositiva 7"/>
          <p:cNvSpPr>
            <a:spLocks noGrp="1"/>
          </p:cNvSpPr>
          <p:nvPr>
            <p:ph type="sldNum" sz="quarter" idx="5"/>
          </p:nvPr>
        </p:nvSpPr>
        <p:spPr bwMode="auto">
          <a:xfrm>
            <a:off x="6192844" y="9574242"/>
            <a:ext cx="604838" cy="352426"/>
          </a:xfrm>
          <a:prstGeom prst="rect">
            <a:avLst/>
          </a:prstGeom>
          <a:noFill/>
          <a:ln w="9525">
            <a:noFill/>
            <a:miter lim="800000"/>
            <a:headEnd/>
            <a:tailEnd/>
          </a:ln>
        </p:spPr>
        <p:txBody>
          <a:bodyPr vert="horz" wrap="square" lIns="93469" tIns="46733" rIns="93469" bIns="46733" numCol="1" anchor="b" anchorCtr="0" compatLnSpc="1">
            <a:prstTxWarp prst="textNoShape">
              <a:avLst/>
            </a:prstTxWarp>
          </a:bodyPr>
          <a:lstStyle>
            <a:lvl1pPr algn="r" defTabSz="951605">
              <a:defRPr sz="1100" b="1"/>
            </a:lvl1pPr>
          </a:lstStyle>
          <a:p>
            <a:fld id="{41C2FEAC-571B-4599-8637-030CE576CEFA}" type="slidenum">
              <a:rPr lang="it-IT"/>
              <a:pPr/>
              <a:t>‹#›</a:t>
            </a:fld>
            <a:endParaRPr lang="it-IT"/>
          </a:p>
        </p:txBody>
      </p:sp>
    </p:spTree>
    <p:extLst>
      <p:ext uri="{BB962C8B-B14F-4D97-AF65-F5344CB8AC3E}">
        <p14:creationId xmlns:p14="http://schemas.microsoft.com/office/powerpoint/2010/main" val="20623332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lang="it-IT" sz="1300" kern="1200">
        <a:solidFill>
          <a:schemeClr val="tx1"/>
        </a:solidFill>
        <a:latin typeface="Arial" pitchFamily="34" charset="0"/>
        <a:ea typeface="+mn-ea"/>
        <a:cs typeface="Arial" pitchFamily="34" charset="0"/>
      </a:defRPr>
    </a:lvl1pPr>
    <a:lvl2pPr marL="421092" algn="l" rtl="0" eaLnBrk="0" fontAlgn="base" hangingPunct="0">
      <a:spcBef>
        <a:spcPct val="30000"/>
      </a:spcBef>
      <a:spcAft>
        <a:spcPct val="0"/>
      </a:spcAft>
      <a:defRPr lang="it-IT" sz="1300" kern="1200">
        <a:solidFill>
          <a:schemeClr val="tx1"/>
        </a:solidFill>
        <a:latin typeface="Arial" pitchFamily="34" charset="0"/>
        <a:ea typeface="+mn-ea"/>
        <a:cs typeface="Arial" pitchFamily="34" charset="0"/>
      </a:defRPr>
    </a:lvl2pPr>
    <a:lvl3pPr marL="842184" algn="l" rtl="0" eaLnBrk="0" fontAlgn="base" hangingPunct="0">
      <a:spcBef>
        <a:spcPct val="30000"/>
      </a:spcBef>
      <a:spcAft>
        <a:spcPct val="0"/>
      </a:spcAft>
      <a:defRPr lang="it-IT" sz="1300" kern="1200">
        <a:solidFill>
          <a:schemeClr val="tx1"/>
        </a:solidFill>
        <a:latin typeface="Arial" pitchFamily="34" charset="0"/>
        <a:ea typeface="+mn-ea"/>
        <a:cs typeface="Arial" pitchFamily="34" charset="0"/>
      </a:defRPr>
    </a:lvl3pPr>
    <a:lvl4pPr marL="1263274" algn="l" rtl="0" eaLnBrk="0" fontAlgn="base" hangingPunct="0">
      <a:spcBef>
        <a:spcPct val="30000"/>
      </a:spcBef>
      <a:spcAft>
        <a:spcPct val="0"/>
      </a:spcAft>
      <a:defRPr lang="it-IT" sz="1300" kern="1200">
        <a:solidFill>
          <a:schemeClr val="tx1"/>
        </a:solidFill>
        <a:latin typeface="Arial" pitchFamily="34" charset="0"/>
        <a:ea typeface="+mn-ea"/>
        <a:cs typeface="Arial" pitchFamily="34" charset="0"/>
      </a:defRPr>
    </a:lvl4pPr>
    <a:lvl5pPr marL="1684366" algn="l" rtl="0" eaLnBrk="0" fontAlgn="base" hangingPunct="0">
      <a:spcBef>
        <a:spcPct val="30000"/>
      </a:spcBef>
      <a:spcAft>
        <a:spcPct val="0"/>
      </a:spcAft>
      <a:defRPr lang="it-IT" sz="1300" kern="1200">
        <a:solidFill>
          <a:schemeClr val="tx1"/>
        </a:solidFill>
        <a:latin typeface="Arial" pitchFamily="34" charset="0"/>
        <a:ea typeface="+mn-ea"/>
        <a:cs typeface="Arial" pitchFamily="34" charset="0"/>
      </a:defRPr>
    </a:lvl5pPr>
    <a:lvl6pPr marL="2105455" algn="l" rtl="0" latinLnBrk="0">
      <a:defRPr lang="it-IT" sz="1100" kern="1200">
        <a:solidFill>
          <a:schemeClr val="tx1"/>
        </a:solidFill>
        <a:latin typeface="+mn-lt"/>
        <a:ea typeface="+mn-ea"/>
        <a:cs typeface="+mn-cs"/>
      </a:defRPr>
    </a:lvl6pPr>
    <a:lvl7pPr marL="2526545" algn="l" rtl="0" latinLnBrk="0">
      <a:defRPr lang="it-IT" sz="1100" kern="1200">
        <a:solidFill>
          <a:schemeClr val="tx1"/>
        </a:solidFill>
        <a:latin typeface="+mn-lt"/>
        <a:ea typeface="+mn-ea"/>
        <a:cs typeface="+mn-cs"/>
      </a:defRPr>
    </a:lvl7pPr>
    <a:lvl8pPr marL="2947638" algn="l" rtl="0" latinLnBrk="0">
      <a:defRPr lang="it-IT" sz="1100" kern="1200">
        <a:solidFill>
          <a:schemeClr val="tx1"/>
        </a:solidFill>
        <a:latin typeface="+mn-lt"/>
        <a:ea typeface="+mn-ea"/>
        <a:cs typeface="+mn-cs"/>
      </a:defRPr>
    </a:lvl8pPr>
    <a:lvl9pPr marL="3368730" algn="l" rtl="0" latinLnBrk="0">
      <a:defRPr lang="it-IT" sz="11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liteukforces.info/forward-air-controller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41C2FEAC-571B-4599-8637-030CE576CEFA}" type="slidenum">
              <a:rPr lang="it-IT" smtClean="0"/>
              <a:pPr/>
              <a:t>1</a:t>
            </a:fld>
            <a:endParaRPr lang="it-IT"/>
          </a:p>
        </p:txBody>
      </p:sp>
    </p:spTree>
    <p:extLst>
      <p:ext uri="{BB962C8B-B14F-4D97-AF65-F5344CB8AC3E}">
        <p14:creationId xmlns:p14="http://schemas.microsoft.com/office/powerpoint/2010/main" val="1749178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41C2FEAC-571B-4599-8637-030CE576CEFA}" type="slidenum">
              <a:rPr lang="it-IT" smtClean="0"/>
              <a:pPr/>
              <a:t>10</a:t>
            </a:fld>
            <a:endParaRPr lang="it-IT"/>
          </a:p>
        </p:txBody>
      </p:sp>
    </p:spTree>
    <p:extLst>
      <p:ext uri="{BB962C8B-B14F-4D97-AF65-F5344CB8AC3E}">
        <p14:creationId xmlns:p14="http://schemas.microsoft.com/office/powerpoint/2010/main" val="230564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41C2FEAC-571B-4599-8637-030CE576CEFA}" type="slidenum">
              <a:rPr lang="it-IT" smtClean="0"/>
              <a:pPr/>
              <a:t>11</a:t>
            </a:fld>
            <a:endParaRPr lang="it-IT"/>
          </a:p>
        </p:txBody>
      </p:sp>
    </p:spTree>
    <p:extLst>
      <p:ext uri="{BB962C8B-B14F-4D97-AF65-F5344CB8AC3E}">
        <p14:creationId xmlns:p14="http://schemas.microsoft.com/office/powerpoint/2010/main" val="4174135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41C2FEAC-571B-4599-8637-030CE576CEFA}" type="slidenum">
              <a:rPr lang="it-IT" smtClean="0"/>
              <a:pPr/>
              <a:t>12</a:t>
            </a:fld>
            <a:endParaRPr lang="it-IT"/>
          </a:p>
        </p:txBody>
      </p:sp>
    </p:spTree>
    <p:extLst>
      <p:ext uri="{BB962C8B-B14F-4D97-AF65-F5344CB8AC3E}">
        <p14:creationId xmlns:p14="http://schemas.microsoft.com/office/powerpoint/2010/main" val="176525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200" b="1" i="0" u="none" strike="noStrike" baseline="0" dirty="0" smtClean="0">
                <a:latin typeface="Times New Roman"/>
              </a:rPr>
              <a:t>a. prova </a:t>
            </a:r>
            <a:r>
              <a:rPr lang="it-IT" sz="1200" b="1" i="0" u="none" strike="noStrike" baseline="0" dirty="0" err="1" smtClean="0">
                <a:latin typeface="Times New Roman"/>
              </a:rPr>
              <a:t>listening</a:t>
            </a:r>
            <a:endParaRPr lang="it-IT" sz="1200" b="1" i="0" u="none" strike="noStrike" baseline="0" dirty="0" smtClean="0">
              <a:latin typeface="Times New Roman"/>
            </a:endParaRPr>
          </a:p>
          <a:p>
            <a:pPr algn="l"/>
            <a:r>
              <a:rPr lang="it-IT" sz="1200" b="0" i="0" u="none" strike="noStrike" baseline="0" dirty="0" smtClean="0">
                <a:latin typeface="Times New Roman"/>
              </a:rPr>
              <a:t>Questa prova è costituita da 20 attivazioni (dieci attivazioni di livello 2 e dieci di livello 3). Ogni domanda è seguita da riposte a scelta multipla con 3 / 4</a:t>
            </a:r>
          </a:p>
          <a:p>
            <a:pPr algn="l"/>
            <a:r>
              <a:rPr lang="it-IT" sz="1200" b="0" i="0" u="none" strike="noStrike" baseline="0" dirty="0" smtClean="0">
                <a:latin typeface="Times New Roman"/>
              </a:rPr>
              <a:t>Opzioni.</a:t>
            </a:r>
          </a:p>
          <a:p>
            <a:pPr algn="l"/>
            <a:r>
              <a:rPr lang="it-IT" sz="1400" b="0" i="0" u="none" strike="noStrike" baseline="0" dirty="0" smtClean="0">
                <a:latin typeface="Wingdings-Regular"/>
              </a:rPr>
              <a:t> </a:t>
            </a:r>
            <a:r>
              <a:rPr lang="it-IT" sz="1400" b="1" i="0" u="none" strike="noStrike" baseline="0" dirty="0" smtClean="0">
                <a:latin typeface="Times New Roman"/>
              </a:rPr>
              <a:t>Numero di domande: 20</a:t>
            </a:r>
          </a:p>
          <a:p>
            <a:pPr algn="l"/>
            <a:r>
              <a:rPr lang="it-IT" sz="1400" b="0" i="0" u="none" strike="noStrike" baseline="0" dirty="0" smtClean="0">
                <a:latin typeface="Wingdings-Regular"/>
              </a:rPr>
              <a:t> </a:t>
            </a:r>
            <a:r>
              <a:rPr lang="it-IT" sz="1400" b="1" i="0" u="none" strike="noStrike" baseline="0" dirty="0" smtClean="0">
                <a:latin typeface="Times New Roman"/>
              </a:rPr>
              <a:t>Punteggio: 30 punti (1,5 punti a domanda)</a:t>
            </a:r>
          </a:p>
          <a:p>
            <a:pPr algn="l"/>
            <a:r>
              <a:rPr lang="it-IT" sz="1400" b="0" i="0" u="none" strike="noStrike" baseline="0" dirty="0" smtClean="0">
                <a:latin typeface="Wingdings-Regular"/>
              </a:rPr>
              <a:t> </a:t>
            </a:r>
            <a:r>
              <a:rPr lang="it-IT" sz="1400" b="1" i="0" u="none" strike="noStrike" baseline="0" dirty="0" smtClean="0">
                <a:latin typeface="Times New Roman"/>
              </a:rPr>
              <a:t>Tempi di somministrazione: 30 minuti circa</a:t>
            </a:r>
          </a:p>
          <a:p>
            <a:pPr algn="l"/>
            <a:r>
              <a:rPr lang="it-IT" sz="1400" b="1" i="0" u="none" strike="noStrike" baseline="0" dirty="0" smtClean="0">
                <a:latin typeface="Times New Roman"/>
              </a:rPr>
              <a:t>. Idoneità: uguale o superiore a 18 punti (12 risposte corrette).</a:t>
            </a:r>
            <a:endParaRPr lang="it-IT" sz="1400" dirty="0" smtClean="0"/>
          </a:p>
          <a:p>
            <a:pPr algn="l"/>
            <a:endParaRPr lang="it-IT" sz="1400" b="1" i="0" u="none" strike="noStrike" baseline="0" dirty="0" smtClean="0">
              <a:latin typeface="Times New Roman"/>
            </a:endParaRPr>
          </a:p>
          <a:p>
            <a:pPr algn="l"/>
            <a:r>
              <a:rPr lang="it-IT" sz="1400" b="1" i="0" u="none" strike="noStrike" baseline="0" dirty="0" smtClean="0">
                <a:latin typeface="Times New Roman"/>
              </a:rPr>
              <a:t>b. prova </a:t>
            </a:r>
            <a:r>
              <a:rPr lang="it-IT" sz="1400" b="1" i="0" u="none" strike="noStrike" baseline="0" dirty="0" err="1" smtClean="0">
                <a:latin typeface="Times New Roman"/>
              </a:rPr>
              <a:t>speaking</a:t>
            </a:r>
            <a:r>
              <a:rPr lang="it-IT" sz="1400" b="1" i="0" u="none" strike="noStrike" baseline="0" dirty="0" smtClean="0">
                <a:latin typeface="Times New Roman"/>
              </a:rPr>
              <a:t> (“task interattivo”)</a:t>
            </a:r>
          </a:p>
          <a:p>
            <a:pPr algn="l"/>
            <a:r>
              <a:rPr lang="it-IT" sz="1400" b="0" i="0" u="none" strike="noStrike" baseline="0" dirty="0" smtClean="0">
                <a:latin typeface="Times New Roman"/>
              </a:rPr>
              <a:t>In questa prova, che si svolge come una simulazione, vengono utilizzate immagini </a:t>
            </a:r>
            <a:r>
              <a:rPr lang="it-IT" sz="1400" b="0" i="0" u="none" strike="noStrike" baseline="0" dirty="0" err="1" smtClean="0">
                <a:latin typeface="Times New Roman"/>
              </a:rPr>
              <a:t>pre</a:t>
            </a:r>
            <a:r>
              <a:rPr lang="it-IT" sz="1400" b="0" i="0" u="none" strike="noStrike" baseline="0" dirty="0" smtClean="0">
                <a:latin typeface="Times New Roman"/>
              </a:rPr>
              <a:t>-selezionate (tramite Google Earth o strumento analogo) che</a:t>
            </a:r>
          </a:p>
          <a:p>
            <a:pPr algn="l"/>
            <a:r>
              <a:rPr lang="it-IT" sz="1400" b="0" i="0" u="none" strike="noStrike" baseline="0" dirty="0" smtClean="0">
                <a:latin typeface="Times New Roman"/>
              </a:rPr>
              <a:t>riproducono luoghi autentici e che permettano al candidato di interagire come FAC con un assetto aereo simulato da un pilota CAS / FAC Istruttore o</a:t>
            </a:r>
          </a:p>
          <a:p>
            <a:pPr algn="l"/>
            <a:r>
              <a:rPr lang="it-IT" sz="1400" b="0" i="0" u="none" strike="noStrike" baseline="0" dirty="0" smtClean="0">
                <a:latin typeface="Times New Roman"/>
              </a:rPr>
              <a:t>Supervisore.</a:t>
            </a:r>
          </a:p>
          <a:p>
            <a:pPr algn="l"/>
            <a:r>
              <a:rPr lang="it-IT" sz="1400" b="0" i="0" u="none" strike="noStrike" baseline="0" dirty="0" smtClean="0">
                <a:latin typeface="Times New Roman"/>
              </a:rPr>
              <a:t>Il candidato conduce 2 Talk-On nei quali fornisce una descrizione dettagliata di caratteristiche del terreno, punti cardinali, distanze, unità di misura, oggetti,</a:t>
            </a:r>
          </a:p>
          <a:p>
            <a:pPr algn="l"/>
            <a:r>
              <a:rPr lang="it-IT" sz="1400" b="0" i="0" u="none" strike="noStrike" baseline="0" dirty="0" smtClean="0">
                <a:latin typeface="Times New Roman"/>
              </a:rPr>
              <a:t>colori, dimensioni, forme, movimenti, estensioni verticali, condizioni meteorologiche, ecc. “con prontezza, attendibilità, accuratezza, efficacia e in</a:t>
            </a:r>
          </a:p>
          <a:p>
            <a:pPr algn="l"/>
            <a:r>
              <a:rPr lang="it-IT" sz="1400" b="0" i="0" u="none" strike="noStrike" baseline="0" dirty="0" smtClean="0">
                <a:latin typeface="Times New Roman"/>
              </a:rPr>
              <a:t>Modo comprensibile.”</a:t>
            </a:r>
          </a:p>
          <a:p>
            <a:pPr algn="l"/>
            <a:r>
              <a:rPr lang="it-IT" sz="1400" b="0" i="0" u="none" strike="noStrike" baseline="0" dirty="0" smtClean="0">
                <a:latin typeface="Wingdings-Regular"/>
              </a:rPr>
              <a:t> </a:t>
            </a:r>
            <a:r>
              <a:rPr lang="it-IT" sz="1400" b="1" i="0" u="none" strike="noStrike" baseline="0" dirty="0" smtClean="0">
                <a:latin typeface="Times New Roman"/>
              </a:rPr>
              <a:t>Numero di prove: 2 (due talk-on)</a:t>
            </a:r>
          </a:p>
          <a:p>
            <a:pPr algn="l"/>
            <a:r>
              <a:rPr lang="it-IT" sz="1400" b="0" i="0" u="none" strike="noStrike" baseline="0" dirty="0" smtClean="0">
                <a:latin typeface="Wingdings-Regular"/>
              </a:rPr>
              <a:t> </a:t>
            </a:r>
            <a:r>
              <a:rPr lang="it-IT" sz="1400" b="1" i="0" u="none" strike="noStrike" baseline="0" dirty="0" smtClean="0">
                <a:latin typeface="Times New Roman"/>
              </a:rPr>
              <a:t>Punteggio totale: 40 punti (20 punti per ogni talk-on)</a:t>
            </a:r>
          </a:p>
          <a:p>
            <a:pPr algn="l"/>
            <a:r>
              <a:rPr lang="it-IT" sz="1400" b="0" i="0" u="none" strike="noStrike" baseline="0" dirty="0" smtClean="0">
                <a:latin typeface="Wingdings-Regular"/>
              </a:rPr>
              <a:t> </a:t>
            </a:r>
            <a:r>
              <a:rPr lang="it-IT" sz="1400" b="1" i="0" u="none" strike="noStrike" baseline="0" dirty="0" smtClean="0">
                <a:latin typeface="Times New Roman"/>
              </a:rPr>
              <a:t>Tempi di somministrazione: 30 minuti circa (15’per ogni talk-on)</a:t>
            </a:r>
          </a:p>
          <a:p>
            <a:pPr algn="l"/>
            <a:r>
              <a:rPr lang="it-IT" sz="1400" b="0" i="0" u="none" strike="noStrike" baseline="0" dirty="0" smtClean="0">
                <a:latin typeface="Wingdings-Regular"/>
              </a:rPr>
              <a:t> </a:t>
            </a:r>
            <a:r>
              <a:rPr lang="it-IT" sz="1400" b="1" i="0" u="none" strike="noStrike" baseline="0" dirty="0" smtClean="0">
                <a:latin typeface="Times New Roman"/>
              </a:rPr>
              <a:t>Idoneità: uguale o superiore a 24 punti (con un minimo di 12 punti per </a:t>
            </a:r>
            <a:r>
              <a:rPr lang="it-IT" sz="1400" b="1" i="0" u="none" strike="noStrike" baseline="0" dirty="0" err="1" smtClean="0">
                <a:latin typeface="Times New Roman"/>
              </a:rPr>
              <a:t>ognitalk</a:t>
            </a:r>
            <a:r>
              <a:rPr lang="it-IT" sz="1400" b="1" i="0" u="none" strike="noStrike" baseline="0" dirty="0" smtClean="0">
                <a:latin typeface="Times New Roman"/>
              </a:rPr>
              <a:t>-on).</a:t>
            </a:r>
          </a:p>
          <a:p>
            <a:pPr algn="l"/>
            <a:endParaRPr lang="it-IT" sz="1400" b="1" i="0" u="none" strike="noStrike" baseline="0" dirty="0" smtClean="0">
              <a:latin typeface="Times New Roman"/>
            </a:endParaRPr>
          </a:p>
          <a:p>
            <a:pPr algn="l"/>
            <a:r>
              <a:rPr lang="it-IT" sz="1200" b="1" i="0" u="none" strike="noStrike" baseline="0" dirty="0" smtClean="0">
                <a:latin typeface="Times New Roman"/>
              </a:rPr>
              <a:t>c. prova </a:t>
            </a:r>
            <a:r>
              <a:rPr lang="it-IT" sz="1200" b="1" i="0" u="none" strike="noStrike" baseline="0" dirty="0" err="1" smtClean="0">
                <a:latin typeface="Times New Roman"/>
              </a:rPr>
              <a:t>reading</a:t>
            </a:r>
            <a:endParaRPr lang="it-IT" sz="1200" b="1" i="0" u="none" strike="noStrike" baseline="0" dirty="0" smtClean="0">
              <a:latin typeface="Times New Roman"/>
            </a:endParaRPr>
          </a:p>
          <a:p>
            <a:pPr algn="l"/>
            <a:r>
              <a:rPr lang="it-IT" sz="1200" b="0" i="0" u="none" strike="noStrike" baseline="0" dirty="0" smtClean="0">
                <a:latin typeface="Times New Roman"/>
              </a:rPr>
              <a:t>Questa prova è costituita da 20 attivazioni (dieci attivazioni di livello 2 e dieci di livello 3)</a:t>
            </a:r>
          </a:p>
          <a:p>
            <a:pPr algn="l"/>
            <a:r>
              <a:rPr lang="it-IT" sz="1200" b="0" i="0" u="none" strike="noStrike" baseline="0" dirty="0" smtClean="0">
                <a:latin typeface="Times New Roman"/>
              </a:rPr>
              <a:t>le attivazioni riflettono anche la capacità di comprendere  descrizioni, istruzioni, narrazioni e termini specifici relativi, in questo caso, ai contesti operativi di un FAC.</a:t>
            </a:r>
          </a:p>
          <a:p>
            <a:pPr algn="l"/>
            <a:r>
              <a:rPr lang="it-IT" sz="1100" b="0" i="0" u="none" strike="noStrike" baseline="0" dirty="0" smtClean="0">
                <a:latin typeface="Wingdings-Regular"/>
              </a:rPr>
              <a:t> </a:t>
            </a:r>
            <a:r>
              <a:rPr lang="it-IT" sz="1100" b="1" i="0" u="none" strike="noStrike" baseline="0" dirty="0" smtClean="0">
                <a:latin typeface="Times New Roman"/>
              </a:rPr>
              <a:t>Numero di domande: 20</a:t>
            </a:r>
          </a:p>
          <a:p>
            <a:pPr algn="l"/>
            <a:r>
              <a:rPr lang="it-IT" sz="1100" b="0" i="0" u="none" strike="noStrike" baseline="0" dirty="0" smtClean="0">
                <a:latin typeface="Wingdings-Regular"/>
              </a:rPr>
              <a:t> </a:t>
            </a:r>
            <a:r>
              <a:rPr lang="it-IT" sz="1100" b="1" i="0" u="none" strike="noStrike" baseline="0" dirty="0" smtClean="0">
                <a:latin typeface="Times New Roman"/>
              </a:rPr>
              <a:t>Punteggio: 20 punti</a:t>
            </a:r>
          </a:p>
          <a:p>
            <a:pPr algn="l"/>
            <a:r>
              <a:rPr lang="it-IT" sz="1100" b="0" i="0" u="none" strike="noStrike" baseline="0" dirty="0" smtClean="0">
                <a:latin typeface="Wingdings-Regular"/>
              </a:rPr>
              <a:t> </a:t>
            </a:r>
            <a:r>
              <a:rPr lang="it-IT" sz="1100" b="1" i="0" u="none" strike="noStrike" baseline="0" dirty="0" smtClean="0">
                <a:latin typeface="Times New Roman"/>
              </a:rPr>
              <a:t>Tempi di somministrazione: 50 minuti circa</a:t>
            </a:r>
          </a:p>
          <a:p>
            <a:pPr algn="l"/>
            <a:r>
              <a:rPr lang="it-IT" sz="1100" b="0" i="0" u="none" strike="noStrike" baseline="0" dirty="0" smtClean="0">
                <a:latin typeface="Wingdings-Regular"/>
              </a:rPr>
              <a:t> </a:t>
            </a:r>
            <a:r>
              <a:rPr lang="it-IT" sz="1100" b="1" i="0" u="none" strike="noStrike" baseline="0" dirty="0" smtClean="0">
                <a:latin typeface="Times New Roman"/>
              </a:rPr>
              <a:t>Idoneità: uguale o superiore a 12 punti (12 risposte corrette).</a:t>
            </a:r>
          </a:p>
          <a:p>
            <a:pPr algn="l"/>
            <a:endParaRPr lang="it-IT" sz="1100" b="1" i="0" u="none" strike="noStrike" baseline="0" dirty="0" smtClean="0">
              <a:latin typeface="Times New Roman"/>
            </a:endParaRPr>
          </a:p>
          <a:p>
            <a:pPr algn="l"/>
            <a:r>
              <a:rPr lang="en-US" sz="1200" b="1" i="0" u="none" strike="noStrike" baseline="0" dirty="0" smtClean="0">
                <a:latin typeface="Times New Roman"/>
              </a:rPr>
              <a:t>d. </a:t>
            </a:r>
            <a:r>
              <a:rPr lang="en-US" sz="1200" b="1" i="0" u="none" strike="noStrike" baseline="0" dirty="0" err="1" smtClean="0">
                <a:latin typeface="Times New Roman"/>
              </a:rPr>
              <a:t>prova</a:t>
            </a:r>
            <a:r>
              <a:rPr lang="en-US" sz="1200" b="1" i="0" u="none" strike="noStrike" baseline="0" dirty="0" smtClean="0">
                <a:latin typeface="Times New Roman"/>
              </a:rPr>
              <a:t> writing – (Video Summary)</a:t>
            </a:r>
          </a:p>
          <a:p>
            <a:pPr algn="l"/>
            <a:r>
              <a:rPr lang="it-IT" sz="1200" b="0" i="0" u="none" strike="noStrike" baseline="0" dirty="0" smtClean="0">
                <a:latin typeface="Times New Roman"/>
              </a:rPr>
              <a:t>Ai candidati viene chiesto di scrivere un componimento di 150 / 200 parole che riassuma/descriva in modo sequenziale gli eventi/azioni visualizzati in un</a:t>
            </a:r>
          </a:p>
          <a:p>
            <a:pPr algn="l"/>
            <a:r>
              <a:rPr lang="it-IT" sz="1200" b="0" i="0" u="none" strike="noStrike" baseline="0" dirty="0" smtClean="0">
                <a:latin typeface="Times New Roman"/>
              </a:rPr>
              <a:t>video di una durata di circa 3 minuti tratto da una missione/addestramento/esercitazione FAC in un teatro operativo.</a:t>
            </a:r>
          </a:p>
          <a:p>
            <a:pPr algn="l"/>
            <a:r>
              <a:rPr lang="it-IT" sz="1400" b="0" i="0" u="none" strike="noStrike" baseline="0" dirty="0" smtClean="0">
                <a:latin typeface="Wingdings-Regular"/>
              </a:rPr>
              <a:t> </a:t>
            </a:r>
            <a:r>
              <a:rPr lang="it-IT" sz="1400" b="1" i="0" u="none" strike="noStrike" baseline="0" dirty="0" smtClean="0">
                <a:latin typeface="Times New Roman"/>
              </a:rPr>
              <a:t>Numero di prove: 1</a:t>
            </a:r>
          </a:p>
          <a:p>
            <a:pPr algn="l"/>
            <a:r>
              <a:rPr lang="it-IT" sz="1400" b="0" i="0" u="none" strike="noStrike" baseline="0" dirty="0" smtClean="0">
                <a:latin typeface="Wingdings-Regular"/>
              </a:rPr>
              <a:t> </a:t>
            </a:r>
            <a:r>
              <a:rPr lang="it-IT" sz="1400" b="1" i="0" u="none" strike="noStrike" baseline="0" dirty="0" smtClean="0">
                <a:latin typeface="Times New Roman"/>
              </a:rPr>
              <a:t>Punteggio: 10 punti</a:t>
            </a:r>
          </a:p>
          <a:p>
            <a:pPr algn="l"/>
            <a:r>
              <a:rPr lang="it-IT" sz="1400" b="0" i="0" u="none" strike="noStrike" baseline="0" dirty="0" smtClean="0">
                <a:latin typeface="Wingdings-Regular"/>
              </a:rPr>
              <a:t> </a:t>
            </a:r>
            <a:r>
              <a:rPr lang="it-IT" sz="1400" b="1" i="0" u="none" strike="noStrike" baseline="0" dirty="0" smtClean="0">
                <a:latin typeface="Times New Roman"/>
              </a:rPr>
              <a:t>Tempi di somministrazione: 40 minuti</a:t>
            </a:r>
          </a:p>
          <a:p>
            <a:pPr algn="l"/>
            <a:r>
              <a:rPr lang="it-IT" sz="1400" b="0" i="0" u="none" strike="noStrike" baseline="0" dirty="0" smtClean="0">
                <a:latin typeface="Wingdings-Regular"/>
              </a:rPr>
              <a:t> </a:t>
            </a:r>
            <a:r>
              <a:rPr lang="it-IT" sz="1400" b="1" i="0" u="none" strike="noStrike" baseline="0" dirty="0" smtClean="0">
                <a:latin typeface="Times New Roman"/>
              </a:rPr>
              <a:t>Idoneità: uguale o superiore a 6 punti.</a:t>
            </a:r>
            <a:endParaRPr lang="it-IT" dirty="0"/>
          </a:p>
        </p:txBody>
      </p:sp>
      <p:sp>
        <p:nvSpPr>
          <p:cNvPr id="4" name="Segnaposto numero diapositiva 3"/>
          <p:cNvSpPr>
            <a:spLocks noGrp="1"/>
          </p:cNvSpPr>
          <p:nvPr>
            <p:ph type="sldNum" sz="quarter" idx="10"/>
          </p:nvPr>
        </p:nvSpPr>
        <p:spPr/>
        <p:txBody>
          <a:bodyPr/>
          <a:lstStyle/>
          <a:p>
            <a:fld id="{41C2FEAC-571B-4599-8637-030CE576CEFA}" type="slidenum">
              <a:rPr lang="it-IT" smtClean="0"/>
              <a:pPr/>
              <a:t>13</a:t>
            </a:fld>
            <a:endParaRPr lang="it-IT"/>
          </a:p>
        </p:txBody>
      </p:sp>
    </p:spTree>
    <p:extLst>
      <p:ext uri="{BB962C8B-B14F-4D97-AF65-F5344CB8AC3E}">
        <p14:creationId xmlns:p14="http://schemas.microsoft.com/office/powerpoint/2010/main" val="111024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41C2FEAC-571B-4599-8637-030CE576CEFA}" type="slidenum">
              <a:rPr lang="it-IT" smtClean="0"/>
              <a:pPr/>
              <a:t>14</a:t>
            </a:fld>
            <a:endParaRPr lang="it-IT"/>
          </a:p>
        </p:txBody>
      </p:sp>
    </p:spTree>
    <p:extLst>
      <p:ext uri="{BB962C8B-B14F-4D97-AF65-F5344CB8AC3E}">
        <p14:creationId xmlns:p14="http://schemas.microsoft.com/office/powerpoint/2010/main" val="2133387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41C2FEAC-571B-4599-8637-030CE576CEFA}" type="slidenum">
              <a:rPr lang="it-IT" smtClean="0"/>
              <a:pPr/>
              <a:t>15</a:t>
            </a:fld>
            <a:endParaRPr lang="it-IT"/>
          </a:p>
        </p:txBody>
      </p:sp>
    </p:spTree>
    <p:extLst>
      <p:ext uri="{BB962C8B-B14F-4D97-AF65-F5344CB8AC3E}">
        <p14:creationId xmlns:p14="http://schemas.microsoft.com/office/powerpoint/2010/main" val="498646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41C2FEAC-571B-4599-8637-030CE576CEFA}" type="slidenum">
              <a:rPr lang="it-IT" smtClean="0"/>
              <a:pPr/>
              <a:t>16</a:t>
            </a:fld>
            <a:endParaRPr lang="it-IT"/>
          </a:p>
        </p:txBody>
      </p:sp>
    </p:spTree>
    <p:extLst>
      <p:ext uri="{BB962C8B-B14F-4D97-AF65-F5344CB8AC3E}">
        <p14:creationId xmlns:p14="http://schemas.microsoft.com/office/powerpoint/2010/main" val="708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a:defRPr/>
            </a:pPr>
            <a:fld id="{C6825A11-874E-4F8C-93DB-B4B479206271}" type="slidenum">
              <a:rPr lang="it-IT" smtClean="0"/>
              <a:pPr>
                <a:defRPr/>
              </a:pPr>
              <a:t>2</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What</a:t>
            </a:r>
            <a:r>
              <a:rPr lang="it-IT" dirty="0" smtClean="0"/>
              <a:t> </a:t>
            </a:r>
            <a:r>
              <a:rPr lang="it-IT" dirty="0" err="1" smtClean="0"/>
              <a:t>is</a:t>
            </a:r>
            <a:r>
              <a:rPr lang="it-IT" dirty="0" smtClean="0"/>
              <a:t> CA</a:t>
            </a:r>
            <a:r>
              <a:rPr lang="en-US" b="1" dirty="0" smtClean="0"/>
              <a:t>Forward Air Controllers</a:t>
            </a:r>
          </a:p>
          <a:p>
            <a:r>
              <a:rPr lang="en-US" dirty="0" smtClean="0"/>
              <a:t>Forward Air Controllers (FAC) are highly trained specialists who provide a vital link between air and ground forces. Their primary role is to communicate with attack aircraft and call in attack runs on targets on the ground. An FAC, or Joint Terminal Attack Controller (JTAC), as they are known is U.S. and NATO circles are trained to call in air support from jets, helicopter gunships and armed drones. </a:t>
            </a:r>
          </a:p>
          <a:p>
            <a:r>
              <a:rPr lang="en-US" dirty="0" smtClean="0"/>
              <a:t>When air power is used to support friendly ground units in contact with the enemy it is known as close air support (CAS). The nature of CAS is such that blue-on-blue or so-called 'friendly fire' incidents are always a risk, as is causing civilian casualties. FACs help to lower those risks by carefully selecting targets to ensure that the right ones are hit. In fact, it was standard operating procedure in Afghanistan that no CAS missions were to be carried out without a FAC on the ground, </a:t>
            </a:r>
            <a:r>
              <a:rPr lang="en-US" dirty="0" err="1" smtClean="0"/>
              <a:t>authorising</a:t>
            </a:r>
            <a:r>
              <a:rPr lang="en-US" dirty="0" smtClean="0"/>
              <a:t> every step of an engagement. </a:t>
            </a:r>
          </a:p>
          <a:p>
            <a:r>
              <a:rPr lang="en-US" dirty="0" smtClean="0"/>
              <a:t>In 2009, an SBS FAC called in an Apache gunship to take out a Taliban leader travelling by motorcycle.</a:t>
            </a:r>
            <a:r>
              <a:rPr lang="en-US" baseline="30000" dirty="0" smtClean="0"/>
              <a:t>[</a:t>
            </a:r>
            <a:r>
              <a:rPr lang="en-US" baseline="30000" dirty="0" smtClean="0">
                <a:hlinkClick r:id="rId3"/>
              </a:rPr>
              <a:t>2</a:t>
            </a:r>
            <a:endParaRPr lang="it-IT" dirty="0" smtClean="0"/>
          </a:p>
        </p:txBody>
      </p:sp>
      <p:sp>
        <p:nvSpPr>
          <p:cNvPr id="4" name="Segnaposto numero diapositiva 3"/>
          <p:cNvSpPr>
            <a:spLocks noGrp="1"/>
          </p:cNvSpPr>
          <p:nvPr>
            <p:ph type="sldNum" sz="quarter" idx="10"/>
          </p:nvPr>
        </p:nvSpPr>
        <p:spPr/>
        <p:txBody>
          <a:bodyPr/>
          <a:lstStyle/>
          <a:p>
            <a:fld id="{41C2FEAC-571B-4599-8637-030CE576CEFA}" type="slidenum">
              <a:rPr lang="it-IT" smtClean="0"/>
              <a:pPr/>
              <a:t>3</a:t>
            </a:fld>
            <a:endParaRPr lang="it-IT"/>
          </a:p>
        </p:txBody>
      </p:sp>
    </p:spTree>
    <p:extLst>
      <p:ext uri="{BB962C8B-B14F-4D97-AF65-F5344CB8AC3E}">
        <p14:creationId xmlns:p14="http://schemas.microsoft.com/office/powerpoint/2010/main" val="2479040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41C2FEAC-571B-4599-8637-030CE576CEFA}" type="slidenum">
              <a:rPr lang="it-IT" smtClean="0"/>
              <a:pPr/>
              <a:t>4</a:t>
            </a:fld>
            <a:endParaRPr lang="it-IT"/>
          </a:p>
        </p:txBody>
      </p:sp>
    </p:spTree>
    <p:extLst>
      <p:ext uri="{BB962C8B-B14F-4D97-AF65-F5344CB8AC3E}">
        <p14:creationId xmlns:p14="http://schemas.microsoft.com/office/powerpoint/2010/main" val="2336336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41C2FEAC-571B-4599-8637-030CE576CEFA}" type="slidenum">
              <a:rPr lang="it-IT" smtClean="0"/>
              <a:pPr/>
              <a:t>5</a:t>
            </a:fld>
            <a:endParaRPr lang="it-IT"/>
          </a:p>
        </p:txBody>
      </p:sp>
    </p:spTree>
    <p:extLst>
      <p:ext uri="{BB962C8B-B14F-4D97-AF65-F5344CB8AC3E}">
        <p14:creationId xmlns:p14="http://schemas.microsoft.com/office/powerpoint/2010/main" val="3383858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1C2FEAC-571B-4599-8637-030CE576CEFA}" type="slidenum">
              <a:rPr lang="it-IT" smtClean="0"/>
              <a:pPr/>
              <a:t>6</a:t>
            </a:fld>
            <a:endParaRPr lang="it-IT"/>
          </a:p>
        </p:txBody>
      </p:sp>
    </p:spTree>
    <p:extLst>
      <p:ext uri="{BB962C8B-B14F-4D97-AF65-F5344CB8AC3E}">
        <p14:creationId xmlns:p14="http://schemas.microsoft.com/office/powerpoint/2010/main" val="1319047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1C2FEAC-571B-4599-8637-030CE576CEFA}" type="slidenum">
              <a:rPr lang="it-IT" smtClean="0"/>
              <a:pPr/>
              <a:t>7</a:t>
            </a:fld>
            <a:endParaRPr lang="it-IT"/>
          </a:p>
        </p:txBody>
      </p:sp>
    </p:spTree>
    <p:extLst>
      <p:ext uri="{BB962C8B-B14F-4D97-AF65-F5344CB8AC3E}">
        <p14:creationId xmlns:p14="http://schemas.microsoft.com/office/powerpoint/2010/main" val="1899440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400" b="0" i="0" u="none" strike="noStrike" baseline="0" dirty="0" smtClean="0">
                <a:latin typeface="Arial"/>
              </a:rPr>
              <a:t>Nations will certify JTACs in accordance with NATO publications and national</a:t>
            </a:r>
          </a:p>
          <a:p>
            <a:pPr algn="l"/>
            <a:r>
              <a:rPr lang="en-US" sz="1400" b="0" i="0" u="none" strike="noStrike" baseline="0" dirty="0" smtClean="0">
                <a:latin typeface="Arial"/>
              </a:rPr>
              <a:t>regulations. The instruction must be based on the principles for CAS IAW ATP-3.3.2.1.</a:t>
            </a:r>
          </a:p>
          <a:p>
            <a:pPr algn="l"/>
            <a:endParaRPr lang="en-US" sz="1400" b="0" i="0" u="none" strike="noStrike" baseline="0" dirty="0" smtClean="0">
              <a:latin typeface="Arial"/>
            </a:endParaRPr>
          </a:p>
          <a:p>
            <a:pPr algn="l"/>
            <a:r>
              <a:rPr lang="it-IT" sz="1400" b="0" i="0" u="none" strike="noStrike" baseline="0" dirty="0" err="1" smtClean="0">
                <a:latin typeface="Arial"/>
              </a:rPr>
              <a:t>Certification</a:t>
            </a:r>
            <a:r>
              <a:rPr lang="it-IT" sz="1400" b="0" i="0" u="none" strike="noStrike" baseline="0" dirty="0" smtClean="0">
                <a:latin typeface="Arial"/>
              </a:rPr>
              <a:t> </a:t>
            </a:r>
            <a:r>
              <a:rPr lang="it-IT" sz="1400" b="0" i="0" u="none" strike="noStrike" baseline="0" dirty="0" err="1" smtClean="0">
                <a:latin typeface="Arial"/>
              </a:rPr>
              <a:t>requirements</a:t>
            </a:r>
            <a:r>
              <a:rPr lang="it-IT" sz="1400" b="0" i="0" u="none" strike="noStrike" baseline="0" dirty="0" smtClean="0">
                <a:latin typeface="Arial"/>
              </a:rPr>
              <a:t> are:</a:t>
            </a:r>
          </a:p>
          <a:p>
            <a:pPr marL="0" indent="0" algn="l">
              <a:buNone/>
            </a:pPr>
            <a:r>
              <a:rPr lang="en-US" sz="1400" b="0" i="0" u="none" strike="noStrike" baseline="0" dirty="0" smtClean="0">
                <a:latin typeface="Arial"/>
              </a:rPr>
              <a:t>a. Successful completion of a nationally approved JTAC training course</a:t>
            </a:r>
          </a:p>
          <a:p>
            <a:pPr algn="l"/>
            <a:r>
              <a:rPr lang="en-US" sz="1400" b="0" i="0" u="none" strike="noStrike" baseline="0" dirty="0" smtClean="0">
                <a:latin typeface="Arial"/>
              </a:rPr>
              <a:t>b. Successful completion of all METLs per Annex A.</a:t>
            </a:r>
          </a:p>
          <a:p>
            <a:pPr algn="l"/>
            <a:r>
              <a:rPr lang="en-US" sz="1400" b="0" i="0" u="none" strike="noStrike" baseline="0" dirty="0" smtClean="0">
                <a:latin typeface="Arial"/>
              </a:rPr>
              <a:t>c. Successful completion of all controls IAW Table 4.2. under the instruction </a:t>
            </a:r>
            <a:r>
              <a:rPr lang="it-IT" sz="1400" b="0" i="0" u="none" strike="noStrike" baseline="0" dirty="0" smtClean="0">
                <a:latin typeface="Arial"/>
              </a:rPr>
              <a:t>of JTAC-</a:t>
            </a:r>
            <a:r>
              <a:rPr lang="it-IT" sz="1400" b="0" i="0" u="none" strike="noStrike" baseline="0" dirty="0" err="1" smtClean="0">
                <a:latin typeface="Arial"/>
              </a:rPr>
              <a:t>Is</a:t>
            </a:r>
            <a:r>
              <a:rPr lang="it-IT" sz="1400" b="0" i="0" u="none" strike="noStrike" baseline="0" dirty="0" smtClean="0">
                <a:latin typeface="Arial"/>
              </a:rPr>
              <a:t>.</a:t>
            </a:r>
          </a:p>
          <a:p>
            <a:pPr algn="l"/>
            <a:r>
              <a:rPr lang="en-US" sz="1400" b="0" i="0" u="none" strike="noStrike" baseline="0" dirty="0" smtClean="0">
                <a:latin typeface="Arial"/>
              </a:rPr>
              <a:t>d. Satisfactory completion of the initial JTAC evaluation conducted by a JTAC-E IAW NATO and national requirements. This includes an evaluation against all criteria corresponding to the certification being evaluated as shown in Annex D.</a:t>
            </a:r>
          </a:p>
          <a:p>
            <a:pPr algn="l"/>
            <a:endParaRPr lang="en-US" sz="1400" b="0" i="0" u="none" strike="noStrike" baseline="0" dirty="0" smtClean="0">
              <a:latin typeface="Arial"/>
            </a:endParaRPr>
          </a:p>
          <a:p>
            <a:pPr algn="l"/>
            <a:r>
              <a:rPr lang="en-US" sz="1400" b="0" i="0" u="none" strike="noStrike" baseline="0" dirty="0" smtClean="0">
                <a:latin typeface="Arial"/>
              </a:rPr>
              <a:t>Qualification requirements are:</a:t>
            </a:r>
          </a:p>
          <a:p>
            <a:pPr algn="l"/>
            <a:endParaRPr lang="en-US" sz="1400" b="0" i="0" u="none" strike="noStrike" baseline="0" dirty="0" smtClean="0">
              <a:latin typeface="Arial"/>
            </a:endParaRPr>
          </a:p>
          <a:p>
            <a:pPr algn="l"/>
            <a:r>
              <a:rPr lang="en-US" sz="1400" b="0" i="0" u="none" strike="noStrike" baseline="0" dirty="0" smtClean="0">
                <a:latin typeface="Arial"/>
              </a:rPr>
              <a:t>a. Successful completion of all qualification METLs as listed in Annex A.</a:t>
            </a:r>
          </a:p>
          <a:p>
            <a:pPr algn="l"/>
            <a:r>
              <a:rPr lang="en-US" sz="1400" b="0" i="0" u="none" strike="noStrike" baseline="0" dirty="0" smtClean="0">
                <a:latin typeface="Arial"/>
              </a:rPr>
              <a:t>b. Successful completion of all controls, including category and number, per </a:t>
            </a:r>
            <a:r>
              <a:rPr lang="it-IT" sz="1400" b="0" i="0" u="none" strike="noStrike" baseline="0" dirty="0" err="1" smtClean="0">
                <a:latin typeface="Arial"/>
              </a:rPr>
              <a:t>Table</a:t>
            </a:r>
            <a:r>
              <a:rPr lang="it-IT" sz="1400" b="0" i="0" u="none" strike="noStrike" baseline="0" dirty="0" smtClean="0">
                <a:latin typeface="Arial"/>
              </a:rPr>
              <a:t> 4.3.</a:t>
            </a:r>
          </a:p>
          <a:p>
            <a:pPr algn="l"/>
            <a:r>
              <a:rPr lang="it-IT" sz="1400" b="0" i="0" u="none" strike="noStrike" baseline="0" dirty="0" smtClean="0">
                <a:latin typeface="Arial"/>
              </a:rPr>
              <a:t>c. </a:t>
            </a:r>
            <a:r>
              <a:rPr lang="en-US" sz="1400" b="0" i="0" u="none" strike="noStrike" baseline="0" dirty="0" smtClean="0">
                <a:latin typeface="Arial"/>
              </a:rPr>
              <a:t>Possession of a documented English SLP - LSRW of 3.3.3.2 IAW STANAG 6001 when the individual is not a native English speaker.</a:t>
            </a:r>
            <a:r>
              <a:rPr lang="en-US" sz="900" b="0" i="0" u="none" strike="noStrike" baseline="0" dirty="0" smtClean="0">
                <a:latin typeface="Arial"/>
              </a:rPr>
              <a:t>1</a:t>
            </a:r>
          </a:p>
          <a:p>
            <a:pPr algn="l"/>
            <a:r>
              <a:rPr lang="en-US" sz="1400" b="0" i="0" u="none" strike="noStrike" baseline="0" dirty="0" smtClean="0">
                <a:latin typeface="Arial"/>
              </a:rPr>
              <a:t>d. Successful completion of the JTAC evaluation conducted by a JTAC-E </a:t>
            </a:r>
            <a:r>
              <a:rPr lang="it-IT" sz="1400" b="0" i="0" u="none" strike="noStrike" baseline="0" dirty="0" smtClean="0">
                <a:latin typeface="Arial"/>
              </a:rPr>
              <a:t>IAW para 4.3.4.</a:t>
            </a:r>
          </a:p>
          <a:p>
            <a:pPr algn="l"/>
            <a:endParaRPr lang="it-IT" sz="1400" b="0" i="0" u="none" strike="noStrike" baseline="0" dirty="0" smtClean="0">
              <a:latin typeface="Arial"/>
            </a:endParaRPr>
          </a:p>
          <a:p>
            <a:pPr algn="l"/>
            <a:r>
              <a:rPr lang="en-US" sz="1400" b="0" i="0" u="none" strike="noStrike" baseline="0" dirty="0" smtClean="0">
                <a:latin typeface="Arial"/>
              </a:rPr>
              <a:t>In order for the JTAC to retain qualification, all controls (category and number) and METLs per Annex A must remain current. The expiration of</a:t>
            </a:r>
          </a:p>
          <a:p>
            <a:pPr algn="l"/>
            <a:r>
              <a:rPr lang="en-US" sz="1400" b="0" i="0" u="none" strike="noStrike" baseline="0" dirty="0" smtClean="0">
                <a:latin typeface="Arial"/>
              </a:rPr>
              <a:t>any controls or METL will result in the loss of qualification. The control (category and number) and METLs have a one year (365 days) currency</a:t>
            </a:r>
          </a:p>
          <a:p>
            <a:pPr algn="l"/>
            <a:r>
              <a:rPr lang="en-US" sz="1400" b="0" i="0" u="none" strike="noStrike" baseline="0" dirty="0" smtClean="0">
                <a:latin typeface="Arial"/>
              </a:rPr>
              <a:t>period. After the first year of qualification the JTAC must remain current for the controls (category and number) and METL in order to be qualified.</a:t>
            </a:r>
          </a:p>
          <a:p>
            <a:pPr algn="l"/>
            <a:r>
              <a:rPr lang="en-US" sz="1400" b="0" i="0" u="none" strike="noStrike" baseline="0" dirty="0" smtClean="0">
                <a:latin typeface="Arial"/>
              </a:rPr>
              <a:t>The period between controls will not exceed 6 months (180 days) in order </a:t>
            </a:r>
            <a:r>
              <a:rPr lang="it-IT" sz="1400" b="0" i="0" u="none" strike="noStrike" baseline="0" dirty="0" smtClean="0">
                <a:latin typeface="Arial"/>
              </a:rPr>
              <a:t>to </a:t>
            </a:r>
            <a:r>
              <a:rPr lang="it-IT" sz="1400" b="0" i="0" u="none" strike="noStrike" baseline="0" dirty="0" err="1" smtClean="0">
                <a:latin typeface="Arial"/>
              </a:rPr>
              <a:t>retain</a:t>
            </a:r>
            <a:r>
              <a:rPr lang="it-IT" sz="1400" b="0" i="0" u="none" strike="noStrike" baseline="0" dirty="0" smtClean="0">
                <a:latin typeface="Arial"/>
              </a:rPr>
              <a:t> </a:t>
            </a:r>
            <a:r>
              <a:rPr lang="it-IT" sz="1400" b="0" i="0" u="none" strike="noStrike" baseline="0" dirty="0" err="1" smtClean="0">
                <a:latin typeface="Arial"/>
              </a:rPr>
              <a:t>qualification</a:t>
            </a:r>
            <a:r>
              <a:rPr lang="it-IT" sz="1400" b="0" i="0" u="none" strike="noStrike" baseline="0" dirty="0" smtClean="0">
                <a:latin typeface="Arial"/>
              </a:rPr>
              <a:t>.</a:t>
            </a:r>
            <a:endParaRPr lang="it-IT" dirty="0"/>
          </a:p>
        </p:txBody>
      </p:sp>
      <p:sp>
        <p:nvSpPr>
          <p:cNvPr id="4" name="Segnaposto numero diapositiva 3"/>
          <p:cNvSpPr>
            <a:spLocks noGrp="1"/>
          </p:cNvSpPr>
          <p:nvPr>
            <p:ph type="sldNum" sz="quarter" idx="10"/>
          </p:nvPr>
        </p:nvSpPr>
        <p:spPr/>
        <p:txBody>
          <a:bodyPr/>
          <a:lstStyle/>
          <a:p>
            <a:fld id="{41C2FEAC-571B-4599-8637-030CE576CEFA}" type="slidenum">
              <a:rPr lang="it-IT" smtClean="0"/>
              <a:pPr/>
              <a:t>8</a:t>
            </a:fld>
            <a:endParaRPr lang="it-IT"/>
          </a:p>
        </p:txBody>
      </p:sp>
    </p:spTree>
    <p:extLst>
      <p:ext uri="{BB962C8B-B14F-4D97-AF65-F5344CB8AC3E}">
        <p14:creationId xmlns:p14="http://schemas.microsoft.com/office/powerpoint/2010/main" val="2166582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1 The </a:t>
            </a:r>
            <a:r>
              <a:rPr lang="it-IT" dirty="0" err="1" smtClean="0"/>
              <a:t>Selection</a:t>
            </a:r>
            <a:r>
              <a:rPr lang="it-IT" dirty="0" smtClean="0"/>
              <a:t> of </a:t>
            </a:r>
            <a:r>
              <a:rPr lang="it-IT" dirty="0" err="1" smtClean="0"/>
              <a:t>potential</a:t>
            </a:r>
            <a:r>
              <a:rPr lang="it-IT" dirty="0" smtClean="0"/>
              <a:t> </a:t>
            </a:r>
            <a:r>
              <a:rPr lang="it-IT" dirty="0" err="1" smtClean="0"/>
              <a:t>personnel</a:t>
            </a:r>
            <a:r>
              <a:rPr lang="it-IT" baseline="0" dirty="0" smtClean="0"/>
              <a:t> </a:t>
            </a:r>
            <a:r>
              <a:rPr lang="it-IT" baseline="0" dirty="0" err="1" smtClean="0"/>
              <a:t>is</a:t>
            </a:r>
            <a:r>
              <a:rPr lang="it-IT" baseline="0" dirty="0" smtClean="0"/>
              <a:t> </a:t>
            </a:r>
            <a:r>
              <a:rPr lang="it-IT" baseline="0" dirty="0" err="1" smtClean="0"/>
              <a:t>carried</a:t>
            </a:r>
            <a:r>
              <a:rPr lang="it-IT" baseline="0" dirty="0" smtClean="0"/>
              <a:t> out </a:t>
            </a:r>
            <a:r>
              <a:rPr lang="it-IT" baseline="0" dirty="0" err="1" smtClean="0"/>
              <a:t>within</a:t>
            </a:r>
            <a:r>
              <a:rPr lang="it-IT" baseline="0" dirty="0" smtClean="0"/>
              <a:t> the </a:t>
            </a:r>
            <a:r>
              <a:rPr lang="it-IT" baseline="0" dirty="0" err="1" smtClean="0"/>
              <a:t>operational</a:t>
            </a:r>
            <a:r>
              <a:rPr lang="it-IT" baseline="0" dirty="0" smtClean="0"/>
              <a:t> </a:t>
            </a:r>
            <a:r>
              <a:rPr lang="it-IT" baseline="0" dirty="0" err="1" smtClean="0"/>
              <a:t>Units</a:t>
            </a:r>
            <a:r>
              <a:rPr lang="it-IT" baseline="0" dirty="0" smtClean="0"/>
              <a:t> of the </a:t>
            </a:r>
            <a:r>
              <a:rPr lang="it-IT" baseline="0" dirty="0" err="1" smtClean="0"/>
              <a:t>Army</a:t>
            </a:r>
            <a:r>
              <a:rPr lang="it-IT" baseline="0" dirty="0" smtClean="0"/>
              <a:t> with the </a:t>
            </a:r>
            <a:r>
              <a:rPr lang="it-IT" baseline="0" dirty="0" err="1" smtClean="0"/>
              <a:t>assistance</a:t>
            </a:r>
            <a:r>
              <a:rPr lang="it-IT" baseline="0" dirty="0" smtClean="0"/>
              <a:t> of a </a:t>
            </a:r>
            <a:r>
              <a:rPr lang="it-IT" baseline="0" dirty="0" err="1" smtClean="0"/>
              <a:t>Certified</a:t>
            </a:r>
            <a:r>
              <a:rPr lang="it-IT" baseline="0" dirty="0" smtClean="0"/>
              <a:t> and </a:t>
            </a:r>
            <a:r>
              <a:rPr lang="it-IT" baseline="0" dirty="0" err="1" smtClean="0"/>
              <a:t>Qualified</a:t>
            </a:r>
            <a:r>
              <a:rPr lang="it-IT" baseline="0" dirty="0" smtClean="0"/>
              <a:t> </a:t>
            </a:r>
            <a:r>
              <a:rPr lang="it-IT" baseline="0" dirty="0" err="1" smtClean="0"/>
              <a:t>Forward</a:t>
            </a:r>
            <a:r>
              <a:rPr lang="it-IT" baseline="0" dirty="0" smtClean="0"/>
              <a:t> Air Controller</a:t>
            </a:r>
          </a:p>
          <a:p>
            <a:r>
              <a:rPr lang="it-IT" baseline="0" dirty="0" smtClean="0"/>
              <a:t>The </a:t>
            </a:r>
            <a:r>
              <a:rPr lang="it-IT" baseline="0" dirty="0" err="1" smtClean="0"/>
              <a:t>criteria</a:t>
            </a:r>
            <a:r>
              <a:rPr lang="it-IT" baseline="0" dirty="0" smtClean="0"/>
              <a:t> for the </a:t>
            </a:r>
            <a:r>
              <a:rPr lang="it-IT" baseline="0" dirty="0" err="1" smtClean="0"/>
              <a:t>selection</a:t>
            </a:r>
            <a:r>
              <a:rPr lang="it-IT" baseline="0" dirty="0" smtClean="0"/>
              <a:t> are:</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it-IT" sz="1800" b="1" i="0" u="none" strike="noStrike" kern="1200" cap="none" spc="0" normalizeH="0" baseline="0" noProof="0" dirty="0" err="1" smtClean="0">
                <a:ln>
                  <a:noFill/>
                </a:ln>
                <a:solidFill>
                  <a:srgbClr val="253356"/>
                </a:solidFill>
                <a:effectLst/>
                <a:uLnTx/>
                <a:uFillTx/>
                <a:latin typeface="Arial" charset="0"/>
                <a:ea typeface="+mn-ea"/>
                <a:cs typeface="Arial" charset="0"/>
              </a:rPr>
              <a:t>Employment</a:t>
            </a: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 in </a:t>
            </a:r>
            <a:r>
              <a:rPr kumimoji="0" lang="it-IT" sz="1800" b="1" i="0" u="none" strike="noStrike" kern="1200" cap="none" spc="0" normalizeH="0" baseline="0" noProof="0" dirty="0" err="1" smtClean="0">
                <a:ln>
                  <a:noFill/>
                </a:ln>
                <a:solidFill>
                  <a:srgbClr val="253356"/>
                </a:solidFill>
                <a:effectLst/>
                <a:uLnTx/>
                <a:uFillTx/>
                <a:latin typeface="Arial" charset="0"/>
                <a:ea typeface="+mn-ea"/>
                <a:cs typeface="Arial" charset="0"/>
              </a:rPr>
              <a:t>operational</a:t>
            </a: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 Combat / Combat </a:t>
            </a:r>
            <a:r>
              <a:rPr kumimoji="0" lang="it-IT" sz="1800" b="1" i="0" u="none" strike="noStrike" kern="1200" cap="none" spc="0" normalizeH="0" baseline="0" noProof="0" dirty="0" err="1" smtClean="0">
                <a:ln>
                  <a:noFill/>
                </a:ln>
                <a:solidFill>
                  <a:srgbClr val="253356"/>
                </a:solidFill>
                <a:effectLst/>
                <a:uLnTx/>
                <a:uFillTx/>
                <a:latin typeface="Arial" charset="0"/>
                <a:ea typeface="+mn-ea"/>
                <a:cs typeface="Arial" charset="0"/>
              </a:rPr>
              <a:t>Support</a:t>
            </a: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 Unit</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it-IT" sz="1800" b="1" i="0" u="none" strike="noStrike" kern="1200" cap="none" spc="0" normalizeH="0" baseline="0" noProof="0" dirty="0" err="1" smtClean="0">
                <a:ln>
                  <a:noFill/>
                </a:ln>
                <a:solidFill>
                  <a:srgbClr val="253356"/>
                </a:solidFill>
                <a:effectLst/>
                <a:uLnTx/>
                <a:uFillTx/>
                <a:latin typeface="Arial" charset="0"/>
                <a:ea typeface="+mn-ea"/>
                <a:cs typeface="Arial" charset="0"/>
              </a:rPr>
              <a:t>Qualified</a:t>
            </a: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 to be </a:t>
            </a:r>
            <a:r>
              <a:rPr kumimoji="0" lang="it-IT" sz="1800" b="1" i="0" u="none" strike="noStrike" kern="1200" cap="none" spc="0" normalizeH="0" baseline="0" noProof="0" dirty="0" err="1" smtClean="0">
                <a:ln>
                  <a:noFill/>
                </a:ln>
                <a:solidFill>
                  <a:srgbClr val="253356"/>
                </a:solidFill>
                <a:effectLst/>
                <a:uLnTx/>
                <a:uFillTx/>
                <a:latin typeface="Arial" charset="0"/>
                <a:ea typeface="+mn-ea"/>
                <a:cs typeface="Arial" charset="0"/>
              </a:rPr>
              <a:t>employed</a:t>
            </a: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1" i="0" u="none" strike="noStrike" kern="1200" cap="none" spc="0" normalizeH="0" baseline="0" noProof="0" dirty="0" err="1" smtClean="0">
                <a:ln>
                  <a:noFill/>
                </a:ln>
                <a:solidFill>
                  <a:srgbClr val="253356"/>
                </a:solidFill>
                <a:effectLst/>
                <a:uLnTx/>
                <a:uFillTx/>
                <a:latin typeface="Arial" charset="0"/>
                <a:ea typeface="+mn-ea"/>
                <a:cs typeface="Arial" charset="0"/>
              </a:rPr>
              <a:t>abroad</a:t>
            </a: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1" i="0" u="none" strike="noStrike" kern="1200" cap="none" spc="0" normalizeH="0" baseline="0" noProof="0" dirty="0" err="1" smtClean="0">
                <a:ln>
                  <a:noFill/>
                </a:ln>
                <a:solidFill>
                  <a:srgbClr val="253356"/>
                </a:solidFill>
                <a:effectLst/>
                <a:uLnTx/>
                <a:uFillTx/>
                <a:latin typeface="Arial" charset="0"/>
                <a:ea typeface="+mn-ea"/>
                <a:cs typeface="Arial" charset="0"/>
              </a:rPr>
              <a:t>disciplinary</a:t>
            </a: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Language: </a:t>
            </a:r>
            <a:r>
              <a:rPr kumimoji="0" lang="it-IT" sz="1800" b="1" i="0" u="none" strike="noStrike" kern="1200" cap="none" spc="0" normalizeH="0" baseline="0" noProof="0" dirty="0" err="1" smtClean="0">
                <a:ln>
                  <a:noFill/>
                </a:ln>
                <a:solidFill>
                  <a:srgbClr val="253356"/>
                </a:solidFill>
                <a:effectLst/>
                <a:uLnTx/>
                <a:uFillTx/>
                <a:latin typeface="Arial" charset="0"/>
                <a:ea typeface="+mn-ea"/>
                <a:cs typeface="Arial" charset="0"/>
              </a:rPr>
              <a:t>Ability</a:t>
            </a: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 to </a:t>
            </a:r>
            <a:r>
              <a:rPr kumimoji="0" lang="it-IT" sz="1800" b="1" i="0" u="none" strike="noStrike" kern="1200" cap="none" spc="0" normalizeH="0" baseline="0" noProof="0" dirty="0" err="1" smtClean="0">
                <a:ln>
                  <a:noFill/>
                </a:ln>
                <a:solidFill>
                  <a:srgbClr val="253356"/>
                </a:solidFill>
                <a:effectLst/>
                <a:uLnTx/>
                <a:uFillTx/>
                <a:latin typeface="Arial" charset="0"/>
                <a:ea typeface="+mn-ea"/>
                <a:cs typeface="Arial" charset="0"/>
              </a:rPr>
              <a:t>achieve</a:t>
            </a: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 SLP 3/3/3/2 </a:t>
            </a:r>
            <a:r>
              <a:rPr kumimoji="0" lang="it-IT" sz="1800" b="1" i="0" u="none" strike="noStrike" kern="1200" cap="none" spc="0" normalizeH="0" baseline="0" noProof="0" dirty="0" err="1" smtClean="0">
                <a:ln>
                  <a:noFill/>
                </a:ln>
                <a:solidFill>
                  <a:srgbClr val="253356"/>
                </a:solidFill>
                <a:effectLst/>
                <a:uLnTx/>
                <a:uFillTx/>
                <a:latin typeface="Arial" charset="0"/>
                <a:ea typeface="+mn-ea"/>
                <a:cs typeface="Arial" charset="0"/>
              </a:rPr>
              <a:t>at</a:t>
            </a: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 the end of the </a:t>
            </a:r>
            <a:r>
              <a:rPr kumimoji="0" lang="it-IT" sz="1800" b="1" i="0" u="none" strike="noStrike" kern="1200" cap="none" spc="0" normalizeH="0" baseline="0" noProof="0" dirty="0" err="1" smtClean="0">
                <a:ln>
                  <a:noFill/>
                </a:ln>
                <a:solidFill>
                  <a:srgbClr val="253356"/>
                </a:solidFill>
                <a:effectLst/>
                <a:uLnTx/>
                <a:uFillTx/>
                <a:latin typeface="Arial" charset="0"/>
                <a:ea typeface="+mn-ea"/>
                <a:cs typeface="Arial" charset="0"/>
              </a:rPr>
              <a:t>course</a:t>
            </a: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the candidate must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have</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an SLP of 2/2/2/2 or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higher</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it-IT" sz="1800" b="1" i="0" u="none" strike="noStrike" kern="1200" cap="none" spc="0" normalizeH="0" baseline="0" noProof="0" dirty="0" err="1" smtClean="0">
                <a:ln>
                  <a:noFill/>
                </a:ln>
                <a:solidFill>
                  <a:srgbClr val="253356"/>
                </a:solidFill>
                <a:effectLst/>
                <a:uLnTx/>
                <a:uFillTx/>
                <a:latin typeface="Arial" charset="0"/>
                <a:ea typeface="+mn-ea"/>
                <a:cs typeface="Arial" charset="0"/>
              </a:rPr>
              <a:t>Physical</a:t>
            </a: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 fitness (Stress).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This</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criterion</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is</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important</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because</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 JTAC must be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able</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to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perform</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his</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duty in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stressful</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conditions</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heat</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cold</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phisical</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exertion</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etc</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OF / NCO / </a:t>
            </a:r>
            <a:r>
              <a:rPr kumimoji="0" lang="it-IT" sz="1800" b="1" i="0" u="none" strike="noStrike" kern="1200" cap="none" spc="0" normalizeH="0" baseline="0" noProof="0" dirty="0" err="1" smtClean="0">
                <a:ln>
                  <a:noFill/>
                </a:ln>
                <a:solidFill>
                  <a:srgbClr val="253356"/>
                </a:solidFill>
                <a:effectLst/>
                <a:uLnTx/>
                <a:uFillTx/>
                <a:latin typeface="Arial" charset="0"/>
                <a:ea typeface="+mn-ea"/>
                <a:cs typeface="Arial" charset="0"/>
              </a:rPr>
              <a:t>Enlisted</a:t>
            </a: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preferred</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are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NCOs</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and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Enlisted</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since</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they</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guarantee</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continuity</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whereas</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officers</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are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generally</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posted</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every</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few</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years</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 For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OFs</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maximum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Rank</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is</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 !st LT)</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it-IT" sz="1800" b="1" i="0" u="none" strike="noStrike" kern="1200" cap="none" spc="0" normalizeH="0" baseline="0" noProof="0" dirty="0" smtClean="0">
                <a:ln>
                  <a:noFill/>
                </a:ln>
                <a:solidFill>
                  <a:srgbClr val="253356"/>
                </a:solidFill>
                <a:effectLst/>
                <a:uLnTx/>
                <a:uFillTx/>
                <a:latin typeface="Arial" charset="0"/>
                <a:ea typeface="+mn-ea"/>
                <a:cs typeface="Arial" charset="0"/>
              </a:rPr>
              <a:t>Security Clearance </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(NS or </a:t>
            </a:r>
            <a:r>
              <a:rPr kumimoji="0" lang="it-IT" sz="1800" b="0" i="0" u="none" strike="noStrike" kern="1200" cap="none" spc="0" normalizeH="0" baseline="0" noProof="0" dirty="0" err="1" smtClean="0">
                <a:ln>
                  <a:noFill/>
                </a:ln>
                <a:solidFill>
                  <a:srgbClr val="253356"/>
                </a:solidFill>
                <a:effectLst/>
                <a:uLnTx/>
                <a:uFillTx/>
                <a:latin typeface="Arial" charset="0"/>
                <a:ea typeface="+mn-ea"/>
                <a:cs typeface="Arial" charset="0"/>
              </a:rPr>
              <a:t>higher</a:t>
            </a:r>
            <a:r>
              <a:rPr kumimoji="0" lang="it-IT" sz="1800" b="0" i="0" u="none" strike="noStrike" kern="1200" cap="none" spc="0" normalizeH="0" baseline="0" noProof="0" dirty="0" smtClean="0">
                <a:ln>
                  <a:noFill/>
                </a:ln>
                <a:solidFill>
                  <a:srgbClr val="253356"/>
                </a:solidFill>
                <a:effectLst/>
                <a:uLnTx/>
                <a:uFillTx/>
                <a:latin typeface="Arial" charset="0"/>
                <a:ea typeface="+mn-ea"/>
                <a:cs typeface="Arial" charset="0"/>
              </a:rPr>
              <a:t>)</a:t>
            </a:r>
          </a:p>
          <a:p>
            <a:endParaRPr lang="it-IT" baseline="0" dirty="0" smtClean="0"/>
          </a:p>
          <a:p>
            <a:r>
              <a:rPr lang="it-IT" baseline="0" dirty="0" smtClean="0"/>
              <a:t>2. </a:t>
            </a:r>
            <a:r>
              <a:rPr lang="it-IT" baseline="0" dirty="0" err="1" smtClean="0"/>
              <a:t>Personnel</a:t>
            </a:r>
            <a:r>
              <a:rPr lang="it-IT" baseline="0" dirty="0" smtClean="0"/>
              <a:t> </a:t>
            </a:r>
            <a:r>
              <a:rPr lang="it-IT" baseline="0" dirty="0" err="1" smtClean="0"/>
              <a:t>is</a:t>
            </a:r>
            <a:r>
              <a:rPr lang="it-IT" baseline="0" dirty="0" smtClean="0"/>
              <a:t> </a:t>
            </a:r>
            <a:r>
              <a:rPr lang="it-IT" baseline="0" dirty="0" err="1" smtClean="0"/>
              <a:t>then</a:t>
            </a:r>
            <a:r>
              <a:rPr lang="it-IT" baseline="0" dirty="0" smtClean="0"/>
              <a:t> </a:t>
            </a:r>
            <a:r>
              <a:rPr lang="it-IT" baseline="0" dirty="0" err="1" smtClean="0"/>
              <a:t>sent</a:t>
            </a:r>
            <a:r>
              <a:rPr lang="it-IT" baseline="0" dirty="0" smtClean="0"/>
              <a:t> to the  </a:t>
            </a:r>
            <a:r>
              <a:rPr lang="it-IT" baseline="0" dirty="0" err="1" smtClean="0"/>
              <a:t>Pre</a:t>
            </a:r>
            <a:r>
              <a:rPr lang="it-IT" baseline="0" dirty="0" smtClean="0"/>
              <a:t>-FAC/JTAC</a:t>
            </a:r>
          </a:p>
          <a:p>
            <a:r>
              <a:rPr lang="it-IT" baseline="0" dirty="0" err="1" smtClean="0"/>
              <a:t>This</a:t>
            </a:r>
            <a:r>
              <a:rPr lang="it-IT" baseline="0" dirty="0" smtClean="0"/>
              <a:t> </a:t>
            </a:r>
            <a:r>
              <a:rPr lang="it-IT" baseline="0" dirty="0" err="1" smtClean="0"/>
              <a:t>pre-course</a:t>
            </a:r>
            <a:r>
              <a:rPr lang="it-IT" baseline="0" dirty="0" smtClean="0"/>
              <a:t> </a:t>
            </a:r>
            <a:r>
              <a:rPr lang="it-IT" baseline="0" dirty="0" err="1" smtClean="0"/>
              <a:t>lasts</a:t>
            </a:r>
            <a:r>
              <a:rPr lang="it-IT" baseline="0" dirty="0" smtClean="0"/>
              <a:t> 8 weeks and </a:t>
            </a:r>
            <a:r>
              <a:rPr lang="it-IT" baseline="0" dirty="0" err="1" smtClean="0"/>
              <a:t>comprises</a:t>
            </a:r>
            <a:r>
              <a:rPr lang="it-IT" baseline="0" dirty="0" smtClean="0"/>
              <a:t> some 110 </a:t>
            </a:r>
            <a:r>
              <a:rPr lang="it-IT" baseline="0" dirty="0" err="1" smtClean="0"/>
              <a:t>Periods</a:t>
            </a:r>
            <a:r>
              <a:rPr lang="it-IT" baseline="0" dirty="0" smtClean="0"/>
              <a:t> of Language Training with </a:t>
            </a:r>
            <a:r>
              <a:rPr lang="it-IT" baseline="0" dirty="0" err="1" smtClean="0"/>
              <a:t>teachers</a:t>
            </a:r>
            <a:r>
              <a:rPr lang="it-IT" baseline="0" dirty="0" smtClean="0"/>
              <a:t> </a:t>
            </a:r>
            <a:r>
              <a:rPr lang="it-IT" baseline="0" dirty="0" err="1" smtClean="0"/>
              <a:t>provided</a:t>
            </a:r>
            <a:r>
              <a:rPr lang="it-IT" baseline="0" dirty="0" smtClean="0"/>
              <a:t> by the </a:t>
            </a:r>
            <a:r>
              <a:rPr lang="it-IT" baseline="0" dirty="0" err="1" smtClean="0"/>
              <a:t>Army</a:t>
            </a:r>
            <a:r>
              <a:rPr lang="it-IT" baseline="0" dirty="0" smtClean="0"/>
              <a:t> Language School (1 </a:t>
            </a:r>
            <a:r>
              <a:rPr lang="it-IT" baseline="0" dirty="0" err="1" smtClean="0"/>
              <a:t>Period</a:t>
            </a:r>
            <a:r>
              <a:rPr lang="it-IT" baseline="0" dirty="0" smtClean="0"/>
              <a:t> = 50 minutes)</a:t>
            </a:r>
            <a:endParaRPr lang="it-IT" dirty="0"/>
          </a:p>
        </p:txBody>
      </p:sp>
      <p:sp>
        <p:nvSpPr>
          <p:cNvPr id="4" name="Segnaposto numero diapositiva 3"/>
          <p:cNvSpPr>
            <a:spLocks noGrp="1"/>
          </p:cNvSpPr>
          <p:nvPr>
            <p:ph type="sldNum" sz="quarter" idx="10"/>
          </p:nvPr>
        </p:nvSpPr>
        <p:spPr/>
        <p:txBody>
          <a:bodyPr/>
          <a:lstStyle/>
          <a:p>
            <a:fld id="{41C2FEAC-571B-4599-8637-030CE576CEFA}" type="slidenum">
              <a:rPr lang="it-IT" smtClean="0"/>
              <a:pPr/>
              <a:t>9</a:t>
            </a:fld>
            <a:endParaRPr lang="it-IT"/>
          </a:p>
        </p:txBody>
      </p:sp>
    </p:spTree>
    <p:extLst>
      <p:ext uri="{BB962C8B-B14F-4D97-AF65-F5344CB8AC3E}">
        <p14:creationId xmlns:p14="http://schemas.microsoft.com/office/powerpoint/2010/main" val="679469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ee">
    <p:spTree>
      <p:nvGrpSpPr>
        <p:cNvPr id="1" name=""/>
        <p:cNvGrpSpPr/>
        <p:nvPr/>
      </p:nvGrpSpPr>
      <p:grpSpPr>
        <a:xfrm>
          <a:off x="0" y="0"/>
          <a:ext cx="0" cy="0"/>
          <a:chOff x="0" y="0"/>
          <a:chExt cx="0" cy="0"/>
        </a:xfrm>
      </p:grpSpPr>
      <p:pic>
        <p:nvPicPr>
          <p:cNvPr id="5" name="Immagine 6" descr="ESERCITO_NERO-0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32800" y="193675"/>
            <a:ext cx="4968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1 5"/>
          <p:cNvCxnSpPr/>
          <p:nvPr userDrawn="1"/>
        </p:nvCxnSpPr>
        <p:spPr>
          <a:xfrm>
            <a:off x="71438" y="642938"/>
            <a:ext cx="8929687"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p:cNvCxnSpPr/>
          <p:nvPr userDrawn="1"/>
        </p:nvCxnSpPr>
        <p:spPr>
          <a:xfrm rot="5400000">
            <a:off x="7966076" y="320675"/>
            <a:ext cx="5000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ttore 1 8"/>
          <p:cNvCxnSpPr/>
          <p:nvPr userDrawn="1"/>
        </p:nvCxnSpPr>
        <p:spPr>
          <a:xfrm rot="5400000">
            <a:off x="750094" y="321469"/>
            <a:ext cx="50006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asellaDiTesto 9"/>
          <p:cNvSpPr txBox="1">
            <a:spLocks noChangeArrowheads="1"/>
          </p:cNvSpPr>
          <p:nvPr userDrawn="1"/>
        </p:nvSpPr>
        <p:spPr bwMode="auto">
          <a:xfrm>
            <a:off x="8286750" y="6611938"/>
            <a:ext cx="9286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fld id="{61D61A66-2DDD-45EB-98D8-A5CAA3B5F2B1}" type="slidenum">
              <a:rPr lang="it-IT" altLang="en-US" sz="1000">
                <a:solidFill>
                  <a:schemeClr val="bg1"/>
                </a:solidFill>
                <a:latin typeface="Arial" pitchFamily="34" charset="0"/>
              </a:rPr>
              <a:pPr algn="ctr" eaLnBrk="1" hangingPunct="1">
                <a:spcBef>
                  <a:spcPct val="0"/>
                </a:spcBef>
                <a:buFontTx/>
                <a:buNone/>
              </a:pPr>
              <a:t>‹#›</a:t>
            </a:fld>
            <a:endParaRPr lang="it-IT" altLang="en-US" sz="1000">
              <a:solidFill>
                <a:schemeClr val="bg1"/>
              </a:solidFill>
              <a:latin typeface="Arial" pitchFamily="34" charset="0"/>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116632"/>
            <a:ext cx="397985" cy="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5835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ee">
    <p:spTree>
      <p:nvGrpSpPr>
        <p:cNvPr id="1" name=""/>
        <p:cNvGrpSpPr/>
        <p:nvPr/>
      </p:nvGrpSpPr>
      <p:grpSpPr>
        <a:xfrm>
          <a:off x="0" y="0"/>
          <a:ext cx="0" cy="0"/>
          <a:chOff x="0" y="0"/>
          <a:chExt cx="0" cy="0"/>
        </a:xfrm>
      </p:grpSpPr>
      <p:pic>
        <p:nvPicPr>
          <p:cNvPr id="5" name="Immagine 6" descr="ESERCITO_NERO-0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32800" y="193675"/>
            <a:ext cx="4968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ttore 1 5"/>
          <p:cNvCxnSpPr/>
          <p:nvPr userDrawn="1"/>
        </p:nvCxnSpPr>
        <p:spPr>
          <a:xfrm>
            <a:off x="71438" y="642938"/>
            <a:ext cx="8929687"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p:cNvCxnSpPr/>
          <p:nvPr userDrawn="1"/>
        </p:nvCxnSpPr>
        <p:spPr>
          <a:xfrm rot="5400000">
            <a:off x="7966076" y="320675"/>
            <a:ext cx="5000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Connettore 1 8"/>
          <p:cNvCxnSpPr/>
          <p:nvPr userDrawn="1"/>
        </p:nvCxnSpPr>
        <p:spPr>
          <a:xfrm rot="5400000">
            <a:off x="750094" y="321469"/>
            <a:ext cx="50006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CasellaDiTesto 9"/>
          <p:cNvSpPr txBox="1">
            <a:spLocks noChangeArrowheads="1"/>
          </p:cNvSpPr>
          <p:nvPr userDrawn="1"/>
        </p:nvSpPr>
        <p:spPr bwMode="auto">
          <a:xfrm>
            <a:off x="8286750" y="6611938"/>
            <a:ext cx="9286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fld id="{61D61A66-2DDD-45EB-98D8-A5CAA3B5F2B1}" type="slidenum">
              <a:rPr lang="it-IT" altLang="en-US" sz="1000">
                <a:solidFill>
                  <a:schemeClr val="bg1"/>
                </a:solidFill>
                <a:latin typeface="Arial" pitchFamily="34" charset="0"/>
              </a:rPr>
              <a:pPr algn="ctr" eaLnBrk="1" hangingPunct="1">
                <a:spcBef>
                  <a:spcPct val="0"/>
                </a:spcBef>
                <a:buFontTx/>
                <a:buNone/>
              </a:pPr>
              <a:t>‹#›</a:t>
            </a:fld>
            <a:endParaRPr lang="it-IT" altLang="en-US" sz="1000">
              <a:solidFill>
                <a:schemeClr val="bg1"/>
              </a:solidFill>
              <a:latin typeface="Arial" pitchFamily="34" charset="0"/>
            </a:endParaRP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165224"/>
            <a:ext cx="397985" cy="40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2322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B372471-5C3D-4663-B90B-3DD8A02AEA4A}" type="slidenum">
              <a:rPr lang="it-IT"/>
              <a:pPr>
                <a:defRPr/>
              </a:pPr>
              <a:t>‹#›</a:t>
            </a:fld>
            <a:endParaRPr lang="it-IT"/>
          </a:p>
        </p:txBody>
      </p:sp>
    </p:spTree>
    <p:extLst>
      <p:ext uri="{BB962C8B-B14F-4D97-AF65-F5344CB8AC3E}">
        <p14:creationId xmlns:p14="http://schemas.microsoft.com/office/powerpoint/2010/main" val="38154042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3175" y="6597650"/>
            <a:ext cx="9159875" cy="26035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75733" tIns="37877" rIns="75733" bIns="37877" anchor="ctr"/>
          <a:lstStyle/>
          <a:p>
            <a:pPr algn="ctr" fontAlgn="auto">
              <a:spcBef>
                <a:spcPts val="0"/>
              </a:spcBef>
              <a:spcAft>
                <a:spcPts val="0"/>
              </a:spcAft>
              <a:defRPr/>
            </a:pPr>
            <a:endParaRPr lang="it-IT" dirty="0">
              <a:solidFill>
                <a:srgbClr val="253356"/>
              </a:solidFill>
              <a:latin typeface="Century Gothic" pitchFamily="34" charset="0"/>
            </a:endParaRPr>
          </a:p>
        </p:txBody>
      </p:sp>
      <p:sp>
        <p:nvSpPr>
          <p:cNvPr id="10" name="Rettangolo 9"/>
          <p:cNvSpPr/>
          <p:nvPr userDrawn="1"/>
        </p:nvSpPr>
        <p:spPr>
          <a:xfrm>
            <a:off x="0" y="6643688"/>
            <a:ext cx="9144000" cy="214312"/>
          </a:xfrm>
          <a:prstGeom prst="rect">
            <a:avLst/>
          </a:prstGeom>
          <a:solidFill>
            <a:srgbClr val="0021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 name="Rettangolo 11"/>
          <p:cNvSpPr/>
          <p:nvPr userDrawn="1"/>
        </p:nvSpPr>
        <p:spPr>
          <a:xfrm>
            <a:off x="0" y="6572250"/>
            <a:ext cx="9144000" cy="71438"/>
          </a:xfrm>
          <a:prstGeom prst="rect">
            <a:avLst/>
          </a:prstGeom>
          <a:solidFill>
            <a:srgbClr val="E4D0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286541586"/>
      </p:ext>
    </p:extLst>
  </p:cSld>
  <p:clrMap bg1="lt1" tx1="dk1" bg2="lt2" tx2="dk2" accent1="accent1" accent2="accent2" accent3="accent3" accent4="accent4" accent5="accent5" accent6="accent6" hlink="hlink" folHlink="folHlink"/>
  <p:sldLayoutIdLst>
    <p:sldLayoutId id="2147484334" r:id="rId1"/>
    <p:sldLayoutId id="2147484369" r:id="rId2"/>
    <p:sldLayoutId id="2147484368" r:id="rId3"/>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lang="it-IT" sz="4400" b="1">
          <a:solidFill>
            <a:srgbClr val="253356"/>
          </a:solidFill>
          <a:latin typeface="+mj-lt"/>
          <a:ea typeface="+mj-ea"/>
          <a:cs typeface="+mj-cs"/>
        </a:defRPr>
      </a:lvl1pPr>
      <a:lvl2pPr algn="ctr" rtl="0" eaLnBrk="0" fontAlgn="base" hangingPunct="0">
        <a:spcBef>
          <a:spcPct val="0"/>
        </a:spcBef>
        <a:spcAft>
          <a:spcPct val="0"/>
        </a:spcAft>
        <a:defRPr sz="4400" b="1">
          <a:solidFill>
            <a:srgbClr val="253356"/>
          </a:solidFill>
          <a:latin typeface="Times New Roman" pitchFamily="18" charset="0"/>
        </a:defRPr>
      </a:lvl2pPr>
      <a:lvl3pPr algn="ctr" rtl="0" eaLnBrk="0" fontAlgn="base" hangingPunct="0">
        <a:spcBef>
          <a:spcPct val="0"/>
        </a:spcBef>
        <a:spcAft>
          <a:spcPct val="0"/>
        </a:spcAft>
        <a:defRPr sz="4400" b="1">
          <a:solidFill>
            <a:srgbClr val="253356"/>
          </a:solidFill>
          <a:latin typeface="Times New Roman" pitchFamily="18" charset="0"/>
        </a:defRPr>
      </a:lvl3pPr>
      <a:lvl4pPr algn="ctr" rtl="0" eaLnBrk="0" fontAlgn="base" hangingPunct="0">
        <a:spcBef>
          <a:spcPct val="0"/>
        </a:spcBef>
        <a:spcAft>
          <a:spcPct val="0"/>
        </a:spcAft>
        <a:defRPr sz="4400" b="1">
          <a:solidFill>
            <a:srgbClr val="253356"/>
          </a:solidFill>
          <a:latin typeface="Times New Roman" pitchFamily="18" charset="0"/>
        </a:defRPr>
      </a:lvl4pPr>
      <a:lvl5pPr algn="ctr" rtl="0" eaLnBrk="0" fontAlgn="base" hangingPunct="0">
        <a:spcBef>
          <a:spcPct val="0"/>
        </a:spcBef>
        <a:spcAft>
          <a:spcPct val="0"/>
        </a:spcAft>
        <a:defRPr sz="4400" b="1">
          <a:solidFill>
            <a:srgbClr val="253356"/>
          </a:solidFill>
          <a:latin typeface="Times New Roman" pitchFamily="18" charset="0"/>
        </a:defRPr>
      </a:lvl5pPr>
      <a:lvl6pPr marL="378700" algn="ctr" rtl="0" fontAlgn="base">
        <a:spcBef>
          <a:spcPct val="0"/>
        </a:spcBef>
        <a:spcAft>
          <a:spcPct val="0"/>
        </a:spcAft>
        <a:defRPr sz="1800" b="1">
          <a:solidFill>
            <a:srgbClr val="253356"/>
          </a:solidFill>
          <a:latin typeface="Times New Roman" pitchFamily="18" charset="0"/>
        </a:defRPr>
      </a:lvl6pPr>
      <a:lvl7pPr marL="757357" algn="ctr" rtl="0" fontAlgn="base">
        <a:spcBef>
          <a:spcPct val="0"/>
        </a:spcBef>
        <a:spcAft>
          <a:spcPct val="0"/>
        </a:spcAft>
        <a:defRPr sz="1800" b="1">
          <a:solidFill>
            <a:srgbClr val="253356"/>
          </a:solidFill>
          <a:latin typeface="Times New Roman" pitchFamily="18" charset="0"/>
        </a:defRPr>
      </a:lvl7pPr>
      <a:lvl8pPr marL="1136034" algn="ctr" rtl="0" fontAlgn="base">
        <a:spcBef>
          <a:spcPct val="0"/>
        </a:spcBef>
        <a:spcAft>
          <a:spcPct val="0"/>
        </a:spcAft>
        <a:defRPr sz="1800" b="1">
          <a:solidFill>
            <a:srgbClr val="253356"/>
          </a:solidFill>
          <a:latin typeface="Times New Roman" pitchFamily="18" charset="0"/>
        </a:defRPr>
      </a:lvl8pPr>
      <a:lvl9pPr marL="1514716" algn="ctr" rtl="0" fontAlgn="base">
        <a:spcBef>
          <a:spcPct val="0"/>
        </a:spcBef>
        <a:spcAft>
          <a:spcPct val="0"/>
        </a:spcAft>
        <a:defRPr sz="1800" b="1">
          <a:solidFill>
            <a:srgbClr val="253356"/>
          </a:solidFill>
          <a:latin typeface="Times New Roman" pitchFamily="18" charset="0"/>
        </a:defRPr>
      </a:lvl9pPr>
      <a:extLst/>
    </p:titleStyle>
    <p:bodyStyle>
      <a:lvl1pPr marL="282575" indent="-282575" algn="l" rtl="0" eaLnBrk="0" fontAlgn="base" hangingPunct="0">
        <a:spcBef>
          <a:spcPct val="20000"/>
        </a:spcBef>
        <a:spcAft>
          <a:spcPct val="0"/>
        </a:spcAft>
        <a:buChar char="•"/>
        <a:defRPr lang="it-IT" sz="1000">
          <a:solidFill>
            <a:schemeClr val="tx1"/>
          </a:solidFill>
          <a:latin typeface="+mn-lt"/>
          <a:ea typeface="+mn-ea"/>
          <a:cs typeface="+mn-cs"/>
        </a:defRPr>
      </a:lvl1pPr>
      <a:lvl2pPr marL="614363" indent="-234950" algn="l" rtl="0" eaLnBrk="0" fontAlgn="base" hangingPunct="0">
        <a:spcBef>
          <a:spcPct val="20000"/>
        </a:spcBef>
        <a:spcAft>
          <a:spcPct val="0"/>
        </a:spcAft>
        <a:buClr>
          <a:srgbClr val="90A2CF"/>
        </a:buClr>
        <a:buFont typeface="Webdings" pitchFamily="18" charset="2"/>
        <a:buChar char="4"/>
        <a:defRPr lang="it-IT" sz="1000">
          <a:solidFill>
            <a:schemeClr val="tx1"/>
          </a:solidFill>
          <a:latin typeface="+mn-lt"/>
          <a:ea typeface="+mn-ea"/>
          <a:cs typeface="+mn-cs"/>
        </a:defRPr>
      </a:lvl2pPr>
      <a:lvl3pPr marL="946150" indent="-187325" algn="l" rtl="0" eaLnBrk="0" fontAlgn="base" hangingPunct="0">
        <a:spcBef>
          <a:spcPct val="20000"/>
        </a:spcBef>
        <a:spcAft>
          <a:spcPct val="0"/>
        </a:spcAft>
        <a:buClr>
          <a:srgbClr val="536FB5"/>
        </a:buClr>
        <a:buFont typeface="Webdings" pitchFamily="18" charset="2"/>
        <a:buChar char="4"/>
        <a:defRPr lang="it-IT" sz="1000">
          <a:solidFill>
            <a:schemeClr val="tx1"/>
          </a:solidFill>
          <a:latin typeface="+mn-lt"/>
          <a:ea typeface="+mn-ea"/>
          <a:cs typeface="+mn-cs"/>
        </a:defRPr>
      </a:lvl3pPr>
      <a:lvl4pPr marL="1323975" indent="-187325" algn="l" rtl="0" eaLnBrk="0" fontAlgn="base" hangingPunct="0">
        <a:spcBef>
          <a:spcPct val="20000"/>
        </a:spcBef>
        <a:spcAft>
          <a:spcPct val="0"/>
        </a:spcAft>
        <a:buClr>
          <a:srgbClr val="78B1BB"/>
        </a:buClr>
        <a:buFont typeface="Webdings" pitchFamily="18" charset="2"/>
        <a:buChar char=""/>
        <a:defRPr lang="it-IT" sz="1000">
          <a:solidFill>
            <a:schemeClr val="tx1"/>
          </a:solidFill>
          <a:latin typeface="+mn-lt"/>
          <a:ea typeface="+mn-ea"/>
          <a:cs typeface="+mn-cs"/>
        </a:defRPr>
      </a:lvl4pPr>
      <a:lvl5pPr marL="1701800" indent="-187325" algn="l" rtl="0" eaLnBrk="0" fontAlgn="base" hangingPunct="0">
        <a:spcBef>
          <a:spcPct val="20000"/>
        </a:spcBef>
        <a:spcAft>
          <a:spcPct val="0"/>
        </a:spcAft>
        <a:buClr>
          <a:srgbClr val="78B1BB"/>
        </a:buClr>
        <a:buFont typeface="Wingdings" pitchFamily="2" charset="2"/>
        <a:buChar char="§"/>
        <a:defRPr lang="it-IT" sz="1000">
          <a:solidFill>
            <a:schemeClr val="tx1"/>
          </a:solidFill>
          <a:latin typeface="+mn-lt"/>
          <a:ea typeface="+mn-ea"/>
          <a:cs typeface="+mn-cs"/>
        </a:defRPr>
      </a:lvl5pPr>
      <a:lvl6pPr marL="2082734" indent="-189387" algn="l" rtl="0" eaLnBrk="1" latinLnBrk="0" hangingPunct="1">
        <a:spcBef>
          <a:spcPct val="20000"/>
        </a:spcBef>
        <a:buChar char="•"/>
        <a:defRPr kumimoji="0" lang="it-IT" sz="1800">
          <a:solidFill>
            <a:schemeClr val="tx1"/>
          </a:solidFill>
          <a:latin typeface="+mn-lt"/>
          <a:ea typeface="+mn-ea"/>
          <a:cs typeface="+mn-cs"/>
        </a:defRPr>
      </a:lvl6pPr>
      <a:lvl7pPr marL="2461417" indent="-189387" algn="l" rtl="0" eaLnBrk="1" latinLnBrk="0" hangingPunct="1">
        <a:spcBef>
          <a:spcPct val="20000"/>
        </a:spcBef>
        <a:buChar char="•"/>
        <a:defRPr kumimoji="0" lang="it-IT" sz="1800">
          <a:solidFill>
            <a:schemeClr val="tx1"/>
          </a:solidFill>
          <a:latin typeface="+mn-lt"/>
          <a:ea typeface="+mn-ea"/>
          <a:cs typeface="+mn-cs"/>
        </a:defRPr>
      </a:lvl7pPr>
      <a:lvl8pPr marL="2840106" indent="-189387" algn="l" rtl="0" eaLnBrk="1" latinLnBrk="0" hangingPunct="1">
        <a:spcBef>
          <a:spcPct val="20000"/>
        </a:spcBef>
        <a:buChar char="•"/>
        <a:defRPr kumimoji="0" lang="it-IT" sz="1800">
          <a:solidFill>
            <a:schemeClr val="tx1"/>
          </a:solidFill>
          <a:latin typeface="+mn-lt"/>
          <a:ea typeface="+mn-ea"/>
          <a:cs typeface="+mn-cs"/>
        </a:defRPr>
      </a:lvl8pPr>
      <a:lvl9pPr marL="3218773" indent="-189387" algn="l" rtl="0" eaLnBrk="1" latinLnBrk="0" hangingPunct="1">
        <a:spcBef>
          <a:spcPct val="20000"/>
        </a:spcBef>
        <a:buChar char="•"/>
        <a:defRPr kumimoji="0" lang="it-IT" sz="1800">
          <a:solidFill>
            <a:schemeClr val="tx1"/>
          </a:solidFill>
          <a:latin typeface="+mn-lt"/>
          <a:ea typeface="+mn-ea"/>
          <a:cs typeface="+mn-cs"/>
        </a:defRPr>
      </a:lvl9pPr>
      <a:extLst/>
    </p:bodyStyle>
    <p:otherStyle>
      <a:lvl1pPr marL="0" algn="l" rtl="0" eaLnBrk="1" latinLnBrk="0" hangingPunct="1">
        <a:defRPr kumimoji="0" lang="it-IT">
          <a:solidFill>
            <a:schemeClr val="tx1"/>
          </a:solidFill>
          <a:latin typeface="+mn-lt"/>
          <a:ea typeface="+mn-ea"/>
          <a:cs typeface="+mn-cs"/>
        </a:defRPr>
      </a:lvl1pPr>
      <a:lvl2pPr marL="378700" algn="l" rtl="0" eaLnBrk="1" latinLnBrk="0" hangingPunct="1">
        <a:defRPr kumimoji="0" lang="it-IT">
          <a:solidFill>
            <a:schemeClr val="tx1"/>
          </a:solidFill>
          <a:latin typeface="+mn-lt"/>
          <a:ea typeface="+mn-ea"/>
          <a:cs typeface="+mn-cs"/>
        </a:defRPr>
      </a:lvl2pPr>
      <a:lvl3pPr marL="757357" algn="l" rtl="0" eaLnBrk="1" latinLnBrk="0" hangingPunct="1">
        <a:defRPr kumimoji="0" lang="it-IT">
          <a:solidFill>
            <a:schemeClr val="tx1"/>
          </a:solidFill>
          <a:latin typeface="+mn-lt"/>
          <a:ea typeface="+mn-ea"/>
          <a:cs typeface="+mn-cs"/>
        </a:defRPr>
      </a:lvl3pPr>
      <a:lvl4pPr marL="1136034" algn="l" rtl="0" eaLnBrk="1" latinLnBrk="0" hangingPunct="1">
        <a:defRPr kumimoji="0" lang="it-IT">
          <a:solidFill>
            <a:schemeClr val="tx1"/>
          </a:solidFill>
          <a:latin typeface="+mn-lt"/>
          <a:ea typeface="+mn-ea"/>
          <a:cs typeface="+mn-cs"/>
        </a:defRPr>
      </a:lvl4pPr>
      <a:lvl5pPr marL="1514716" algn="l" rtl="0" eaLnBrk="1" latinLnBrk="0" hangingPunct="1">
        <a:defRPr kumimoji="0" lang="it-IT">
          <a:solidFill>
            <a:schemeClr val="tx1"/>
          </a:solidFill>
          <a:latin typeface="+mn-lt"/>
          <a:ea typeface="+mn-ea"/>
          <a:cs typeface="+mn-cs"/>
        </a:defRPr>
      </a:lvl5pPr>
      <a:lvl6pPr marL="1893400" algn="l" rtl="0" eaLnBrk="1" latinLnBrk="0" hangingPunct="1">
        <a:defRPr kumimoji="0" lang="it-IT">
          <a:solidFill>
            <a:schemeClr val="tx1"/>
          </a:solidFill>
          <a:latin typeface="+mn-lt"/>
          <a:ea typeface="+mn-ea"/>
          <a:cs typeface="+mn-cs"/>
        </a:defRPr>
      </a:lvl6pPr>
      <a:lvl7pPr marL="2272061" algn="l" rtl="0" eaLnBrk="1" latinLnBrk="0" hangingPunct="1">
        <a:defRPr kumimoji="0" lang="it-IT">
          <a:solidFill>
            <a:schemeClr val="tx1"/>
          </a:solidFill>
          <a:latin typeface="+mn-lt"/>
          <a:ea typeface="+mn-ea"/>
          <a:cs typeface="+mn-cs"/>
        </a:defRPr>
      </a:lvl7pPr>
      <a:lvl8pPr marL="2650743" algn="l" rtl="0" eaLnBrk="1" latinLnBrk="0" hangingPunct="1">
        <a:defRPr kumimoji="0" lang="it-IT">
          <a:solidFill>
            <a:schemeClr val="tx1"/>
          </a:solidFill>
          <a:latin typeface="+mn-lt"/>
          <a:ea typeface="+mn-ea"/>
          <a:cs typeface="+mn-cs"/>
        </a:defRPr>
      </a:lvl8pPr>
      <a:lvl9pPr marL="3029446" algn="l" rtl="0" eaLnBrk="1" latinLnBrk="0" hangingPunct="1">
        <a:defRPr kumimoji="0" lang="it-IT">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video" Target="file:///F:\Jtac\JTAC%20Language%20Requirements\9%20line%20JTAC%20Radio%20Training.mp4" TargetMode="External"/><Relationship Id="rId1" Type="http://schemas.microsoft.com/office/2007/relationships/media" Target="file:///F:\Jtac\JTAC%20Language%20Requirements\9%20line%20JTAC%20Radio%20Training.mp4" TargetMode="Externa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4.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F:\Jtac\JTAC%20Language%20Requirements\A-10%20Thunderbolt%20Ground%20Support.mp4" TargetMode="External"/><Relationship Id="rId1" Type="http://schemas.microsoft.com/office/2007/relationships/media" Target="file:///F:\Jtac\JTAC%20Language%20Requirements\A-10%20Thunderbolt%20Ground%20Support.mp4" TargetMode="External"/><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6" descr="ESERCITO_NERO-0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188640"/>
            <a:ext cx="1203531"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0" y="6357938"/>
            <a:ext cx="9144000" cy="500062"/>
          </a:xfrm>
          <a:prstGeom prst="rect">
            <a:avLst/>
          </a:prstGeom>
          <a:solidFill>
            <a:srgbClr val="00216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6" name="Rettangolo 5"/>
          <p:cNvSpPr/>
          <p:nvPr/>
        </p:nvSpPr>
        <p:spPr>
          <a:xfrm>
            <a:off x="0" y="6215063"/>
            <a:ext cx="9144000" cy="142875"/>
          </a:xfrm>
          <a:prstGeom prst="rect">
            <a:avLst/>
          </a:prstGeom>
          <a:solidFill>
            <a:srgbClr val="E4D0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7" name="Connettore 1 6"/>
          <p:cNvCxnSpPr/>
          <p:nvPr/>
        </p:nvCxnSpPr>
        <p:spPr>
          <a:xfrm>
            <a:off x="1000125" y="3429000"/>
            <a:ext cx="71437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rot="5400000">
            <a:off x="570707" y="713581"/>
            <a:ext cx="857250" cy="1587"/>
          </a:xfrm>
          <a:prstGeom prst="line">
            <a:avLst/>
          </a:prstGeom>
        </p:spPr>
        <p:style>
          <a:lnRef idx="1">
            <a:schemeClr val="accent1"/>
          </a:lnRef>
          <a:fillRef idx="0">
            <a:schemeClr val="accent1"/>
          </a:fillRef>
          <a:effectRef idx="0">
            <a:schemeClr val="accent1"/>
          </a:effectRef>
          <a:fontRef idx="minor">
            <a:schemeClr val="tx1"/>
          </a:fontRef>
        </p:style>
      </p:cxnSp>
      <p:pic>
        <p:nvPicPr>
          <p:cNvPr id="2059" name="Immagine 10" descr="_DSC018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0" y="3929063"/>
            <a:ext cx="2160588"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Immagine 11" descr="_DSC0927.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0" y="3929063"/>
            <a:ext cx="2163763"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Immagine 12" descr="_DSC1006.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125" y="3929063"/>
            <a:ext cx="2160588"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9"/>
          <p:cNvSpPr txBox="1">
            <a:spLocks noChangeArrowheads="1"/>
          </p:cNvSpPr>
          <p:nvPr/>
        </p:nvSpPr>
        <p:spPr bwMode="auto">
          <a:xfrm>
            <a:off x="1000127" y="3559731"/>
            <a:ext cx="7215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sz="1800" dirty="0" smtClean="0">
                <a:solidFill>
                  <a:srgbClr val="000000"/>
                </a:solidFill>
                <a:latin typeface="Tahoma" pitchFamily="34" charset="0"/>
                <a:cs typeface="Tahoma" pitchFamily="34" charset="0"/>
              </a:rPr>
              <a:t>Budapest ,  </a:t>
            </a:r>
            <a:r>
              <a:rPr lang="it-IT" altLang="it-IT" sz="1800" dirty="0" err="1" smtClean="0">
                <a:solidFill>
                  <a:srgbClr val="000000"/>
                </a:solidFill>
                <a:latin typeface="Tahoma" pitchFamily="34" charset="0"/>
                <a:cs typeface="Tahoma" pitchFamily="34" charset="0"/>
              </a:rPr>
              <a:t>october</a:t>
            </a:r>
            <a:r>
              <a:rPr lang="it-IT" altLang="it-IT" sz="1800" dirty="0" smtClean="0">
                <a:solidFill>
                  <a:srgbClr val="000000"/>
                </a:solidFill>
                <a:latin typeface="Tahoma" pitchFamily="34" charset="0"/>
                <a:cs typeface="Tahoma" pitchFamily="34" charset="0"/>
              </a:rPr>
              <a:t> 2016 </a:t>
            </a:r>
            <a:endParaRPr lang="it-IT" altLang="it-IT" sz="1800" dirty="0">
              <a:solidFill>
                <a:srgbClr val="000000"/>
              </a:solidFill>
              <a:latin typeface="Tahoma" pitchFamily="34" charset="0"/>
              <a:cs typeface="Tahoma" pitchFamily="34" charset="0"/>
            </a:endParaRPr>
          </a:p>
        </p:txBody>
      </p:sp>
      <p:sp>
        <p:nvSpPr>
          <p:cNvPr id="16" name="CasellaDiTesto 10"/>
          <p:cNvSpPr txBox="1">
            <a:spLocks noChangeArrowheads="1"/>
          </p:cNvSpPr>
          <p:nvPr/>
        </p:nvSpPr>
        <p:spPr bwMode="auto">
          <a:xfrm>
            <a:off x="1071563" y="357188"/>
            <a:ext cx="235743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50000"/>
              </a:lnSpc>
              <a:spcBef>
                <a:spcPct val="0"/>
              </a:spcBef>
              <a:buFontTx/>
              <a:buNone/>
            </a:pPr>
            <a:r>
              <a:rPr lang="it-IT" altLang="it-IT" sz="1000" dirty="0" smtClean="0">
                <a:latin typeface="Tahoma" pitchFamily="34" charset="0"/>
                <a:cs typeface="Tahoma" pitchFamily="34" charset="0"/>
              </a:rPr>
              <a:t>ITALIAN ARMY LANGUAGE SCHOOL</a:t>
            </a:r>
          </a:p>
          <a:p>
            <a:pPr eaLnBrk="1" hangingPunct="1">
              <a:lnSpc>
                <a:spcPct val="150000"/>
              </a:lnSpc>
              <a:spcBef>
                <a:spcPct val="0"/>
              </a:spcBef>
              <a:buFontTx/>
              <a:buNone/>
            </a:pPr>
            <a:r>
              <a:rPr lang="it-IT" altLang="it-IT" sz="1000" dirty="0">
                <a:latin typeface="Tahoma" pitchFamily="34" charset="0"/>
                <a:cs typeface="Tahoma" pitchFamily="34" charset="0"/>
              </a:rPr>
              <a:t> </a:t>
            </a:r>
            <a:r>
              <a:rPr lang="it-IT" altLang="it-IT" sz="1000" dirty="0" smtClean="0">
                <a:latin typeface="Tahoma" pitchFamily="34" charset="0"/>
                <a:cs typeface="Tahoma" pitchFamily="34" charset="0"/>
              </a:rPr>
              <a:t>        Language </a:t>
            </a:r>
            <a:r>
              <a:rPr lang="it-IT" altLang="it-IT" sz="1000" dirty="0" err="1" smtClean="0">
                <a:latin typeface="Tahoma" pitchFamily="34" charset="0"/>
                <a:cs typeface="Tahoma" pitchFamily="34" charset="0"/>
              </a:rPr>
              <a:t>Testing</a:t>
            </a:r>
            <a:r>
              <a:rPr lang="it-IT" altLang="it-IT" sz="1000" dirty="0" smtClean="0">
                <a:latin typeface="Tahoma" pitchFamily="34" charset="0"/>
                <a:cs typeface="Tahoma" pitchFamily="34" charset="0"/>
              </a:rPr>
              <a:t> Office</a:t>
            </a:r>
          </a:p>
          <a:p>
            <a:pPr eaLnBrk="1" hangingPunct="1">
              <a:lnSpc>
                <a:spcPct val="150000"/>
              </a:lnSpc>
              <a:spcBef>
                <a:spcPct val="0"/>
              </a:spcBef>
              <a:buFontTx/>
              <a:buNone/>
            </a:pPr>
            <a:endParaRPr lang="it-IT" altLang="it-IT" sz="1000" dirty="0">
              <a:latin typeface="Tahoma" pitchFamily="34" charset="0"/>
              <a:cs typeface="Tahoma" pitchFamily="34" charset="0"/>
            </a:endParaRPr>
          </a:p>
        </p:txBody>
      </p:sp>
      <p:pic>
        <p:nvPicPr>
          <p:cNvPr id="17" name="Picture 15" descr="C:\Users\CAUFPERS\Desktop\PI\Immagine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325" y="285748"/>
            <a:ext cx="789703" cy="81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asellaDiTesto 17"/>
          <p:cNvSpPr txBox="1"/>
          <p:nvPr/>
        </p:nvSpPr>
        <p:spPr>
          <a:xfrm>
            <a:off x="1233894" y="1527540"/>
            <a:ext cx="7331431" cy="1077218"/>
          </a:xfrm>
          <a:prstGeom prst="rect">
            <a:avLst/>
          </a:prstGeom>
          <a:noFill/>
        </p:spPr>
        <p:txBody>
          <a:bodyPr wrap="none" rtlCol="0">
            <a:spAutoFit/>
          </a:bodyPr>
          <a:lstStyle/>
          <a:p>
            <a:pPr fontAlgn="auto">
              <a:spcBef>
                <a:spcPts val="0"/>
              </a:spcBef>
              <a:spcAft>
                <a:spcPts val="0"/>
              </a:spcAft>
            </a:pPr>
            <a:r>
              <a:rPr lang="it-IT" sz="3200" b="1" dirty="0" smtClean="0">
                <a:solidFill>
                  <a:prstClr val="black"/>
                </a:solidFill>
                <a:latin typeface="Calibri"/>
                <a:cs typeface="+mn-cs"/>
              </a:rPr>
              <a:t>LANGUAGE REQUIREMENTS AND TESTING</a:t>
            </a:r>
          </a:p>
          <a:p>
            <a:pPr algn="ctr" fontAlgn="auto">
              <a:spcBef>
                <a:spcPts val="0"/>
              </a:spcBef>
              <a:spcAft>
                <a:spcPts val="0"/>
              </a:spcAft>
            </a:pPr>
            <a:r>
              <a:rPr lang="it-IT" sz="3200" b="1" dirty="0" smtClean="0">
                <a:solidFill>
                  <a:prstClr val="black"/>
                </a:solidFill>
                <a:latin typeface="Calibri"/>
                <a:cs typeface="+mn-cs"/>
              </a:rPr>
              <a:t>FOR </a:t>
            </a:r>
            <a:r>
              <a:rPr lang="it-IT" sz="3200" b="1" dirty="0" err="1" smtClean="0">
                <a:solidFill>
                  <a:prstClr val="black"/>
                </a:solidFill>
                <a:latin typeface="Calibri"/>
                <a:cs typeface="+mn-cs"/>
              </a:rPr>
              <a:t>JTACs</a:t>
            </a:r>
            <a:endParaRPr lang="it-IT" sz="3200" b="1" dirty="0" smtClean="0">
              <a:solidFill>
                <a:prstClr val="black"/>
              </a:solidFill>
              <a:latin typeface="Calibri"/>
              <a:cs typeface="+mn-cs"/>
            </a:endParaRPr>
          </a:p>
        </p:txBody>
      </p:sp>
    </p:spTree>
    <p:extLst>
      <p:ext uri="{BB962C8B-B14F-4D97-AF65-F5344CB8AC3E}">
        <p14:creationId xmlns:p14="http://schemas.microsoft.com/office/powerpoint/2010/main" val="2416295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8771" y="2060848"/>
            <a:ext cx="9017725" cy="3739485"/>
          </a:xfrm>
          <a:prstGeom prst="rect">
            <a:avLst/>
          </a:prstGeom>
        </p:spPr>
        <p:txBody>
          <a:bodyPr wrap="square">
            <a:spAutoFit/>
          </a:bodyPr>
          <a:lstStyle/>
          <a:p>
            <a:endParaRPr lang="en-US" dirty="0">
              <a:latin typeface="Times New Roman"/>
            </a:endParaRPr>
          </a:p>
          <a:p>
            <a:pPr>
              <a:spcBef>
                <a:spcPts val="600"/>
              </a:spcBef>
              <a:spcAft>
                <a:spcPts val="600"/>
              </a:spcAft>
            </a:pP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identify</a:t>
            </a:r>
            <a:r>
              <a:rPr lang="it-IT" dirty="0">
                <a:latin typeface="Arial" panose="020B0604020202020204" pitchFamily="34" charset="0"/>
                <a:cs typeface="Arial" panose="020B0604020202020204" pitchFamily="34" charset="0"/>
              </a:rPr>
              <a:t> and </a:t>
            </a:r>
            <a:r>
              <a:rPr lang="it-IT" dirty="0" err="1">
                <a:latin typeface="Arial" panose="020B0604020202020204" pitchFamily="34" charset="0"/>
                <a:cs typeface="Arial" panose="020B0604020202020204" pitchFamily="34" charset="0"/>
              </a:rPr>
              <a:t>describe</a:t>
            </a:r>
            <a:r>
              <a:rPr lang="it-IT" dirty="0">
                <a:latin typeface="Arial" panose="020B0604020202020204" pitchFamily="34" charset="0"/>
                <a:cs typeface="Arial" panose="020B0604020202020204" pitchFamily="34" charset="0"/>
              </a:rPr>
              <a:t> targets</a:t>
            </a:r>
          </a:p>
          <a:p>
            <a:pPr>
              <a:spcBef>
                <a:spcPts val="600"/>
              </a:spcBef>
              <a:spcAft>
                <a:spcPts val="600"/>
              </a:spcAft>
            </a:pPr>
            <a:r>
              <a:rPr lang="en-US" dirty="0">
                <a:latin typeface="Arial" panose="020B0604020202020204" pitchFamily="34" charset="0"/>
                <a:cs typeface="Arial" panose="020B0604020202020204" pitchFamily="34" charset="0"/>
              </a:rPr>
              <a:t>· plan, brief, study and describe ingress and egress routes</a:t>
            </a:r>
          </a:p>
          <a:p>
            <a:pPr>
              <a:spcBef>
                <a:spcPts val="600"/>
              </a:spcBef>
              <a:spcAft>
                <a:spcPts val="600"/>
              </a:spcAft>
            </a:pPr>
            <a:r>
              <a:rPr lang="en-US" dirty="0">
                <a:latin typeface="Arial" panose="020B0604020202020204" pitchFamily="34" charset="0"/>
                <a:cs typeface="Arial" panose="020B0604020202020204" pitchFamily="34" charset="0"/>
              </a:rPr>
              <a:t>· orient, direct and guide aircraft as it delivers its ordnance onto the enemy</a:t>
            </a:r>
          </a:p>
          <a:p>
            <a:pPr>
              <a:spcBef>
                <a:spcPts val="600"/>
              </a:spcBef>
              <a:spcAft>
                <a:spcPts val="600"/>
              </a:spcAft>
            </a:pPr>
            <a:r>
              <a:rPr lang="en-US" dirty="0">
                <a:latin typeface="Arial" panose="020B0604020202020204" pitchFamily="34" charset="0"/>
                <a:cs typeface="Arial" panose="020B0604020202020204" pitchFamily="34" charset="0"/>
              </a:rPr>
              <a:t>· describe weather, terrain, vegetation, altitude, enemy/friendly positions, buildings </a:t>
            </a:r>
            <a:r>
              <a:rPr lang="en-US" dirty="0" smtClean="0">
                <a:latin typeface="Arial" panose="020B0604020202020204" pitchFamily="34" charset="0"/>
                <a:cs typeface="Arial" panose="020B0604020202020204" pitchFamily="34" charset="0"/>
              </a:rPr>
              <a:t>and</a:t>
            </a:r>
          </a:p>
          <a:p>
            <a:pPr>
              <a:spcBef>
                <a:spcPts val="600"/>
              </a:spcBef>
              <a:spcAft>
                <a:spcPts val="600"/>
              </a:spcAft>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other </a:t>
            </a:r>
            <a:r>
              <a:rPr lang="fr-FR" dirty="0" smtClean="0">
                <a:latin typeface="Arial" panose="020B0604020202020204" pitchFamily="34" charset="0"/>
                <a:cs typeface="Arial" panose="020B0604020202020204" pitchFamily="34" charset="0"/>
              </a:rPr>
              <a:t>structures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aircraft</a:t>
            </a:r>
            <a:r>
              <a:rPr lang="fr-FR" dirty="0">
                <a:latin typeface="Arial" panose="020B0604020202020204" pitchFamily="34" charset="0"/>
                <a:cs typeface="Arial" panose="020B0604020202020204" pitchFamily="34" charset="0"/>
              </a:rPr>
              <a:t>, obstacles, </a:t>
            </a:r>
            <a:r>
              <a:rPr lang="fr-FR" dirty="0" err="1">
                <a:latin typeface="Arial" panose="020B0604020202020204" pitchFamily="34" charset="0"/>
                <a:cs typeface="Arial" panose="020B0604020202020204" pitchFamily="34" charset="0"/>
              </a:rPr>
              <a:t>casualties</a:t>
            </a:r>
            <a:r>
              <a:rPr lang="fr-FR" dirty="0">
                <a:latin typeface="Arial" panose="020B0604020202020204" pitchFamily="34" charset="0"/>
                <a:cs typeface="Arial" panose="020B0604020202020204" pitchFamily="34" charset="0"/>
              </a:rPr>
              <a:t>, injuries, etc.</a:t>
            </a:r>
          </a:p>
          <a:p>
            <a:pPr>
              <a:spcBef>
                <a:spcPts val="600"/>
              </a:spcBef>
              <a:spcAft>
                <a:spcPts val="600"/>
              </a:spcAft>
            </a:pP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confirm</a:t>
            </a:r>
            <a:r>
              <a:rPr lang="it-IT" dirty="0">
                <a:latin typeface="Arial" panose="020B0604020202020204" pitchFamily="34" charset="0"/>
                <a:cs typeface="Arial" panose="020B0604020202020204" pitchFamily="34" charset="0"/>
              </a:rPr>
              <a:t> and </a:t>
            </a:r>
            <a:r>
              <a:rPr lang="it-IT" dirty="0" err="1">
                <a:latin typeface="Arial" panose="020B0604020202020204" pitchFamily="34" charset="0"/>
                <a:cs typeface="Arial" panose="020B0604020202020204" pitchFamily="34" charset="0"/>
              </a:rPr>
              <a:t>clarify</a:t>
            </a:r>
            <a:r>
              <a:rPr lang="it-IT" dirty="0">
                <a:latin typeface="Arial" panose="020B0604020202020204" pitchFamily="34" charset="0"/>
                <a:cs typeface="Arial" panose="020B0604020202020204" pitchFamily="34" charset="0"/>
              </a:rPr>
              <a:t> information</a:t>
            </a:r>
          </a:p>
          <a:p>
            <a:pPr>
              <a:spcBef>
                <a:spcPts val="600"/>
              </a:spcBef>
              <a:spcAft>
                <a:spcPts val="600"/>
              </a:spcAft>
            </a:pPr>
            <a:r>
              <a:rPr lang="en-US" dirty="0">
                <a:latin typeface="Arial" panose="020B0604020202020204" pitchFamily="34" charset="0"/>
                <a:cs typeface="Arial" panose="020B0604020202020204" pitchFamily="34" charset="0"/>
              </a:rPr>
              <a:t>· adjust </a:t>
            </a:r>
            <a:r>
              <a:rPr lang="en-US" dirty="0" smtClean="0">
                <a:latin typeface="Arial" panose="020B0604020202020204" pitchFamily="34" charset="0"/>
                <a:cs typeface="Arial" panose="020B0604020202020204" pitchFamily="34" charset="0"/>
              </a:rPr>
              <a:t>plan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execution </a:t>
            </a:r>
            <a:r>
              <a:rPr lang="en-US" dirty="0">
                <a:latin typeface="Arial" panose="020B0604020202020204" pitchFamily="34" charset="0"/>
                <a:cs typeface="Arial" panose="020B0604020202020204" pitchFamily="34" charset="0"/>
              </a:rPr>
              <a:t>of tasks to suit emerging circumstances</a:t>
            </a:r>
          </a:p>
          <a:p>
            <a:pPr>
              <a:spcBef>
                <a:spcPts val="600"/>
              </a:spcBef>
              <a:spcAft>
                <a:spcPts val="600"/>
              </a:spcAft>
            </a:pPr>
            <a:r>
              <a:rPr lang="en-US" dirty="0">
                <a:latin typeface="Arial" panose="020B0604020202020204" pitchFamily="34" charset="0"/>
                <a:cs typeface="Arial" panose="020B0604020202020204" pitchFamily="34" charset="0"/>
              </a:rPr>
              <a:t>· advise when scenarios change as actions unfold</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Rettangolo 3"/>
          <p:cNvSpPr/>
          <p:nvPr/>
        </p:nvSpPr>
        <p:spPr>
          <a:xfrm>
            <a:off x="242564" y="829161"/>
            <a:ext cx="8433892" cy="369332"/>
          </a:xfrm>
          <a:prstGeom prst="rect">
            <a:avLst/>
          </a:prstGeom>
        </p:spPr>
        <p:txBody>
          <a:bodyPr wrap="square">
            <a:spAutoFit/>
          </a:bodyPr>
          <a:lstStyle/>
          <a:p>
            <a:pPr lvl="0"/>
            <a:r>
              <a:rPr lang="en-US" cap="all" dirty="0">
                <a:solidFill>
                  <a:srgbClr val="253356"/>
                </a:solidFill>
                <a:latin typeface="Arial" panose="020B0604020202020204" pitchFamily="34" charset="0"/>
                <a:cs typeface="Arial" panose="020B0604020202020204" pitchFamily="34" charset="0"/>
              </a:rPr>
              <a:t>relies mostly on listening comprehension and speaking </a:t>
            </a:r>
          </a:p>
        </p:txBody>
      </p:sp>
      <p:sp>
        <p:nvSpPr>
          <p:cNvPr id="5" name="Rettangolo 4"/>
          <p:cNvSpPr/>
          <p:nvPr/>
        </p:nvSpPr>
        <p:spPr>
          <a:xfrm>
            <a:off x="246965" y="1296217"/>
            <a:ext cx="7128792" cy="369332"/>
          </a:xfrm>
          <a:prstGeom prst="rect">
            <a:avLst/>
          </a:prstGeom>
        </p:spPr>
        <p:txBody>
          <a:bodyPr wrap="square">
            <a:spAutoFit/>
          </a:bodyPr>
          <a:lstStyle/>
          <a:p>
            <a:pPr lvl="0"/>
            <a:r>
              <a:rPr lang="en-US" cap="all" dirty="0" smtClean="0">
                <a:solidFill>
                  <a:srgbClr val="253356"/>
                </a:solidFill>
                <a:latin typeface="Arial" panose="020B0604020202020204" pitchFamily="34" charset="0"/>
                <a:cs typeface="Arial" panose="020B0604020202020204" pitchFamily="34" charset="0"/>
              </a:rPr>
              <a:t>prepared </a:t>
            </a:r>
            <a:r>
              <a:rPr lang="en-US" cap="all" dirty="0">
                <a:solidFill>
                  <a:srgbClr val="253356"/>
                </a:solidFill>
                <a:latin typeface="Arial" panose="020B0604020202020204" pitchFamily="34" charset="0"/>
                <a:cs typeface="Arial" panose="020B0604020202020204" pitchFamily="34" charset="0"/>
              </a:rPr>
              <a:t>primarily to</a:t>
            </a:r>
            <a:r>
              <a:rPr lang="en-US" dirty="0">
                <a:solidFill>
                  <a:srgbClr val="253356"/>
                </a:solidFill>
                <a:latin typeface="Arial" panose="020B0604020202020204" pitchFamily="34" charset="0"/>
                <a:cs typeface="Arial" panose="020B0604020202020204" pitchFamily="34" charset="0"/>
              </a:rPr>
              <a:t>:</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Gray">
          <a:xfrm>
            <a:off x="6228184" y="1198493"/>
            <a:ext cx="2619375" cy="1743075"/>
          </a:xfrm>
          <a:prstGeom prst="rect">
            <a:avLst/>
          </a:prstGeom>
          <a:blipFill dpi="0" rotWithShape="1">
            <a:blip r:embed="rId4" cstate="print">
              <a:alphaModFix amt="41000"/>
            </a:blip>
            <a:srcRect/>
            <a:tile tx="0" ty="0" sx="100000" sy="100000" flip="none" algn="tl"/>
          </a:blipFill>
          <a:ln>
            <a:noFill/>
          </a:ln>
        </p:spPr>
      </p:pic>
      <p:sp>
        <p:nvSpPr>
          <p:cNvPr id="7" name="Rettangolo 5"/>
          <p:cNvSpPr/>
          <p:nvPr/>
        </p:nvSpPr>
        <p:spPr>
          <a:xfrm>
            <a:off x="1115616" y="116632"/>
            <a:ext cx="5904656" cy="369332"/>
          </a:xfrm>
          <a:prstGeom prst="rect">
            <a:avLst/>
          </a:prstGeom>
        </p:spPr>
        <p:txBody>
          <a:bodyPr wrap="square">
            <a:spAutoFit/>
          </a:bodyPr>
          <a:lstStyle/>
          <a:p>
            <a:pPr lvl="0"/>
            <a:r>
              <a:rPr lang="it-IT" dirty="0">
                <a:solidFill>
                  <a:srgbClr val="253356"/>
                </a:solidFill>
              </a:rPr>
              <a:t>JTAC </a:t>
            </a:r>
            <a:r>
              <a:rPr lang="it-IT" dirty="0" err="1">
                <a:solidFill>
                  <a:srgbClr val="253356"/>
                </a:solidFill>
              </a:rPr>
              <a:t>Requirements</a:t>
            </a:r>
            <a:r>
              <a:rPr lang="it-IT" dirty="0">
                <a:solidFill>
                  <a:srgbClr val="253356"/>
                </a:solidFill>
              </a:rPr>
              <a:t> /Language </a:t>
            </a:r>
            <a:r>
              <a:rPr lang="it-IT" dirty="0" err="1">
                <a:solidFill>
                  <a:srgbClr val="253356"/>
                </a:solidFill>
              </a:rPr>
              <a:t>requirements</a:t>
            </a:r>
            <a:endParaRPr lang="it-IT" dirty="0">
              <a:solidFill>
                <a:srgbClr val="253356"/>
              </a:solidFill>
            </a:endParaRPr>
          </a:p>
        </p:txBody>
      </p:sp>
    </p:spTree>
    <p:extLst>
      <p:ext uri="{BB962C8B-B14F-4D97-AF65-F5344CB8AC3E}">
        <p14:creationId xmlns:p14="http://schemas.microsoft.com/office/powerpoint/2010/main" val="3527395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3310" y="4285974"/>
            <a:ext cx="3399858" cy="2254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77136" y="1392873"/>
            <a:ext cx="9396536" cy="2092881"/>
          </a:xfrm>
          <a:prstGeom prst="rect">
            <a:avLst/>
          </a:prstGeom>
        </p:spPr>
        <p:txBody>
          <a:bodyPr wrap="square">
            <a:spAutoFit/>
          </a:bodyPr>
          <a:lstStyle/>
          <a:p>
            <a:pPr lvl="0">
              <a:spcBef>
                <a:spcPts val="600"/>
              </a:spcBef>
              <a:spcAft>
                <a:spcPts val="600"/>
              </a:spcAft>
            </a:pPr>
            <a:r>
              <a:rPr lang="it-IT" dirty="0" smtClean="0">
                <a:solidFill>
                  <a:srgbClr val="253356"/>
                </a:solidFill>
                <a:latin typeface="Arial" panose="020B0604020202020204" pitchFamily="34" charset="0"/>
                <a:cs typeface="Arial" panose="020B0604020202020204" pitchFamily="34" charset="0"/>
              </a:rPr>
              <a:t>· </a:t>
            </a:r>
            <a:r>
              <a:rPr lang="it-IT" dirty="0" err="1">
                <a:solidFill>
                  <a:srgbClr val="253356"/>
                </a:solidFill>
                <a:latin typeface="Arial" panose="020B0604020202020204" pitchFamily="34" charset="0"/>
                <a:cs typeface="Arial" panose="020B0604020202020204" pitchFamily="34" charset="0"/>
              </a:rPr>
              <a:t>what</a:t>
            </a:r>
            <a:r>
              <a:rPr lang="it-IT" dirty="0">
                <a:solidFill>
                  <a:srgbClr val="253356"/>
                </a:solidFill>
                <a:latin typeface="Arial" panose="020B0604020202020204" pitchFamily="34" charset="0"/>
                <a:cs typeface="Arial" panose="020B0604020202020204" pitchFamily="34" charset="0"/>
              </a:rPr>
              <a:t> the target </a:t>
            </a:r>
            <a:r>
              <a:rPr lang="it-IT" dirty="0" err="1">
                <a:solidFill>
                  <a:srgbClr val="253356"/>
                </a:solidFill>
                <a:latin typeface="Arial" panose="020B0604020202020204" pitchFamily="34" charset="0"/>
                <a:cs typeface="Arial" panose="020B0604020202020204" pitchFamily="34" charset="0"/>
              </a:rPr>
              <a:t>is</a:t>
            </a:r>
            <a:endParaRPr lang="it-IT" dirty="0">
              <a:solidFill>
                <a:srgbClr val="253356"/>
              </a:solidFill>
              <a:latin typeface="Arial" panose="020B0604020202020204" pitchFamily="34" charset="0"/>
              <a:cs typeface="Arial" panose="020B0604020202020204" pitchFamily="34" charset="0"/>
            </a:endParaRPr>
          </a:p>
          <a:p>
            <a:pPr lvl="0">
              <a:spcBef>
                <a:spcPts val="600"/>
              </a:spcBef>
              <a:spcAft>
                <a:spcPts val="600"/>
              </a:spcAft>
            </a:pPr>
            <a:r>
              <a:rPr lang="en-US" dirty="0">
                <a:solidFill>
                  <a:srgbClr val="253356"/>
                </a:solidFill>
                <a:latin typeface="Arial" panose="020B0604020202020204" pitchFamily="34" charset="0"/>
                <a:cs typeface="Arial" panose="020B0604020202020204" pitchFamily="34" charset="0"/>
              </a:rPr>
              <a:t>· where it is (location/map reading)</a:t>
            </a:r>
          </a:p>
          <a:p>
            <a:pPr lvl="0">
              <a:spcBef>
                <a:spcPts val="600"/>
              </a:spcBef>
              <a:spcAft>
                <a:spcPts val="600"/>
              </a:spcAft>
            </a:pPr>
            <a:r>
              <a:rPr lang="en-US" dirty="0">
                <a:solidFill>
                  <a:srgbClr val="253356"/>
                </a:solidFill>
                <a:latin typeface="Arial" panose="020B0604020202020204" pitchFamily="34" charset="0"/>
                <a:cs typeface="Arial" panose="020B0604020202020204" pitchFamily="34" charset="0"/>
              </a:rPr>
              <a:t>· how it will be reached</a:t>
            </a:r>
          </a:p>
          <a:p>
            <a:pPr lvl="0">
              <a:spcBef>
                <a:spcPts val="600"/>
              </a:spcBef>
              <a:spcAft>
                <a:spcPts val="600"/>
              </a:spcAft>
            </a:pPr>
            <a:r>
              <a:rPr lang="en-US" dirty="0">
                <a:solidFill>
                  <a:srgbClr val="253356"/>
                </a:solidFill>
                <a:latin typeface="Arial" panose="020B0604020202020204" pitchFamily="34" charset="0"/>
                <a:cs typeface="Arial" panose="020B0604020202020204" pitchFamily="34" charset="0"/>
              </a:rPr>
              <a:t>· what obstacles need to be overcome (weather, visibility, enemy activity, </a:t>
            </a:r>
            <a:r>
              <a:rPr lang="en-US" dirty="0" smtClean="0">
                <a:solidFill>
                  <a:srgbClr val="253356"/>
                </a:solidFill>
                <a:latin typeface="Arial" panose="020B0604020202020204" pitchFamily="34" charset="0"/>
                <a:cs typeface="Arial" panose="020B0604020202020204" pitchFamily="34" charset="0"/>
              </a:rPr>
              <a:t>smoke, dust, etc</a:t>
            </a:r>
            <a:r>
              <a:rPr lang="en-US" dirty="0">
                <a:solidFill>
                  <a:srgbClr val="253356"/>
                </a:solidFill>
                <a:latin typeface="Arial" panose="020B0604020202020204" pitchFamily="34" charset="0"/>
                <a:cs typeface="Arial" panose="020B0604020202020204" pitchFamily="34" charset="0"/>
              </a:rPr>
              <a:t>.)</a:t>
            </a:r>
          </a:p>
          <a:p>
            <a:pPr lvl="0">
              <a:spcBef>
                <a:spcPts val="600"/>
              </a:spcBef>
              <a:spcAft>
                <a:spcPts val="600"/>
              </a:spcAft>
            </a:pPr>
            <a:r>
              <a:rPr lang="en-US" dirty="0">
                <a:solidFill>
                  <a:srgbClr val="253356"/>
                </a:solidFill>
                <a:latin typeface="Arial" panose="020B0604020202020204" pitchFamily="34" charset="0"/>
                <a:cs typeface="Arial" panose="020B0604020202020204" pitchFamily="34" charset="0"/>
              </a:rPr>
              <a:t>· what changes may have to be put in place as the operation unfolds; and, </a:t>
            </a:r>
            <a:endParaRPr lang="en-US" dirty="0" smtClean="0">
              <a:solidFill>
                <a:srgbClr val="253356"/>
              </a:solidFill>
              <a:latin typeface="Arial" panose="020B0604020202020204" pitchFamily="34" charset="0"/>
              <a:cs typeface="Arial" panose="020B0604020202020204" pitchFamily="34" charset="0"/>
            </a:endParaRPr>
          </a:p>
        </p:txBody>
      </p:sp>
      <p:sp>
        <p:nvSpPr>
          <p:cNvPr id="3" name="Rettangolo 2"/>
          <p:cNvSpPr/>
          <p:nvPr/>
        </p:nvSpPr>
        <p:spPr>
          <a:xfrm>
            <a:off x="67024" y="734782"/>
            <a:ext cx="8956144" cy="369332"/>
          </a:xfrm>
          <a:prstGeom prst="rect">
            <a:avLst/>
          </a:prstGeom>
        </p:spPr>
        <p:txBody>
          <a:bodyPr wrap="square">
            <a:spAutoFit/>
          </a:bodyPr>
          <a:lstStyle/>
          <a:p>
            <a:pPr lvl="0">
              <a:spcBef>
                <a:spcPts val="600"/>
              </a:spcBef>
              <a:spcAft>
                <a:spcPts val="600"/>
              </a:spcAft>
            </a:pPr>
            <a:r>
              <a:rPr lang="en-US" dirty="0">
                <a:solidFill>
                  <a:srgbClr val="253356"/>
                </a:solidFill>
                <a:latin typeface="Arial" panose="020B0604020202020204" pitchFamily="34" charset="0"/>
                <a:cs typeface="Arial" panose="020B0604020202020204" pitchFamily="34" charset="0"/>
              </a:rPr>
              <a:t>The language he uses must be designed to </a:t>
            </a:r>
            <a:r>
              <a:rPr lang="en-US" dirty="0">
                <a:solidFill>
                  <a:srgbClr val="C00000"/>
                </a:solidFill>
                <a:latin typeface="Arial" panose="020B0604020202020204" pitchFamily="34" charset="0"/>
                <a:cs typeface="Arial" panose="020B0604020202020204" pitchFamily="34" charset="0"/>
              </a:rPr>
              <a:t>negate any ambiguity regarding</a:t>
            </a:r>
            <a:r>
              <a:rPr lang="en-US" dirty="0">
                <a:solidFill>
                  <a:srgbClr val="253356"/>
                </a:solidFill>
                <a:latin typeface="Arial" panose="020B0604020202020204" pitchFamily="34" charset="0"/>
                <a:cs typeface="Arial" panose="020B0604020202020204" pitchFamily="34" charset="0"/>
              </a:rPr>
              <a:t>:</a:t>
            </a:r>
          </a:p>
        </p:txBody>
      </p:sp>
      <p:sp>
        <p:nvSpPr>
          <p:cNvPr id="4" name="Rettangolo 3"/>
          <p:cNvSpPr/>
          <p:nvPr/>
        </p:nvSpPr>
        <p:spPr>
          <a:xfrm>
            <a:off x="67024" y="3485754"/>
            <a:ext cx="8393408" cy="800219"/>
          </a:xfrm>
          <a:prstGeom prst="rect">
            <a:avLst/>
          </a:prstGeom>
        </p:spPr>
        <p:txBody>
          <a:bodyPr wrap="square">
            <a:spAutoFit/>
          </a:bodyPr>
          <a:lstStyle/>
          <a:p>
            <a:pPr lvl="0">
              <a:spcBef>
                <a:spcPts val="600"/>
              </a:spcBef>
              <a:spcAft>
                <a:spcPts val="600"/>
              </a:spcAft>
            </a:pPr>
            <a:r>
              <a:rPr lang="en-US" b="1" i="1" dirty="0">
                <a:solidFill>
                  <a:srgbClr val="C00000"/>
                </a:solidFill>
                <a:latin typeface="Arial" panose="020B0604020202020204" pitchFamily="34" charset="0"/>
                <a:cs typeface="Arial" panose="020B0604020202020204" pitchFamily="34" charset="0"/>
              </a:rPr>
              <a:t>most importantly</a:t>
            </a:r>
            <a:r>
              <a:rPr lang="en-US" dirty="0" smtClean="0">
                <a:solidFill>
                  <a:srgbClr val="C00000"/>
                </a:solidFill>
                <a:latin typeface="Arial" panose="020B0604020202020204" pitchFamily="34" charset="0"/>
                <a:cs typeface="Arial" panose="020B0604020202020204" pitchFamily="34" charset="0"/>
              </a:rPr>
              <a:t>,</a:t>
            </a:r>
          </a:p>
          <a:p>
            <a:pPr lvl="0">
              <a:spcBef>
                <a:spcPts val="600"/>
              </a:spcBef>
              <a:spcAft>
                <a:spcPts val="600"/>
              </a:spcAft>
            </a:pPr>
            <a:r>
              <a:rPr lang="en-US" b="1" i="1" dirty="0" smtClean="0">
                <a:solidFill>
                  <a:srgbClr val="C00000"/>
                </a:solidFill>
                <a:latin typeface="Arial" panose="020B0604020202020204" pitchFamily="34" charset="0"/>
                <a:cs typeface="Arial" panose="020B0604020202020204" pitchFamily="34" charset="0"/>
              </a:rPr>
              <a:t>· </a:t>
            </a:r>
            <a:r>
              <a:rPr lang="en-US" b="1" i="1" dirty="0">
                <a:solidFill>
                  <a:srgbClr val="C00000"/>
                </a:solidFill>
                <a:latin typeface="Arial" panose="020B0604020202020204" pitchFamily="34" charset="0"/>
                <a:cs typeface="Arial" panose="020B0604020202020204" pitchFamily="34" charset="0"/>
              </a:rPr>
              <a:t>where friendly forces are located and how they are marked.</a:t>
            </a:r>
            <a:endParaRPr lang="it-IT" b="1" i="1" dirty="0">
              <a:solidFill>
                <a:srgbClr val="C00000"/>
              </a:solidFill>
              <a:latin typeface="Arial" panose="020B0604020202020204" pitchFamily="34" charset="0"/>
              <a:cs typeface="Arial" panose="020B0604020202020204" pitchFamily="34" charset="0"/>
            </a:endParaRPr>
          </a:p>
        </p:txBody>
      </p:sp>
      <p:sp>
        <p:nvSpPr>
          <p:cNvPr id="6" name="Rettangolo 5"/>
          <p:cNvSpPr/>
          <p:nvPr/>
        </p:nvSpPr>
        <p:spPr>
          <a:xfrm>
            <a:off x="1115616" y="116632"/>
            <a:ext cx="5904656" cy="369332"/>
          </a:xfrm>
          <a:prstGeom prst="rect">
            <a:avLst/>
          </a:prstGeom>
        </p:spPr>
        <p:txBody>
          <a:bodyPr wrap="square">
            <a:spAutoFit/>
          </a:bodyPr>
          <a:lstStyle/>
          <a:p>
            <a:pPr lvl="0"/>
            <a:r>
              <a:rPr lang="it-IT" dirty="0">
                <a:solidFill>
                  <a:srgbClr val="253356"/>
                </a:solidFill>
              </a:rPr>
              <a:t>JTAC </a:t>
            </a:r>
            <a:r>
              <a:rPr lang="it-IT" dirty="0" err="1">
                <a:solidFill>
                  <a:srgbClr val="253356"/>
                </a:solidFill>
              </a:rPr>
              <a:t>Requirements</a:t>
            </a:r>
            <a:r>
              <a:rPr lang="it-IT" dirty="0">
                <a:solidFill>
                  <a:srgbClr val="253356"/>
                </a:solidFill>
              </a:rPr>
              <a:t> /Language </a:t>
            </a:r>
            <a:r>
              <a:rPr lang="it-IT" dirty="0" err="1">
                <a:solidFill>
                  <a:srgbClr val="253356"/>
                </a:solidFill>
              </a:rPr>
              <a:t>requirements</a:t>
            </a:r>
            <a:endParaRPr lang="it-IT" dirty="0">
              <a:solidFill>
                <a:srgbClr val="253356"/>
              </a:solidFill>
            </a:endParaRPr>
          </a:p>
        </p:txBody>
      </p:sp>
    </p:spTree>
    <p:extLst>
      <p:ext uri="{BB962C8B-B14F-4D97-AF65-F5344CB8AC3E}">
        <p14:creationId xmlns:p14="http://schemas.microsoft.com/office/powerpoint/2010/main" val="2754017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209466" y="188640"/>
            <a:ext cx="4228722" cy="369332"/>
          </a:xfrm>
          <a:prstGeom prst="rect">
            <a:avLst/>
          </a:prstGeom>
          <a:noFill/>
        </p:spPr>
        <p:txBody>
          <a:bodyPr wrap="none" rtlCol="0">
            <a:spAutoFit/>
          </a:bodyPr>
          <a:lstStyle/>
          <a:p>
            <a:r>
              <a:rPr lang="it-IT" dirty="0" smtClean="0"/>
              <a:t>JTAC / FAC Language training and Test</a:t>
            </a:r>
            <a:endParaRPr lang="it-IT"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41" t="11296" r="13646" b="6111"/>
          <a:stretch/>
        </p:blipFill>
        <p:spPr bwMode="auto">
          <a:xfrm>
            <a:off x="35496" y="764704"/>
            <a:ext cx="9119907" cy="5732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324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7" y="4045714"/>
            <a:ext cx="3679775" cy="2479630"/>
          </a:xfrm>
          <a:prstGeom prst="rect">
            <a:avLst/>
          </a:prstGeom>
          <a:pattFill prst="dkUpDiag">
            <a:fgClr>
              <a:schemeClr val="accent1"/>
            </a:fgClr>
            <a:bgClr>
              <a:schemeClr val="bg1"/>
            </a:bgClr>
          </a:pattFill>
          <a:ln>
            <a:noFill/>
          </a:ln>
          <a:effectLst/>
        </p:spPr>
      </p:pic>
      <p:sp>
        <p:nvSpPr>
          <p:cNvPr id="3" name="CasellaDiTesto 2"/>
          <p:cNvSpPr txBox="1"/>
          <p:nvPr/>
        </p:nvSpPr>
        <p:spPr>
          <a:xfrm>
            <a:off x="196459" y="971436"/>
            <a:ext cx="5455661" cy="369332"/>
          </a:xfrm>
          <a:prstGeom prst="rect">
            <a:avLst/>
          </a:prstGeom>
          <a:noFill/>
        </p:spPr>
        <p:txBody>
          <a:bodyPr wrap="none" rtlCol="0">
            <a:spAutoFit/>
          </a:bodyPr>
          <a:lstStyle/>
          <a:p>
            <a:r>
              <a:rPr lang="it-IT" dirty="0" smtClean="0"/>
              <a:t>1. </a:t>
            </a:r>
            <a:r>
              <a:rPr lang="it-IT" dirty="0" err="1" smtClean="0"/>
              <a:t>Prepared</a:t>
            </a:r>
            <a:r>
              <a:rPr lang="it-IT" dirty="0" smtClean="0"/>
              <a:t> on the </a:t>
            </a:r>
            <a:r>
              <a:rPr lang="it-IT" dirty="0" err="1" smtClean="0"/>
              <a:t>basis</a:t>
            </a:r>
            <a:r>
              <a:rPr lang="it-IT" dirty="0" smtClean="0"/>
              <a:t> of a SLP </a:t>
            </a:r>
            <a:r>
              <a:rPr lang="it-IT" dirty="0" err="1" smtClean="0"/>
              <a:t>but</a:t>
            </a:r>
            <a:r>
              <a:rPr lang="it-IT" dirty="0" smtClean="0"/>
              <a:t> NOT an SLP </a:t>
            </a:r>
            <a:endParaRPr lang="it-IT" dirty="0"/>
          </a:p>
        </p:txBody>
      </p:sp>
      <p:sp>
        <p:nvSpPr>
          <p:cNvPr id="4" name="CasellaDiTesto 3"/>
          <p:cNvSpPr txBox="1"/>
          <p:nvPr/>
        </p:nvSpPr>
        <p:spPr>
          <a:xfrm>
            <a:off x="179512" y="1547500"/>
            <a:ext cx="3130088" cy="369332"/>
          </a:xfrm>
          <a:prstGeom prst="rect">
            <a:avLst/>
          </a:prstGeom>
          <a:noFill/>
        </p:spPr>
        <p:txBody>
          <a:bodyPr wrap="none" rtlCol="0">
            <a:spAutoFit/>
          </a:bodyPr>
          <a:lstStyle/>
          <a:p>
            <a:r>
              <a:rPr lang="it-IT" dirty="0" smtClean="0"/>
              <a:t>2. Test on 4 </a:t>
            </a:r>
            <a:r>
              <a:rPr lang="it-IT" dirty="0" err="1" smtClean="0"/>
              <a:t>abilities</a:t>
            </a:r>
            <a:r>
              <a:rPr lang="it-IT" dirty="0" smtClean="0"/>
              <a:t> L/S/R/W</a:t>
            </a:r>
            <a:endParaRPr lang="it-IT" dirty="0"/>
          </a:p>
        </p:txBody>
      </p:sp>
      <p:sp>
        <p:nvSpPr>
          <p:cNvPr id="6" name="CasellaDiTesto 5"/>
          <p:cNvSpPr txBox="1"/>
          <p:nvPr/>
        </p:nvSpPr>
        <p:spPr>
          <a:xfrm>
            <a:off x="467544" y="2051556"/>
            <a:ext cx="8212505" cy="369332"/>
          </a:xfrm>
          <a:prstGeom prst="rect">
            <a:avLst/>
          </a:prstGeom>
          <a:noFill/>
        </p:spPr>
        <p:txBody>
          <a:bodyPr wrap="none" rtlCol="0">
            <a:spAutoFit/>
          </a:bodyPr>
          <a:lstStyle/>
          <a:p>
            <a:r>
              <a:rPr lang="it-IT" dirty="0" smtClean="0"/>
              <a:t>a. </a:t>
            </a:r>
            <a:r>
              <a:rPr lang="it-IT" dirty="0" err="1" smtClean="0"/>
              <a:t>Listening</a:t>
            </a:r>
            <a:r>
              <a:rPr lang="it-IT" dirty="0" smtClean="0"/>
              <a:t> 20  multiple </a:t>
            </a:r>
            <a:r>
              <a:rPr lang="it-IT" dirty="0" err="1" smtClean="0"/>
              <a:t>choice</a:t>
            </a:r>
            <a:r>
              <a:rPr lang="it-IT" dirty="0" smtClean="0"/>
              <a:t> </a:t>
            </a:r>
            <a:r>
              <a:rPr lang="it-IT" dirty="0" err="1" smtClean="0"/>
              <a:t>questions</a:t>
            </a:r>
            <a:r>
              <a:rPr lang="it-IT" dirty="0" smtClean="0"/>
              <a:t> 10 </a:t>
            </a:r>
            <a:r>
              <a:rPr lang="it-IT" dirty="0" err="1" smtClean="0"/>
              <a:t>level</a:t>
            </a:r>
            <a:r>
              <a:rPr lang="it-IT" dirty="0" smtClean="0"/>
              <a:t> 2 and 10 </a:t>
            </a:r>
            <a:r>
              <a:rPr lang="it-IT" dirty="0" err="1" smtClean="0"/>
              <a:t>level</a:t>
            </a:r>
            <a:r>
              <a:rPr lang="it-IT" dirty="0" smtClean="0"/>
              <a:t> 3 (30 minutes)</a:t>
            </a:r>
            <a:endParaRPr lang="it-IT" dirty="0"/>
          </a:p>
        </p:txBody>
      </p:sp>
      <p:sp>
        <p:nvSpPr>
          <p:cNvPr id="9" name="CasellaDiTesto 8"/>
          <p:cNvSpPr txBox="1"/>
          <p:nvPr/>
        </p:nvSpPr>
        <p:spPr>
          <a:xfrm>
            <a:off x="474110" y="2444900"/>
            <a:ext cx="4711611" cy="369332"/>
          </a:xfrm>
          <a:prstGeom prst="rect">
            <a:avLst/>
          </a:prstGeom>
          <a:noFill/>
        </p:spPr>
        <p:txBody>
          <a:bodyPr wrap="none" rtlCol="0">
            <a:spAutoFit/>
          </a:bodyPr>
          <a:lstStyle/>
          <a:p>
            <a:r>
              <a:rPr lang="it-IT" dirty="0" smtClean="0"/>
              <a:t>b. </a:t>
            </a:r>
            <a:r>
              <a:rPr lang="it-IT" dirty="0" err="1" smtClean="0"/>
              <a:t>speaking</a:t>
            </a:r>
            <a:r>
              <a:rPr lang="it-IT" dirty="0" smtClean="0"/>
              <a:t> 2 X «Talk on» , 15 minutes </a:t>
            </a:r>
            <a:r>
              <a:rPr lang="it-IT" dirty="0" err="1" smtClean="0"/>
              <a:t>each</a:t>
            </a:r>
            <a:endParaRPr lang="it-IT" dirty="0"/>
          </a:p>
        </p:txBody>
      </p:sp>
      <p:sp>
        <p:nvSpPr>
          <p:cNvPr id="10" name="CasellaDiTesto 9"/>
          <p:cNvSpPr txBox="1"/>
          <p:nvPr/>
        </p:nvSpPr>
        <p:spPr>
          <a:xfrm>
            <a:off x="468888" y="2810040"/>
            <a:ext cx="8135560" cy="369332"/>
          </a:xfrm>
          <a:prstGeom prst="rect">
            <a:avLst/>
          </a:prstGeom>
          <a:noFill/>
        </p:spPr>
        <p:txBody>
          <a:bodyPr wrap="none" rtlCol="0">
            <a:spAutoFit/>
          </a:bodyPr>
          <a:lstStyle/>
          <a:p>
            <a:r>
              <a:rPr lang="it-IT" dirty="0" smtClean="0"/>
              <a:t>c. Reading 20  multiple </a:t>
            </a:r>
            <a:r>
              <a:rPr lang="it-IT" dirty="0" err="1" smtClean="0"/>
              <a:t>choice</a:t>
            </a:r>
            <a:r>
              <a:rPr lang="it-IT" dirty="0" smtClean="0"/>
              <a:t> </a:t>
            </a:r>
            <a:r>
              <a:rPr lang="it-IT" dirty="0" err="1" smtClean="0"/>
              <a:t>questions</a:t>
            </a:r>
            <a:r>
              <a:rPr lang="it-IT" dirty="0" smtClean="0"/>
              <a:t> 10 </a:t>
            </a:r>
            <a:r>
              <a:rPr lang="it-IT" dirty="0" err="1" smtClean="0"/>
              <a:t>level</a:t>
            </a:r>
            <a:r>
              <a:rPr lang="it-IT" dirty="0" smtClean="0"/>
              <a:t> 2 and 10 </a:t>
            </a:r>
            <a:r>
              <a:rPr lang="it-IT" dirty="0" err="1" smtClean="0"/>
              <a:t>level</a:t>
            </a:r>
            <a:r>
              <a:rPr lang="it-IT" dirty="0" smtClean="0"/>
              <a:t> 3 (50 minutes)</a:t>
            </a:r>
            <a:endParaRPr lang="it-IT" dirty="0"/>
          </a:p>
        </p:txBody>
      </p:sp>
      <p:sp>
        <p:nvSpPr>
          <p:cNvPr id="12" name="CasellaDiTesto 11"/>
          <p:cNvSpPr txBox="1"/>
          <p:nvPr/>
        </p:nvSpPr>
        <p:spPr>
          <a:xfrm>
            <a:off x="467544" y="3179372"/>
            <a:ext cx="4523674" cy="369332"/>
          </a:xfrm>
          <a:prstGeom prst="rect">
            <a:avLst/>
          </a:prstGeom>
          <a:noFill/>
        </p:spPr>
        <p:txBody>
          <a:bodyPr wrap="none" rtlCol="0">
            <a:spAutoFit/>
          </a:bodyPr>
          <a:lstStyle/>
          <a:p>
            <a:r>
              <a:rPr lang="it-IT" dirty="0" smtClean="0"/>
              <a:t>d. </a:t>
            </a:r>
            <a:r>
              <a:rPr lang="it-IT" dirty="0" err="1" smtClean="0"/>
              <a:t>Writing</a:t>
            </a:r>
            <a:r>
              <a:rPr lang="it-IT" dirty="0" smtClean="0"/>
              <a:t>  «Video </a:t>
            </a:r>
            <a:r>
              <a:rPr lang="it-IT" dirty="0" err="1" smtClean="0"/>
              <a:t>Summary</a:t>
            </a:r>
            <a:r>
              <a:rPr lang="it-IT" dirty="0" smtClean="0"/>
              <a:t>» (40 minutes)</a:t>
            </a:r>
            <a:endParaRPr lang="it-IT" dirty="0"/>
          </a:p>
        </p:txBody>
      </p:sp>
      <p:sp>
        <p:nvSpPr>
          <p:cNvPr id="7" name="CasellaDiTesto 6"/>
          <p:cNvSpPr txBox="1"/>
          <p:nvPr/>
        </p:nvSpPr>
        <p:spPr>
          <a:xfrm>
            <a:off x="252080" y="3820398"/>
            <a:ext cx="5186100" cy="369332"/>
          </a:xfrm>
          <a:prstGeom prst="rect">
            <a:avLst/>
          </a:prstGeom>
          <a:noFill/>
        </p:spPr>
        <p:txBody>
          <a:bodyPr wrap="none" rtlCol="0">
            <a:spAutoFit/>
          </a:bodyPr>
          <a:lstStyle/>
          <a:p>
            <a:r>
              <a:rPr lang="it-IT" dirty="0" smtClean="0"/>
              <a:t>3. </a:t>
            </a:r>
            <a:r>
              <a:rPr lang="it-IT" dirty="0" err="1" smtClean="0"/>
              <a:t>Administered</a:t>
            </a:r>
            <a:r>
              <a:rPr lang="it-IT" dirty="0" smtClean="0"/>
              <a:t> over 2 </a:t>
            </a:r>
            <a:r>
              <a:rPr lang="it-IT" dirty="0" err="1" smtClean="0"/>
              <a:t>days</a:t>
            </a:r>
            <a:r>
              <a:rPr lang="it-IT" dirty="0" smtClean="0"/>
              <a:t> (</a:t>
            </a:r>
            <a:r>
              <a:rPr lang="it-IT" dirty="0" err="1" smtClean="0"/>
              <a:t>speaking</a:t>
            </a:r>
            <a:r>
              <a:rPr lang="it-IT" dirty="0" smtClean="0"/>
              <a:t> on </a:t>
            </a:r>
            <a:r>
              <a:rPr lang="it-IT" dirty="0" err="1" smtClean="0"/>
              <a:t>day</a:t>
            </a:r>
            <a:r>
              <a:rPr lang="it-IT" dirty="0" smtClean="0"/>
              <a:t> 2) </a:t>
            </a:r>
            <a:endParaRPr lang="it-IT" dirty="0"/>
          </a:p>
        </p:txBody>
      </p:sp>
      <p:sp>
        <p:nvSpPr>
          <p:cNvPr id="8" name="CasellaDiTesto 7"/>
          <p:cNvSpPr txBox="1"/>
          <p:nvPr/>
        </p:nvSpPr>
        <p:spPr>
          <a:xfrm>
            <a:off x="251520" y="4388961"/>
            <a:ext cx="2142638" cy="369332"/>
          </a:xfrm>
          <a:prstGeom prst="rect">
            <a:avLst/>
          </a:prstGeom>
          <a:noFill/>
        </p:spPr>
        <p:txBody>
          <a:bodyPr wrap="none" rtlCol="0">
            <a:spAutoFit/>
          </a:bodyPr>
          <a:lstStyle/>
          <a:p>
            <a:r>
              <a:rPr lang="it-IT" dirty="0" smtClean="0"/>
              <a:t>4. Test </a:t>
            </a:r>
            <a:r>
              <a:rPr lang="it-IT" dirty="0" err="1" smtClean="0"/>
              <a:t>Supervisors</a:t>
            </a:r>
            <a:endParaRPr lang="it-IT" dirty="0"/>
          </a:p>
        </p:txBody>
      </p:sp>
      <p:sp>
        <p:nvSpPr>
          <p:cNvPr id="13" name="CasellaDiTesto 12"/>
          <p:cNvSpPr txBox="1"/>
          <p:nvPr/>
        </p:nvSpPr>
        <p:spPr>
          <a:xfrm>
            <a:off x="611560" y="4797152"/>
            <a:ext cx="2681119" cy="369332"/>
          </a:xfrm>
          <a:prstGeom prst="rect">
            <a:avLst/>
          </a:prstGeom>
          <a:noFill/>
        </p:spPr>
        <p:txBody>
          <a:bodyPr wrap="none" rtlCol="0">
            <a:spAutoFit/>
          </a:bodyPr>
          <a:lstStyle/>
          <a:p>
            <a:r>
              <a:rPr lang="it-IT" dirty="0" smtClean="0"/>
              <a:t>a. FAC/JTAC Supervisor</a:t>
            </a:r>
            <a:endParaRPr lang="it-IT" dirty="0"/>
          </a:p>
        </p:txBody>
      </p:sp>
      <p:sp>
        <p:nvSpPr>
          <p:cNvPr id="14" name="CasellaDiTesto 13"/>
          <p:cNvSpPr txBox="1"/>
          <p:nvPr/>
        </p:nvSpPr>
        <p:spPr>
          <a:xfrm>
            <a:off x="611560" y="5147900"/>
            <a:ext cx="2198038" cy="369332"/>
          </a:xfrm>
          <a:prstGeom prst="rect">
            <a:avLst/>
          </a:prstGeom>
          <a:noFill/>
        </p:spPr>
        <p:txBody>
          <a:bodyPr wrap="none" rtlCol="0">
            <a:spAutoFit/>
          </a:bodyPr>
          <a:lstStyle/>
          <a:p>
            <a:r>
              <a:rPr lang="it-IT" dirty="0" smtClean="0"/>
              <a:t>b. Language Expert</a:t>
            </a:r>
            <a:endParaRPr lang="it-IT" dirty="0"/>
          </a:p>
        </p:txBody>
      </p:sp>
      <p:sp>
        <p:nvSpPr>
          <p:cNvPr id="15" name="CasellaDiTesto 14"/>
          <p:cNvSpPr txBox="1"/>
          <p:nvPr/>
        </p:nvSpPr>
        <p:spPr>
          <a:xfrm>
            <a:off x="611560" y="5507940"/>
            <a:ext cx="2685351" cy="369332"/>
          </a:xfrm>
          <a:prstGeom prst="rect">
            <a:avLst/>
          </a:prstGeom>
          <a:noFill/>
        </p:spPr>
        <p:txBody>
          <a:bodyPr wrap="none" rtlCol="0">
            <a:spAutoFit/>
          </a:bodyPr>
          <a:lstStyle/>
          <a:p>
            <a:r>
              <a:rPr lang="it-IT" dirty="0" smtClean="0"/>
              <a:t>c. </a:t>
            </a:r>
            <a:r>
              <a:rPr lang="it-IT" dirty="0" err="1" smtClean="0"/>
              <a:t>Member</a:t>
            </a:r>
            <a:r>
              <a:rPr lang="it-IT" dirty="0" smtClean="0"/>
              <a:t> of the School</a:t>
            </a:r>
            <a:endParaRPr lang="it-IT" dirty="0"/>
          </a:p>
        </p:txBody>
      </p:sp>
      <p:sp>
        <p:nvSpPr>
          <p:cNvPr id="16" name="CasellaDiTesto 15"/>
          <p:cNvSpPr txBox="1"/>
          <p:nvPr/>
        </p:nvSpPr>
        <p:spPr>
          <a:xfrm>
            <a:off x="1209466" y="188640"/>
            <a:ext cx="4228722" cy="369332"/>
          </a:xfrm>
          <a:prstGeom prst="rect">
            <a:avLst/>
          </a:prstGeom>
          <a:noFill/>
        </p:spPr>
        <p:txBody>
          <a:bodyPr wrap="none" rtlCol="0">
            <a:spAutoFit/>
          </a:bodyPr>
          <a:lstStyle/>
          <a:p>
            <a:r>
              <a:rPr lang="it-IT" dirty="0" smtClean="0"/>
              <a:t>JTAC / FAC Language training and Test</a:t>
            </a:r>
            <a:endParaRPr lang="it-IT" dirty="0"/>
          </a:p>
        </p:txBody>
      </p:sp>
    </p:spTree>
    <p:extLst>
      <p:ext uri="{BB962C8B-B14F-4D97-AF65-F5344CB8AC3E}">
        <p14:creationId xmlns:p14="http://schemas.microsoft.com/office/powerpoint/2010/main" val="13630581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43608" y="116632"/>
            <a:ext cx="5267276" cy="369332"/>
          </a:xfrm>
          <a:prstGeom prst="rect">
            <a:avLst/>
          </a:prstGeom>
          <a:noFill/>
        </p:spPr>
        <p:txBody>
          <a:bodyPr wrap="none" rtlCol="0">
            <a:spAutoFit/>
          </a:bodyPr>
          <a:lstStyle/>
          <a:p>
            <a:r>
              <a:rPr lang="hu-HU" dirty="0" smtClean="0"/>
              <a:t>Training for the Job </a:t>
            </a:r>
            <a:r>
              <a:rPr lang="it-IT" dirty="0" smtClean="0"/>
              <a:t>at </a:t>
            </a:r>
            <a:r>
              <a:rPr lang="it-IT" dirty="0" smtClean="0"/>
              <a:t>Joint Air Operations School</a:t>
            </a:r>
            <a:endParaRPr lang="it-IT" dirty="0"/>
          </a:p>
        </p:txBody>
      </p:sp>
      <p:sp>
        <p:nvSpPr>
          <p:cNvPr id="4" name="CasellaDiTesto 3"/>
          <p:cNvSpPr txBox="1"/>
          <p:nvPr/>
        </p:nvSpPr>
        <p:spPr>
          <a:xfrm>
            <a:off x="1778316" y="937294"/>
            <a:ext cx="2822247" cy="369332"/>
          </a:xfrm>
          <a:prstGeom prst="rect">
            <a:avLst/>
          </a:prstGeom>
          <a:noFill/>
        </p:spPr>
        <p:txBody>
          <a:bodyPr wrap="none" rtlCol="0">
            <a:spAutoFit/>
          </a:bodyPr>
          <a:lstStyle/>
          <a:p>
            <a:r>
              <a:rPr lang="it-IT" dirty="0" smtClean="0"/>
              <a:t>10 Week Course </a:t>
            </a:r>
            <a:r>
              <a:rPr lang="it-IT" dirty="0" err="1" smtClean="0"/>
              <a:t>at</a:t>
            </a:r>
            <a:r>
              <a:rPr lang="it-IT" dirty="0" smtClean="0"/>
              <a:t> JAOS</a:t>
            </a:r>
            <a:endParaRPr lang="it-IT" dirty="0"/>
          </a:p>
        </p:txBody>
      </p:sp>
      <p:sp>
        <p:nvSpPr>
          <p:cNvPr id="6" name="CasellaDiTesto 5"/>
          <p:cNvSpPr txBox="1"/>
          <p:nvPr/>
        </p:nvSpPr>
        <p:spPr>
          <a:xfrm>
            <a:off x="467544" y="2276872"/>
            <a:ext cx="2223686" cy="369332"/>
          </a:xfrm>
          <a:prstGeom prst="rect">
            <a:avLst/>
          </a:prstGeom>
          <a:noFill/>
        </p:spPr>
        <p:txBody>
          <a:bodyPr wrap="none" rtlCol="0">
            <a:spAutoFit/>
          </a:bodyPr>
          <a:lstStyle/>
          <a:p>
            <a:r>
              <a:rPr lang="it-IT" dirty="0" smtClean="0"/>
              <a:t>Course </a:t>
            </a:r>
            <a:r>
              <a:rPr lang="it-IT" dirty="0" err="1" smtClean="0"/>
              <a:t>is</a:t>
            </a:r>
            <a:r>
              <a:rPr lang="it-IT" dirty="0" smtClean="0"/>
              <a:t> in English</a:t>
            </a:r>
            <a:endParaRPr lang="it-IT" dirty="0"/>
          </a:p>
        </p:txBody>
      </p:sp>
      <p:sp>
        <p:nvSpPr>
          <p:cNvPr id="8" name="CasellaDiTesto 7"/>
          <p:cNvSpPr txBox="1"/>
          <p:nvPr/>
        </p:nvSpPr>
        <p:spPr>
          <a:xfrm>
            <a:off x="682400" y="2848812"/>
            <a:ext cx="3335272" cy="369332"/>
          </a:xfrm>
          <a:prstGeom prst="rect">
            <a:avLst/>
          </a:prstGeom>
          <a:noFill/>
        </p:spPr>
        <p:txBody>
          <a:bodyPr wrap="none" rtlCol="0">
            <a:spAutoFit/>
          </a:bodyPr>
          <a:lstStyle/>
          <a:p>
            <a:r>
              <a:rPr lang="it-IT" dirty="0" smtClean="0"/>
              <a:t>75 hours of </a:t>
            </a:r>
            <a:r>
              <a:rPr lang="it-IT" dirty="0" err="1" smtClean="0"/>
              <a:t>Lectures</a:t>
            </a:r>
            <a:r>
              <a:rPr lang="it-IT" dirty="0" smtClean="0"/>
              <a:t> and </a:t>
            </a:r>
            <a:r>
              <a:rPr lang="it-IT" dirty="0" err="1" smtClean="0"/>
              <a:t>Tests</a:t>
            </a:r>
            <a:endParaRPr lang="it-IT" dirty="0"/>
          </a:p>
        </p:txBody>
      </p:sp>
      <p:sp>
        <p:nvSpPr>
          <p:cNvPr id="9" name="CasellaDiTesto 8"/>
          <p:cNvSpPr txBox="1"/>
          <p:nvPr/>
        </p:nvSpPr>
        <p:spPr>
          <a:xfrm>
            <a:off x="1047668" y="3496350"/>
            <a:ext cx="3031599" cy="369332"/>
          </a:xfrm>
          <a:prstGeom prst="rect">
            <a:avLst/>
          </a:prstGeom>
          <a:noFill/>
        </p:spPr>
        <p:txBody>
          <a:bodyPr wrap="none" rtlCol="0">
            <a:spAutoFit/>
          </a:bodyPr>
          <a:lstStyle/>
          <a:p>
            <a:r>
              <a:rPr lang="it-IT" dirty="0" smtClean="0"/>
              <a:t>3 ½  hours of simulator time</a:t>
            </a:r>
            <a:endParaRPr lang="it-IT" dirty="0"/>
          </a:p>
        </p:txBody>
      </p:sp>
      <p:sp>
        <p:nvSpPr>
          <p:cNvPr id="10" name="CasellaDiTesto 9"/>
          <p:cNvSpPr txBox="1"/>
          <p:nvPr/>
        </p:nvSpPr>
        <p:spPr>
          <a:xfrm>
            <a:off x="1422494" y="4149080"/>
            <a:ext cx="4365298" cy="646331"/>
          </a:xfrm>
          <a:prstGeom prst="rect">
            <a:avLst/>
          </a:prstGeom>
          <a:noFill/>
        </p:spPr>
        <p:txBody>
          <a:bodyPr wrap="none" rtlCol="0">
            <a:spAutoFit/>
          </a:bodyPr>
          <a:lstStyle/>
          <a:p>
            <a:r>
              <a:rPr lang="it-IT" dirty="0" smtClean="0"/>
              <a:t>17 hours of Live </a:t>
            </a:r>
            <a:r>
              <a:rPr lang="it-IT" dirty="0" err="1" smtClean="0"/>
              <a:t>initial</a:t>
            </a:r>
            <a:r>
              <a:rPr lang="it-IT" dirty="0" smtClean="0"/>
              <a:t> /intermediate/</a:t>
            </a:r>
            <a:r>
              <a:rPr lang="it-IT" dirty="0" err="1" smtClean="0"/>
              <a:t>final</a:t>
            </a:r>
            <a:r>
              <a:rPr lang="it-IT" dirty="0" smtClean="0"/>
              <a:t> </a:t>
            </a:r>
          </a:p>
          <a:p>
            <a:r>
              <a:rPr lang="it-IT" dirty="0"/>
              <a:t> </a:t>
            </a:r>
            <a:r>
              <a:rPr lang="it-IT" dirty="0" smtClean="0"/>
              <a:t>    CAS training </a:t>
            </a:r>
            <a:endParaRPr lang="it-IT" dirty="0"/>
          </a:p>
        </p:txBody>
      </p:sp>
      <p:sp>
        <p:nvSpPr>
          <p:cNvPr id="11" name="CasellaDiTesto 10"/>
          <p:cNvSpPr txBox="1"/>
          <p:nvPr/>
        </p:nvSpPr>
        <p:spPr>
          <a:xfrm>
            <a:off x="2142574" y="5059808"/>
            <a:ext cx="3416320" cy="369332"/>
          </a:xfrm>
          <a:prstGeom prst="rect">
            <a:avLst/>
          </a:prstGeom>
          <a:noFill/>
        </p:spPr>
        <p:txBody>
          <a:bodyPr wrap="none" rtlCol="0">
            <a:spAutoFit/>
          </a:bodyPr>
          <a:lstStyle/>
          <a:p>
            <a:r>
              <a:rPr lang="it-IT" dirty="0" smtClean="0"/>
              <a:t>25 minutes of </a:t>
            </a:r>
            <a:r>
              <a:rPr lang="it-IT" dirty="0" err="1" smtClean="0"/>
              <a:t>final</a:t>
            </a:r>
            <a:r>
              <a:rPr lang="it-IT" dirty="0" smtClean="0"/>
              <a:t> «</a:t>
            </a:r>
            <a:r>
              <a:rPr lang="it-IT" dirty="0" err="1" smtClean="0"/>
              <a:t>Checkride</a:t>
            </a:r>
            <a:r>
              <a:rPr lang="it-IT" dirty="0" smtClean="0"/>
              <a:t>»</a:t>
            </a:r>
            <a:endParaRPr lang="it-IT" dirty="0"/>
          </a:p>
        </p:txBody>
      </p:sp>
      <p:pic>
        <p:nvPicPr>
          <p:cNvPr id="1026" name="Picture 2" descr="C:\Users\caag\Desktop\JTAC Briefing\USAF_Weapon_School_A-10_explos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4690475"/>
            <a:ext cx="3130879" cy="19535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aag\Desktop\JTAC Briefing\F4BDC1F04EDE003AC1257EC90031BF9DT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1781459"/>
            <a:ext cx="3462911" cy="2361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728636"/>
            <a:ext cx="874507" cy="115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7739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15616" y="154949"/>
            <a:ext cx="1980094" cy="369332"/>
          </a:xfrm>
          <a:prstGeom prst="rect">
            <a:avLst/>
          </a:prstGeom>
          <a:noFill/>
        </p:spPr>
        <p:txBody>
          <a:bodyPr wrap="none" rtlCol="0">
            <a:spAutoFit/>
          </a:bodyPr>
          <a:lstStyle/>
          <a:p>
            <a:r>
              <a:rPr lang="hu-HU" dirty="0" err="1" smtClean="0"/>
              <a:t>Close</a:t>
            </a:r>
            <a:r>
              <a:rPr lang="hu-HU" dirty="0" smtClean="0"/>
              <a:t> Air </a:t>
            </a:r>
            <a:r>
              <a:rPr lang="hu-HU" dirty="0" err="1" smtClean="0"/>
              <a:t>Support</a:t>
            </a:r>
            <a:endParaRPr lang="it-IT" dirty="0"/>
          </a:p>
        </p:txBody>
      </p:sp>
      <p:sp>
        <p:nvSpPr>
          <p:cNvPr id="3" name="CasellaDiTesto 2"/>
          <p:cNvSpPr txBox="1"/>
          <p:nvPr/>
        </p:nvSpPr>
        <p:spPr>
          <a:xfrm>
            <a:off x="2555776" y="2924944"/>
            <a:ext cx="1441420" cy="369332"/>
          </a:xfrm>
          <a:prstGeom prst="rect">
            <a:avLst/>
          </a:prstGeom>
          <a:noFill/>
        </p:spPr>
        <p:txBody>
          <a:bodyPr wrap="none" rtlCol="0">
            <a:spAutoFit/>
          </a:bodyPr>
          <a:lstStyle/>
          <a:p>
            <a:r>
              <a:rPr lang="it-IT" dirty="0" smtClean="0"/>
              <a:t>VIDEO CAS</a:t>
            </a:r>
            <a:endParaRPr lang="it-IT" dirty="0"/>
          </a:p>
        </p:txBody>
      </p:sp>
      <p:pic>
        <p:nvPicPr>
          <p:cNvPr id="7" name="AC DC Shoot to Thrill A - 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1021854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2348880"/>
            <a:ext cx="5229225"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2771800" y="1484784"/>
            <a:ext cx="4392488" cy="707886"/>
          </a:xfrm>
          <a:prstGeom prst="rect">
            <a:avLst/>
          </a:prstGeom>
          <a:noFill/>
        </p:spPr>
        <p:txBody>
          <a:bodyPr wrap="square" rtlCol="0">
            <a:spAutoFit/>
          </a:bodyPr>
          <a:lstStyle/>
          <a:p>
            <a:r>
              <a:rPr lang="it-IT" sz="4000" dirty="0" err="1" smtClean="0"/>
              <a:t>Questions</a:t>
            </a:r>
            <a:r>
              <a:rPr lang="it-IT" sz="4000" dirty="0" smtClean="0"/>
              <a:t>?</a:t>
            </a:r>
            <a:endParaRPr lang="it-IT" sz="4000" dirty="0"/>
          </a:p>
        </p:txBody>
      </p:sp>
    </p:spTree>
    <p:extLst>
      <p:ext uri="{BB962C8B-B14F-4D97-AF65-F5344CB8AC3E}">
        <p14:creationId xmlns:p14="http://schemas.microsoft.com/office/powerpoint/2010/main" val="888814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a:xfrm>
            <a:off x="1014413" y="188640"/>
            <a:ext cx="7272337" cy="360362"/>
          </a:xfrm>
          <a:prstGeom prst="rect">
            <a:avLst/>
          </a:prstGeom>
        </p:spPr>
        <p:txBody>
          <a:bodyPr>
            <a:noAutofit/>
          </a:bodyPr>
          <a:lstStyle/>
          <a:p>
            <a:pPr eaLnBrk="1" hangingPunct="1">
              <a:defRPr/>
            </a:pPr>
            <a:r>
              <a:rPr lang="it-IT" sz="1800" b="0" dirty="0" smtClean="0">
                <a:solidFill>
                  <a:srgbClr val="000000"/>
                </a:solidFill>
                <a:latin typeface="Tahoma" panose="020B0604030504040204" pitchFamily="34" charset="0"/>
                <a:ea typeface="Tahoma" panose="020B0604030504040204" pitchFamily="34" charset="0"/>
                <a:cs typeface="Tahoma" panose="020B0604030504040204" pitchFamily="34" charset="0"/>
              </a:rPr>
              <a:t>AGENDA</a:t>
            </a:r>
          </a:p>
        </p:txBody>
      </p:sp>
      <p:sp>
        <p:nvSpPr>
          <p:cNvPr id="18434" name="Rectangle 3"/>
          <p:cNvSpPr>
            <a:spLocks noGrp="1" noChangeArrowheads="1"/>
          </p:cNvSpPr>
          <p:nvPr>
            <p:ph idx="4294967295"/>
          </p:nvPr>
        </p:nvSpPr>
        <p:spPr>
          <a:xfrm>
            <a:off x="1043608" y="1124744"/>
            <a:ext cx="7993062" cy="4103910"/>
          </a:xfrm>
          <a:prstGeom prst="rect">
            <a:avLst/>
          </a:prstGeom>
        </p:spPr>
        <p:txBody>
          <a:bodyPr/>
          <a:lstStyle/>
          <a:p>
            <a:pPr algn="just" eaLnBrk="1" hangingPunct="1">
              <a:lnSpc>
                <a:spcPct val="170000"/>
              </a:lnSpc>
              <a:buFontTx/>
              <a:buAutoNum type="arabicPeriod"/>
            </a:pPr>
            <a:r>
              <a:rPr lang="it-IT"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What</a:t>
            </a:r>
            <a:r>
              <a:rPr lang="it-IT"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it-IT"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is</a:t>
            </a:r>
            <a:r>
              <a:rPr lang="it-IT"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 JTAC</a:t>
            </a:r>
          </a:p>
          <a:p>
            <a:pPr marL="0" indent="0" algn="just" eaLnBrk="1" hangingPunct="1">
              <a:lnSpc>
                <a:spcPct val="170000"/>
              </a:lnSpc>
              <a:buNone/>
            </a:pPr>
            <a:r>
              <a:rPr lang="hu-HU"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it-IT"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What </a:t>
            </a:r>
            <a:r>
              <a:rPr lang="it-IT"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are JTAC requirements / language requirements</a:t>
            </a:r>
          </a:p>
          <a:p>
            <a:pPr algn="just" eaLnBrk="1" hangingPunct="1">
              <a:lnSpc>
                <a:spcPct val="170000"/>
              </a:lnSpc>
              <a:buFontTx/>
              <a:buAutoNum type="arabicPeriod" startAt="3"/>
            </a:pPr>
            <a:r>
              <a:rPr lang="it-IT"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JTAC / FAC Training </a:t>
            </a:r>
            <a:r>
              <a:rPr lang="it-IT"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Sequence</a:t>
            </a:r>
            <a:endParaRPr lang="it-IT" sz="2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eaLnBrk="1" hangingPunct="1">
              <a:lnSpc>
                <a:spcPct val="170000"/>
              </a:lnSpc>
              <a:buFontTx/>
              <a:buAutoNum type="arabicPeriod" startAt="3"/>
            </a:pPr>
            <a:r>
              <a:rPr lang="it-IT"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JTAC Language </a:t>
            </a:r>
            <a:r>
              <a:rPr lang="it-IT" sz="20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Requirements</a:t>
            </a:r>
            <a:endParaRPr lang="it-IT" sz="2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eaLnBrk="1" hangingPunct="1">
              <a:lnSpc>
                <a:spcPct val="170000"/>
              </a:lnSpc>
              <a:buFontTx/>
              <a:buAutoNum type="arabicPeriod" startAt="3"/>
            </a:pPr>
            <a:r>
              <a:rPr lang="it-IT"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JTAC/FAC Language Training and </a:t>
            </a:r>
            <a:r>
              <a:rPr lang="it-IT"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Test</a:t>
            </a:r>
            <a:endParaRPr lang="hu-HU" sz="2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eaLnBrk="1" hangingPunct="1">
              <a:lnSpc>
                <a:spcPct val="170000"/>
              </a:lnSpc>
              <a:buFontTx/>
              <a:buAutoNum type="arabicPeriod" startAt="3"/>
            </a:pPr>
            <a:r>
              <a:rPr lang="hu-HU"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Training for the Job</a:t>
            </a:r>
            <a:endParaRPr lang="it-IT" sz="2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eaLnBrk="1" hangingPunct="1">
              <a:lnSpc>
                <a:spcPct val="170000"/>
              </a:lnSpc>
              <a:buFontTx/>
              <a:buNone/>
            </a:pPr>
            <a:endParaRPr lang="it-IT" sz="18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CasellaDiTesto 9"/>
          <p:cNvSpPr txBox="1">
            <a:spLocks noChangeArrowheads="1"/>
          </p:cNvSpPr>
          <p:nvPr/>
        </p:nvSpPr>
        <p:spPr bwMode="auto">
          <a:xfrm>
            <a:off x="8286750" y="6611938"/>
            <a:ext cx="9286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fld id="{61D61A66-2DDD-45EB-98D8-A5CAA3B5F2B1}" type="slidenum">
              <a:rPr lang="it-IT" altLang="en-US" sz="1000">
                <a:solidFill>
                  <a:schemeClr val="bg1"/>
                </a:solidFill>
                <a:latin typeface="Arial" pitchFamily="34" charset="0"/>
              </a:rPr>
              <a:pPr algn="ctr" eaLnBrk="1" hangingPunct="1">
                <a:spcBef>
                  <a:spcPct val="0"/>
                </a:spcBef>
                <a:buFontTx/>
                <a:buNone/>
              </a:pPr>
              <a:t>2</a:t>
            </a:fld>
            <a:endParaRPr lang="it-IT" altLang="en-US" sz="1000">
              <a:solidFill>
                <a:schemeClr val="bg1"/>
              </a:solidFill>
              <a:latin typeface="Arial" pitchFamily="34" charset="0"/>
            </a:endParaRPr>
          </a:p>
        </p:txBody>
      </p:sp>
    </p:spTree>
    <p:extLst>
      <p:ext uri="{BB962C8B-B14F-4D97-AF65-F5344CB8AC3E}">
        <p14:creationId xmlns:p14="http://schemas.microsoft.com/office/powerpoint/2010/main" val="3386374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3" cstate="print">
            <a:clrChange>
              <a:clrFrom>
                <a:srgbClr val="463C29"/>
              </a:clrFrom>
              <a:clrTo>
                <a:srgbClr val="463C29">
                  <a:alpha val="0"/>
                </a:srgbClr>
              </a:clrTo>
            </a:clrChange>
            <a:extLst>
              <a:ext uri="{BEBA8EAE-BF5A-486C-A8C5-ECC9F3942E4B}">
                <a14:imgProps xmlns:a14="http://schemas.microsoft.com/office/drawing/2010/main">
                  <a14:imgLayer r:embed="rId4">
                    <a14:imgEffect>
                      <a14:colorTemperature colorTemp="88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07504" y="800750"/>
            <a:ext cx="8812088" cy="5703709"/>
          </a:xfrm>
          <a:prstGeom prst="rect">
            <a:avLst/>
          </a:prstGeom>
          <a:gradFill>
            <a:gsLst>
              <a:gs pos="0">
                <a:schemeClr val="accent1">
                  <a:tint val="66000"/>
                  <a:satMod val="160000"/>
                  <a:lumMod val="57000"/>
                  <a:lumOff val="43000"/>
                  <a:alpha val="0"/>
                </a:schemeClr>
              </a:gs>
              <a:gs pos="51000">
                <a:schemeClr val="accent1">
                  <a:tint val="44500"/>
                  <a:satMod val="160000"/>
                  <a:alpha val="76000"/>
                </a:schemeClr>
              </a:gs>
              <a:gs pos="100000">
                <a:schemeClr val="accent1">
                  <a:tint val="23500"/>
                  <a:satMod val="160000"/>
                </a:schemeClr>
              </a:gs>
            </a:gsLst>
            <a:lin ang="5400000" scaled="0"/>
          </a:gradFill>
        </p:spPr>
      </p:pic>
      <p:sp>
        <p:nvSpPr>
          <p:cNvPr id="2" name="CasellaDiTesto 1"/>
          <p:cNvSpPr txBox="1"/>
          <p:nvPr/>
        </p:nvSpPr>
        <p:spPr>
          <a:xfrm>
            <a:off x="1115616" y="116632"/>
            <a:ext cx="2616998" cy="369332"/>
          </a:xfrm>
          <a:prstGeom prst="rect">
            <a:avLst/>
          </a:prstGeom>
          <a:noFill/>
        </p:spPr>
        <p:txBody>
          <a:bodyPr wrap="none" rtlCol="0">
            <a:spAutoFit/>
          </a:bodyPr>
          <a:lstStyle/>
          <a:p>
            <a:r>
              <a:rPr lang="it-IT" dirty="0" err="1" smtClean="0"/>
              <a:t>What</a:t>
            </a:r>
            <a:r>
              <a:rPr lang="it-IT" dirty="0" smtClean="0"/>
              <a:t> </a:t>
            </a:r>
            <a:r>
              <a:rPr lang="it-IT" dirty="0" err="1" smtClean="0"/>
              <a:t>is</a:t>
            </a:r>
            <a:r>
              <a:rPr lang="it-IT" dirty="0" smtClean="0"/>
              <a:t> a FAC / JTAC ?</a:t>
            </a:r>
            <a:endParaRPr lang="it-IT" dirty="0"/>
          </a:p>
        </p:txBody>
      </p:sp>
      <p:sp>
        <p:nvSpPr>
          <p:cNvPr id="3" name="Rettangolo 2"/>
          <p:cNvSpPr/>
          <p:nvPr/>
        </p:nvSpPr>
        <p:spPr>
          <a:xfrm>
            <a:off x="395536" y="2721694"/>
            <a:ext cx="8280920" cy="2319418"/>
          </a:xfrm>
          <a:prstGeom prst="rect">
            <a:avLst/>
          </a:prstGeom>
        </p:spPr>
        <p:txBody>
          <a:bodyPr wrap="square">
            <a:spAutoFit/>
          </a:bodyPr>
          <a:lstStyle/>
          <a:p>
            <a:pPr>
              <a:spcAft>
                <a:spcPct val="4000"/>
              </a:spcAft>
            </a:pPr>
            <a:r>
              <a:rPr lang="en-US" dirty="0" smtClean="0">
                <a:solidFill>
                  <a:schemeClr val="bg1"/>
                </a:solidFill>
              </a:rPr>
              <a:t>	</a:t>
            </a:r>
            <a:r>
              <a:rPr lang="en-US" dirty="0" smtClean="0">
                <a:solidFill>
                  <a:srgbClr val="FFFF00"/>
                </a:solidFill>
              </a:rPr>
              <a:t>Joint Terminal Attack Controller </a:t>
            </a:r>
            <a:r>
              <a:rPr lang="en-US" dirty="0">
                <a:solidFill>
                  <a:srgbClr val="FFFF00"/>
                </a:solidFill>
              </a:rPr>
              <a:t>(JP 3-09.3) </a:t>
            </a:r>
          </a:p>
          <a:p>
            <a:pPr>
              <a:spcAft>
                <a:spcPct val="4000"/>
              </a:spcAft>
            </a:pPr>
            <a:r>
              <a:rPr lang="en-US" dirty="0">
                <a:solidFill>
                  <a:srgbClr val="FFFF00"/>
                </a:solidFill>
              </a:rPr>
              <a:t/>
            </a:r>
            <a:br>
              <a:rPr lang="en-US" dirty="0">
                <a:solidFill>
                  <a:srgbClr val="FFFF00"/>
                </a:solidFill>
              </a:rPr>
            </a:br>
            <a:r>
              <a:rPr lang="en-US" dirty="0">
                <a:solidFill>
                  <a:srgbClr val="FFFF00"/>
                </a:solidFill>
              </a:rPr>
              <a:t>A qualified (certified) Service member who, from a forward position, directs the action of combat aircraft engaged in close air support and other offensive air operations. A qualified and current joint terminal attack controller will be recognized across the Department of Defense as capable and authorized to perform terminal attack control. Also called JTAC. See also terminal attack control. </a:t>
            </a:r>
            <a:endParaRPr lang="en-US" dirty="0">
              <a:solidFill>
                <a:srgbClr val="FFFF00"/>
              </a:solidFill>
              <a:effectLst/>
            </a:endParaRPr>
          </a:p>
        </p:txBody>
      </p:sp>
      <p:sp>
        <p:nvSpPr>
          <p:cNvPr id="4" name="Rettangolo 3"/>
          <p:cNvSpPr/>
          <p:nvPr/>
        </p:nvSpPr>
        <p:spPr>
          <a:xfrm>
            <a:off x="522111" y="1161613"/>
            <a:ext cx="8064896" cy="1200329"/>
          </a:xfrm>
          <a:prstGeom prst="rect">
            <a:avLst/>
          </a:prstGeom>
        </p:spPr>
        <p:txBody>
          <a:bodyPr wrap="square">
            <a:spAutoFit/>
          </a:bodyPr>
          <a:lstStyle/>
          <a:p>
            <a:r>
              <a:rPr lang="en-US" dirty="0" smtClean="0">
                <a:solidFill>
                  <a:srgbClr val="FFFF00"/>
                </a:solidFill>
              </a:rPr>
              <a:t>	Joint </a:t>
            </a:r>
            <a:r>
              <a:rPr lang="en-US" dirty="0">
                <a:solidFill>
                  <a:srgbClr val="FFFF00"/>
                </a:solidFill>
              </a:rPr>
              <a:t>Terminal Attack Controller </a:t>
            </a:r>
            <a:r>
              <a:rPr lang="en-US" dirty="0" smtClean="0">
                <a:solidFill>
                  <a:srgbClr val="FFFF00"/>
                </a:solidFill>
              </a:rPr>
              <a:t>(ATP 3.3.2.2) </a:t>
            </a:r>
          </a:p>
          <a:p>
            <a:endParaRPr lang="en-US" dirty="0">
              <a:solidFill>
                <a:srgbClr val="FFFF00"/>
              </a:solidFill>
            </a:endParaRPr>
          </a:p>
          <a:p>
            <a:r>
              <a:rPr lang="en-US" dirty="0" smtClean="0">
                <a:solidFill>
                  <a:srgbClr val="FFFF00"/>
                </a:solidFill>
              </a:rPr>
              <a:t>A </a:t>
            </a:r>
            <a:r>
              <a:rPr lang="en-US" dirty="0">
                <a:solidFill>
                  <a:srgbClr val="FFFF00"/>
                </a:solidFill>
              </a:rPr>
              <a:t>certified/qualified individual </a:t>
            </a:r>
            <a:r>
              <a:rPr lang="en-US" dirty="0" smtClean="0">
                <a:solidFill>
                  <a:srgbClr val="FFFF00"/>
                </a:solidFill>
              </a:rPr>
              <a:t>who directs </a:t>
            </a:r>
            <a:r>
              <a:rPr lang="en-US" dirty="0">
                <a:solidFill>
                  <a:srgbClr val="FFFF00"/>
                </a:solidFill>
              </a:rPr>
              <a:t>the action of aircraft engaged in close air support IAW CAS </a:t>
            </a:r>
            <a:r>
              <a:rPr lang="en-US" dirty="0" smtClean="0">
                <a:solidFill>
                  <a:srgbClr val="FFFF00"/>
                </a:solidFill>
              </a:rPr>
              <a:t>TTPs and </a:t>
            </a:r>
            <a:r>
              <a:rPr lang="en-US" dirty="0">
                <a:solidFill>
                  <a:srgbClr val="FFFF00"/>
                </a:solidFill>
              </a:rPr>
              <a:t>provides terminal attack control.</a:t>
            </a:r>
            <a:endParaRPr lang="it-IT" dirty="0">
              <a:solidFill>
                <a:srgbClr val="FFFF00"/>
              </a:solidFill>
            </a:endParaRPr>
          </a:p>
        </p:txBody>
      </p:sp>
      <p:sp>
        <p:nvSpPr>
          <p:cNvPr id="5" name="AutoShape 2" descr="Risultati immagini per US flag"/>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4" descr="Risultati immagini per US flag"/>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016" y="2649686"/>
            <a:ext cx="785821" cy="44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347" y="1149424"/>
            <a:ext cx="773895" cy="408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443913" y="5385990"/>
            <a:ext cx="8287110" cy="923330"/>
          </a:xfrm>
          <a:prstGeom prst="rect">
            <a:avLst/>
          </a:prstGeom>
          <a:solidFill>
            <a:srgbClr val="FFC000"/>
          </a:solidFill>
        </p:spPr>
        <p:txBody>
          <a:bodyPr wrap="square">
            <a:spAutoFit/>
          </a:bodyPr>
          <a:lstStyle/>
          <a:p>
            <a:r>
              <a:rPr lang="en-US" dirty="0" smtClean="0">
                <a:latin typeface="Arial" panose="020B0604020202020204" pitchFamily="34" charset="0"/>
                <a:cs typeface="Arial" panose="020B0604020202020204" pitchFamily="34" charset="0"/>
              </a:rPr>
              <a:t>Mission </a:t>
            </a:r>
            <a:r>
              <a:rPr lang="en-US" dirty="0">
                <a:latin typeface="Arial" panose="020B0604020202020204" pitchFamily="34" charset="0"/>
                <a:cs typeface="Arial" panose="020B0604020202020204" pitchFamily="34" charset="0"/>
              </a:rPr>
              <a:t>Statement </a:t>
            </a:r>
            <a:r>
              <a:rPr lang="en-US" dirty="0" smtClean="0">
                <a:latin typeface="Arial" panose="020B0604020202020204" pitchFamily="34" charset="0"/>
                <a:cs typeface="Arial" panose="020B0604020202020204" pitchFamily="34" charset="0"/>
              </a:rPr>
              <a:t>: a </a:t>
            </a:r>
            <a:r>
              <a:rPr lang="en-US" dirty="0">
                <a:latin typeface="Arial" panose="020B0604020202020204" pitchFamily="34" charset="0"/>
                <a:cs typeface="Arial" panose="020B0604020202020204" pitchFamily="34" charset="0"/>
              </a:rPr>
              <a:t>soldier who from </a:t>
            </a:r>
            <a:r>
              <a:rPr lang="en-US" dirty="0" smtClean="0">
                <a:latin typeface="Arial" panose="020B0604020202020204" pitchFamily="34" charset="0"/>
                <a:cs typeface="Arial" panose="020B0604020202020204" pitchFamily="34" charset="0"/>
              </a:rPr>
              <a:t>a forward </a:t>
            </a:r>
            <a:r>
              <a:rPr lang="en-US" dirty="0">
                <a:latin typeface="Arial" panose="020B0604020202020204" pitchFamily="34" charset="0"/>
                <a:cs typeface="Arial" panose="020B0604020202020204" pitchFamily="34" charset="0"/>
              </a:rPr>
              <a:t>position can deliver joint indirect fires and direct the actions of joint combat </a:t>
            </a:r>
            <a:r>
              <a:rPr lang="en-US" dirty="0" smtClean="0">
                <a:latin typeface="Arial" panose="020B0604020202020204" pitchFamily="34" charset="0"/>
                <a:cs typeface="Arial" panose="020B0604020202020204" pitchFamily="34" charset="0"/>
              </a:rPr>
              <a:t>aircraft engaged in operations </a:t>
            </a:r>
            <a:r>
              <a:rPr lang="en-US" dirty="0">
                <a:latin typeface="Arial" panose="020B0604020202020204" pitchFamily="34" charset="0"/>
                <a:cs typeface="Arial" panose="020B0604020202020204" pitchFamily="34" charset="0"/>
              </a:rPr>
              <a:t>in close proximity to friendly fires</a:t>
            </a:r>
            <a:endParaRPr lang="it-IT" dirty="0">
              <a:latin typeface="Arial" panose="020B0604020202020204" pitchFamily="34" charset="0"/>
              <a:cs typeface="Arial" panose="020B0604020202020204" pitchFamily="34" charset="0"/>
            </a:endParaRPr>
          </a:p>
        </p:txBody>
      </p:sp>
      <p:sp>
        <p:nvSpPr>
          <p:cNvPr id="10" name="Rettangolo 9"/>
          <p:cNvSpPr/>
          <p:nvPr/>
        </p:nvSpPr>
        <p:spPr>
          <a:xfrm>
            <a:off x="107504" y="800750"/>
            <a:ext cx="8812088" cy="5703709"/>
          </a:xfrm>
          <a:prstGeom prst="rect">
            <a:avLst/>
          </a:prstGeom>
          <a:solidFill>
            <a:schemeClr val="accent2">
              <a:lumMod val="1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46144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59632" y="116632"/>
            <a:ext cx="2668295" cy="369332"/>
          </a:xfrm>
          <a:prstGeom prst="rect">
            <a:avLst/>
          </a:prstGeom>
          <a:noFill/>
        </p:spPr>
        <p:txBody>
          <a:bodyPr wrap="none" rtlCol="0">
            <a:spAutoFit/>
          </a:bodyPr>
          <a:lstStyle/>
          <a:p>
            <a:r>
              <a:rPr lang="it-IT" dirty="0" err="1" smtClean="0"/>
              <a:t>What</a:t>
            </a:r>
            <a:r>
              <a:rPr lang="it-IT" dirty="0" smtClean="0"/>
              <a:t> </a:t>
            </a:r>
            <a:r>
              <a:rPr lang="it-IT" dirty="0" err="1" smtClean="0"/>
              <a:t>is</a:t>
            </a:r>
            <a:r>
              <a:rPr lang="it-IT" dirty="0" smtClean="0"/>
              <a:t> a FAC / JTAC ?</a:t>
            </a:r>
            <a:endParaRPr lang="it-IT" dirty="0"/>
          </a:p>
        </p:txBody>
      </p:sp>
      <p:pic>
        <p:nvPicPr>
          <p:cNvPr id="1027" name="Picture 3" descr="E:\Jtac\2. team impegnato in attività di controllo del fuoco.jpg"/>
          <p:cNvPicPr>
            <a:picLocks noChangeAspect="1" noChangeArrowheads="1"/>
          </p:cNvPicPr>
          <p:nvPr/>
        </p:nvPicPr>
        <p:blipFill>
          <a:blip r:embed="rId5" cstate="print"/>
          <a:srcRect t="4718"/>
          <a:stretch>
            <a:fillRect/>
          </a:stretch>
        </p:blipFill>
        <p:spPr bwMode="auto">
          <a:xfrm>
            <a:off x="57150" y="3625974"/>
            <a:ext cx="4572000" cy="2908762"/>
          </a:xfrm>
          <a:prstGeom prst="rect">
            <a:avLst/>
          </a:prstGeom>
          <a:noFill/>
        </p:spPr>
      </p:pic>
      <p:pic>
        <p:nvPicPr>
          <p:cNvPr id="1029" name="Picture 5" descr="E:\Jtac\COLTteamlaserdesignator.jpg"/>
          <p:cNvPicPr>
            <a:picLocks noChangeAspect="1" noChangeArrowheads="1"/>
          </p:cNvPicPr>
          <p:nvPr/>
        </p:nvPicPr>
        <p:blipFill>
          <a:blip r:embed="rId6" cstate="print"/>
          <a:srcRect r="5175" b="9840"/>
          <a:stretch>
            <a:fillRect/>
          </a:stretch>
        </p:blipFill>
        <p:spPr bwMode="auto">
          <a:xfrm>
            <a:off x="251520" y="692696"/>
            <a:ext cx="4356992" cy="2791199"/>
          </a:xfrm>
          <a:prstGeom prst="rect">
            <a:avLst/>
          </a:prstGeom>
          <a:noFill/>
        </p:spPr>
      </p:pic>
      <p:pic>
        <p:nvPicPr>
          <p:cNvPr id="1031" name="Picture 7" descr="Risultati immagini per A 10 CAS"/>
          <p:cNvPicPr>
            <a:picLocks noChangeAspect="1" noChangeArrowheads="1"/>
          </p:cNvPicPr>
          <p:nvPr/>
        </p:nvPicPr>
        <p:blipFill>
          <a:blip r:embed="rId7" cstate="print"/>
          <a:srcRect/>
          <a:stretch>
            <a:fillRect/>
          </a:stretch>
        </p:blipFill>
        <p:spPr bwMode="auto">
          <a:xfrm>
            <a:off x="4788024" y="3717032"/>
            <a:ext cx="4248472" cy="2841043"/>
          </a:xfrm>
          <a:prstGeom prst="rect">
            <a:avLst/>
          </a:prstGeom>
          <a:noFill/>
        </p:spPr>
      </p:pic>
      <p:pic>
        <p:nvPicPr>
          <p:cNvPr id="1033" name="Picture 9" descr="Risultati immagini per F 18 Close air support"/>
          <p:cNvPicPr>
            <a:picLocks noChangeAspect="1" noChangeArrowheads="1"/>
          </p:cNvPicPr>
          <p:nvPr/>
        </p:nvPicPr>
        <p:blipFill>
          <a:blip r:embed="rId8" cstate="print"/>
          <a:srcRect/>
          <a:stretch>
            <a:fillRect/>
          </a:stretch>
        </p:blipFill>
        <p:spPr bwMode="auto">
          <a:xfrm>
            <a:off x="4709220" y="692696"/>
            <a:ext cx="4294295" cy="2880320"/>
          </a:xfrm>
          <a:prstGeom prst="rect">
            <a:avLst/>
          </a:prstGeom>
          <a:noFill/>
        </p:spPr>
      </p:pic>
      <p:pic>
        <p:nvPicPr>
          <p:cNvPr id="4" name="9 line JTAC Radio Training.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9" cstate="print"/>
          <a:stretch>
            <a:fillRect/>
          </a:stretch>
        </p:blipFill>
        <p:spPr>
          <a:xfrm>
            <a:off x="4355976" y="3356992"/>
            <a:ext cx="648072" cy="486054"/>
          </a:xfrm>
          <a:prstGeom prst="rect">
            <a:avLst/>
          </a:prstGeom>
        </p:spPr>
      </p:pic>
    </p:spTree>
    <p:extLst>
      <p:ext uri="{BB962C8B-B14F-4D97-AF65-F5344CB8AC3E}">
        <p14:creationId xmlns:p14="http://schemas.microsoft.com/office/powerpoint/2010/main" val="4249905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11760" y="3356992"/>
            <a:ext cx="2458878" cy="369332"/>
          </a:xfrm>
          <a:prstGeom prst="rect">
            <a:avLst/>
          </a:prstGeom>
          <a:noFill/>
        </p:spPr>
        <p:txBody>
          <a:bodyPr wrap="none" rtlCol="0">
            <a:spAutoFit/>
          </a:bodyPr>
          <a:lstStyle/>
          <a:p>
            <a:r>
              <a:rPr lang="it-IT" dirty="0" smtClean="0"/>
              <a:t>Video JTAC in </a:t>
            </a:r>
            <a:r>
              <a:rPr lang="it-IT" dirty="0" err="1" smtClean="0"/>
              <a:t>combat</a:t>
            </a:r>
            <a:endParaRPr lang="it-IT" dirty="0"/>
          </a:p>
        </p:txBody>
      </p:sp>
      <p:pic>
        <p:nvPicPr>
          <p:cNvPr id="3" name="A-10 Thunderbolt Ground Support.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899592" y="674694"/>
            <a:ext cx="7416824" cy="5562618"/>
          </a:xfrm>
          <a:prstGeom prst="rect">
            <a:avLst/>
          </a:prstGeom>
        </p:spPr>
      </p:pic>
    </p:spTree>
    <p:extLst>
      <p:ext uri="{BB962C8B-B14F-4D97-AF65-F5344CB8AC3E}">
        <p14:creationId xmlns:p14="http://schemas.microsoft.com/office/powerpoint/2010/main" val="346149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15616" y="116632"/>
            <a:ext cx="2813591" cy="369332"/>
          </a:xfrm>
          <a:prstGeom prst="rect">
            <a:avLst/>
          </a:prstGeom>
          <a:noFill/>
        </p:spPr>
        <p:txBody>
          <a:bodyPr wrap="none" rtlCol="0">
            <a:spAutoFit/>
          </a:bodyPr>
          <a:lstStyle/>
          <a:p>
            <a:r>
              <a:rPr lang="it-IT" dirty="0" smtClean="0"/>
              <a:t>So, just to be </a:t>
            </a:r>
            <a:r>
              <a:rPr lang="it-IT" dirty="0" err="1" smtClean="0"/>
              <a:t>inequivocal</a:t>
            </a:r>
            <a:r>
              <a:rPr lang="it-IT" dirty="0" smtClean="0"/>
              <a:t> </a:t>
            </a:r>
            <a:endParaRPr lang="it-IT" dirty="0"/>
          </a:p>
        </p:txBody>
      </p:sp>
      <p:sp>
        <p:nvSpPr>
          <p:cNvPr id="3" name="CasellaDiTesto 2"/>
          <p:cNvSpPr txBox="1"/>
          <p:nvPr/>
        </p:nvSpPr>
        <p:spPr>
          <a:xfrm>
            <a:off x="827584" y="1826172"/>
            <a:ext cx="1821845" cy="369332"/>
          </a:xfrm>
          <a:prstGeom prst="rect">
            <a:avLst/>
          </a:prstGeom>
          <a:noFill/>
        </p:spPr>
        <p:txBody>
          <a:bodyPr wrap="none" rtlCol="0">
            <a:spAutoFit/>
          </a:bodyPr>
          <a:lstStyle/>
          <a:p>
            <a:r>
              <a:rPr lang="it-IT" dirty="0" smtClean="0"/>
              <a:t>THIS </a:t>
            </a:r>
            <a:r>
              <a:rPr lang="it-IT" dirty="0" err="1" smtClean="0"/>
              <a:t>is</a:t>
            </a:r>
            <a:r>
              <a:rPr lang="it-IT" dirty="0" smtClean="0"/>
              <a:t> a JTAC </a:t>
            </a:r>
            <a:endParaRPr lang="it-IT" dirty="0"/>
          </a:p>
        </p:txBody>
      </p:sp>
      <p:sp>
        <p:nvSpPr>
          <p:cNvPr id="4" name="CasellaDiTesto 3"/>
          <p:cNvSpPr txBox="1"/>
          <p:nvPr/>
        </p:nvSpPr>
        <p:spPr>
          <a:xfrm>
            <a:off x="5836761" y="1816880"/>
            <a:ext cx="1821909" cy="369332"/>
          </a:xfrm>
          <a:prstGeom prst="rect">
            <a:avLst/>
          </a:prstGeom>
          <a:noFill/>
        </p:spPr>
        <p:txBody>
          <a:bodyPr wrap="none" rtlCol="0">
            <a:spAutoFit/>
          </a:bodyPr>
          <a:lstStyle/>
          <a:p>
            <a:r>
              <a:rPr lang="it-IT" dirty="0" smtClean="0"/>
              <a:t>THIS </a:t>
            </a:r>
            <a:r>
              <a:rPr lang="it-IT" dirty="0" err="1" smtClean="0"/>
              <a:t>is</a:t>
            </a:r>
            <a:r>
              <a:rPr lang="it-IT" dirty="0" smtClean="0"/>
              <a:t> an ATC </a:t>
            </a:r>
            <a:endParaRPr lang="it-IT" dirty="0"/>
          </a:p>
        </p:txBody>
      </p:sp>
      <p:sp>
        <p:nvSpPr>
          <p:cNvPr id="5" name="CasellaDiTesto 4"/>
          <p:cNvSpPr txBox="1"/>
          <p:nvPr/>
        </p:nvSpPr>
        <p:spPr>
          <a:xfrm>
            <a:off x="3923928" y="1165394"/>
            <a:ext cx="1338828" cy="369332"/>
          </a:xfrm>
          <a:prstGeom prst="rect">
            <a:avLst/>
          </a:prstGeom>
          <a:noFill/>
        </p:spPr>
        <p:txBody>
          <a:bodyPr wrap="none" rtlCol="0">
            <a:spAutoFit/>
          </a:bodyPr>
          <a:lstStyle/>
          <a:p>
            <a:r>
              <a:rPr lang="it-IT" dirty="0" smtClean="0"/>
              <a:t>So, in sum </a:t>
            </a:r>
            <a:endParaRPr lang="it-IT" dirty="0"/>
          </a:p>
        </p:txBody>
      </p:sp>
      <p:sp>
        <p:nvSpPr>
          <p:cNvPr id="8" name="AutoShape 8" descr="http://www.shockmd.com/wp-content/gty_air_traffic_control_tower_dm_110407_wg.jpg"/>
          <p:cNvSpPr>
            <a:spLocks noChangeAspect="1" noChangeArrowheads="1"/>
          </p:cNvSpPr>
          <p:nvPr/>
        </p:nvSpPr>
        <p:spPr bwMode="auto">
          <a:xfrm>
            <a:off x="63500" y="-136525"/>
            <a:ext cx="6096000" cy="3429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2942" y="2834284"/>
            <a:ext cx="3233514" cy="1818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860" y="2780928"/>
            <a:ext cx="2928996" cy="219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asellaDiTesto 8"/>
          <p:cNvSpPr txBox="1"/>
          <p:nvPr/>
        </p:nvSpPr>
        <p:spPr>
          <a:xfrm>
            <a:off x="3995936" y="2186212"/>
            <a:ext cx="963725" cy="523220"/>
          </a:xfrm>
          <a:prstGeom prst="rect">
            <a:avLst/>
          </a:prstGeom>
          <a:noFill/>
        </p:spPr>
        <p:txBody>
          <a:bodyPr wrap="none" rtlCol="0">
            <a:spAutoFit/>
          </a:bodyPr>
          <a:lstStyle/>
          <a:p>
            <a:r>
              <a:rPr lang="it-IT" sz="2800" b="1" dirty="0" smtClean="0"/>
              <a:t>AND</a:t>
            </a:r>
            <a:endParaRPr lang="it-IT" sz="2800" b="1" dirty="0"/>
          </a:p>
        </p:txBody>
      </p:sp>
    </p:spTree>
    <p:extLst>
      <p:ext uri="{BB962C8B-B14F-4D97-AF65-F5344CB8AC3E}">
        <p14:creationId xmlns:p14="http://schemas.microsoft.com/office/powerpoint/2010/main" val="4234577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59632" y="188640"/>
            <a:ext cx="5143267" cy="369332"/>
          </a:xfrm>
          <a:prstGeom prst="rect">
            <a:avLst/>
          </a:prstGeom>
          <a:noFill/>
        </p:spPr>
        <p:txBody>
          <a:bodyPr wrap="none" rtlCol="0">
            <a:spAutoFit/>
          </a:bodyPr>
          <a:lstStyle/>
          <a:p>
            <a:r>
              <a:rPr lang="it-IT" dirty="0" smtClean="0"/>
              <a:t>JTAC </a:t>
            </a:r>
            <a:r>
              <a:rPr lang="it-IT" dirty="0" err="1" smtClean="0"/>
              <a:t>Requirements</a:t>
            </a:r>
            <a:r>
              <a:rPr lang="it-IT" dirty="0" smtClean="0"/>
              <a:t> /Language </a:t>
            </a:r>
            <a:r>
              <a:rPr lang="it-IT" dirty="0" err="1" smtClean="0"/>
              <a:t>requirements</a:t>
            </a:r>
            <a:r>
              <a:rPr lang="it-IT" dirty="0" smtClean="0"/>
              <a:t> - 1</a:t>
            </a:r>
            <a:endParaRPr lang="it-IT" dirty="0"/>
          </a:p>
        </p:txBody>
      </p:sp>
      <p:sp>
        <p:nvSpPr>
          <p:cNvPr id="4" name="Rettangolo 3"/>
          <p:cNvSpPr/>
          <p:nvPr/>
        </p:nvSpPr>
        <p:spPr>
          <a:xfrm>
            <a:off x="251520" y="4293096"/>
            <a:ext cx="6804248" cy="2092881"/>
          </a:xfrm>
          <a:prstGeom prst="rect">
            <a:avLst/>
          </a:prstGeom>
        </p:spPr>
        <p:txBody>
          <a:bodyPr wrap="square">
            <a:spAutoFit/>
          </a:bodyPr>
          <a:lstStyle/>
          <a:p>
            <a:r>
              <a:rPr lang="en-US" sz="1000" dirty="0">
                <a:latin typeface="Arial"/>
              </a:rPr>
              <a:t>1 The term “Forward Air Controller” is taken in this document to be synonymous to the USA terms “Terminal Attack </a:t>
            </a:r>
            <a:r>
              <a:rPr lang="en-US" sz="1000" dirty="0" smtClean="0">
                <a:latin typeface="Arial"/>
              </a:rPr>
              <a:t>Controller” and </a:t>
            </a:r>
            <a:r>
              <a:rPr lang="en-US" sz="1000" dirty="0">
                <a:latin typeface="Arial"/>
              </a:rPr>
              <a:t>“Joint Terminal Attack Controller</a:t>
            </a:r>
            <a:r>
              <a:rPr lang="en-US" sz="1000" dirty="0" smtClean="0">
                <a:latin typeface="Arial"/>
              </a:rPr>
              <a:t>.”</a:t>
            </a:r>
          </a:p>
          <a:p>
            <a:endParaRPr lang="en-US" sz="1000" dirty="0">
              <a:latin typeface="Arial"/>
            </a:endParaRPr>
          </a:p>
          <a:p>
            <a:r>
              <a:rPr lang="en-US" sz="1000" b="1" dirty="0">
                <a:solidFill>
                  <a:srgbClr val="FF0000"/>
                </a:solidFill>
                <a:latin typeface="Arial"/>
              </a:rPr>
              <a:t>2 The implementation of a national specific “FAC specialized language course,” based on the STANAG 6001 descriptors </a:t>
            </a:r>
            <a:r>
              <a:rPr lang="en-US" sz="1000" b="1" dirty="0" smtClean="0">
                <a:solidFill>
                  <a:srgbClr val="FF0000"/>
                </a:solidFill>
                <a:latin typeface="Arial"/>
              </a:rPr>
              <a:t>and requirements </a:t>
            </a:r>
            <a:r>
              <a:rPr lang="en-US" sz="1000" b="1" dirty="0">
                <a:solidFill>
                  <a:srgbClr val="FF0000"/>
                </a:solidFill>
                <a:latin typeface="Arial"/>
              </a:rPr>
              <a:t>(but specifically focused on operational English for FACs), is highly </a:t>
            </a:r>
            <a:r>
              <a:rPr lang="en-US" sz="1000" b="1" dirty="0" smtClean="0">
                <a:solidFill>
                  <a:srgbClr val="FF0000"/>
                </a:solidFill>
                <a:latin typeface="Arial"/>
              </a:rPr>
              <a:t>recommended</a:t>
            </a:r>
          </a:p>
          <a:p>
            <a:r>
              <a:rPr lang="en-US" sz="1000" dirty="0" smtClean="0">
                <a:latin typeface="Arial"/>
              </a:rPr>
              <a:t>.</a:t>
            </a:r>
            <a:endParaRPr lang="en-US" sz="1000" dirty="0">
              <a:latin typeface="Arial"/>
            </a:endParaRPr>
          </a:p>
          <a:p>
            <a:r>
              <a:rPr lang="en-US" sz="1000" dirty="0">
                <a:latin typeface="Arial"/>
              </a:rPr>
              <a:t>3 The term “Laser Operator” is taken in this document to only pertain to ground based LOs in support of a FAC</a:t>
            </a:r>
            <a:r>
              <a:rPr lang="en-US" sz="1000" dirty="0" smtClean="0">
                <a:latin typeface="Arial"/>
              </a:rPr>
              <a:t>.</a:t>
            </a:r>
          </a:p>
          <a:p>
            <a:endParaRPr lang="en-US" sz="1000" dirty="0">
              <a:latin typeface="Arial"/>
            </a:endParaRPr>
          </a:p>
          <a:p>
            <a:r>
              <a:rPr lang="en-US" sz="1000" dirty="0">
                <a:latin typeface="Arial"/>
              </a:rPr>
              <a:t>4 National FAC pre-deployment training should be biased towards specific training, theatre oriented academics with </a:t>
            </a:r>
            <a:r>
              <a:rPr lang="en-US" sz="1000" dirty="0" err="1" smtClean="0">
                <a:latin typeface="Arial"/>
              </a:rPr>
              <a:t>particularemphasis</a:t>
            </a:r>
            <a:r>
              <a:rPr lang="en-US" sz="1000" dirty="0" smtClean="0">
                <a:latin typeface="Arial"/>
              </a:rPr>
              <a:t> </a:t>
            </a:r>
            <a:r>
              <a:rPr lang="en-US" sz="1000" dirty="0">
                <a:latin typeface="Arial"/>
              </a:rPr>
              <a:t>on current theatre Special Instructions (SPINS), Rules of Engagement (ROEs), Tactical Directives, SOPs, </a:t>
            </a:r>
            <a:r>
              <a:rPr lang="en-US" sz="1000" dirty="0" smtClean="0">
                <a:latin typeface="Arial"/>
              </a:rPr>
              <a:t>examples of </a:t>
            </a:r>
            <a:r>
              <a:rPr lang="en-US" sz="1000" dirty="0">
                <a:latin typeface="Arial"/>
              </a:rPr>
              <a:t>current operation orders, etc. and practical exercises for all the Tactical Air Control Party (TACP) members. </a:t>
            </a:r>
            <a:r>
              <a:rPr lang="en-US" sz="1000" dirty="0" smtClean="0">
                <a:latin typeface="Arial"/>
              </a:rPr>
              <a:t>Close coordination </a:t>
            </a:r>
            <a:r>
              <a:rPr lang="en-US" sz="1000" dirty="0">
                <a:latin typeface="Arial"/>
              </a:rPr>
              <a:t>with the ground forces and Ground Commander is also recommended.</a:t>
            </a:r>
            <a:endParaRPr lang="it-IT" sz="1000" dirty="0"/>
          </a:p>
        </p:txBody>
      </p:sp>
      <p:sp>
        <p:nvSpPr>
          <p:cNvPr id="5" name="Rettangolo 4"/>
          <p:cNvSpPr/>
          <p:nvPr/>
        </p:nvSpPr>
        <p:spPr>
          <a:xfrm>
            <a:off x="1475656" y="1340768"/>
            <a:ext cx="3899476" cy="646331"/>
          </a:xfrm>
          <a:prstGeom prst="rect">
            <a:avLst/>
          </a:prstGeom>
        </p:spPr>
        <p:txBody>
          <a:bodyPr wrap="square">
            <a:spAutoFit/>
          </a:bodyPr>
          <a:lstStyle/>
          <a:p>
            <a:pPr lvl="0"/>
            <a:r>
              <a:rPr lang="it-IT" b="1" dirty="0" smtClean="0">
                <a:latin typeface="Arial"/>
              </a:rPr>
              <a:t>ATP-3.3.2.2 Edition </a:t>
            </a:r>
            <a:r>
              <a:rPr lang="it-IT" b="1" dirty="0">
                <a:latin typeface="Arial"/>
              </a:rPr>
              <a:t>A Version </a:t>
            </a:r>
            <a:r>
              <a:rPr lang="it-IT" b="1" dirty="0" smtClean="0">
                <a:latin typeface="Arial"/>
              </a:rPr>
              <a:t>1 </a:t>
            </a:r>
          </a:p>
          <a:p>
            <a:pPr lvl="0"/>
            <a:r>
              <a:rPr lang="it-IT" b="1" dirty="0" smtClean="0">
                <a:solidFill>
                  <a:srgbClr val="253356"/>
                </a:solidFill>
                <a:latin typeface="Arial"/>
              </a:rPr>
              <a:t>FEBRUARY 2014</a:t>
            </a:r>
            <a:endParaRPr lang="it-IT" dirty="0">
              <a:solidFill>
                <a:srgbClr val="253356"/>
              </a:solidFill>
            </a:endParaRPr>
          </a:p>
        </p:txBody>
      </p:sp>
      <p:sp>
        <p:nvSpPr>
          <p:cNvPr id="2" name="Rettangolo 1"/>
          <p:cNvSpPr/>
          <p:nvPr/>
        </p:nvSpPr>
        <p:spPr>
          <a:xfrm>
            <a:off x="168468" y="2636912"/>
            <a:ext cx="8496944" cy="1477328"/>
          </a:xfrm>
          <a:prstGeom prst="rect">
            <a:avLst/>
          </a:prstGeom>
        </p:spPr>
        <p:txBody>
          <a:bodyPr wrap="square">
            <a:spAutoFit/>
          </a:bodyPr>
          <a:lstStyle/>
          <a:p>
            <a:r>
              <a:rPr lang="en-US" dirty="0">
                <a:latin typeface="Arial"/>
              </a:rPr>
              <a:t>English is the language to be used when controlling NATO aircraft. Therefore,</a:t>
            </a:r>
          </a:p>
          <a:p>
            <a:r>
              <a:rPr lang="en-US" dirty="0">
                <a:latin typeface="Arial"/>
              </a:rPr>
              <a:t>FACs need adequate knowledge of and proficiency in the English language to the</a:t>
            </a:r>
          </a:p>
          <a:p>
            <a:r>
              <a:rPr lang="en-US" dirty="0">
                <a:latin typeface="Arial"/>
              </a:rPr>
              <a:t>equivalent of NATO STANAG 6001 Level 3. The competency examination should </a:t>
            </a:r>
            <a:r>
              <a:rPr lang="en-US" dirty="0" smtClean="0">
                <a:latin typeface="Arial"/>
              </a:rPr>
              <a:t>be biased </a:t>
            </a:r>
            <a:r>
              <a:rPr lang="en-US" dirty="0">
                <a:latin typeface="Arial"/>
              </a:rPr>
              <a:t>towards military, particularly FAC, terminology.</a:t>
            </a:r>
            <a:r>
              <a:rPr lang="en-US" sz="1050" dirty="0">
                <a:latin typeface="Arial"/>
              </a:rPr>
              <a:t>2 </a:t>
            </a:r>
            <a:r>
              <a:rPr lang="en-US" dirty="0">
                <a:latin typeface="Arial"/>
              </a:rPr>
              <a:t>LASER Operators (</a:t>
            </a:r>
            <a:r>
              <a:rPr lang="en-US" dirty="0" smtClean="0">
                <a:latin typeface="Arial"/>
              </a:rPr>
              <a:t>LOs)</a:t>
            </a:r>
            <a:r>
              <a:rPr lang="en-US" sz="1050" dirty="0" smtClean="0">
                <a:latin typeface="Arial"/>
              </a:rPr>
              <a:t>3 </a:t>
            </a:r>
            <a:r>
              <a:rPr lang="en-US" dirty="0" smtClean="0">
                <a:latin typeface="Arial"/>
              </a:rPr>
              <a:t>who </a:t>
            </a:r>
            <a:r>
              <a:rPr lang="en-US" dirty="0">
                <a:latin typeface="Arial"/>
              </a:rPr>
              <a:t>are required to speak to aircrew will also adhere to this standard.</a:t>
            </a:r>
            <a:endParaRPr lang="it-IT" dirty="0"/>
          </a:p>
        </p:txBody>
      </p:sp>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71" t="16297" r="40000" b="5926"/>
          <a:stretch/>
        </p:blipFill>
        <p:spPr bwMode="auto">
          <a:xfrm>
            <a:off x="5521766" y="713399"/>
            <a:ext cx="1534002" cy="2019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357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86839" y="116632"/>
            <a:ext cx="4809843" cy="369332"/>
          </a:xfrm>
          <a:prstGeom prst="rect">
            <a:avLst/>
          </a:prstGeom>
          <a:noFill/>
        </p:spPr>
        <p:txBody>
          <a:bodyPr wrap="none" rtlCol="0">
            <a:spAutoFit/>
          </a:bodyPr>
          <a:lstStyle/>
          <a:p>
            <a:r>
              <a:rPr lang="it-IT" dirty="0" smtClean="0"/>
              <a:t>JTAC </a:t>
            </a:r>
            <a:r>
              <a:rPr lang="it-IT" dirty="0" err="1" smtClean="0"/>
              <a:t>Requirements</a:t>
            </a:r>
            <a:r>
              <a:rPr lang="it-IT" dirty="0" smtClean="0"/>
              <a:t> /Language </a:t>
            </a:r>
            <a:r>
              <a:rPr lang="it-IT" dirty="0" err="1" smtClean="0"/>
              <a:t>requirements</a:t>
            </a:r>
            <a:endParaRPr lang="it-IT" dirty="0"/>
          </a:p>
        </p:txBody>
      </p:sp>
      <p:sp>
        <p:nvSpPr>
          <p:cNvPr id="4" name="Rettangolo 3"/>
          <p:cNvSpPr/>
          <p:nvPr/>
        </p:nvSpPr>
        <p:spPr>
          <a:xfrm>
            <a:off x="107504" y="2699159"/>
            <a:ext cx="8640960" cy="3250121"/>
          </a:xfrm>
          <a:prstGeom prst="rect">
            <a:avLst/>
          </a:prstGeom>
        </p:spPr>
        <p:txBody>
          <a:bodyPr wrap="square">
            <a:spAutoFit/>
          </a:bodyPr>
          <a:lstStyle/>
          <a:p>
            <a:pPr lvl="0" eaLnBrk="0" hangingPunct="0">
              <a:spcBef>
                <a:spcPct val="30000"/>
              </a:spcBef>
            </a:pPr>
            <a:r>
              <a:rPr lang="en-US" b="1" dirty="0">
                <a:solidFill>
                  <a:prstClr val="black"/>
                </a:solidFill>
                <a:latin typeface="Arial"/>
                <a:cs typeface="Arial" pitchFamily="34" charset="0"/>
              </a:rPr>
              <a:t>Qualification requirements </a:t>
            </a:r>
            <a:r>
              <a:rPr lang="en-US" dirty="0">
                <a:solidFill>
                  <a:prstClr val="black"/>
                </a:solidFill>
                <a:latin typeface="Arial"/>
                <a:cs typeface="Arial" pitchFamily="34" charset="0"/>
              </a:rPr>
              <a:t>are:</a:t>
            </a:r>
          </a:p>
          <a:p>
            <a:pPr lvl="0" eaLnBrk="0" hangingPunct="0">
              <a:spcBef>
                <a:spcPct val="30000"/>
              </a:spcBef>
            </a:pPr>
            <a:endParaRPr lang="en-US" dirty="0">
              <a:solidFill>
                <a:prstClr val="black"/>
              </a:solidFill>
              <a:latin typeface="Arial"/>
              <a:cs typeface="Arial" pitchFamily="34" charset="0"/>
            </a:endParaRPr>
          </a:p>
          <a:p>
            <a:pPr lvl="0" eaLnBrk="0" hangingPunct="0">
              <a:spcBef>
                <a:spcPct val="30000"/>
              </a:spcBef>
            </a:pPr>
            <a:r>
              <a:rPr lang="en-US" dirty="0">
                <a:solidFill>
                  <a:prstClr val="black"/>
                </a:solidFill>
                <a:latin typeface="Arial"/>
                <a:cs typeface="Arial" pitchFamily="34" charset="0"/>
              </a:rPr>
              <a:t>a. Successful completion of all qualification METLs as listed in Annex A.</a:t>
            </a:r>
          </a:p>
          <a:p>
            <a:pPr lvl="0" eaLnBrk="0" hangingPunct="0">
              <a:spcBef>
                <a:spcPct val="30000"/>
              </a:spcBef>
            </a:pPr>
            <a:r>
              <a:rPr lang="en-US" dirty="0">
                <a:solidFill>
                  <a:prstClr val="black"/>
                </a:solidFill>
                <a:latin typeface="Arial"/>
                <a:cs typeface="Arial" pitchFamily="34" charset="0"/>
              </a:rPr>
              <a:t>b. Successful completion of all controls, including category and number, per </a:t>
            </a:r>
            <a:r>
              <a:rPr lang="it-IT" dirty="0" err="1" smtClean="0">
                <a:solidFill>
                  <a:prstClr val="black"/>
                </a:solidFill>
                <a:latin typeface="Arial"/>
                <a:cs typeface="Arial" pitchFamily="34" charset="0"/>
              </a:rPr>
              <a:t>Table</a:t>
            </a:r>
            <a:endParaRPr lang="it-IT" dirty="0" smtClean="0">
              <a:solidFill>
                <a:prstClr val="black"/>
              </a:solidFill>
              <a:latin typeface="Arial"/>
              <a:cs typeface="Arial" pitchFamily="34" charset="0"/>
            </a:endParaRPr>
          </a:p>
          <a:p>
            <a:pPr lvl="0" eaLnBrk="0" hangingPunct="0">
              <a:spcBef>
                <a:spcPct val="30000"/>
              </a:spcBef>
            </a:pPr>
            <a:r>
              <a:rPr lang="it-IT" dirty="0">
                <a:solidFill>
                  <a:prstClr val="black"/>
                </a:solidFill>
                <a:latin typeface="Arial"/>
                <a:cs typeface="Arial" pitchFamily="34" charset="0"/>
              </a:rPr>
              <a:t> </a:t>
            </a:r>
            <a:r>
              <a:rPr lang="it-IT" dirty="0" smtClean="0">
                <a:solidFill>
                  <a:prstClr val="black"/>
                </a:solidFill>
                <a:latin typeface="Arial"/>
                <a:cs typeface="Arial" pitchFamily="34" charset="0"/>
              </a:rPr>
              <a:t>    4.3</a:t>
            </a:r>
            <a:r>
              <a:rPr lang="it-IT" dirty="0">
                <a:solidFill>
                  <a:prstClr val="black"/>
                </a:solidFill>
                <a:latin typeface="Arial"/>
                <a:cs typeface="Arial" pitchFamily="34" charset="0"/>
              </a:rPr>
              <a:t>.</a:t>
            </a:r>
          </a:p>
          <a:p>
            <a:pPr lvl="0" eaLnBrk="0" hangingPunct="0">
              <a:spcBef>
                <a:spcPct val="30000"/>
              </a:spcBef>
            </a:pPr>
            <a:r>
              <a:rPr lang="it-IT" dirty="0">
                <a:solidFill>
                  <a:prstClr val="black"/>
                </a:solidFill>
                <a:latin typeface="Arial"/>
                <a:cs typeface="Arial" pitchFamily="34" charset="0"/>
              </a:rPr>
              <a:t>c. </a:t>
            </a:r>
            <a:r>
              <a:rPr lang="en-US" b="1" dirty="0">
                <a:solidFill>
                  <a:srgbClr val="FF0000"/>
                </a:solidFill>
                <a:latin typeface="Arial"/>
                <a:cs typeface="Arial" pitchFamily="34" charset="0"/>
              </a:rPr>
              <a:t>Possession of a documented English SLP - LSRW of 3.3.3.2 IAW </a:t>
            </a:r>
            <a:r>
              <a:rPr lang="en-US" b="1" dirty="0" smtClean="0">
                <a:solidFill>
                  <a:srgbClr val="FF0000"/>
                </a:solidFill>
                <a:latin typeface="Arial"/>
                <a:cs typeface="Arial" pitchFamily="34" charset="0"/>
              </a:rPr>
              <a:t>STANAG</a:t>
            </a:r>
          </a:p>
          <a:p>
            <a:pPr lvl="0" eaLnBrk="0" hangingPunct="0">
              <a:spcBef>
                <a:spcPct val="30000"/>
              </a:spcBef>
            </a:pPr>
            <a:r>
              <a:rPr lang="en-US" b="1" dirty="0">
                <a:solidFill>
                  <a:srgbClr val="FF0000"/>
                </a:solidFill>
                <a:latin typeface="Arial"/>
                <a:cs typeface="Arial" pitchFamily="34" charset="0"/>
              </a:rPr>
              <a:t> </a:t>
            </a:r>
            <a:r>
              <a:rPr lang="en-US" b="1" dirty="0" smtClean="0">
                <a:solidFill>
                  <a:srgbClr val="FF0000"/>
                </a:solidFill>
                <a:latin typeface="Arial"/>
                <a:cs typeface="Arial" pitchFamily="34" charset="0"/>
              </a:rPr>
              <a:t>   </a:t>
            </a:r>
            <a:r>
              <a:rPr lang="en-US" b="1" dirty="0">
                <a:solidFill>
                  <a:srgbClr val="FF0000"/>
                </a:solidFill>
                <a:latin typeface="Arial"/>
                <a:cs typeface="Arial" pitchFamily="34" charset="0"/>
              </a:rPr>
              <a:t>6001 when </a:t>
            </a:r>
            <a:r>
              <a:rPr lang="en-US" b="1" dirty="0" smtClean="0">
                <a:solidFill>
                  <a:srgbClr val="FF0000"/>
                </a:solidFill>
                <a:latin typeface="Arial"/>
                <a:cs typeface="Arial" pitchFamily="34" charset="0"/>
              </a:rPr>
              <a:t>the </a:t>
            </a:r>
            <a:r>
              <a:rPr lang="en-US" b="1" dirty="0">
                <a:solidFill>
                  <a:srgbClr val="FF0000"/>
                </a:solidFill>
                <a:latin typeface="Arial"/>
                <a:cs typeface="Arial" pitchFamily="34" charset="0"/>
              </a:rPr>
              <a:t>individual is not a native English speaker</a:t>
            </a:r>
            <a:r>
              <a:rPr lang="en-US" b="1" dirty="0" smtClean="0">
                <a:solidFill>
                  <a:srgbClr val="FF0000"/>
                </a:solidFill>
                <a:latin typeface="Arial"/>
                <a:cs typeface="Arial" pitchFamily="34" charset="0"/>
              </a:rPr>
              <a:t>.</a:t>
            </a:r>
            <a:endParaRPr lang="en-US" b="1" dirty="0">
              <a:solidFill>
                <a:srgbClr val="FF0000"/>
              </a:solidFill>
              <a:latin typeface="Arial"/>
              <a:cs typeface="Arial" pitchFamily="34" charset="0"/>
            </a:endParaRPr>
          </a:p>
          <a:p>
            <a:pPr lvl="0" eaLnBrk="0" hangingPunct="0">
              <a:spcBef>
                <a:spcPct val="30000"/>
              </a:spcBef>
            </a:pPr>
            <a:r>
              <a:rPr lang="en-US" dirty="0">
                <a:solidFill>
                  <a:prstClr val="black"/>
                </a:solidFill>
                <a:latin typeface="Arial"/>
                <a:cs typeface="Arial" pitchFamily="34" charset="0"/>
              </a:rPr>
              <a:t>d. Successful completion of the JTAC evaluation conducted by a JTAC-E </a:t>
            </a:r>
            <a:r>
              <a:rPr lang="it-IT" dirty="0">
                <a:solidFill>
                  <a:prstClr val="black"/>
                </a:solidFill>
                <a:latin typeface="Arial"/>
                <a:cs typeface="Arial" pitchFamily="34" charset="0"/>
              </a:rPr>
              <a:t>IAW </a:t>
            </a:r>
            <a:r>
              <a:rPr lang="it-IT" dirty="0" smtClean="0">
                <a:solidFill>
                  <a:prstClr val="black"/>
                </a:solidFill>
                <a:latin typeface="Arial"/>
                <a:cs typeface="Arial" pitchFamily="34" charset="0"/>
              </a:rPr>
              <a:t>para</a:t>
            </a:r>
          </a:p>
          <a:p>
            <a:pPr lvl="0" eaLnBrk="0" hangingPunct="0">
              <a:spcBef>
                <a:spcPct val="30000"/>
              </a:spcBef>
            </a:pPr>
            <a:r>
              <a:rPr lang="it-IT" dirty="0">
                <a:solidFill>
                  <a:prstClr val="black"/>
                </a:solidFill>
                <a:latin typeface="Arial"/>
                <a:cs typeface="Arial" pitchFamily="34" charset="0"/>
              </a:rPr>
              <a:t> </a:t>
            </a:r>
            <a:r>
              <a:rPr lang="it-IT" dirty="0" smtClean="0">
                <a:solidFill>
                  <a:prstClr val="black"/>
                </a:solidFill>
                <a:latin typeface="Arial"/>
                <a:cs typeface="Arial" pitchFamily="34" charset="0"/>
              </a:rPr>
              <a:t>   </a:t>
            </a:r>
            <a:r>
              <a:rPr lang="it-IT" dirty="0">
                <a:solidFill>
                  <a:prstClr val="black"/>
                </a:solidFill>
                <a:latin typeface="Arial"/>
                <a:cs typeface="Arial" pitchFamily="34" charset="0"/>
              </a:rPr>
              <a:t>4.3.4.</a:t>
            </a:r>
          </a:p>
        </p:txBody>
      </p:sp>
      <p:sp>
        <p:nvSpPr>
          <p:cNvPr id="5" name="CasellaDiTesto 4"/>
          <p:cNvSpPr txBox="1"/>
          <p:nvPr/>
        </p:nvSpPr>
        <p:spPr>
          <a:xfrm>
            <a:off x="251520" y="1268760"/>
            <a:ext cx="5309980" cy="646331"/>
          </a:xfrm>
          <a:prstGeom prst="rect">
            <a:avLst/>
          </a:prstGeom>
          <a:noFill/>
        </p:spPr>
        <p:txBody>
          <a:bodyPr wrap="none" rtlCol="0">
            <a:spAutoFit/>
          </a:bodyPr>
          <a:lstStyle/>
          <a:p>
            <a:r>
              <a:rPr lang="it-IT" b="1" dirty="0" smtClean="0">
                <a:latin typeface="Arial"/>
              </a:rPr>
              <a:t>STANAG 3797 - ATP-3.3.2.2 Edition </a:t>
            </a:r>
            <a:r>
              <a:rPr lang="it-IT" b="1" dirty="0">
                <a:latin typeface="Arial"/>
              </a:rPr>
              <a:t>B Version 1</a:t>
            </a:r>
          </a:p>
          <a:p>
            <a:r>
              <a:rPr lang="it-IT" b="1" dirty="0">
                <a:latin typeface="Arial"/>
              </a:rPr>
              <a:t>SEPTEMBER 2016</a:t>
            </a:r>
            <a:endParaRPr lang="it-IT" b="1" dirty="0"/>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05" t="12688" r="40645" b="5369"/>
          <a:stretch/>
        </p:blipFill>
        <p:spPr bwMode="auto">
          <a:xfrm>
            <a:off x="5888629" y="764705"/>
            <a:ext cx="1687221" cy="2304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971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30504" y="219998"/>
            <a:ext cx="3972178" cy="369332"/>
          </a:xfrm>
          <a:prstGeom prst="rect">
            <a:avLst/>
          </a:prstGeom>
          <a:noFill/>
        </p:spPr>
        <p:txBody>
          <a:bodyPr wrap="none" rtlCol="0">
            <a:spAutoFit/>
          </a:bodyPr>
          <a:lstStyle/>
          <a:p>
            <a:r>
              <a:rPr lang="it-IT" dirty="0" smtClean="0"/>
              <a:t>FAC – JTAC TRAINING SEQUENCE</a:t>
            </a:r>
            <a:endParaRPr lang="it-IT" dirty="0"/>
          </a:p>
        </p:txBody>
      </p:sp>
      <p:sp>
        <p:nvSpPr>
          <p:cNvPr id="3" name="CasellaDiTesto 2"/>
          <p:cNvSpPr txBox="1"/>
          <p:nvPr/>
        </p:nvSpPr>
        <p:spPr>
          <a:xfrm>
            <a:off x="971600" y="1559600"/>
            <a:ext cx="5006499" cy="369332"/>
          </a:xfrm>
          <a:prstGeom prst="rect">
            <a:avLst/>
          </a:prstGeom>
          <a:noFill/>
        </p:spPr>
        <p:txBody>
          <a:bodyPr wrap="none" rtlCol="0">
            <a:spAutoFit/>
          </a:bodyPr>
          <a:lstStyle/>
          <a:p>
            <a:r>
              <a:rPr lang="it-IT" dirty="0" smtClean="0"/>
              <a:t>1. </a:t>
            </a:r>
            <a:r>
              <a:rPr lang="it-IT" dirty="0" err="1" smtClean="0"/>
              <a:t>Selection</a:t>
            </a:r>
            <a:r>
              <a:rPr lang="it-IT" dirty="0" smtClean="0"/>
              <a:t> of </a:t>
            </a:r>
            <a:r>
              <a:rPr lang="it-IT" dirty="0" err="1" smtClean="0"/>
              <a:t>potential</a:t>
            </a:r>
            <a:r>
              <a:rPr lang="it-IT" dirty="0" smtClean="0"/>
              <a:t> </a:t>
            </a:r>
            <a:r>
              <a:rPr lang="it-IT" dirty="0" err="1" smtClean="0"/>
              <a:t>personnel</a:t>
            </a:r>
            <a:r>
              <a:rPr lang="it-IT" dirty="0" smtClean="0"/>
              <a:t> (</a:t>
            </a:r>
            <a:r>
              <a:rPr lang="it-IT" dirty="0" err="1" smtClean="0"/>
              <a:t>Army</a:t>
            </a:r>
            <a:r>
              <a:rPr lang="it-IT" dirty="0" smtClean="0"/>
              <a:t> </a:t>
            </a:r>
            <a:r>
              <a:rPr lang="it-IT" dirty="0" err="1" smtClean="0"/>
              <a:t>Units</a:t>
            </a:r>
            <a:r>
              <a:rPr lang="it-IT" dirty="0" smtClean="0"/>
              <a:t>)</a:t>
            </a:r>
            <a:endParaRPr lang="it-IT" dirty="0"/>
          </a:p>
        </p:txBody>
      </p:sp>
      <p:sp>
        <p:nvSpPr>
          <p:cNvPr id="5" name="CasellaDiTesto 4"/>
          <p:cNvSpPr txBox="1"/>
          <p:nvPr/>
        </p:nvSpPr>
        <p:spPr>
          <a:xfrm>
            <a:off x="971600" y="2581067"/>
            <a:ext cx="7293663" cy="369332"/>
          </a:xfrm>
          <a:prstGeom prst="rect">
            <a:avLst/>
          </a:prstGeom>
          <a:noFill/>
        </p:spPr>
        <p:txBody>
          <a:bodyPr wrap="none" rtlCol="0">
            <a:spAutoFit/>
          </a:bodyPr>
          <a:lstStyle/>
          <a:p>
            <a:r>
              <a:rPr lang="it-IT" dirty="0" smtClean="0"/>
              <a:t>2. </a:t>
            </a:r>
            <a:r>
              <a:rPr lang="it-IT" dirty="0" err="1" smtClean="0"/>
              <a:t>Pre</a:t>
            </a:r>
            <a:r>
              <a:rPr lang="it-IT" dirty="0" smtClean="0"/>
              <a:t> FAC/JTAC Training </a:t>
            </a:r>
            <a:r>
              <a:rPr lang="it-IT" dirty="0" err="1" smtClean="0"/>
              <a:t>course</a:t>
            </a:r>
            <a:r>
              <a:rPr lang="it-IT" dirty="0" smtClean="0"/>
              <a:t> </a:t>
            </a:r>
            <a:r>
              <a:rPr lang="it-IT" dirty="0" err="1" smtClean="0"/>
              <a:t>at</a:t>
            </a:r>
            <a:r>
              <a:rPr lang="it-IT" dirty="0" smtClean="0"/>
              <a:t>  Schools for joint </a:t>
            </a:r>
            <a:r>
              <a:rPr lang="it-IT" dirty="0" err="1" smtClean="0"/>
              <a:t>Fires</a:t>
            </a:r>
            <a:r>
              <a:rPr lang="it-IT" dirty="0" smtClean="0"/>
              <a:t> (8 Weeks)</a:t>
            </a:r>
            <a:endParaRPr lang="it-IT" dirty="0"/>
          </a:p>
        </p:txBody>
      </p:sp>
      <p:sp>
        <p:nvSpPr>
          <p:cNvPr id="6" name="CasellaDiTesto 5"/>
          <p:cNvSpPr txBox="1"/>
          <p:nvPr/>
        </p:nvSpPr>
        <p:spPr>
          <a:xfrm>
            <a:off x="971600" y="3789040"/>
            <a:ext cx="6430030" cy="369332"/>
          </a:xfrm>
          <a:prstGeom prst="rect">
            <a:avLst/>
          </a:prstGeom>
          <a:noFill/>
        </p:spPr>
        <p:txBody>
          <a:bodyPr wrap="none" rtlCol="0">
            <a:spAutoFit/>
          </a:bodyPr>
          <a:lstStyle/>
          <a:p>
            <a:r>
              <a:rPr lang="it-IT" b="1" dirty="0" smtClean="0">
                <a:solidFill>
                  <a:srgbClr val="FF0000"/>
                </a:solidFill>
              </a:rPr>
              <a:t>3. Language Course </a:t>
            </a:r>
            <a:r>
              <a:rPr lang="it-IT" b="1" dirty="0" err="1" smtClean="0">
                <a:solidFill>
                  <a:srgbClr val="FF0000"/>
                </a:solidFill>
              </a:rPr>
              <a:t>at</a:t>
            </a:r>
            <a:r>
              <a:rPr lang="it-IT" b="1" dirty="0" smtClean="0">
                <a:solidFill>
                  <a:srgbClr val="FF0000"/>
                </a:solidFill>
              </a:rPr>
              <a:t> </a:t>
            </a:r>
            <a:r>
              <a:rPr lang="it-IT" b="1" dirty="0" err="1" smtClean="0">
                <a:solidFill>
                  <a:srgbClr val="FF0000"/>
                </a:solidFill>
              </a:rPr>
              <a:t>Army</a:t>
            </a:r>
            <a:r>
              <a:rPr lang="it-IT" b="1" dirty="0" smtClean="0">
                <a:solidFill>
                  <a:srgbClr val="FF0000"/>
                </a:solidFill>
              </a:rPr>
              <a:t> Language School (5 Weeks)</a:t>
            </a:r>
            <a:endParaRPr lang="it-IT" b="1" dirty="0">
              <a:solidFill>
                <a:srgbClr val="FF0000"/>
              </a:solidFill>
            </a:endParaRPr>
          </a:p>
        </p:txBody>
      </p:sp>
      <p:sp>
        <p:nvSpPr>
          <p:cNvPr id="7" name="CasellaDiTesto 6"/>
          <p:cNvSpPr txBox="1"/>
          <p:nvPr/>
        </p:nvSpPr>
        <p:spPr>
          <a:xfrm>
            <a:off x="964471" y="4977172"/>
            <a:ext cx="7639977" cy="369332"/>
          </a:xfrm>
          <a:prstGeom prst="rect">
            <a:avLst/>
          </a:prstGeom>
          <a:noFill/>
        </p:spPr>
        <p:txBody>
          <a:bodyPr wrap="none" rtlCol="0">
            <a:spAutoFit/>
          </a:bodyPr>
          <a:lstStyle/>
          <a:p>
            <a:r>
              <a:rPr lang="it-IT" dirty="0" smtClean="0"/>
              <a:t>4. FAC/JTAC Training Course </a:t>
            </a:r>
            <a:r>
              <a:rPr lang="it-IT" dirty="0" err="1" smtClean="0"/>
              <a:t>at</a:t>
            </a:r>
            <a:r>
              <a:rPr lang="it-IT" dirty="0" smtClean="0"/>
              <a:t> School for </a:t>
            </a:r>
            <a:r>
              <a:rPr lang="it-IT" dirty="0" err="1" smtClean="0"/>
              <a:t>Aerial</a:t>
            </a:r>
            <a:r>
              <a:rPr lang="it-IT" dirty="0" smtClean="0"/>
              <a:t> </a:t>
            </a:r>
            <a:r>
              <a:rPr lang="it-IT" dirty="0" err="1" smtClean="0"/>
              <a:t>Cooperation</a:t>
            </a:r>
            <a:r>
              <a:rPr lang="it-IT" dirty="0" smtClean="0"/>
              <a:t> (8 Weeks) </a:t>
            </a:r>
            <a:endParaRPr lang="it-IT" dirty="0"/>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63" t="29834" r="51250" b="29814"/>
          <a:stretch/>
        </p:blipFill>
        <p:spPr bwMode="auto">
          <a:xfrm>
            <a:off x="180302" y="4734436"/>
            <a:ext cx="647282" cy="85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02" y="3564208"/>
            <a:ext cx="622919" cy="80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552" t="41147" r="42632" b="31170"/>
          <a:stretch/>
        </p:blipFill>
        <p:spPr bwMode="auto">
          <a:xfrm>
            <a:off x="223048" y="2492896"/>
            <a:ext cx="604536" cy="681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966" y="1196752"/>
            <a:ext cx="717609" cy="964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2803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43_SME">
  <a:themeElements>
    <a:clrScheme name="colore 5">
      <a:dk1>
        <a:srgbClr val="253356"/>
      </a:dk1>
      <a:lt1>
        <a:sysClr val="window" lastClr="FFFFFF"/>
      </a:lt1>
      <a:dk2>
        <a:srgbClr val="3B4658"/>
      </a:dk2>
      <a:lt2>
        <a:srgbClr val="CBD2DC"/>
      </a:lt2>
      <a:accent1>
        <a:srgbClr val="4A66AC"/>
      </a:accent1>
      <a:accent2>
        <a:srgbClr val="DAE0EF"/>
      </a:accent2>
      <a:accent3>
        <a:srgbClr val="B5C1DF"/>
      </a:accent3>
      <a:accent4>
        <a:srgbClr val="90A2CF"/>
      </a:accent4>
      <a:accent5>
        <a:srgbClr val="FFB953"/>
      </a:accent5>
      <a:accent6>
        <a:srgbClr val="78B1BB"/>
      </a:accent6>
      <a:hlink>
        <a:srgbClr val="12192B"/>
      </a:hlink>
      <a:folHlink>
        <a:srgbClr val="445E9F"/>
      </a:folHlink>
    </a:clrScheme>
    <a:fontScheme name="Stato Maggiore Esercito">
      <a:majorFont>
        <a:latin typeface="Times New Roman"/>
        <a:ea typeface=""/>
        <a:cs typeface=""/>
      </a:majorFont>
      <a:minorFont>
        <a:latin typeface="Lucida Sans Unicode"/>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1985</Words>
  <Application>Microsoft Office PowerPoint</Application>
  <PresentationFormat>On-screen Show (4:3)</PresentationFormat>
  <Paragraphs>188</Paragraphs>
  <Slides>16</Slides>
  <Notes>16</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Century Gothic</vt:lpstr>
      <vt:lpstr>Lucida Sans Unicode</vt:lpstr>
      <vt:lpstr>Tahoma</vt:lpstr>
      <vt:lpstr>Times New Roman</vt:lpstr>
      <vt:lpstr>Webdings</vt:lpstr>
      <vt:lpstr>Wingdings</vt:lpstr>
      <vt:lpstr>Wingdings-Regular</vt:lpstr>
      <vt:lpstr>43_SME</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Briefing Informativo al SSS On. Crosetto</dc:title>
  <dc:creator/>
  <cp:lastModifiedBy/>
  <cp:revision>4</cp:revision>
  <dcterms:modified xsi:type="dcterms:W3CDTF">2016-10-24T08:31:02Z</dcterms:modified>
</cp:coreProperties>
</file>