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74" r:id="rId1"/>
  </p:sldMasterIdLst>
  <p:notesMasterIdLst>
    <p:notesMasterId r:id="rId21"/>
  </p:notesMasterIdLst>
  <p:sldIdLst>
    <p:sldId id="256" r:id="rId2"/>
    <p:sldId id="291" r:id="rId3"/>
    <p:sldId id="274" r:id="rId4"/>
    <p:sldId id="290" r:id="rId5"/>
    <p:sldId id="283" r:id="rId6"/>
    <p:sldId id="275" r:id="rId7"/>
    <p:sldId id="276" r:id="rId8"/>
    <p:sldId id="257" r:id="rId9"/>
    <p:sldId id="278" r:id="rId10"/>
    <p:sldId id="279" r:id="rId11"/>
    <p:sldId id="280" r:id="rId12"/>
    <p:sldId id="281" r:id="rId13"/>
    <p:sldId id="282" r:id="rId14"/>
    <p:sldId id="287" r:id="rId15"/>
    <p:sldId id="288" r:id="rId16"/>
    <p:sldId id="284" r:id="rId17"/>
    <p:sldId id="286" r:id="rId18"/>
    <p:sldId id="289" r:id="rId19"/>
    <p:sldId id="292" r:id="rId20"/>
  </p:sldIdLst>
  <p:sldSz cx="9144000" cy="6858000" type="screen4x3"/>
  <p:notesSz cx="7559675" cy="10691813"/>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66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615" autoAdjust="0"/>
    <p:restoredTop sz="51273" autoAdjust="0"/>
  </p:normalViewPr>
  <p:slideViewPr>
    <p:cSldViewPr>
      <p:cViewPr varScale="1">
        <p:scale>
          <a:sx n="40" d="100"/>
          <a:sy n="40" d="100"/>
        </p:scale>
        <p:origin x="1356" y="6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276600" cy="53657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281488" y="0"/>
            <a:ext cx="3276600" cy="536575"/>
          </a:xfrm>
          <a:prstGeom prst="rect">
            <a:avLst/>
          </a:prstGeom>
        </p:spPr>
        <p:txBody>
          <a:bodyPr vert="horz" lIns="91440" tIns="45720" rIns="91440" bIns="45720" rtlCol="0"/>
          <a:lstStyle>
            <a:lvl1pPr algn="r">
              <a:defRPr sz="1200"/>
            </a:lvl1pPr>
          </a:lstStyle>
          <a:p>
            <a:fld id="{249A994C-0E15-4B4A-8BA3-DF6D2970A52E}" type="datetimeFigureOut">
              <a:rPr lang="en-US" smtClean="0"/>
              <a:t>9/5/2016</a:t>
            </a:fld>
            <a:endParaRPr lang="en-US"/>
          </a:p>
        </p:txBody>
      </p:sp>
      <p:sp>
        <p:nvSpPr>
          <p:cNvPr id="4" name="Slide Image Placeholder 3"/>
          <p:cNvSpPr>
            <a:spLocks noGrp="1" noRot="1" noChangeAspect="1"/>
          </p:cNvSpPr>
          <p:nvPr>
            <p:ph type="sldImg" idx="2"/>
          </p:nvPr>
        </p:nvSpPr>
        <p:spPr>
          <a:xfrm>
            <a:off x="1374775" y="1336675"/>
            <a:ext cx="4810125" cy="3608388"/>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55650" y="5145088"/>
            <a:ext cx="6048375" cy="42100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10155238"/>
            <a:ext cx="3276600" cy="53657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281488" y="10155238"/>
            <a:ext cx="3276600" cy="536575"/>
          </a:xfrm>
          <a:prstGeom prst="rect">
            <a:avLst/>
          </a:prstGeom>
        </p:spPr>
        <p:txBody>
          <a:bodyPr vert="horz" lIns="91440" tIns="45720" rIns="91440" bIns="45720" rtlCol="0" anchor="b"/>
          <a:lstStyle>
            <a:lvl1pPr algn="r">
              <a:defRPr sz="1200"/>
            </a:lvl1pPr>
          </a:lstStyle>
          <a:p>
            <a:fld id="{F33A167D-338E-4408-8C77-E53E498EC594}" type="slidenum">
              <a:rPr lang="en-US" smtClean="0"/>
              <a:t>‹#›</a:t>
            </a:fld>
            <a:endParaRPr lang="en-US"/>
          </a:p>
        </p:txBody>
      </p:sp>
    </p:spTree>
    <p:extLst>
      <p:ext uri="{BB962C8B-B14F-4D97-AF65-F5344CB8AC3E}">
        <p14:creationId xmlns:p14="http://schemas.microsoft.com/office/powerpoint/2010/main" val="23558184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33A167D-338E-4408-8C77-E53E498EC594}" type="slidenum">
              <a:rPr lang="en-US" smtClean="0"/>
              <a:t>2</a:t>
            </a:fld>
            <a:endParaRPr lang="en-US"/>
          </a:p>
        </p:txBody>
      </p:sp>
    </p:spTree>
    <p:extLst>
      <p:ext uri="{BB962C8B-B14F-4D97-AF65-F5344CB8AC3E}">
        <p14:creationId xmlns:p14="http://schemas.microsoft.com/office/powerpoint/2010/main" val="2766320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Norman, G. The negative consequences of consequential validity. </a:t>
            </a:r>
          </a:p>
          <a:p>
            <a:endParaRPr lang="en-GB" dirty="0" smtClean="0"/>
          </a:p>
          <a:p>
            <a:r>
              <a:rPr lang="en-GB" dirty="0" smtClean="0"/>
              <a:t>Rather it is inevitably, which of course means that others may have a different view. </a:t>
            </a:r>
            <a:br>
              <a:rPr lang="en-GB" dirty="0" smtClean="0"/>
            </a:br>
            <a:r>
              <a:rPr lang="en-GB" dirty="0" smtClean="0"/>
              <a:t>More often than not, it represents an informed and subjective aggregation of the available evidence.</a:t>
            </a:r>
          </a:p>
          <a:p>
            <a:endParaRPr lang="en-US" dirty="0"/>
          </a:p>
        </p:txBody>
      </p:sp>
      <p:sp>
        <p:nvSpPr>
          <p:cNvPr id="4" name="Slide Number Placeholder 3"/>
          <p:cNvSpPr>
            <a:spLocks noGrp="1"/>
          </p:cNvSpPr>
          <p:nvPr>
            <p:ph type="sldNum" sz="quarter" idx="10"/>
          </p:nvPr>
        </p:nvSpPr>
        <p:spPr/>
        <p:txBody>
          <a:bodyPr/>
          <a:lstStyle/>
          <a:p>
            <a:fld id="{F33A167D-338E-4408-8C77-E53E498EC594}" type="slidenum">
              <a:rPr lang="en-US" smtClean="0"/>
              <a:t>15</a:t>
            </a:fld>
            <a:endParaRPr lang="en-US"/>
          </a:p>
        </p:txBody>
      </p:sp>
    </p:spTree>
    <p:extLst>
      <p:ext uri="{BB962C8B-B14F-4D97-AF65-F5344CB8AC3E}">
        <p14:creationId xmlns:p14="http://schemas.microsoft.com/office/powerpoint/2010/main" val="8774496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Cronbach</a:t>
            </a:r>
            <a:r>
              <a:rPr lang="en-US" dirty="0" smtClean="0"/>
              <a:t>.,</a:t>
            </a:r>
            <a:r>
              <a:rPr lang="en-US" baseline="0" dirty="0" smtClean="0"/>
              <a:t> L. J. </a:t>
            </a:r>
            <a:r>
              <a:rPr lang="en-US" dirty="0" smtClean="0"/>
              <a:t>Tests have always been used as an impartial way to perform</a:t>
            </a:r>
            <a:r>
              <a:rPr lang="en-US" baseline="0" dirty="0" smtClean="0"/>
              <a:t> a political function – that of determining who gets what</a:t>
            </a:r>
            <a:endParaRPr lang="en-US" dirty="0"/>
          </a:p>
        </p:txBody>
      </p:sp>
      <p:sp>
        <p:nvSpPr>
          <p:cNvPr id="4" name="Slide Number Placeholder 3"/>
          <p:cNvSpPr>
            <a:spLocks noGrp="1"/>
          </p:cNvSpPr>
          <p:nvPr>
            <p:ph type="sldNum" sz="quarter" idx="10"/>
          </p:nvPr>
        </p:nvSpPr>
        <p:spPr/>
        <p:txBody>
          <a:bodyPr/>
          <a:lstStyle/>
          <a:p>
            <a:fld id="{F33A167D-338E-4408-8C77-E53E498EC594}" type="slidenum">
              <a:rPr lang="en-US" smtClean="0"/>
              <a:t>6</a:t>
            </a:fld>
            <a:endParaRPr lang="en-US"/>
          </a:p>
        </p:txBody>
      </p:sp>
    </p:spTree>
    <p:extLst>
      <p:ext uri="{BB962C8B-B14F-4D97-AF65-F5344CB8AC3E}">
        <p14:creationId xmlns:p14="http://schemas.microsoft.com/office/powerpoint/2010/main" val="23467269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Hulin</a:t>
            </a:r>
            <a:endParaRPr lang="en-US" dirty="0"/>
          </a:p>
        </p:txBody>
      </p:sp>
      <p:sp>
        <p:nvSpPr>
          <p:cNvPr id="4" name="Slide Number Placeholder 3"/>
          <p:cNvSpPr>
            <a:spLocks noGrp="1"/>
          </p:cNvSpPr>
          <p:nvPr>
            <p:ph type="sldNum" sz="quarter" idx="10"/>
          </p:nvPr>
        </p:nvSpPr>
        <p:spPr/>
        <p:txBody>
          <a:bodyPr/>
          <a:lstStyle/>
          <a:p>
            <a:fld id="{F33A167D-338E-4408-8C77-E53E498EC594}" type="slidenum">
              <a:rPr lang="en-US" smtClean="0"/>
              <a:t>7</a:t>
            </a:fld>
            <a:endParaRPr lang="en-US"/>
          </a:p>
        </p:txBody>
      </p:sp>
    </p:spTree>
    <p:extLst>
      <p:ext uri="{BB962C8B-B14F-4D97-AF65-F5344CB8AC3E}">
        <p14:creationId xmlns:p14="http://schemas.microsoft.com/office/powerpoint/2010/main" val="28902877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Hulin</a:t>
            </a:r>
            <a:endParaRPr lang="en-US" dirty="0"/>
          </a:p>
        </p:txBody>
      </p:sp>
      <p:sp>
        <p:nvSpPr>
          <p:cNvPr id="4" name="Slide Number Placeholder 3"/>
          <p:cNvSpPr>
            <a:spLocks noGrp="1"/>
          </p:cNvSpPr>
          <p:nvPr>
            <p:ph type="sldNum" sz="quarter" idx="10"/>
          </p:nvPr>
        </p:nvSpPr>
        <p:spPr/>
        <p:txBody>
          <a:bodyPr/>
          <a:lstStyle/>
          <a:p>
            <a:fld id="{F33A167D-338E-4408-8C77-E53E498EC594}" type="slidenum">
              <a:rPr lang="en-US" smtClean="0"/>
              <a:t>8</a:t>
            </a:fld>
            <a:endParaRPr lang="en-US"/>
          </a:p>
        </p:txBody>
      </p:sp>
    </p:spTree>
    <p:extLst>
      <p:ext uri="{BB962C8B-B14F-4D97-AF65-F5344CB8AC3E}">
        <p14:creationId xmlns:p14="http://schemas.microsoft.com/office/powerpoint/2010/main" val="16899385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Lyle </a:t>
            </a:r>
            <a:r>
              <a:rPr lang="en-US" dirty="0" smtClean="0"/>
              <a:t>Bachman, Fundamental Considerations in Language Testing,</a:t>
            </a:r>
            <a:r>
              <a:rPr lang="en-US" baseline="0" dirty="0" smtClean="0"/>
              <a:t> p.281-283.</a:t>
            </a:r>
          </a:p>
          <a:p>
            <a:pPr marL="228600" indent="-228600">
              <a:buAutoNum type="arabicParenR"/>
            </a:pPr>
            <a:r>
              <a:rPr lang="en-US" baseline="0" dirty="0" smtClean="0"/>
              <a:t>For example, if we feel it is necessary for our officers to be competent in xxx, we need to determine what evidence there is that ratings from the xxx test we intend to use for officer qualification are valid indicators of this ability. </a:t>
            </a:r>
          </a:p>
          <a:p>
            <a:pPr marL="228600" indent="-228600">
              <a:buAutoNum type="arabicParenR"/>
            </a:pPr>
            <a:r>
              <a:rPr lang="en-US" baseline="0" dirty="0" smtClean="0"/>
              <a:t>If the test user feels that the ability to negotiate meaning by whatever linguistic means is more important than grammatical accuracy, how will this affect the way they interpret  and use scores from tests of these abilities?</a:t>
            </a:r>
            <a:br>
              <a:rPr lang="en-US" baseline="0" dirty="0" smtClean="0"/>
            </a:br>
            <a:r>
              <a:rPr lang="en-US" baseline="0" dirty="0" smtClean="0"/>
              <a:t>To what extent does the type of test used reflect the personal bias of the test user, and to what extent does this differ from that of the test taker?</a:t>
            </a:r>
            <a:br>
              <a:rPr lang="en-US" baseline="0" dirty="0" smtClean="0"/>
            </a:br>
            <a:r>
              <a:rPr lang="en-US" baseline="0" dirty="0" smtClean="0"/>
              <a:t>If test takers and users feel that conversational use of the language if of greatest importance, to what extent is this value reflected in an all 4 skills test? </a:t>
            </a:r>
            <a:br>
              <a:rPr lang="en-US" baseline="0" dirty="0" smtClean="0"/>
            </a:br>
            <a:r>
              <a:rPr lang="en-US" baseline="0" dirty="0" smtClean="0"/>
              <a:t>Should our students be given passing marks and diplomas on the basis of their willingness to persevere in attending a tough 16week long intensive English course, or should these be awarded solely on the basis of merit, as determined by a criterion-referenced competency test?</a:t>
            </a:r>
          </a:p>
          <a:p>
            <a:pPr marL="228600" indent="-228600">
              <a:buAutoNum type="arabicParenR"/>
            </a:pPr>
            <a:r>
              <a:rPr lang="en-US" baseline="0" dirty="0" smtClean="0"/>
              <a:t>If STANAG language tests are to be used for deciding whether a captain can become a major, what evidence is there to support this test use?</a:t>
            </a:r>
            <a:br>
              <a:rPr lang="en-US" baseline="0" dirty="0" smtClean="0"/>
            </a:br>
            <a:r>
              <a:rPr lang="en-US" baseline="0" dirty="0" smtClean="0"/>
              <a:t>What evidence is there that scores on ALCPT are relevant to training activities in Mali?</a:t>
            </a:r>
          </a:p>
          <a:p>
            <a:pPr marL="228600" indent="-228600">
              <a:buAutoNum type="arabicParenR"/>
            </a:pPr>
            <a:endParaRPr lang="en-US" dirty="0"/>
          </a:p>
        </p:txBody>
      </p:sp>
      <p:sp>
        <p:nvSpPr>
          <p:cNvPr id="4" name="Slide Number Placeholder 3"/>
          <p:cNvSpPr>
            <a:spLocks noGrp="1"/>
          </p:cNvSpPr>
          <p:nvPr>
            <p:ph type="sldNum" sz="quarter" idx="10"/>
          </p:nvPr>
        </p:nvSpPr>
        <p:spPr/>
        <p:txBody>
          <a:bodyPr/>
          <a:lstStyle/>
          <a:p>
            <a:fld id="{F33A167D-338E-4408-8C77-E53E498EC594}" type="slidenum">
              <a:rPr lang="en-US" smtClean="0"/>
              <a:t>10</a:t>
            </a:fld>
            <a:endParaRPr lang="en-US"/>
          </a:p>
        </p:txBody>
      </p:sp>
    </p:spTree>
    <p:extLst>
      <p:ext uri="{BB962C8B-B14F-4D97-AF65-F5344CB8AC3E}">
        <p14:creationId xmlns:p14="http://schemas.microsoft.com/office/powerpoint/2010/main" val="35986674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a:t>
            </a:r>
            <a:r>
              <a:rPr lang="en-US" baseline="0" dirty="0" smtClean="0"/>
              <a:t> </a:t>
            </a:r>
            <a:r>
              <a:rPr lang="en-US" dirty="0" smtClean="0"/>
              <a:t>Lyle Bachman but</a:t>
            </a:r>
            <a:r>
              <a:rPr lang="en-US" baseline="0" dirty="0" smtClean="0"/>
              <a:t> </a:t>
            </a:r>
            <a:r>
              <a:rPr lang="en-US" baseline="0" dirty="0" err="1" smtClean="0"/>
              <a:t>Nitko</a:t>
            </a:r>
            <a:r>
              <a:rPr lang="en-US" baseline="0" dirty="0" smtClean="0"/>
              <a:t>, A.J. in Educational Tests and Measurement: an Introduction. </a:t>
            </a:r>
            <a:endParaRPr lang="en-US" dirty="0" smtClean="0"/>
          </a:p>
          <a:p>
            <a:endParaRPr lang="en-US" dirty="0"/>
          </a:p>
        </p:txBody>
      </p:sp>
      <p:sp>
        <p:nvSpPr>
          <p:cNvPr id="4" name="Slide Number Placeholder 3"/>
          <p:cNvSpPr>
            <a:spLocks noGrp="1"/>
          </p:cNvSpPr>
          <p:nvPr>
            <p:ph type="sldNum" sz="quarter" idx="10"/>
          </p:nvPr>
        </p:nvSpPr>
        <p:spPr/>
        <p:txBody>
          <a:bodyPr/>
          <a:lstStyle/>
          <a:p>
            <a:fld id="{F33A167D-338E-4408-8C77-E53E498EC594}" type="slidenum">
              <a:rPr lang="en-US" smtClean="0"/>
              <a:t>11</a:t>
            </a:fld>
            <a:endParaRPr lang="en-US"/>
          </a:p>
        </p:txBody>
      </p:sp>
    </p:spTree>
    <p:extLst>
      <p:ext uri="{BB962C8B-B14F-4D97-AF65-F5344CB8AC3E}">
        <p14:creationId xmlns:p14="http://schemas.microsoft.com/office/powerpoint/2010/main" val="21203753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Lyle Bachman</a:t>
            </a:r>
          </a:p>
          <a:p>
            <a:endParaRPr lang="en-US" dirty="0"/>
          </a:p>
        </p:txBody>
      </p:sp>
      <p:sp>
        <p:nvSpPr>
          <p:cNvPr id="4" name="Slide Number Placeholder 3"/>
          <p:cNvSpPr>
            <a:spLocks noGrp="1"/>
          </p:cNvSpPr>
          <p:nvPr>
            <p:ph type="sldNum" sz="quarter" idx="10"/>
          </p:nvPr>
        </p:nvSpPr>
        <p:spPr/>
        <p:txBody>
          <a:bodyPr/>
          <a:lstStyle/>
          <a:p>
            <a:fld id="{F33A167D-338E-4408-8C77-E53E498EC594}" type="slidenum">
              <a:rPr lang="en-US" smtClean="0"/>
              <a:t>12</a:t>
            </a:fld>
            <a:endParaRPr lang="en-US"/>
          </a:p>
        </p:txBody>
      </p:sp>
    </p:spTree>
    <p:extLst>
      <p:ext uri="{BB962C8B-B14F-4D97-AF65-F5344CB8AC3E}">
        <p14:creationId xmlns:p14="http://schemas.microsoft.com/office/powerpoint/2010/main" val="20839681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Hitchcock, J.H., A.J. </a:t>
            </a:r>
            <a:r>
              <a:rPr lang="en-US" dirty="0" err="1" smtClean="0"/>
              <a:t>Onwuegbuzie</a:t>
            </a:r>
            <a:r>
              <a:rPr lang="en-US" dirty="0" smtClean="0"/>
              <a:t> and H.B. </a:t>
            </a:r>
            <a:r>
              <a:rPr lang="en-US" dirty="0" err="1" smtClean="0"/>
              <a:t>Khoshaim</a:t>
            </a:r>
            <a:r>
              <a:rPr lang="en-US" dirty="0" smtClean="0"/>
              <a:t>. Examining the consequential validity of standardized examinations via public perceptions: a review of mixed methods survey design considerations.</a:t>
            </a:r>
            <a:endParaRPr lang="en-US" dirty="0"/>
          </a:p>
        </p:txBody>
      </p:sp>
      <p:sp>
        <p:nvSpPr>
          <p:cNvPr id="4" name="Slide Number Placeholder 3"/>
          <p:cNvSpPr>
            <a:spLocks noGrp="1"/>
          </p:cNvSpPr>
          <p:nvPr>
            <p:ph type="sldNum" sz="quarter" idx="10"/>
          </p:nvPr>
        </p:nvSpPr>
        <p:spPr/>
        <p:txBody>
          <a:bodyPr/>
          <a:lstStyle/>
          <a:p>
            <a:fld id="{F33A167D-338E-4408-8C77-E53E498EC594}" type="slidenum">
              <a:rPr lang="en-US" smtClean="0"/>
              <a:t>13</a:t>
            </a:fld>
            <a:endParaRPr lang="en-US"/>
          </a:p>
        </p:txBody>
      </p:sp>
    </p:spTree>
    <p:extLst>
      <p:ext uri="{BB962C8B-B14F-4D97-AF65-F5344CB8AC3E}">
        <p14:creationId xmlns:p14="http://schemas.microsoft.com/office/powerpoint/2010/main" val="26771668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Norman, G. The negative consequences of consequential validity. </a:t>
            </a:r>
            <a:endParaRPr lang="en-US" dirty="0"/>
          </a:p>
        </p:txBody>
      </p:sp>
      <p:sp>
        <p:nvSpPr>
          <p:cNvPr id="4" name="Slide Number Placeholder 3"/>
          <p:cNvSpPr>
            <a:spLocks noGrp="1"/>
          </p:cNvSpPr>
          <p:nvPr>
            <p:ph type="sldNum" sz="quarter" idx="10"/>
          </p:nvPr>
        </p:nvSpPr>
        <p:spPr/>
        <p:txBody>
          <a:bodyPr/>
          <a:lstStyle/>
          <a:p>
            <a:fld id="{F33A167D-338E-4408-8C77-E53E498EC594}" type="slidenum">
              <a:rPr lang="en-US" smtClean="0"/>
              <a:t>14</a:t>
            </a:fld>
            <a:endParaRPr lang="en-US"/>
          </a:p>
        </p:txBody>
      </p:sp>
    </p:spTree>
    <p:extLst>
      <p:ext uri="{BB962C8B-B14F-4D97-AF65-F5344CB8AC3E}">
        <p14:creationId xmlns:p14="http://schemas.microsoft.com/office/powerpoint/2010/main" val="424536907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EE6B107-8AE0-44D9-B8A8-B21A014014A3}" type="datetimeFigureOut">
              <a:rPr lang="en-US" smtClean="0"/>
              <a:t>9/5/2016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042057-7321-4EEC-AB11-93325DF9E0B7}" type="slidenum">
              <a:rPr lang="en-US" smtClean="0"/>
              <a:t>‹#›</a:t>
            </a:fld>
            <a:endParaRPr lang="en-US"/>
          </a:p>
        </p:txBody>
      </p:sp>
      <p:pic>
        <p:nvPicPr>
          <p:cNvPr id="7" name="Picture 6"/>
          <p:cNvPicPr>
            <a:picLocks noChangeAspect="1"/>
          </p:cNvPicPr>
          <p:nvPr userDrawn="1"/>
        </p:nvPicPr>
        <p:blipFill>
          <a:blip r:embed="rId2"/>
          <a:stretch>
            <a:fillRect/>
          </a:stretch>
        </p:blipFill>
        <p:spPr>
          <a:xfrm>
            <a:off x="7791028" y="77739"/>
            <a:ext cx="1317476" cy="1479053"/>
          </a:xfrm>
          <a:prstGeom prst="rect">
            <a:avLst/>
          </a:prstGeom>
        </p:spPr>
      </p:pic>
    </p:spTree>
    <p:extLst>
      <p:ext uri="{BB962C8B-B14F-4D97-AF65-F5344CB8AC3E}">
        <p14:creationId xmlns:p14="http://schemas.microsoft.com/office/powerpoint/2010/main" val="11601428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lnSpc>
                <a:spcPct val="100000"/>
              </a:lnSpc>
            </a:pPr>
            <a:r>
              <a:rPr lang="en-US" sz="1200" b="0" strike="noStrike" spc="-1" smtClean="0">
                <a:solidFill>
                  <a:srgbClr val="8B8B8B"/>
                </a:solidFill>
                <a:uFill>
                  <a:solidFill>
                    <a:srgbClr val="FFFFFF"/>
                  </a:solidFill>
                </a:uFill>
                <a:latin typeface="Calibri"/>
              </a:rPr>
              <a:t>8/28/16</a:t>
            </a:r>
            <a:endParaRPr lang="en-US" sz="1400" b="0" strike="noStrike" spc="-1">
              <a:solidFill>
                <a:srgbClr val="000000"/>
              </a:solidFill>
              <a:uFill>
                <a:solidFill>
                  <a:srgbClr val="FFFFFF"/>
                </a:solidFill>
              </a:uFill>
              <a:latin typeface="Times New Roman"/>
            </a:endParaRPr>
          </a:p>
        </p:txBody>
      </p:sp>
      <p:sp>
        <p:nvSpPr>
          <p:cNvPr id="5" name="Footer Placeholder 4"/>
          <p:cNvSpPr>
            <a:spLocks noGrp="1"/>
          </p:cNvSpPr>
          <p:nvPr>
            <p:ph type="ftr" sz="quarter" idx="11"/>
          </p:nvPr>
        </p:nvSpPr>
        <p:spPr/>
        <p:txBody>
          <a:bodyPr/>
          <a:lstStyle/>
          <a:p>
            <a:endParaRPr lang="en-US" sz="2400" b="0" strike="noStrike" spc="-1">
              <a:solidFill>
                <a:srgbClr val="000000"/>
              </a:solidFill>
              <a:uFill>
                <a:solidFill>
                  <a:srgbClr val="FFFFFF"/>
                </a:solidFill>
              </a:uFill>
              <a:latin typeface="Times New Roman"/>
            </a:endParaRPr>
          </a:p>
        </p:txBody>
      </p:sp>
      <p:sp>
        <p:nvSpPr>
          <p:cNvPr id="6" name="Slide Number Placeholder 5"/>
          <p:cNvSpPr>
            <a:spLocks noGrp="1"/>
          </p:cNvSpPr>
          <p:nvPr>
            <p:ph type="sldNum" sz="quarter" idx="12"/>
          </p:nvPr>
        </p:nvSpPr>
        <p:spPr/>
        <p:txBody>
          <a:bodyPr/>
          <a:lstStyle/>
          <a:p>
            <a:pPr algn="r">
              <a:lnSpc>
                <a:spcPct val="100000"/>
              </a:lnSpc>
            </a:pPr>
            <a:fld id="{8FEEB273-1C55-4642-B776-E898CEC064EA}" type="slidenum">
              <a:rPr lang="en-US" sz="1200" b="0" strike="noStrike" spc="-1" smtClean="0">
                <a:solidFill>
                  <a:srgbClr val="8B8B8B"/>
                </a:solidFill>
                <a:uFill>
                  <a:solidFill>
                    <a:srgbClr val="FFFFFF"/>
                  </a:solidFill>
                </a:uFill>
                <a:latin typeface="Calibri"/>
              </a:rPr>
              <a:t>‹#›</a:t>
            </a:fld>
            <a:endParaRPr lang="en-US" sz="1400" b="0" strike="noStrike" spc="-1">
              <a:solidFill>
                <a:srgbClr val="000000"/>
              </a:solidFill>
              <a:uFill>
                <a:solidFill>
                  <a:srgbClr val="FFFFFF"/>
                </a:solidFill>
              </a:uFill>
              <a:latin typeface="Times New Roman"/>
            </a:endParaRPr>
          </a:p>
        </p:txBody>
      </p:sp>
    </p:spTree>
    <p:extLst>
      <p:ext uri="{BB962C8B-B14F-4D97-AF65-F5344CB8AC3E}">
        <p14:creationId xmlns:p14="http://schemas.microsoft.com/office/powerpoint/2010/main" val="34061360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lnSpc>
                <a:spcPct val="100000"/>
              </a:lnSpc>
            </a:pPr>
            <a:r>
              <a:rPr lang="en-US" sz="1200" b="0" strike="noStrike" spc="-1" smtClean="0">
                <a:solidFill>
                  <a:srgbClr val="8B8B8B"/>
                </a:solidFill>
                <a:uFill>
                  <a:solidFill>
                    <a:srgbClr val="FFFFFF"/>
                  </a:solidFill>
                </a:uFill>
                <a:latin typeface="Calibri"/>
              </a:rPr>
              <a:t>8/28/16</a:t>
            </a:r>
            <a:endParaRPr lang="en-US" sz="1400" b="0" strike="noStrike" spc="-1">
              <a:solidFill>
                <a:srgbClr val="000000"/>
              </a:solidFill>
              <a:uFill>
                <a:solidFill>
                  <a:srgbClr val="FFFFFF"/>
                </a:solidFill>
              </a:uFill>
              <a:latin typeface="Times New Roman"/>
            </a:endParaRPr>
          </a:p>
        </p:txBody>
      </p:sp>
      <p:sp>
        <p:nvSpPr>
          <p:cNvPr id="5" name="Footer Placeholder 4"/>
          <p:cNvSpPr>
            <a:spLocks noGrp="1"/>
          </p:cNvSpPr>
          <p:nvPr>
            <p:ph type="ftr" sz="quarter" idx="11"/>
          </p:nvPr>
        </p:nvSpPr>
        <p:spPr/>
        <p:txBody>
          <a:bodyPr/>
          <a:lstStyle/>
          <a:p>
            <a:endParaRPr lang="en-US" sz="2400" b="0" strike="noStrike" spc="-1">
              <a:solidFill>
                <a:srgbClr val="000000"/>
              </a:solidFill>
              <a:uFill>
                <a:solidFill>
                  <a:srgbClr val="FFFFFF"/>
                </a:solidFill>
              </a:uFill>
              <a:latin typeface="Times New Roman"/>
            </a:endParaRPr>
          </a:p>
        </p:txBody>
      </p:sp>
      <p:sp>
        <p:nvSpPr>
          <p:cNvPr id="6" name="Slide Number Placeholder 5"/>
          <p:cNvSpPr>
            <a:spLocks noGrp="1"/>
          </p:cNvSpPr>
          <p:nvPr>
            <p:ph type="sldNum" sz="quarter" idx="12"/>
          </p:nvPr>
        </p:nvSpPr>
        <p:spPr/>
        <p:txBody>
          <a:bodyPr/>
          <a:lstStyle/>
          <a:p>
            <a:pPr algn="r">
              <a:lnSpc>
                <a:spcPct val="100000"/>
              </a:lnSpc>
            </a:pPr>
            <a:fld id="{8FEEB273-1C55-4642-B776-E898CEC064EA}" type="slidenum">
              <a:rPr lang="en-US" sz="1200" b="0" strike="noStrike" spc="-1" smtClean="0">
                <a:solidFill>
                  <a:srgbClr val="8B8B8B"/>
                </a:solidFill>
                <a:uFill>
                  <a:solidFill>
                    <a:srgbClr val="FFFFFF"/>
                  </a:solidFill>
                </a:uFill>
                <a:latin typeface="Calibri"/>
              </a:rPr>
              <a:t>‹#›</a:t>
            </a:fld>
            <a:endParaRPr lang="en-US" sz="1400" b="0" strike="noStrike" spc="-1">
              <a:solidFill>
                <a:srgbClr val="000000"/>
              </a:solidFill>
              <a:uFill>
                <a:solidFill>
                  <a:srgbClr val="FFFFFF"/>
                </a:solidFill>
              </a:uFill>
              <a:latin typeface="Times New Roman"/>
            </a:endParaRPr>
          </a:p>
        </p:txBody>
      </p:sp>
    </p:spTree>
    <p:extLst>
      <p:ext uri="{BB962C8B-B14F-4D97-AF65-F5344CB8AC3E}">
        <p14:creationId xmlns:p14="http://schemas.microsoft.com/office/powerpoint/2010/main" val="22295143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lnSpc>
                <a:spcPct val="100000"/>
              </a:lnSpc>
            </a:pPr>
            <a:r>
              <a:rPr lang="en-US" sz="1200" b="0" strike="noStrike" spc="-1" smtClean="0">
                <a:solidFill>
                  <a:srgbClr val="8B8B8B"/>
                </a:solidFill>
                <a:uFill>
                  <a:solidFill>
                    <a:srgbClr val="FFFFFF"/>
                  </a:solidFill>
                </a:uFill>
                <a:latin typeface="Calibri"/>
              </a:rPr>
              <a:t>8/28/16</a:t>
            </a:r>
            <a:endParaRPr lang="en-US" sz="1400" b="0" strike="noStrike" spc="-1">
              <a:solidFill>
                <a:srgbClr val="000000"/>
              </a:solidFill>
              <a:uFill>
                <a:solidFill>
                  <a:srgbClr val="FFFFFF"/>
                </a:solidFill>
              </a:uFill>
              <a:latin typeface="Times New Roman"/>
            </a:endParaRPr>
          </a:p>
        </p:txBody>
      </p:sp>
      <p:sp>
        <p:nvSpPr>
          <p:cNvPr id="5" name="Footer Placeholder 4"/>
          <p:cNvSpPr>
            <a:spLocks noGrp="1"/>
          </p:cNvSpPr>
          <p:nvPr>
            <p:ph type="ftr" sz="quarter" idx="11"/>
          </p:nvPr>
        </p:nvSpPr>
        <p:spPr/>
        <p:txBody>
          <a:bodyPr/>
          <a:lstStyle/>
          <a:p>
            <a:endParaRPr lang="en-US" sz="2400" b="0" strike="noStrike" spc="-1">
              <a:solidFill>
                <a:srgbClr val="000000"/>
              </a:solidFill>
              <a:uFill>
                <a:solidFill>
                  <a:srgbClr val="FFFFFF"/>
                </a:solidFill>
              </a:uFill>
              <a:latin typeface="Times New Roman"/>
            </a:endParaRPr>
          </a:p>
        </p:txBody>
      </p:sp>
      <p:sp>
        <p:nvSpPr>
          <p:cNvPr id="6" name="Slide Number Placeholder 5"/>
          <p:cNvSpPr>
            <a:spLocks noGrp="1"/>
          </p:cNvSpPr>
          <p:nvPr>
            <p:ph type="sldNum" sz="quarter" idx="12"/>
          </p:nvPr>
        </p:nvSpPr>
        <p:spPr/>
        <p:txBody>
          <a:bodyPr/>
          <a:lstStyle/>
          <a:p>
            <a:pPr algn="r">
              <a:lnSpc>
                <a:spcPct val="100000"/>
              </a:lnSpc>
            </a:pPr>
            <a:fld id="{8FEEB273-1C55-4642-B776-E898CEC064EA}" type="slidenum">
              <a:rPr lang="en-US" sz="1200" b="0" strike="noStrike" spc="-1" smtClean="0">
                <a:solidFill>
                  <a:srgbClr val="8B8B8B"/>
                </a:solidFill>
                <a:uFill>
                  <a:solidFill>
                    <a:srgbClr val="FFFFFF"/>
                  </a:solidFill>
                </a:uFill>
                <a:latin typeface="Calibri"/>
              </a:rPr>
              <a:t>‹#›</a:t>
            </a:fld>
            <a:endParaRPr lang="en-US" sz="1400" b="0" strike="noStrike" spc="-1">
              <a:solidFill>
                <a:srgbClr val="000000"/>
              </a:solidFill>
              <a:uFill>
                <a:solidFill>
                  <a:srgbClr val="FFFFFF"/>
                </a:solidFill>
              </a:uFill>
              <a:latin typeface="Times New Roman"/>
            </a:endParaRPr>
          </a:p>
        </p:txBody>
      </p:sp>
      <p:pic>
        <p:nvPicPr>
          <p:cNvPr id="7" name="Picture 6"/>
          <p:cNvPicPr>
            <a:picLocks noChangeAspect="1"/>
          </p:cNvPicPr>
          <p:nvPr userDrawn="1"/>
        </p:nvPicPr>
        <p:blipFill>
          <a:blip r:embed="rId2"/>
          <a:stretch>
            <a:fillRect/>
          </a:stretch>
        </p:blipFill>
        <p:spPr>
          <a:xfrm>
            <a:off x="7740352" y="44624"/>
            <a:ext cx="1317476" cy="1479053"/>
          </a:xfrm>
          <a:prstGeom prst="rect">
            <a:avLst/>
          </a:prstGeom>
        </p:spPr>
      </p:pic>
    </p:spTree>
    <p:extLst>
      <p:ext uri="{BB962C8B-B14F-4D97-AF65-F5344CB8AC3E}">
        <p14:creationId xmlns:p14="http://schemas.microsoft.com/office/powerpoint/2010/main" val="2368163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lnSpc>
                <a:spcPct val="100000"/>
              </a:lnSpc>
            </a:pPr>
            <a:r>
              <a:rPr lang="en-US" sz="1200" b="0" strike="noStrike" spc="-1" smtClean="0">
                <a:solidFill>
                  <a:srgbClr val="8B8B8B"/>
                </a:solidFill>
                <a:uFill>
                  <a:solidFill>
                    <a:srgbClr val="FFFFFF"/>
                  </a:solidFill>
                </a:uFill>
                <a:latin typeface="Calibri"/>
              </a:rPr>
              <a:t>8/28/16</a:t>
            </a:r>
            <a:endParaRPr lang="en-US" sz="1400" b="0" strike="noStrike" spc="-1">
              <a:solidFill>
                <a:srgbClr val="000000"/>
              </a:solidFill>
              <a:uFill>
                <a:solidFill>
                  <a:srgbClr val="FFFFFF"/>
                </a:solidFill>
              </a:uFill>
              <a:latin typeface="Times New Roman"/>
            </a:endParaRPr>
          </a:p>
        </p:txBody>
      </p:sp>
      <p:sp>
        <p:nvSpPr>
          <p:cNvPr id="5" name="Footer Placeholder 4"/>
          <p:cNvSpPr>
            <a:spLocks noGrp="1"/>
          </p:cNvSpPr>
          <p:nvPr>
            <p:ph type="ftr" sz="quarter" idx="11"/>
          </p:nvPr>
        </p:nvSpPr>
        <p:spPr/>
        <p:txBody>
          <a:bodyPr/>
          <a:lstStyle/>
          <a:p>
            <a:endParaRPr lang="en-US" sz="2400" b="0" strike="noStrike" spc="-1">
              <a:solidFill>
                <a:srgbClr val="000000"/>
              </a:solidFill>
              <a:uFill>
                <a:solidFill>
                  <a:srgbClr val="FFFFFF"/>
                </a:solidFill>
              </a:uFill>
              <a:latin typeface="Times New Roman"/>
            </a:endParaRPr>
          </a:p>
        </p:txBody>
      </p:sp>
      <p:sp>
        <p:nvSpPr>
          <p:cNvPr id="6" name="Slide Number Placeholder 5"/>
          <p:cNvSpPr>
            <a:spLocks noGrp="1"/>
          </p:cNvSpPr>
          <p:nvPr>
            <p:ph type="sldNum" sz="quarter" idx="12"/>
          </p:nvPr>
        </p:nvSpPr>
        <p:spPr/>
        <p:txBody>
          <a:bodyPr/>
          <a:lstStyle/>
          <a:p>
            <a:pPr algn="r">
              <a:lnSpc>
                <a:spcPct val="100000"/>
              </a:lnSpc>
            </a:pPr>
            <a:fld id="{8FEEB273-1C55-4642-B776-E898CEC064EA}" type="slidenum">
              <a:rPr lang="en-US" sz="1200" b="0" strike="noStrike" spc="-1" smtClean="0">
                <a:solidFill>
                  <a:srgbClr val="8B8B8B"/>
                </a:solidFill>
                <a:uFill>
                  <a:solidFill>
                    <a:srgbClr val="FFFFFF"/>
                  </a:solidFill>
                </a:uFill>
                <a:latin typeface="Calibri"/>
              </a:rPr>
              <a:t>‹#›</a:t>
            </a:fld>
            <a:endParaRPr lang="en-US" sz="1400" b="0" strike="noStrike" spc="-1">
              <a:solidFill>
                <a:srgbClr val="000000"/>
              </a:solidFill>
              <a:uFill>
                <a:solidFill>
                  <a:srgbClr val="FFFFFF"/>
                </a:solidFill>
              </a:uFill>
              <a:latin typeface="Times New Roman"/>
            </a:endParaRPr>
          </a:p>
        </p:txBody>
      </p:sp>
      <p:pic>
        <p:nvPicPr>
          <p:cNvPr id="7" name="Picture 6"/>
          <p:cNvPicPr>
            <a:picLocks noChangeAspect="1"/>
          </p:cNvPicPr>
          <p:nvPr userDrawn="1"/>
        </p:nvPicPr>
        <p:blipFill>
          <a:blip r:embed="rId2"/>
          <a:stretch>
            <a:fillRect/>
          </a:stretch>
        </p:blipFill>
        <p:spPr>
          <a:xfrm>
            <a:off x="7719020" y="116632"/>
            <a:ext cx="1317476" cy="1479053"/>
          </a:xfrm>
          <a:prstGeom prst="rect">
            <a:avLst/>
          </a:prstGeom>
        </p:spPr>
      </p:pic>
    </p:spTree>
    <p:extLst>
      <p:ext uri="{BB962C8B-B14F-4D97-AF65-F5344CB8AC3E}">
        <p14:creationId xmlns:p14="http://schemas.microsoft.com/office/powerpoint/2010/main" val="17743771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lnSpc>
                <a:spcPct val="100000"/>
              </a:lnSpc>
            </a:pPr>
            <a:r>
              <a:rPr lang="en-US" sz="1200" b="0" strike="noStrike" spc="-1" smtClean="0">
                <a:solidFill>
                  <a:srgbClr val="8B8B8B"/>
                </a:solidFill>
                <a:uFill>
                  <a:solidFill>
                    <a:srgbClr val="FFFFFF"/>
                  </a:solidFill>
                </a:uFill>
                <a:latin typeface="Calibri"/>
              </a:rPr>
              <a:t>8/28/16</a:t>
            </a:r>
            <a:endParaRPr lang="en-US" sz="1400" b="0" strike="noStrike" spc="-1">
              <a:solidFill>
                <a:srgbClr val="000000"/>
              </a:solidFill>
              <a:uFill>
                <a:solidFill>
                  <a:srgbClr val="FFFFFF"/>
                </a:solidFill>
              </a:uFill>
              <a:latin typeface="Times New Roman"/>
            </a:endParaRPr>
          </a:p>
        </p:txBody>
      </p:sp>
      <p:sp>
        <p:nvSpPr>
          <p:cNvPr id="6" name="Footer Placeholder 5"/>
          <p:cNvSpPr>
            <a:spLocks noGrp="1"/>
          </p:cNvSpPr>
          <p:nvPr>
            <p:ph type="ftr" sz="quarter" idx="11"/>
          </p:nvPr>
        </p:nvSpPr>
        <p:spPr/>
        <p:txBody>
          <a:bodyPr/>
          <a:lstStyle/>
          <a:p>
            <a:endParaRPr lang="en-US" sz="2400" b="0" strike="noStrike" spc="-1">
              <a:solidFill>
                <a:srgbClr val="000000"/>
              </a:solidFill>
              <a:uFill>
                <a:solidFill>
                  <a:srgbClr val="FFFFFF"/>
                </a:solidFill>
              </a:uFill>
              <a:latin typeface="Times New Roman"/>
            </a:endParaRPr>
          </a:p>
        </p:txBody>
      </p:sp>
      <p:sp>
        <p:nvSpPr>
          <p:cNvPr id="7" name="Slide Number Placeholder 6"/>
          <p:cNvSpPr>
            <a:spLocks noGrp="1"/>
          </p:cNvSpPr>
          <p:nvPr>
            <p:ph type="sldNum" sz="quarter" idx="12"/>
          </p:nvPr>
        </p:nvSpPr>
        <p:spPr/>
        <p:txBody>
          <a:bodyPr/>
          <a:lstStyle/>
          <a:p>
            <a:pPr algn="r">
              <a:lnSpc>
                <a:spcPct val="100000"/>
              </a:lnSpc>
            </a:pPr>
            <a:fld id="{8FEEB273-1C55-4642-B776-E898CEC064EA}" type="slidenum">
              <a:rPr lang="en-US" sz="1200" b="0" strike="noStrike" spc="-1" smtClean="0">
                <a:solidFill>
                  <a:srgbClr val="8B8B8B"/>
                </a:solidFill>
                <a:uFill>
                  <a:solidFill>
                    <a:srgbClr val="FFFFFF"/>
                  </a:solidFill>
                </a:uFill>
                <a:latin typeface="Calibri"/>
              </a:rPr>
              <a:t>‹#›</a:t>
            </a:fld>
            <a:endParaRPr lang="en-US" sz="1400" b="0" strike="noStrike" spc="-1">
              <a:solidFill>
                <a:srgbClr val="000000"/>
              </a:solidFill>
              <a:uFill>
                <a:solidFill>
                  <a:srgbClr val="FFFFFF"/>
                </a:solidFill>
              </a:uFill>
              <a:latin typeface="Times New Roman"/>
            </a:endParaRPr>
          </a:p>
        </p:txBody>
      </p:sp>
    </p:spTree>
    <p:extLst>
      <p:ext uri="{BB962C8B-B14F-4D97-AF65-F5344CB8AC3E}">
        <p14:creationId xmlns:p14="http://schemas.microsoft.com/office/powerpoint/2010/main" val="4581194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a:lnSpc>
                <a:spcPct val="100000"/>
              </a:lnSpc>
            </a:pPr>
            <a:r>
              <a:rPr lang="en-US" sz="1200" b="0" strike="noStrike" spc="-1" smtClean="0">
                <a:solidFill>
                  <a:srgbClr val="8B8B8B"/>
                </a:solidFill>
                <a:uFill>
                  <a:solidFill>
                    <a:srgbClr val="FFFFFF"/>
                  </a:solidFill>
                </a:uFill>
                <a:latin typeface="Calibri"/>
              </a:rPr>
              <a:t>8/28/16</a:t>
            </a:r>
            <a:endParaRPr lang="en-US" sz="1400" b="0" strike="noStrike" spc="-1">
              <a:solidFill>
                <a:srgbClr val="000000"/>
              </a:solidFill>
              <a:uFill>
                <a:solidFill>
                  <a:srgbClr val="FFFFFF"/>
                </a:solidFill>
              </a:uFill>
              <a:latin typeface="Times New Roman"/>
            </a:endParaRPr>
          </a:p>
        </p:txBody>
      </p:sp>
      <p:sp>
        <p:nvSpPr>
          <p:cNvPr id="8" name="Footer Placeholder 7"/>
          <p:cNvSpPr>
            <a:spLocks noGrp="1"/>
          </p:cNvSpPr>
          <p:nvPr>
            <p:ph type="ftr" sz="quarter" idx="11"/>
          </p:nvPr>
        </p:nvSpPr>
        <p:spPr/>
        <p:txBody>
          <a:bodyPr/>
          <a:lstStyle/>
          <a:p>
            <a:endParaRPr lang="en-US" sz="2400" b="0" strike="noStrike" spc="-1">
              <a:solidFill>
                <a:srgbClr val="000000"/>
              </a:solidFill>
              <a:uFill>
                <a:solidFill>
                  <a:srgbClr val="FFFFFF"/>
                </a:solidFill>
              </a:uFill>
              <a:latin typeface="Times New Roman"/>
            </a:endParaRPr>
          </a:p>
        </p:txBody>
      </p:sp>
      <p:sp>
        <p:nvSpPr>
          <p:cNvPr id="9" name="Slide Number Placeholder 8"/>
          <p:cNvSpPr>
            <a:spLocks noGrp="1"/>
          </p:cNvSpPr>
          <p:nvPr>
            <p:ph type="sldNum" sz="quarter" idx="12"/>
          </p:nvPr>
        </p:nvSpPr>
        <p:spPr/>
        <p:txBody>
          <a:bodyPr/>
          <a:lstStyle/>
          <a:p>
            <a:pPr algn="r">
              <a:lnSpc>
                <a:spcPct val="100000"/>
              </a:lnSpc>
            </a:pPr>
            <a:fld id="{8FEEB273-1C55-4642-B776-E898CEC064EA}" type="slidenum">
              <a:rPr lang="en-US" sz="1200" b="0" strike="noStrike" spc="-1" smtClean="0">
                <a:solidFill>
                  <a:srgbClr val="8B8B8B"/>
                </a:solidFill>
                <a:uFill>
                  <a:solidFill>
                    <a:srgbClr val="FFFFFF"/>
                  </a:solidFill>
                </a:uFill>
                <a:latin typeface="Calibri"/>
              </a:rPr>
              <a:t>‹#›</a:t>
            </a:fld>
            <a:endParaRPr lang="en-US" sz="1400" b="0" strike="noStrike" spc="-1">
              <a:solidFill>
                <a:srgbClr val="000000"/>
              </a:solidFill>
              <a:uFill>
                <a:solidFill>
                  <a:srgbClr val="FFFFFF"/>
                </a:solidFill>
              </a:uFill>
              <a:latin typeface="Times New Roman"/>
            </a:endParaRPr>
          </a:p>
        </p:txBody>
      </p:sp>
    </p:spTree>
    <p:extLst>
      <p:ext uri="{BB962C8B-B14F-4D97-AF65-F5344CB8AC3E}">
        <p14:creationId xmlns:p14="http://schemas.microsoft.com/office/powerpoint/2010/main" val="6310336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EE6B107-8AE0-44D9-B8A8-B21A014014A3}" type="datetimeFigureOut">
              <a:rPr lang="en-US" smtClean="0"/>
              <a:t>9/5/2016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4042057-7321-4EEC-AB11-93325DF9E0B7}" type="slidenum">
              <a:rPr lang="en-US" smtClean="0"/>
              <a:t>‹#›</a:t>
            </a:fld>
            <a:endParaRPr lang="en-US"/>
          </a:p>
        </p:txBody>
      </p:sp>
    </p:spTree>
    <p:extLst>
      <p:ext uri="{BB962C8B-B14F-4D97-AF65-F5344CB8AC3E}">
        <p14:creationId xmlns:p14="http://schemas.microsoft.com/office/powerpoint/2010/main" val="37699934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lnSpc>
                <a:spcPct val="100000"/>
              </a:lnSpc>
            </a:pPr>
            <a:r>
              <a:rPr lang="en-US" sz="1200" b="0" strike="noStrike" spc="-1" smtClean="0">
                <a:solidFill>
                  <a:srgbClr val="8B8B8B"/>
                </a:solidFill>
                <a:uFill>
                  <a:solidFill>
                    <a:srgbClr val="FFFFFF"/>
                  </a:solidFill>
                </a:uFill>
                <a:latin typeface="Calibri"/>
              </a:rPr>
              <a:t>8/28/16</a:t>
            </a:r>
            <a:endParaRPr lang="en-US" sz="1400" b="0" strike="noStrike" spc="-1">
              <a:solidFill>
                <a:srgbClr val="000000"/>
              </a:solidFill>
              <a:uFill>
                <a:solidFill>
                  <a:srgbClr val="FFFFFF"/>
                </a:solidFill>
              </a:uFill>
              <a:latin typeface="Times New Roman"/>
            </a:endParaRPr>
          </a:p>
        </p:txBody>
      </p:sp>
      <p:sp>
        <p:nvSpPr>
          <p:cNvPr id="3" name="Footer Placeholder 2"/>
          <p:cNvSpPr>
            <a:spLocks noGrp="1"/>
          </p:cNvSpPr>
          <p:nvPr>
            <p:ph type="ftr" sz="quarter" idx="11"/>
          </p:nvPr>
        </p:nvSpPr>
        <p:spPr/>
        <p:txBody>
          <a:bodyPr/>
          <a:lstStyle/>
          <a:p>
            <a:endParaRPr lang="en-US" sz="2400" b="0" strike="noStrike" spc="-1">
              <a:solidFill>
                <a:srgbClr val="000000"/>
              </a:solidFill>
              <a:uFill>
                <a:solidFill>
                  <a:srgbClr val="FFFFFF"/>
                </a:solidFill>
              </a:uFill>
              <a:latin typeface="Times New Roman"/>
            </a:endParaRPr>
          </a:p>
        </p:txBody>
      </p:sp>
      <p:sp>
        <p:nvSpPr>
          <p:cNvPr id="4" name="Slide Number Placeholder 3"/>
          <p:cNvSpPr>
            <a:spLocks noGrp="1"/>
          </p:cNvSpPr>
          <p:nvPr>
            <p:ph type="sldNum" sz="quarter" idx="12"/>
          </p:nvPr>
        </p:nvSpPr>
        <p:spPr/>
        <p:txBody>
          <a:bodyPr/>
          <a:lstStyle/>
          <a:p>
            <a:pPr algn="r">
              <a:lnSpc>
                <a:spcPct val="100000"/>
              </a:lnSpc>
            </a:pPr>
            <a:fld id="{8FEEB273-1C55-4642-B776-E898CEC064EA}" type="slidenum">
              <a:rPr lang="en-US" sz="1200" b="0" strike="noStrike" spc="-1" smtClean="0">
                <a:solidFill>
                  <a:srgbClr val="8B8B8B"/>
                </a:solidFill>
                <a:uFill>
                  <a:solidFill>
                    <a:srgbClr val="FFFFFF"/>
                  </a:solidFill>
                </a:uFill>
                <a:latin typeface="Calibri"/>
              </a:rPr>
              <a:t>‹#›</a:t>
            </a:fld>
            <a:endParaRPr lang="en-US" sz="1400" b="0" strike="noStrike" spc="-1">
              <a:solidFill>
                <a:srgbClr val="000000"/>
              </a:solidFill>
              <a:uFill>
                <a:solidFill>
                  <a:srgbClr val="FFFFFF"/>
                </a:solidFill>
              </a:uFill>
              <a:latin typeface="Times New Roman"/>
            </a:endParaRPr>
          </a:p>
        </p:txBody>
      </p:sp>
      <p:pic>
        <p:nvPicPr>
          <p:cNvPr id="5" name="Picture 4"/>
          <p:cNvPicPr>
            <a:picLocks noChangeAspect="1"/>
          </p:cNvPicPr>
          <p:nvPr userDrawn="1"/>
        </p:nvPicPr>
        <p:blipFill>
          <a:blip r:embed="rId2"/>
          <a:stretch>
            <a:fillRect/>
          </a:stretch>
        </p:blipFill>
        <p:spPr>
          <a:xfrm>
            <a:off x="7719020" y="116632"/>
            <a:ext cx="1317476" cy="1479053"/>
          </a:xfrm>
          <a:prstGeom prst="rect">
            <a:avLst/>
          </a:prstGeom>
        </p:spPr>
      </p:pic>
    </p:spTree>
    <p:extLst>
      <p:ext uri="{BB962C8B-B14F-4D97-AF65-F5344CB8AC3E}">
        <p14:creationId xmlns:p14="http://schemas.microsoft.com/office/powerpoint/2010/main" val="24008826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lnSpc>
                <a:spcPct val="100000"/>
              </a:lnSpc>
            </a:pPr>
            <a:r>
              <a:rPr lang="en-US" sz="1200" b="0" strike="noStrike" spc="-1" smtClean="0">
                <a:solidFill>
                  <a:srgbClr val="8B8B8B"/>
                </a:solidFill>
                <a:uFill>
                  <a:solidFill>
                    <a:srgbClr val="FFFFFF"/>
                  </a:solidFill>
                </a:uFill>
                <a:latin typeface="Calibri"/>
              </a:rPr>
              <a:t>8/28/16</a:t>
            </a:r>
            <a:endParaRPr lang="en-US" sz="1400" b="0" strike="noStrike" spc="-1">
              <a:solidFill>
                <a:srgbClr val="000000"/>
              </a:solidFill>
              <a:uFill>
                <a:solidFill>
                  <a:srgbClr val="FFFFFF"/>
                </a:solidFill>
              </a:uFill>
              <a:latin typeface="Times New Roman"/>
            </a:endParaRPr>
          </a:p>
        </p:txBody>
      </p:sp>
      <p:sp>
        <p:nvSpPr>
          <p:cNvPr id="6" name="Footer Placeholder 5"/>
          <p:cNvSpPr>
            <a:spLocks noGrp="1"/>
          </p:cNvSpPr>
          <p:nvPr>
            <p:ph type="ftr" sz="quarter" idx="11"/>
          </p:nvPr>
        </p:nvSpPr>
        <p:spPr/>
        <p:txBody>
          <a:bodyPr/>
          <a:lstStyle/>
          <a:p>
            <a:endParaRPr lang="en-US" sz="2400" b="0" strike="noStrike" spc="-1">
              <a:solidFill>
                <a:srgbClr val="000000"/>
              </a:solidFill>
              <a:uFill>
                <a:solidFill>
                  <a:srgbClr val="FFFFFF"/>
                </a:solidFill>
              </a:uFill>
              <a:latin typeface="Times New Roman"/>
            </a:endParaRPr>
          </a:p>
        </p:txBody>
      </p:sp>
      <p:sp>
        <p:nvSpPr>
          <p:cNvPr id="7" name="Slide Number Placeholder 6"/>
          <p:cNvSpPr>
            <a:spLocks noGrp="1"/>
          </p:cNvSpPr>
          <p:nvPr>
            <p:ph type="sldNum" sz="quarter" idx="12"/>
          </p:nvPr>
        </p:nvSpPr>
        <p:spPr/>
        <p:txBody>
          <a:bodyPr/>
          <a:lstStyle/>
          <a:p>
            <a:pPr algn="r">
              <a:lnSpc>
                <a:spcPct val="100000"/>
              </a:lnSpc>
            </a:pPr>
            <a:fld id="{8FEEB273-1C55-4642-B776-E898CEC064EA}" type="slidenum">
              <a:rPr lang="en-US" sz="1200" b="0" strike="noStrike" spc="-1" smtClean="0">
                <a:solidFill>
                  <a:srgbClr val="8B8B8B"/>
                </a:solidFill>
                <a:uFill>
                  <a:solidFill>
                    <a:srgbClr val="FFFFFF"/>
                  </a:solidFill>
                </a:uFill>
                <a:latin typeface="Calibri"/>
              </a:rPr>
              <a:t>‹#›</a:t>
            </a:fld>
            <a:endParaRPr lang="en-US" sz="1400" b="0" strike="noStrike" spc="-1">
              <a:solidFill>
                <a:srgbClr val="000000"/>
              </a:solidFill>
              <a:uFill>
                <a:solidFill>
                  <a:srgbClr val="FFFFFF"/>
                </a:solidFill>
              </a:uFill>
              <a:latin typeface="Times New Roman"/>
            </a:endParaRPr>
          </a:p>
        </p:txBody>
      </p:sp>
    </p:spTree>
    <p:extLst>
      <p:ext uri="{BB962C8B-B14F-4D97-AF65-F5344CB8AC3E}">
        <p14:creationId xmlns:p14="http://schemas.microsoft.com/office/powerpoint/2010/main" val="8773527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lnSpc>
                <a:spcPct val="100000"/>
              </a:lnSpc>
            </a:pPr>
            <a:r>
              <a:rPr lang="en-US" sz="1200" b="0" strike="noStrike" spc="-1" smtClean="0">
                <a:solidFill>
                  <a:srgbClr val="8B8B8B"/>
                </a:solidFill>
                <a:uFill>
                  <a:solidFill>
                    <a:srgbClr val="FFFFFF"/>
                  </a:solidFill>
                </a:uFill>
                <a:latin typeface="Calibri"/>
              </a:rPr>
              <a:t>8/28/16</a:t>
            </a:r>
            <a:endParaRPr lang="en-US" sz="1400" b="0" strike="noStrike" spc="-1">
              <a:solidFill>
                <a:srgbClr val="000000"/>
              </a:solidFill>
              <a:uFill>
                <a:solidFill>
                  <a:srgbClr val="FFFFFF"/>
                </a:solidFill>
              </a:uFill>
              <a:latin typeface="Times New Roman"/>
            </a:endParaRPr>
          </a:p>
        </p:txBody>
      </p:sp>
      <p:sp>
        <p:nvSpPr>
          <p:cNvPr id="6" name="Footer Placeholder 5"/>
          <p:cNvSpPr>
            <a:spLocks noGrp="1"/>
          </p:cNvSpPr>
          <p:nvPr>
            <p:ph type="ftr" sz="quarter" idx="11"/>
          </p:nvPr>
        </p:nvSpPr>
        <p:spPr/>
        <p:txBody>
          <a:bodyPr/>
          <a:lstStyle/>
          <a:p>
            <a:endParaRPr lang="en-US" sz="2400" b="0" strike="noStrike" spc="-1">
              <a:solidFill>
                <a:srgbClr val="000000"/>
              </a:solidFill>
              <a:uFill>
                <a:solidFill>
                  <a:srgbClr val="FFFFFF"/>
                </a:solidFill>
              </a:uFill>
              <a:latin typeface="Times New Roman"/>
            </a:endParaRPr>
          </a:p>
        </p:txBody>
      </p:sp>
      <p:sp>
        <p:nvSpPr>
          <p:cNvPr id="7" name="Slide Number Placeholder 6"/>
          <p:cNvSpPr>
            <a:spLocks noGrp="1"/>
          </p:cNvSpPr>
          <p:nvPr>
            <p:ph type="sldNum" sz="quarter" idx="12"/>
          </p:nvPr>
        </p:nvSpPr>
        <p:spPr/>
        <p:txBody>
          <a:bodyPr/>
          <a:lstStyle/>
          <a:p>
            <a:pPr algn="r">
              <a:lnSpc>
                <a:spcPct val="100000"/>
              </a:lnSpc>
            </a:pPr>
            <a:fld id="{8FEEB273-1C55-4642-B776-E898CEC064EA}" type="slidenum">
              <a:rPr lang="en-US" sz="1200" b="0" strike="noStrike" spc="-1" smtClean="0">
                <a:solidFill>
                  <a:srgbClr val="8B8B8B"/>
                </a:solidFill>
                <a:uFill>
                  <a:solidFill>
                    <a:srgbClr val="FFFFFF"/>
                  </a:solidFill>
                </a:uFill>
                <a:latin typeface="Calibri"/>
              </a:rPr>
              <a:t>‹#›</a:t>
            </a:fld>
            <a:endParaRPr lang="en-US" sz="1400" b="0" strike="noStrike" spc="-1">
              <a:solidFill>
                <a:srgbClr val="000000"/>
              </a:solidFill>
              <a:uFill>
                <a:solidFill>
                  <a:srgbClr val="FFFFFF"/>
                </a:solidFill>
              </a:uFill>
              <a:latin typeface="Times New Roman"/>
            </a:endParaRPr>
          </a:p>
        </p:txBody>
      </p:sp>
      <p:pic>
        <p:nvPicPr>
          <p:cNvPr id="8" name="Picture 7"/>
          <p:cNvPicPr>
            <a:picLocks noChangeAspect="1"/>
          </p:cNvPicPr>
          <p:nvPr userDrawn="1"/>
        </p:nvPicPr>
        <p:blipFill>
          <a:blip r:embed="rId2"/>
          <a:stretch>
            <a:fillRect/>
          </a:stretch>
        </p:blipFill>
        <p:spPr>
          <a:xfrm>
            <a:off x="7740352" y="44624"/>
            <a:ext cx="1317476" cy="1479053"/>
          </a:xfrm>
          <a:prstGeom prst="rect">
            <a:avLst/>
          </a:prstGeom>
        </p:spPr>
      </p:pic>
    </p:spTree>
    <p:extLst>
      <p:ext uri="{BB962C8B-B14F-4D97-AF65-F5344CB8AC3E}">
        <p14:creationId xmlns:p14="http://schemas.microsoft.com/office/powerpoint/2010/main" val="4876426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6633">
            <a:alpha val="20000"/>
          </a:srgb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lnSpc>
                <a:spcPct val="100000"/>
              </a:lnSpc>
            </a:pPr>
            <a:r>
              <a:rPr lang="en-US" sz="1200" b="0" strike="noStrike" spc="-1" smtClean="0">
                <a:solidFill>
                  <a:srgbClr val="8B8B8B"/>
                </a:solidFill>
                <a:uFill>
                  <a:solidFill>
                    <a:srgbClr val="FFFFFF"/>
                  </a:solidFill>
                </a:uFill>
                <a:latin typeface="Calibri"/>
              </a:rPr>
              <a:t>8/28/16</a:t>
            </a:r>
            <a:endParaRPr lang="en-US" sz="1400" b="0" strike="noStrike" spc="-1">
              <a:solidFill>
                <a:srgbClr val="000000"/>
              </a:solidFill>
              <a:uFill>
                <a:solidFill>
                  <a:srgbClr val="FFFFFF"/>
                </a:solidFill>
              </a:uFill>
              <a:latin typeface="Times New Roman"/>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sz="2400" b="0" strike="noStrike" spc="-1">
              <a:solidFill>
                <a:srgbClr val="000000"/>
              </a:solidFill>
              <a:uFill>
                <a:solidFill>
                  <a:srgbClr val="FFFFFF"/>
                </a:solidFill>
              </a:uFill>
              <a:latin typeface="Times New Roman"/>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lgn="r">
              <a:lnSpc>
                <a:spcPct val="100000"/>
              </a:lnSpc>
            </a:pPr>
            <a:fld id="{8FEEB273-1C55-4642-B776-E898CEC064EA}" type="slidenum">
              <a:rPr lang="en-US" sz="1200" b="0" strike="noStrike" spc="-1" smtClean="0">
                <a:solidFill>
                  <a:srgbClr val="8B8B8B"/>
                </a:solidFill>
                <a:uFill>
                  <a:solidFill>
                    <a:srgbClr val="FFFFFF"/>
                  </a:solidFill>
                </a:uFill>
                <a:latin typeface="Calibri"/>
              </a:rPr>
              <a:t>‹#›</a:t>
            </a:fld>
            <a:endParaRPr lang="en-US" sz="1400" b="0" strike="noStrike" spc="-1">
              <a:solidFill>
                <a:srgbClr val="000000"/>
              </a:solidFill>
              <a:uFill>
                <a:solidFill>
                  <a:srgbClr val="FFFFFF"/>
                </a:solidFill>
              </a:uFill>
              <a:latin typeface="Times New Roman"/>
            </a:endParaRPr>
          </a:p>
        </p:txBody>
      </p:sp>
    </p:spTree>
    <p:extLst>
      <p:ext uri="{BB962C8B-B14F-4D97-AF65-F5344CB8AC3E}">
        <p14:creationId xmlns:p14="http://schemas.microsoft.com/office/powerpoint/2010/main" val="2969881438"/>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 name="TextShape 1"/>
          <p:cNvSpPr txBox="1"/>
          <p:nvPr/>
        </p:nvSpPr>
        <p:spPr>
          <a:xfrm>
            <a:off x="685800" y="2130480"/>
            <a:ext cx="7772040" cy="1469520"/>
          </a:xfrm>
          <a:prstGeom prst="rect">
            <a:avLst/>
          </a:prstGeom>
          <a:noFill/>
          <a:ln>
            <a:noFill/>
          </a:ln>
        </p:spPr>
        <p:txBody>
          <a:bodyPr anchor="ctr"/>
          <a:lstStyle/>
          <a:p>
            <a:pPr algn="ctr">
              <a:lnSpc>
                <a:spcPct val="100000"/>
              </a:lnSpc>
            </a:pPr>
            <a:r>
              <a:rPr lang="en-US" sz="4400" b="0" strike="noStrike" spc="-1" dirty="0" smtClean="0">
                <a:solidFill>
                  <a:srgbClr val="000000"/>
                </a:solidFill>
                <a:uFill>
                  <a:solidFill>
                    <a:srgbClr val="FFFFFF"/>
                  </a:solidFill>
                </a:uFill>
                <a:latin typeface="Verdana" panose="020B0604030504040204" pitchFamily="34" charset="0"/>
                <a:ea typeface="Verdana" panose="020B0604030504040204" pitchFamily="34" charset="0"/>
                <a:cs typeface="Verdana" panose="020B0604030504040204" pitchFamily="34" charset="0"/>
              </a:rPr>
              <a:t>Examining </a:t>
            </a:r>
            <a:r>
              <a:rPr lang="lv-LV" sz="4400" b="0" strike="noStrike" spc="-1" dirty="0" smtClean="0">
                <a:solidFill>
                  <a:srgbClr val="000000"/>
                </a:solidFill>
                <a:uFill>
                  <a:solidFill>
                    <a:srgbClr val="FFFFFF"/>
                  </a:solidFill>
                </a:uFill>
                <a:latin typeface="Verdana" panose="020B0604030504040204" pitchFamily="34" charset="0"/>
                <a:ea typeface="Verdana" panose="020B0604030504040204" pitchFamily="34" charset="0"/>
                <a:cs typeface="Verdana" panose="020B0604030504040204" pitchFamily="34" charset="0"/>
              </a:rPr>
              <a:t>Consequential Validity</a:t>
            </a:r>
            <a:r>
              <a:rPr lang="en-US" sz="4400" b="0" strike="noStrike" spc="-1" dirty="0" smtClean="0">
                <a:solidFill>
                  <a:srgbClr val="000000"/>
                </a:solidFill>
                <a:uFill>
                  <a:solidFill>
                    <a:srgbClr val="FFFFFF"/>
                  </a:solidFill>
                </a:uFill>
                <a:latin typeface="Verdana" panose="020B0604030504040204" pitchFamily="34" charset="0"/>
                <a:ea typeface="Verdana" panose="020B0604030504040204" pitchFamily="34" charset="0"/>
                <a:cs typeface="Verdana" panose="020B0604030504040204" pitchFamily="34" charset="0"/>
              </a:rPr>
              <a:t/>
            </a:r>
            <a:br>
              <a:rPr lang="en-US" sz="4400" b="0" strike="noStrike" spc="-1" dirty="0" smtClean="0">
                <a:solidFill>
                  <a:srgbClr val="000000"/>
                </a:solidFill>
                <a:uFill>
                  <a:solidFill>
                    <a:srgbClr val="FFFFFF"/>
                  </a:solidFill>
                </a:uFill>
                <a:latin typeface="Verdana" panose="020B0604030504040204" pitchFamily="34" charset="0"/>
                <a:ea typeface="Verdana" panose="020B0604030504040204" pitchFamily="34" charset="0"/>
                <a:cs typeface="Verdana" panose="020B0604030504040204" pitchFamily="34" charset="0"/>
              </a:rPr>
            </a:br>
            <a:r>
              <a:rPr lang="en-US" sz="4400" b="0" strike="noStrike" spc="-1" dirty="0" smtClean="0">
                <a:solidFill>
                  <a:srgbClr val="000000"/>
                </a:solidFill>
                <a:uFill>
                  <a:solidFill>
                    <a:srgbClr val="FFFFFF"/>
                  </a:solidFill>
                </a:uFill>
                <a:latin typeface="Verdana" panose="020B0604030504040204" pitchFamily="34" charset="0"/>
                <a:ea typeface="Verdana" panose="020B0604030504040204" pitchFamily="34" charset="0"/>
                <a:cs typeface="Verdana" panose="020B0604030504040204" pitchFamily="34" charset="0"/>
              </a:rPr>
              <a:t>Latvian experience</a:t>
            </a:r>
            <a:endParaRPr lang="lv-LV" sz="1800" b="0" strike="noStrike" spc="-1" dirty="0">
              <a:solidFill>
                <a:srgbClr val="000000"/>
              </a:solidFill>
              <a:uFill>
                <a:solidFill>
                  <a:srgbClr val="FFFFFF"/>
                </a:solidFill>
              </a:uFill>
              <a:latin typeface="Verdana" panose="020B0604030504040204" pitchFamily="34" charset="0"/>
              <a:ea typeface="Verdana" panose="020B0604030504040204" pitchFamily="34" charset="0"/>
              <a:cs typeface="Verdana" panose="020B0604030504040204" pitchFamily="34" charset="0"/>
            </a:endParaRPr>
          </a:p>
        </p:txBody>
      </p:sp>
      <p:sp>
        <p:nvSpPr>
          <p:cNvPr id="79" name="TextShape 2"/>
          <p:cNvSpPr txBox="1"/>
          <p:nvPr/>
        </p:nvSpPr>
        <p:spPr>
          <a:xfrm>
            <a:off x="1371600" y="3886200"/>
            <a:ext cx="6400440" cy="1752120"/>
          </a:xfrm>
          <a:prstGeom prst="rect">
            <a:avLst/>
          </a:prstGeom>
          <a:noFill/>
          <a:ln>
            <a:noFill/>
          </a:ln>
        </p:spPr>
        <p:txBody>
          <a:bodyPr/>
          <a:lstStyle/>
          <a:p>
            <a:pPr algn="ctr">
              <a:lnSpc>
                <a:spcPct val="100000"/>
              </a:lnSpc>
            </a:pPr>
            <a:r>
              <a:rPr lang="en-US" sz="3200" b="0" strike="noStrike" spc="-1" dirty="0">
                <a:solidFill>
                  <a:srgbClr val="8B8B8B"/>
                </a:solidFill>
                <a:uFill>
                  <a:solidFill>
                    <a:srgbClr val="FFFFFF"/>
                  </a:solidFill>
                </a:uFill>
                <a:latin typeface="Calibri"/>
              </a:rPr>
              <a:t>Inga </a:t>
            </a:r>
            <a:r>
              <a:rPr lang="en-US" sz="3200" b="0" strike="noStrike" spc="-1" dirty="0" smtClean="0">
                <a:solidFill>
                  <a:srgbClr val="8B8B8B"/>
                </a:solidFill>
                <a:uFill>
                  <a:solidFill>
                    <a:srgbClr val="FFFFFF"/>
                  </a:solidFill>
                </a:uFill>
                <a:latin typeface="Calibri"/>
              </a:rPr>
              <a:t>Fārte-Zālīte</a:t>
            </a:r>
            <a:br>
              <a:rPr lang="en-US" sz="3200" b="0" strike="noStrike" spc="-1" dirty="0" smtClean="0">
                <a:solidFill>
                  <a:srgbClr val="8B8B8B"/>
                </a:solidFill>
                <a:uFill>
                  <a:solidFill>
                    <a:srgbClr val="FFFFFF"/>
                  </a:solidFill>
                </a:uFill>
                <a:latin typeface="Calibri"/>
              </a:rPr>
            </a:br>
            <a:r>
              <a:rPr lang="en-GB" sz="3200" spc="-1" dirty="0" smtClean="0">
                <a:solidFill>
                  <a:srgbClr val="8B8B8B"/>
                </a:solidFill>
                <a:uFill>
                  <a:solidFill>
                    <a:srgbClr val="FFFFFF"/>
                  </a:solidFill>
                </a:uFill>
              </a:rPr>
              <a:t>Head, STANAG </a:t>
            </a:r>
            <a:r>
              <a:rPr lang="en-GB" sz="3200" spc="-1" dirty="0">
                <a:solidFill>
                  <a:srgbClr val="8B8B8B"/>
                </a:solidFill>
                <a:uFill>
                  <a:solidFill>
                    <a:srgbClr val="FFFFFF"/>
                  </a:solidFill>
                </a:uFill>
              </a:rPr>
              <a:t>6001 Testing Team </a:t>
            </a:r>
          </a:p>
          <a:p>
            <a:pPr algn="ctr">
              <a:lnSpc>
                <a:spcPct val="100000"/>
              </a:lnSpc>
            </a:pPr>
            <a:r>
              <a:rPr lang="en-GB" sz="3200" spc="-1" dirty="0">
                <a:solidFill>
                  <a:srgbClr val="8B8B8B"/>
                </a:solidFill>
                <a:uFill>
                  <a:solidFill>
                    <a:srgbClr val="FFFFFF"/>
                  </a:solidFill>
                </a:uFill>
              </a:rPr>
              <a:t>NAF  Language School, Latvia</a:t>
            </a:r>
          </a:p>
          <a:p>
            <a:pPr algn="ctr">
              <a:lnSpc>
                <a:spcPct val="100000"/>
              </a:lnSpc>
            </a:pPr>
            <a:endParaRPr lang="en-US" sz="3200" b="0" strike="noStrike" spc="-1" dirty="0">
              <a:solidFill>
                <a:srgbClr val="000000"/>
              </a:solidFill>
              <a:uFill>
                <a:solidFill>
                  <a:srgbClr val="FFFFFF"/>
                </a:solidFill>
              </a:uFill>
              <a:latin typeface="Arial"/>
            </a:endParaRPr>
          </a:p>
          <a:p>
            <a:pPr algn="ctr">
              <a:lnSpc>
                <a:spcPct val="100000"/>
              </a:lnSpc>
            </a:pPr>
            <a:r>
              <a:rPr lang="en-US" sz="3200" b="0" strike="noStrike" spc="-1" dirty="0">
                <a:solidFill>
                  <a:srgbClr val="8B8B8B"/>
                </a:solidFill>
                <a:uFill>
                  <a:solidFill>
                    <a:srgbClr val="FFFFFF"/>
                  </a:solidFill>
                </a:uFill>
                <a:latin typeface="Calibri"/>
              </a:rPr>
              <a:t>Brno, </a:t>
            </a:r>
            <a:r>
              <a:rPr lang="en-US" sz="3200" b="0" strike="noStrike" spc="-1" dirty="0" smtClean="0">
                <a:solidFill>
                  <a:srgbClr val="8B8B8B"/>
                </a:solidFill>
                <a:uFill>
                  <a:solidFill>
                    <a:srgbClr val="FFFFFF"/>
                  </a:solidFill>
                </a:uFill>
                <a:latin typeface="Calibri"/>
              </a:rPr>
              <a:t>Sept 2016</a:t>
            </a:r>
            <a:endParaRPr lang="en-US" sz="3200" b="0" strike="noStrike" spc="-1" dirty="0">
              <a:solidFill>
                <a:srgbClr val="000000"/>
              </a:solidFill>
              <a:uFill>
                <a:solidFill>
                  <a:srgbClr val="FFFFFF"/>
                </a:solidFill>
              </a:uFill>
              <a:latin typeface="Arial"/>
            </a:endParaRPr>
          </a:p>
        </p:txBody>
      </p:sp>
      <p:sp>
        <p:nvSpPr>
          <p:cNvPr id="2" name="AutoShape 6" descr="Картинки по запросу Mācību vadības pavēlniecība"/>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456" y="332656"/>
            <a:ext cx="7139136" cy="1368152"/>
          </a:xfrm>
        </p:spPr>
        <p:txBody>
          <a:bodyPr>
            <a:normAutofit fontScale="90000"/>
          </a:bodyPr>
          <a:lstStyle/>
          <a:p>
            <a:r>
              <a:rPr lang="en-GB" sz="3600" dirty="0" smtClean="0">
                <a:latin typeface="Verdana" panose="020B0604030504040204" pitchFamily="34" charset="0"/>
                <a:ea typeface="Verdana" panose="020B0604030504040204" pitchFamily="34" charset="0"/>
                <a:cs typeface="Verdana" panose="020B0604030504040204" pitchFamily="34" charset="0"/>
              </a:rPr>
              <a:t>Areas to be considered in the ethical use and interpretation of test results</a:t>
            </a:r>
            <a:endParaRPr lang="en-US" dirty="0">
              <a:latin typeface="Verdana" panose="020B0604030504040204" pitchFamily="34" charset="0"/>
              <a:ea typeface="Verdana" panose="020B0604030504040204" pitchFamily="34" charset="0"/>
              <a:cs typeface="Verdana" panose="020B0604030504040204" pitchFamily="34" charset="0"/>
            </a:endParaRPr>
          </a:p>
        </p:txBody>
      </p:sp>
      <p:sp>
        <p:nvSpPr>
          <p:cNvPr id="3" name="Content Placeholder 2"/>
          <p:cNvSpPr>
            <a:spLocks noGrp="1"/>
          </p:cNvSpPr>
          <p:nvPr>
            <p:ph idx="1"/>
          </p:nvPr>
        </p:nvSpPr>
        <p:spPr>
          <a:xfrm>
            <a:off x="457200" y="2060848"/>
            <a:ext cx="8229600" cy="4464496"/>
          </a:xfrm>
        </p:spPr>
        <p:txBody>
          <a:bodyPr>
            <a:normAutofit fontScale="85000" lnSpcReduction="10000"/>
          </a:bodyPr>
          <a:lstStyle/>
          <a:p>
            <a:r>
              <a:rPr lang="en-GB" dirty="0" smtClean="0">
                <a:latin typeface="Verdana" panose="020B0604030504040204" pitchFamily="34" charset="0"/>
                <a:ea typeface="Verdana" panose="020B0604030504040204" pitchFamily="34" charset="0"/>
                <a:cs typeface="Verdana" panose="020B0604030504040204" pitchFamily="34" charset="0"/>
              </a:rPr>
              <a:t>the </a:t>
            </a:r>
            <a:r>
              <a:rPr lang="en-GB" dirty="0">
                <a:latin typeface="Verdana" panose="020B0604030504040204" pitchFamily="34" charset="0"/>
                <a:ea typeface="Verdana" panose="020B0604030504040204" pitchFamily="34" charset="0"/>
                <a:cs typeface="Verdana" panose="020B0604030504040204" pitchFamily="34" charset="0"/>
              </a:rPr>
              <a:t>construct </a:t>
            </a:r>
            <a:r>
              <a:rPr lang="en-GB" dirty="0" smtClean="0">
                <a:latin typeface="Verdana" panose="020B0604030504040204" pitchFamily="34" charset="0"/>
                <a:ea typeface="Verdana" panose="020B0604030504040204" pitchFamily="34" charset="0"/>
                <a:cs typeface="Verdana" panose="020B0604030504040204" pitchFamily="34" charset="0"/>
              </a:rPr>
              <a:t>validity/ </a:t>
            </a:r>
            <a:r>
              <a:rPr lang="en-GB" dirty="0">
                <a:latin typeface="Verdana" panose="020B0604030504040204" pitchFamily="34" charset="0"/>
                <a:ea typeface="Verdana" panose="020B0604030504040204" pitchFamily="34" charset="0"/>
                <a:cs typeface="Verdana" panose="020B0604030504040204" pitchFamily="34" charset="0"/>
              </a:rPr>
              <a:t>evidence that supports the particular interpretation we wish to </a:t>
            </a:r>
            <a:r>
              <a:rPr lang="en-GB" dirty="0" smtClean="0">
                <a:latin typeface="Verdana" panose="020B0604030504040204" pitchFamily="34" charset="0"/>
                <a:ea typeface="Verdana" panose="020B0604030504040204" pitchFamily="34" charset="0"/>
                <a:cs typeface="Verdana" panose="020B0604030504040204" pitchFamily="34" charset="0"/>
              </a:rPr>
              <a:t>make;</a:t>
            </a:r>
          </a:p>
          <a:p>
            <a:r>
              <a:rPr lang="en-GB" dirty="0" smtClean="0">
                <a:latin typeface="Verdana" panose="020B0604030504040204" pitchFamily="34" charset="0"/>
                <a:ea typeface="Verdana" panose="020B0604030504040204" pitchFamily="34" charset="0"/>
                <a:cs typeface="Verdana" panose="020B0604030504040204" pitchFamily="34" charset="0"/>
              </a:rPr>
              <a:t>the </a:t>
            </a:r>
            <a:r>
              <a:rPr lang="en-GB" dirty="0">
                <a:latin typeface="Verdana" panose="020B0604030504040204" pitchFamily="34" charset="0"/>
                <a:ea typeface="Verdana" panose="020B0604030504040204" pitchFamily="34" charset="0"/>
                <a:cs typeface="Verdana" panose="020B0604030504040204" pitchFamily="34" charset="0"/>
              </a:rPr>
              <a:t>value systems of test takers, developers and users and also those of the educational program and society at large that inform the particular test </a:t>
            </a:r>
            <a:r>
              <a:rPr lang="en-GB" dirty="0" smtClean="0">
                <a:latin typeface="Verdana" panose="020B0604030504040204" pitchFamily="34" charset="0"/>
                <a:ea typeface="Verdana" panose="020B0604030504040204" pitchFamily="34" charset="0"/>
                <a:cs typeface="Verdana" panose="020B0604030504040204" pitchFamily="34" charset="0"/>
              </a:rPr>
              <a:t>use;</a:t>
            </a:r>
          </a:p>
          <a:p>
            <a:r>
              <a:rPr lang="en-GB" dirty="0" smtClean="0">
                <a:latin typeface="Verdana" panose="020B0604030504040204" pitchFamily="34" charset="0"/>
                <a:ea typeface="Verdana" panose="020B0604030504040204" pitchFamily="34" charset="0"/>
                <a:cs typeface="Verdana" panose="020B0604030504040204" pitchFamily="34" charset="0"/>
              </a:rPr>
              <a:t>the </a:t>
            </a:r>
            <a:r>
              <a:rPr lang="en-GB" dirty="0">
                <a:latin typeface="Verdana" panose="020B0604030504040204" pitchFamily="34" charset="0"/>
                <a:ea typeface="Verdana" panose="020B0604030504040204" pitchFamily="34" charset="0"/>
                <a:cs typeface="Verdana" panose="020B0604030504040204" pitchFamily="34" charset="0"/>
              </a:rPr>
              <a:t>practical usefulness of the </a:t>
            </a:r>
            <a:r>
              <a:rPr lang="en-GB" dirty="0" smtClean="0">
                <a:latin typeface="Verdana" panose="020B0604030504040204" pitchFamily="34" charset="0"/>
                <a:ea typeface="Verdana" panose="020B0604030504040204" pitchFamily="34" charset="0"/>
                <a:cs typeface="Verdana" panose="020B0604030504040204" pitchFamily="34" charset="0"/>
              </a:rPr>
              <a:t>test;</a:t>
            </a:r>
          </a:p>
          <a:p>
            <a:r>
              <a:rPr lang="en-GB" dirty="0" smtClean="0">
                <a:latin typeface="Verdana" panose="020B0604030504040204" pitchFamily="34" charset="0"/>
                <a:ea typeface="Verdana" panose="020B0604030504040204" pitchFamily="34" charset="0"/>
                <a:cs typeface="Verdana" panose="020B0604030504040204" pitchFamily="34" charset="0"/>
              </a:rPr>
              <a:t>the </a:t>
            </a:r>
            <a:r>
              <a:rPr lang="en-GB" dirty="0">
                <a:latin typeface="Verdana" panose="020B0604030504040204" pitchFamily="34" charset="0"/>
                <a:ea typeface="Verdana" panose="020B0604030504040204" pitchFamily="34" charset="0"/>
                <a:cs typeface="Verdana" panose="020B0604030504040204" pitchFamily="34" charset="0"/>
              </a:rPr>
              <a:t>consequences of the education system or society of using test results for a particular </a:t>
            </a:r>
            <a:r>
              <a:rPr lang="en-GB" dirty="0" smtClean="0">
                <a:latin typeface="Verdana" panose="020B0604030504040204" pitchFamily="34" charset="0"/>
                <a:ea typeface="Verdana" panose="020B0604030504040204" pitchFamily="34" charset="0"/>
                <a:cs typeface="Verdana" panose="020B0604030504040204" pitchFamily="34" charset="0"/>
              </a:rPr>
              <a:t>purpose</a:t>
            </a:r>
          </a:p>
        </p:txBody>
      </p:sp>
    </p:spTree>
    <p:extLst>
      <p:ext uri="{BB962C8B-B14F-4D97-AF65-F5344CB8AC3E}">
        <p14:creationId xmlns:p14="http://schemas.microsoft.com/office/powerpoint/2010/main" val="40382102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283152" cy="1143000"/>
          </a:xfrm>
        </p:spPr>
        <p:txBody>
          <a:bodyPr>
            <a:normAutofit fontScale="90000"/>
          </a:bodyPr>
          <a:lstStyle/>
          <a:p>
            <a:r>
              <a:rPr lang="en-US" dirty="0" smtClean="0">
                <a:latin typeface="Verdana" panose="020B0604030504040204" pitchFamily="34" charset="0"/>
                <a:ea typeface="Verdana" panose="020B0604030504040204" pitchFamily="34" charset="0"/>
                <a:cs typeface="Verdana" panose="020B0604030504040204" pitchFamily="34" charset="0"/>
              </a:rPr>
              <a:t>Consequences: continued</a:t>
            </a:r>
            <a:endParaRPr lang="en-US" dirty="0">
              <a:latin typeface="Verdana" panose="020B0604030504040204" pitchFamily="34" charset="0"/>
              <a:ea typeface="Verdana" panose="020B0604030504040204" pitchFamily="34" charset="0"/>
              <a:cs typeface="Verdana" panose="020B0604030504040204" pitchFamily="34" charset="0"/>
            </a:endParaRPr>
          </a:p>
        </p:txBody>
      </p:sp>
      <p:sp>
        <p:nvSpPr>
          <p:cNvPr id="3" name="Content Placeholder 2"/>
          <p:cNvSpPr>
            <a:spLocks noGrp="1"/>
          </p:cNvSpPr>
          <p:nvPr>
            <p:ph idx="1"/>
          </p:nvPr>
        </p:nvSpPr>
        <p:spPr/>
        <p:txBody>
          <a:bodyPr>
            <a:normAutofit fontScale="85000" lnSpcReduction="20000"/>
          </a:bodyPr>
          <a:lstStyle/>
          <a:p>
            <a:r>
              <a:rPr lang="en-GB" dirty="0">
                <a:latin typeface="Verdana" panose="020B0604030504040204" pitchFamily="34" charset="0"/>
                <a:ea typeface="Verdana" panose="020B0604030504040204" pitchFamily="34" charset="0"/>
                <a:cs typeface="Verdana" panose="020B0604030504040204" pitchFamily="34" charset="0"/>
              </a:rPr>
              <a:t>a) List the intended uses of the test</a:t>
            </a:r>
            <a:r>
              <a:rPr lang="en-GB" dirty="0" smtClean="0">
                <a:latin typeface="Verdana" panose="020B0604030504040204" pitchFamily="34" charset="0"/>
                <a:ea typeface="Verdana" panose="020B0604030504040204" pitchFamily="34" charset="0"/>
                <a:cs typeface="Verdana" panose="020B0604030504040204" pitchFamily="34" charset="0"/>
              </a:rPr>
              <a:t>;</a:t>
            </a:r>
          </a:p>
          <a:p>
            <a:r>
              <a:rPr lang="en-GB" dirty="0" smtClean="0">
                <a:latin typeface="Verdana" panose="020B0604030504040204" pitchFamily="34" charset="0"/>
                <a:ea typeface="Verdana" panose="020B0604030504040204" pitchFamily="34" charset="0"/>
                <a:cs typeface="Verdana" panose="020B0604030504040204" pitchFamily="34" charset="0"/>
              </a:rPr>
              <a:t>b</a:t>
            </a:r>
            <a:r>
              <a:rPr lang="en-GB" dirty="0">
                <a:latin typeface="Verdana" panose="020B0604030504040204" pitchFamily="34" charset="0"/>
                <a:ea typeface="Verdana" panose="020B0604030504040204" pitchFamily="34" charset="0"/>
                <a:cs typeface="Verdana" panose="020B0604030504040204" pitchFamily="34" charset="0"/>
              </a:rPr>
              <a:t>) List the potential consequences, both positive and negative, of using a particular test</a:t>
            </a:r>
            <a:r>
              <a:rPr lang="en-GB" dirty="0" smtClean="0">
                <a:latin typeface="Verdana" panose="020B0604030504040204" pitchFamily="34" charset="0"/>
                <a:ea typeface="Verdana" panose="020B0604030504040204" pitchFamily="34" charset="0"/>
                <a:cs typeface="Verdana" panose="020B0604030504040204" pitchFamily="34" charset="0"/>
              </a:rPr>
              <a:t>;</a:t>
            </a:r>
          </a:p>
          <a:p>
            <a:r>
              <a:rPr lang="en-GB" dirty="0" smtClean="0">
                <a:latin typeface="Verdana" panose="020B0604030504040204" pitchFamily="34" charset="0"/>
                <a:ea typeface="Verdana" panose="020B0604030504040204" pitchFamily="34" charset="0"/>
                <a:cs typeface="Verdana" panose="020B0604030504040204" pitchFamily="34" charset="0"/>
              </a:rPr>
              <a:t>c</a:t>
            </a:r>
            <a:r>
              <a:rPr lang="en-GB" dirty="0">
                <a:latin typeface="Verdana" panose="020B0604030504040204" pitchFamily="34" charset="0"/>
                <a:ea typeface="Verdana" panose="020B0604030504040204" pitchFamily="34" charset="0"/>
                <a:cs typeface="Verdana" panose="020B0604030504040204" pitchFamily="34" charset="0"/>
              </a:rPr>
              <a:t>) Rank them in terms of (un)desirability of their occurring + assign values</a:t>
            </a:r>
            <a:r>
              <a:rPr lang="en-GB" dirty="0" smtClean="0">
                <a:latin typeface="Verdana" panose="020B0604030504040204" pitchFamily="34" charset="0"/>
                <a:ea typeface="Verdana" panose="020B0604030504040204" pitchFamily="34" charset="0"/>
                <a:cs typeface="Verdana" panose="020B0604030504040204" pitchFamily="34" charset="0"/>
              </a:rPr>
              <a:t>;</a:t>
            </a:r>
          </a:p>
          <a:p>
            <a:r>
              <a:rPr lang="en-GB" dirty="0" smtClean="0">
                <a:latin typeface="Verdana" panose="020B0604030504040204" pitchFamily="34" charset="0"/>
                <a:ea typeface="Verdana" panose="020B0604030504040204" pitchFamily="34" charset="0"/>
                <a:cs typeface="Verdana" panose="020B0604030504040204" pitchFamily="34" charset="0"/>
              </a:rPr>
              <a:t>d</a:t>
            </a:r>
            <a:r>
              <a:rPr lang="en-GB" dirty="0">
                <a:latin typeface="Verdana" panose="020B0604030504040204" pitchFamily="34" charset="0"/>
                <a:ea typeface="Verdana" panose="020B0604030504040204" pitchFamily="34" charset="0"/>
                <a:cs typeface="Verdana" panose="020B0604030504040204" pitchFamily="34" charset="0"/>
              </a:rPr>
              <a:t>) </a:t>
            </a:r>
            <a:r>
              <a:rPr lang="en-GB" dirty="0" smtClean="0">
                <a:latin typeface="Verdana" panose="020B0604030504040204" pitchFamily="34" charset="0"/>
                <a:ea typeface="Verdana" panose="020B0604030504040204" pitchFamily="34" charset="0"/>
                <a:cs typeface="Verdana" panose="020B0604030504040204" pitchFamily="34" charset="0"/>
              </a:rPr>
              <a:t>Gather </a:t>
            </a:r>
            <a:r>
              <a:rPr lang="en-GB" dirty="0">
                <a:latin typeface="Verdana" panose="020B0604030504040204" pitchFamily="34" charset="0"/>
                <a:ea typeface="Verdana" panose="020B0604030504040204" pitchFamily="34" charset="0"/>
                <a:cs typeface="Verdana" panose="020B0604030504040204" pitchFamily="34" charset="0"/>
              </a:rPr>
              <a:t>information that will help </a:t>
            </a:r>
            <a:r>
              <a:rPr lang="en-GB" dirty="0" smtClean="0">
                <a:latin typeface="Verdana" panose="020B0604030504040204" pitchFamily="34" charset="0"/>
                <a:ea typeface="Verdana" panose="020B0604030504040204" pitchFamily="34" charset="0"/>
                <a:cs typeface="Verdana" panose="020B0604030504040204" pitchFamily="34" charset="0"/>
              </a:rPr>
              <a:t>you </a:t>
            </a:r>
            <a:r>
              <a:rPr lang="en-GB" dirty="0">
                <a:latin typeface="Verdana" panose="020B0604030504040204" pitchFamily="34" charset="0"/>
                <a:ea typeface="Verdana" panose="020B0604030504040204" pitchFamily="34" charset="0"/>
                <a:cs typeface="Verdana" panose="020B0604030504040204" pitchFamily="34" charset="0"/>
              </a:rPr>
              <a:t>determine the likelihood of each consequence (prior experience, empirical studies of relationships between similar tests and their consequences, historical documents</a:t>
            </a:r>
            <a:r>
              <a:rPr lang="en-GB" dirty="0" smtClean="0">
                <a:latin typeface="Verdana" panose="020B0604030504040204" pitchFamily="34" charset="0"/>
                <a:ea typeface="Verdana" panose="020B0604030504040204" pitchFamily="34" charset="0"/>
                <a:cs typeface="Verdana" panose="020B0604030504040204" pitchFamily="34" charset="0"/>
              </a:rPr>
              <a:t>)</a:t>
            </a:r>
          </a:p>
        </p:txBody>
      </p:sp>
    </p:spTree>
    <p:extLst>
      <p:ext uri="{BB962C8B-B14F-4D97-AF65-F5344CB8AC3E}">
        <p14:creationId xmlns:p14="http://schemas.microsoft.com/office/powerpoint/2010/main" val="27934331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Verdana" panose="020B0604030504040204" pitchFamily="34" charset="0"/>
                <a:ea typeface="Verdana" panose="020B0604030504040204" pitchFamily="34" charset="0"/>
                <a:cs typeface="Verdana" panose="020B0604030504040204" pitchFamily="34" charset="0"/>
              </a:rPr>
              <a:t>OR</a:t>
            </a:r>
            <a:endParaRPr lang="en-US" dirty="0">
              <a:latin typeface="Verdana" panose="020B0604030504040204" pitchFamily="34" charset="0"/>
              <a:ea typeface="Verdana" panose="020B0604030504040204" pitchFamily="34" charset="0"/>
              <a:cs typeface="Verdana" panose="020B0604030504040204" pitchFamily="34" charset="0"/>
            </a:endParaRPr>
          </a:p>
        </p:txBody>
      </p:sp>
      <p:sp>
        <p:nvSpPr>
          <p:cNvPr id="3" name="Content Placeholder 2"/>
          <p:cNvSpPr>
            <a:spLocks noGrp="1"/>
          </p:cNvSpPr>
          <p:nvPr>
            <p:ph idx="1"/>
          </p:nvPr>
        </p:nvSpPr>
        <p:spPr/>
        <p:txBody>
          <a:bodyPr/>
          <a:lstStyle/>
          <a:p>
            <a:r>
              <a:rPr lang="en-GB" dirty="0">
                <a:latin typeface="Verdana" panose="020B0604030504040204" pitchFamily="34" charset="0"/>
                <a:ea typeface="Verdana" panose="020B0604030504040204" pitchFamily="34" charset="0"/>
                <a:cs typeface="Verdana" panose="020B0604030504040204" pitchFamily="34" charset="0"/>
              </a:rPr>
              <a:t>Consider alternatives to testing as a means of achieving the same </a:t>
            </a:r>
            <a:r>
              <a:rPr lang="en-GB" dirty="0" smtClean="0">
                <a:latin typeface="Verdana" panose="020B0604030504040204" pitchFamily="34" charset="0"/>
                <a:ea typeface="Verdana" panose="020B0604030504040204" pitchFamily="34" charset="0"/>
                <a:cs typeface="Verdana" panose="020B0604030504040204" pitchFamily="34" charset="0"/>
              </a:rPr>
              <a:t>purposes</a:t>
            </a:r>
            <a:endParaRPr lang="en-GB"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3848950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211144" cy="1143000"/>
          </a:xfrm>
        </p:spPr>
        <p:txBody>
          <a:bodyPr>
            <a:normAutofit fontScale="90000"/>
          </a:bodyPr>
          <a:lstStyle/>
          <a:p>
            <a:r>
              <a:rPr lang="en-US" dirty="0" smtClean="0">
                <a:latin typeface="Verdana" panose="020B0604030504040204" pitchFamily="34" charset="0"/>
                <a:ea typeface="Verdana" panose="020B0604030504040204" pitchFamily="34" charset="0"/>
                <a:cs typeface="Verdana" panose="020B0604030504040204" pitchFamily="34" charset="0"/>
              </a:rPr>
              <a:t>What undermines valid use of test results</a:t>
            </a:r>
            <a:endParaRPr lang="en-US" dirty="0">
              <a:latin typeface="Verdana" panose="020B0604030504040204" pitchFamily="34" charset="0"/>
              <a:ea typeface="Verdana" panose="020B0604030504040204" pitchFamily="34" charset="0"/>
              <a:cs typeface="Verdana" panose="020B0604030504040204" pitchFamily="34" charset="0"/>
            </a:endParaRPr>
          </a:p>
        </p:txBody>
      </p:sp>
      <p:sp>
        <p:nvSpPr>
          <p:cNvPr id="3" name="Content Placeholder 2"/>
          <p:cNvSpPr>
            <a:spLocks noGrp="1"/>
          </p:cNvSpPr>
          <p:nvPr>
            <p:ph idx="1"/>
          </p:nvPr>
        </p:nvSpPr>
        <p:spPr/>
        <p:txBody>
          <a:bodyPr>
            <a:normAutofit fontScale="85000" lnSpcReduction="10000"/>
          </a:bodyPr>
          <a:lstStyle/>
          <a:p>
            <a:r>
              <a:rPr lang="en-GB" dirty="0" smtClean="0">
                <a:latin typeface="Verdana" panose="020B0604030504040204" pitchFamily="34" charset="0"/>
                <a:ea typeface="Verdana" panose="020B0604030504040204" pitchFamily="34" charset="0"/>
                <a:cs typeface="Verdana" panose="020B0604030504040204" pitchFamily="34" charset="0"/>
              </a:rPr>
              <a:t>different </a:t>
            </a:r>
            <a:r>
              <a:rPr lang="en-GB" dirty="0">
                <a:latin typeface="Verdana" panose="020B0604030504040204" pitchFamily="34" charset="0"/>
                <a:ea typeface="Verdana" panose="020B0604030504040204" pitchFamily="34" charset="0"/>
                <a:cs typeface="Verdana" panose="020B0604030504040204" pitchFamily="34" charset="0"/>
              </a:rPr>
              <a:t>stakeholders have competing agendas in education; </a:t>
            </a:r>
            <a:endParaRPr lang="en-GB" dirty="0" smtClean="0">
              <a:latin typeface="Verdana" panose="020B0604030504040204" pitchFamily="34" charset="0"/>
              <a:ea typeface="Verdana" panose="020B0604030504040204" pitchFamily="34" charset="0"/>
              <a:cs typeface="Verdana" panose="020B0604030504040204" pitchFamily="34" charset="0"/>
            </a:endParaRPr>
          </a:p>
          <a:p>
            <a:r>
              <a:rPr lang="en-GB" dirty="0" smtClean="0">
                <a:latin typeface="Verdana" panose="020B0604030504040204" pitchFamily="34" charset="0"/>
                <a:ea typeface="Verdana" panose="020B0604030504040204" pitchFamily="34" charset="0"/>
                <a:cs typeface="Verdana" panose="020B0604030504040204" pitchFamily="34" charset="0"/>
              </a:rPr>
              <a:t>highly </a:t>
            </a:r>
            <a:r>
              <a:rPr lang="en-GB" dirty="0">
                <a:latin typeface="Verdana" panose="020B0604030504040204" pitchFamily="34" charset="0"/>
                <a:ea typeface="Verdana" panose="020B0604030504040204" pitchFamily="34" charset="0"/>
                <a:cs typeface="Verdana" panose="020B0604030504040204" pitchFamily="34" charset="0"/>
              </a:rPr>
              <a:t>technical aspects of testing often are poorly understood within the general public; </a:t>
            </a:r>
            <a:endParaRPr lang="en-GB" dirty="0" smtClean="0">
              <a:latin typeface="Verdana" panose="020B0604030504040204" pitchFamily="34" charset="0"/>
              <a:ea typeface="Verdana" panose="020B0604030504040204" pitchFamily="34" charset="0"/>
              <a:cs typeface="Verdana" panose="020B0604030504040204" pitchFamily="34" charset="0"/>
            </a:endParaRPr>
          </a:p>
          <a:p>
            <a:r>
              <a:rPr lang="en-GB" dirty="0" smtClean="0">
                <a:latin typeface="Verdana" panose="020B0604030504040204" pitchFamily="34" charset="0"/>
                <a:ea typeface="Verdana" panose="020B0604030504040204" pitchFamily="34" charset="0"/>
                <a:cs typeface="Verdana" panose="020B0604030504040204" pitchFamily="34" charset="0"/>
              </a:rPr>
              <a:t>test </a:t>
            </a:r>
            <a:r>
              <a:rPr lang="en-GB" dirty="0">
                <a:latin typeface="Verdana" panose="020B0604030504040204" pitchFamily="34" charset="0"/>
                <a:ea typeface="Verdana" panose="020B0604030504040204" pitchFamily="34" charset="0"/>
                <a:cs typeface="Verdana" panose="020B0604030504040204" pitchFamily="34" charset="0"/>
              </a:rPr>
              <a:t>security can promote a sense of </a:t>
            </a:r>
            <a:r>
              <a:rPr lang="en-GB" dirty="0" smtClean="0">
                <a:latin typeface="Verdana" panose="020B0604030504040204" pitchFamily="34" charset="0"/>
                <a:ea typeface="Verdana" panose="020B0604030504040204" pitchFamily="34" charset="0"/>
                <a:cs typeface="Verdana" panose="020B0604030504040204" pitchFamily="34" charset="0"/>
              </a:rPr>
              <a:t>secrecy;</a:t>
            </a:r>
          </a:p>
          <a:p>
            <a:r>
              <a:rPr lang="en-GB" dirty="0" smtClean="0">
                <a:latin typeface="Verdana" panose="020B0604030504040204" pitchFamily="34" charset="0"/>
                <a:ea typeface="Verdana" panose="020B0604030504040204" pitchFamily="34" charset="0"/>
                <a:cs typeface="Verdana" panose="020B0604030504040204" pitchFamily="34" charset="0"/>
              </a:rPr>
              <a:t>policy-makers </a:t>
            </a:r>
            <a:r>
              <a:rPr lang="en-GB" dirty="0">
                <a:latin typeface="Verdana" panose="020B0604030504040204" pitchFamily="34" charset="0"/>
                <a:ea typeface="Verdana" panose="020B0604030504040204" pitchFamily="34" charset="0"/>
                <a:cs typeface="Verdana" panose="020B0604030504040204" pitchFamily="34" charset="0"/>
              </a:rPr>
              <a:t>and practitioners often can use testing results in ways that were not intended by test developers</a:t>
            </a:r>
            <a:r>
              <a:rPr lang="en-GB" dirty="0" smtClean="0">
                <a:latin typeface="Verdana" panose="020B0604030504040204" pitchFamily="34" charset="0"/>
                <a:ea typeface="Verdana" panose="020B0604030504040204" pitchFamily="34" charset="0"/>
                <a:cs typeface="Verdana" panose="020B0604030504040204" pitchFamily="34" charset="0"/>
              </a:rPr>
              <a:t>.</a:t>
            </a:r>
          </a:p>
          <a:p>
            <a:pPr marL="0" indent="0">
              <a:buNone/>
            </a:pPr>
            <a:r>
              <a:rPr lang="en-GB" dirty="0">
                <a:latin typeface="Verdana" panose="020B0604030504040204" pitchFamily="34" charset="0"/>
                <a:ea typeface="Verdana" panose="020B0604030504040204" pitchFamily="34" charset="0"/>
                <a:cs typeface="Verdana" panose="020B0604030504040204" pitchFamily="34" charset="0"/>
              </a:rPr>
              <a:t/>
            </a:r>
            <a:br>
              <a:rPr lang="en-GB" dirty="0">
                <a:latin typeface="Verdana" panose="020B0604030504040204" pitchFamily="34" charset="0"/>
                <a:ea typeface="Verdana" panose="020B0604030504040204" pitchFamily="34" charset="0"/>
                <a:cs typeface="Verdana" panose="020B0604030504040204" pitchFamily="34" charset="0"/>
              </a:rPr>
            </a:br>
            <a:r>
              <a:rPr lang="en-GB" dirty="0">
                <a:latin typeface="Verdana" panose="020B0604030504040204" pitchFamily="34" charset="0"/>
                <a:ea typeface="Verdana" panose="020B0604030504040204" pitchFamily="34" charset="0"/>
                <a:cs typeface="Verdana" panose="020B0604030504040204" pitchFamily="34" charset="0"/>
              </a:rPr>
              <a:t>All of it </a:t>
            </a:r>
            <a:r>
              <a:rPr lang="en-GB" dirty="0" smtClean="0">
                <a:latin typeface="Verdana" panose="020B0604030504040204" pitchFamily="34" charset="0"/>
                <a:ea typeface="Verdana" panose="020B0604030504040204" pitchFamily="34" charset="0"/>
                <a:cs typeface="Verdana" panose="020B0604030504040204" pitchFamily="34" charset="0"/>
              </a:rPr>
              <a:t>feeds </a:t>
            </a:r>
            <a:r>
              <a:rPr lang="en-GB" dirty="0">
                <a:latin typeface="Verdana" panose="020B0604030504040204" pitchFamily="34" charset="0"/>
                <a:ea typeface="Verdana" panose="020B0604030504040204" pitchFamily="34" charset="0"/>
                <a:cs typeface="Verdana" panose="020B0604030504040204" pitchFamily="34" charset="0"/>
              </a:rPr>
              <a:t>back into public mistrust</a:t>
            </a:r>
            <a:r>
              <a:rPr lang="en-GB" dirty="0" smtClean="0">
                <a:latin typeface="Verdana" panose="020B0604030504040204" pitchFamily="34" charset="0"/>
                <a:ea typeface="Verdana" panose="020B0604030504040204" pitchFamily="34" charset="0"/>
                <a:cs typeface="Verdana" panose="020B0604030504040204" pitchFamily="34" charset="0"/>
              </a:rPr>
              <a:t>.</a:t>
            </a:r>
            <a:endParaRPr lang="en-GB"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3500641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139136" cy="1325562"/>
          </a:xfrm>
        </p:spPr>
        <p:txBody>
          <a:bodyPr>
            <a:normAutofit fontScale="90000"/>
          </a:bodyPr>
          <a:lstStyle/>
          <a:p>
            <a:r>
              <a:rPr lang="en-GB" dirty="0">
                <a:latin typeface="Verdana" panose="020B0604030504040204" pitchFamily="34" charset="0"/>
                <a:ea typeface="Verdana" panose="020B0604030504040204" pitchFamily="34" charset="0"/>
                <a:cs typeface="Verdana" panose="020B0604030504040204" pitchFamily="34" charset="0"/>
              </a:rPr>
              <a:t>Validity = </a:t>
            </a:r>
            <a:r>
              <a:rPr lang="en-GB" dirty="0" smtClean="0">
                <a:latin typeface="Verdana" panose="020B0604030504040204" pitchFamily="34" charset="0"/>
                <a:ea typeface="Verdana" panose="020B0604030504040204" pitchFamily="34" charset="0"/>
                <a:cs typeface="Verdana" panose="020B0604030504040204" pitchFamily="34" charset="0"/>
              </a:rPr>
              <a:t>Overall </a:t>
            </a:r>
            <a:r>
              <a:rPr lang="en-GB" dirty="0">
                <a:latin typeface="Verdana" panose="020B0604030504040204" pitchFamily="34" charset="0"/>
                <a:ea typeface="Verdana" panose="020B0604030504040204" pitchFamily="34" charset="0"/>
                <a:cs typeface="Verdana" panose="020B0604030504040204" pitchFamily="34" charset="0"/>
              </a:rPr>
              <a:t>Q</a:t>
            </a:r>
            <a:r>
              <a:rPr lang="en-GB" dirty="0" smtClean="0">
                <a:latin typeface="Verdana" panose="020B0604030504040204" pitchFamily="34" charset="0"/>
                <a:ea typeface="Verdana" panose="020B0604030504040204" pitchFamily="34" charset="0"/>
                <a:cs typeface="Verdana" panose="020B0604030504040204" pitchFamily="34" charset="0"/>
              </a:rPr>
              <a:t>uality</a:t>
            </a:r>
            <a:endParaRPr lang="en-US" dirty="0">
              <a:latin typeface="Verdana" panose="020B0604030504040204" pitchFamily="34" charset="0"/>
              <a:ea typeface="Verdana" panose="020B0604030504040204" pitchFamily="34" charset="0"/>
              <a:cs typeface="Verdana" panose="020B0604030504040204" pitchFamily="34" charset="0"/>
            </a:endParaRPr>
          </a:p>
        </p:txBody>
      </p:sp>
      <p:sp>
        <p:nvSpPr>
          <p:cNvPr id="3" name="Content Placeholder 2"/>
          <p:cNvSpPr>
            <a:spLocks noGrp="1"/>
          </p:cNvSpPr>
          <p:nvPr>
            <p:ph idx="1"/>
          </p:nvPr>
        </p:nvSpPr>
        <p:spPr/>
        <p:txBody>
          <a:bodyPr/>
          <a:lstStyle/>
          <a:p>
            <a:r>
              <a:rPr lang="en-GB" dirty="0" smtClean="0">
                <a:latin typeface="Verdana" panose="020B0604030504040204" pitchFamily="34" charset="0"/>
                <a:ea typeface="Verdana" panose="020B0604030504040204" pitchFamily="34" charset="0"/>
                <a:cs typeface="Verdana" panose="020B0604030504040204" pitchFamily="34" charset="0"/>
              </a:rPr>
              <a:t>allows </a:t>
            </a:r>
            <a:r>
              <a:rPr lang="en-GB" dirty="0">
                <a:latin typeface="Verdana" panose="020B0604030504040204" pitchFamily="34" charset="0"/>
                <a:ea typeface="Verdana" panose="020B0604030504040204" pitchFamily="34" charset="0"/>
                <a:cs typeface="Verdana" panose="020B0604030504040204" pitchFamily="34" charset="0"/>
              </a:rPr>
              <a:t>one to express one’s opinion that some tests are better than others in a given situation, without having the connotation of precision and objectivity that the jargon of degrees of validity suggests</a:t>
            </a:r>
            <a:r>
              <a:rPr lang="en-GB" dirty="0" smtClean="0">
                <a:latin typeface="Verdana" panose="020B0604030504040204" pitchFamily="34" charset="0"/>
                <a:ea typeface="Verdana" panose="020B0604030504040204" pitchFamily="34" charset="0"/>
                <a:cs typeface="Verdana" panose="020B0604030504040204" pitchFamily="34" charset="0"/>
              </a:rPr>
              <a:t>.</a:t>
            </a:r>
            <a:endParaRPr lang="en-GB"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42393032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Verdana" panose="020B0604030504040204" pitchFamily="34" charset="0"/>
                <a:ea typeface="Verdana" panose="020B0604030504040204" pitchFamily="34" charset="0"/>
                <a:cs typeface="Verdana" panose="020B0604030504040204" pitchFamily="34" charset="0"/>
              </a:rPr>
              <a:t>Validity = </a:t>
            </a:r>
            <a:r>
              <a:rPr lang="en-GB" dirty="0">
                <a:latin typeface="Verdana" panose="020B0604030504040204" pitchFamily="34" charset="0"/>
                <a:ea typeface="Verdana" panose="020B0604030504040204" pitchFamily="34" charset="0"/>
                <a:cs typeface="Verdana" panose="020B0604030504040204" pitchFamily="34" charset="0"/>
              </a:rPr>
              <a:t>a subjective summary of evidence</a:t>
            </a:r>
            <a:endParaRPr lang="en-US" dirty="0">
              <a:latin typeface="Verdana" panose="020B0604030504040204" pitchFamily="34" charset="0"/>
              <a:ea typeface="Verdana" panose="020B0604030504040204" pitchFamily="34" charset="0"/>
              <a:cs typeface="Verdana" panose="020B0604030504040204" pitchFamily="34" charset="0"/>
            </a:endParaRPr>
          </a:p>
        </p:txBody>
      </p:sp>
      <p:sp>
        <p:nvSpPr>
          <p:cNvPr id="3" name="Content Placeholder 2"/>
          <p:cNvSpPr>
            <a:spLocks noGrp="1"/>
          </p:cNvSpPr>
          <p:nvPr>
            <p:ph idx="1"/>
          </p:nvPr>
        </p:nvSpPr>
        <p:spPr/>
        <p:txBody>
          <a:bodyPr>
            <a:normAutofit/>
          </a:bodyPr>
          <a:lstStyle/>
          <a:p>
            <a:pPr marL="0" indent="0">
              <a:buNone/>
            </a:pPr>
            <a:r>
              <a:rPr lang="en-GB" dirty="0">
                <a:latin typeface="Verdana" panose="020B0604030504040204" pitchFamily="34" charset="0"/>
                <a:ea typeface="Verdana" panose="020B0604030504040204" pitchFamily="34" charset="0"/>
                <a:cs typeface="Verdana" panose="020B0604030504040204" pitchFamily="34" charset="0"/>
              </a:rPr>
              <a:t>There is no coefficient like a reliability coefficient, saying this has a validity of 0.80 and that has a validity of 0.40</a:t>
            </a:r>
            <a:r>
              <a:rPr lang="en-GB" dirty="0" smtClean="0">
                <a:latin typeface="Verdana" panose="020B0604030504040204" pitchFamily="34" charset="0"/>
                <a:ea typeface="Verdana" panose="020B0604030504040204" pitchFamily="34" charset="0"/>
                <a:cs typeface="Verdana" panose="020B0604030504040204" pitchFamily="34" charset="0"/>
              </a:rPr>
              <a:t>.</a:t>
            </a:r>
          </a:p>
          <a:p>
            <a:pPr marL="0" indent="0">
              <a:buNone/>
            </a:pPr>
            <a:endParaRPr lang="en-GB" dirty="0" smtClean="0">
              <a:latin typeface="Verdana" panose="020B0604030504040204" pitchFamily="34" charset="0"/>
              <a:ea typeface="Verdana" panose="020B0604030504040204" pitchFamily="34" charset="0"/>
              <a:cs typeface="Verdana" panose="020B0604030504040204" pitchFamily="34" charset="0"/>
            </a:endParaRPr>
          </a:p>
          <a:p>
            <a:r>
              <a:rPr lang="en-GB" dirty="0" smtClean="0">
                <a:latin typeface="Verdana" panose="020B0604030504040204" pitchFamily="34" charset="0"/>
                <a:ea typeface="Verdana" panose="020B0604030504040204" pitchFamily="34" charset="0"/>
                <a:cs typeface="Verdana" panose="020B0604030504040204" pitchFamily="34" charset="0"/>
              </a:rPr>
              <a:t>There </a:t>
            </a:r>
            <a:r>
              <a:rPr lang="en-GB" dirty="0">
                <a:latin typeface="Verdana" panose="020B0604030504040204" pitchFamily="34" charset="0"/>
                <a:ea typeface="Verdana" panose="020B0604030504040204" pitchFamily="34" charset="0"/>
                <a:cs typeface="Verdana" panose="020B0604030504040204" pitchFamily="34" charset="0"/>
              </a:rPr>
              <a:t>is good evidence of the validity of x.</a:t>
            </a:r>
          </a:p>
          <a:p>
            <a:r>
              <a:rPr lang="en-GB" dirty="0" smtClean="0">
                <a:latin typeface="Verdana" panose="020B0604030504040204" pitchFamily="34" charset="0"/>
                <a:ea typeface="Verdana" panose="020B0604030504040204" pitchFamily="34" charset="0"/>
                <a:cs typeface="Verdana" panose="020B0604030504040204" pitchFamily="34" charset="0"/>
              </a:rPr>
              <a:t>There </a:t>
            </a:r>
            <a:r>
              <a:rPr lang="en-GB" dirty="0">
                <a:latin typeface="Verdana" panose="020B0604030504040204" pitchFamily="34" charset="0"/>
                <a:ea typeface="Verdana" panose="020B0604030504040204" pitchFamily="34" charset="0"/>
                <a:cs typeface="Verdana" panose="020B0604030504040204" pitchFamily="34" charset="0"/>
              </a:rPr>
              <a:t>is good evidence of the lack of validity of y</a:t>
            </a:r>
            <a:r>
              <a:rPr lang="en-GB" dirty="0" smtClean="0">
                <a:latin typeface="Verdana" panose="020B0604030504040204" pitchFamily="34" charset="0"/>
                <a:ea typeface="Verdana" panose="020B0604030504040204" pitchFamily="34" charset="0"/>
                <a:cs typeface="Verdana" panose="020B0604030504040204" pitchFamily="34" charset="0"/>
              </a:rPr>
              <a:t>.</a:t>
            </a:r>
            <a:endParaRPr lang="en-GB"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1996610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211144" cy="1143000"/>
          </a:xfrm>
        </p:spPr>
        <p:txBody>
          <a:bodyPr>
            <a:normAutofit fontScale="90000"/>
          </a:bodyPr>
          <a:lstStyle/>
          <a:p>
            <a:r>
              <a:rPr lang="en-US" dirty="0" smtClean="0">
                <a:latin typeface="Verdana" panose="020B0604030504040204" pitchFamily="34" charset="0"/>
                <a:ea typeface="Verdana" panose="020B0604030504040204" pitchFamily="34" charset="0"/>
                <a:cs typeface="Verdana" panose="020B0604030504040204" pitchFamily="34" charset="0"/>
              </a:rPr>
              <a:t>Consequences for NAFL and testing </a:t>
            </a:r>
            <a:endParaRPr lang="en-US" dirty="0">
              <a:latin typeface="Verdana" panose="020B0604030504040204" pitchFamily="34" charset="0"/>
              <a:ea typeface="Verdana" panose="020B0604030504040204" pitchFamily="34" charset="0"/>
              <a:cs typeface="Verdana" panose="020B0604030504040204" pitchFamily="34" charset="0"/>
            </a:endParaRPr>
          </a:p>
        </p:txBody>
      </p:sp>
      <p:sp>
        <p:nvSpPr>
          <p:cNvPr id="3" name="Content Placeholder 2"/>
          <p:cNvSpPr>
            <a:spLocks noGrp="1"/>
          </p:cNvSpPr>
          <p:nvPr>
            <p:ph idx="1"/>
          </p:nvPr>
        </p:nvSpPr>
        <p:spPr>
          <a:xfrm>
            <a:off x="457200" y="1600200"/>
            <a:ext cx="8229600" cy="4997152"/>
          </a:xfrm>
        </p:spPr>
        <p:txBody>
          <a:bodyPr>
            <a:normAutofit fontScale="85000" lnSpcReduction="20000"/>
          </a:bodyPr>
          <a:lstStyle/>
          <a:p>
            <a:r>
              <a:rPr lang="en-GB" dirty="0">
                <a:latin typeface="Verdana" panose="020B0604030504040204" pitchFamily="34" charset="0"/>
                <a:ea typeface="Verdana" panose="020B0604030504040204" pitchFamily="34" charset="0"/>
                <a:cs typeface="Verdana" panose="020B0604030504040204" pitchFamily="34" charset="0"/>
              </a:rPr>
              <a:t>Senior officers who have problems achieving SLP 2-2-2-2 choose to leave NAFL</a:t>
            </a:r>
          </a:p>
          <a:p>
            <a:pPr marL="0" indent="0">
              <a:buNone/>
            </a:pPr>
            <a:endParaRPr lang="en-GB" dirty="0">
              <a:latin typeface="Verdana" panose="020B0604030504040204" pitchFamily="34" charset="0"/>
              <a:ea typeface="Verdana" panose="020B0604030504040204" pitchFamily="34" charset="0"/>
              <a:cs typeface="Verdana" panose="020B0604030504040204" pitchFamily="34" charset="0"/>
            </a:endParaRPr>
          </a:p>
          <a:p>
            <a:r>
              <a:rPr lang="en-GB" dirty="0">
                <a:latin typeface="Verdana" panose="020B0604030504040204" pitchFamily="34" charset="0"/>
                <a:ea typeface="Verdana" panose="020B0604030504040204" pitchFamily="34" charset="0"/>
                <a:cs typeface="Verdana" panose="020B0604030504040204" pitchFamily="34" charset="0"/>
              </a:rPr>
              <a:t>Suggestions to change language testing </a:t>
            </a:r>
            <a:r>
              <a:rPr lang="en-GB" dirty="0" smtClean="0">
                <a:latin typeface="Verdana" panose="020B0604030504040204" pitchFamily="34" charset="0"/>
                <a:ea typeface="Verdana" panose="020B0604030504040204" pitchFamily="34" charset="0"/>
                <a:cs typeface="Verdana" panose="020B0604030504040204" pitchFamily="34" charset="0"/>
              </a:rPr>
              <a:t>policy – lower requirements, set up national </a:t>
            </a:r>
            <a:r>
              <a:rPr lang="en-GB" dirty="0" smtClean="0">
                <a:latin typeface="Verdana" panose="020B0604030504040204" pitchFamily="34" charset="0"/>
                <a:ea typeface="Verdana" panose="020B0604030504040204" pitchFamily="34" charset="0"/>
                <a:cs typeface="Verdana" panose="020B0604030504040204" pitchFamily="34" charset="0"/>
              </a:rPr>
              <a:t>standards/ tests</a:t>
            </a:r>
            <a:endParaRPr lang="en-GB" dirty="0" smtClean="0">
              <a:latin typeface="Verdana" panose="020B0604030504040204" pitchFamily="34" charset="0"/>
              <a:ea typeface="Verdana" panose="020B0604030504040204" pitchFamily="34" charset="0"/>
              <a:cs typeface="Verdana" panose="020B0604030504040204" pitchFamily="34" charset="0"/>
            </a:endParaRPr>
          </a:p>
          <a:p>
            <a:r>
              <a:rPr lang="en-GB" dirty="0" smtClean="0">
                <a:latin typeface="Verdana" panose="020B0604030504040204" pitchFamily="34" charset="0"/>
                <a:ea typeface="Verdana" panose="020B0604030504040204" pitchFamily="34" charset="0"/>
                <a:cs typeface="Verdana" panose="020B0604030504040204" pitchFamily="34" charset="0"/>
              </a:rPr>
              <a:t>Organize </a:t>
            </a:r>
            <a:r>
              <a:rPr lang="en-GB" dirty="0">
                <a:latin typeface="Verdana" panose="020B0604030504040204" pitchFamily="34" charset="0"/>
                <a:ea typeface="Verdana" panose="020B0604030504040204" pitchFamily="34" charset="0"/>
                <a:cs typeface="Verdana" panose="020B0604030504040204" pitchFamily="34" charset="0"/>
              </a:rPr>
              <a:t>STANAG test trips to Lithuania/ SHAPE/ </a:t>
            </a:r>
            <a:r>
              <a:rPr lang="en-GB" dirty="0" smtClean="0">
                <a:latin typeface="Verdana" panose="020B0604030504040204" pitchFamily="34" charset="0"/>
                <a:ea typeface="Verdana" panose="020B0604030504040204" pitchFamily="34" charset="0"/>
                <a:cs typeface="Verdana" panose="020B0604030504040204" pitchFamily="34" charset="0"/>
              </a:rPr>
              <a:t>elsewhere</a:t>
            </a:r>
          </a:p>
          <a:p>
            <a:r>
              <a:rPr lang="en-GB" dirty="0" smtClean="0">
                <a:latin typeface="Verdana" panose="020B0604030504040204" pitchFamily="34" charset="0"/>
                <a:ea typeface="Verdana" panose="020B0604030504040204" pitchFamily="34" charset="0"/>
                <a:cs typeface="Verdana" panose="020B0604030504040204" pitchFamily="34" charset="0"/>
              </a:rPr>
              <a:t>Allow </a:t>
            </a:r>
            <a:r>
              <a:rPr lang="en-GB" dirty="0">
                <a:latin typeface="Verdana" panose="020B0604030504040204" pitchFamily="34" charset="0"/>
                <a:ea typeface="Verdana" panose="020B0604030504040204" pitchFamily="34" charset="0"/>
                <a:cs typeface="Verdana" panose="020B0604030504040204" pitchFamily="34" charset="0"/>
              </a:rPr>
              <a:t>retaking the STANAG test until the required SLP is </a:t>
            </a:r>
            <a:r>
              <a:rPr lang="en-GB" dirty="0" smtClean="0">
                <a:latin typeface="Verdana" panose="020B0604030504040204" pitchFamily="34" charset="0"/>
                <a:ea typeface="Verdana" panose="020B0604030504040204" pitchFamily="34" charset="0"/>
                <a:cs typeface="Verdana" panose="020B0604030504040204" pitchFamily="34" charset="0"/>
              </a:rPr>
              <a:t>achieved</a:t>
            </a:r>
          </a:p>
          <a:p>
            <a:r>
              <a:rPr lang="en-GB" dirty="0" smtClean="0">
                <a:latin typeface="Verdana" panose="020B0604030504040204" pitchFamily="34" charset="0"/>
                <a:ea typeface="Verdana" panose="020B0604030504040204" pitchFamily="34" charset="0"/>
                <a:cs typeface="Verdana" panose="020B0604030504040204" pitchFamily="34" charset="0"/>
              </a:rPr>
              <a:t>Establish </a:t>
            </a:r>
            <a:r>
              <a:rPr lang="en-GB" dirty="0">
                <a:latin typeface="Verdana" panose="020B0604030504040204" pitchFamily="34" charset="0"/>
                <a:ea typeface="Verdana" panose="020B0604030504040204" pitchFamily="34" charset="0"/>
                <a:cs typeface="Verdana" panose="020B0604030504040204" pitchFamily="34" charset="0"/>
              </a:rPr>
              <a:t>appeals procedure involving independent experts (from other NATO countries</a:t>
            </a:r>
            <a:r>
              <a:rPr lang="en-GB" dirty="0" smtClean="0">
                <a:latin typeface="Verdana" panose="020B0604030504040204" pitchFamily="34" charset="0"/>
                <a:ea typeface="Verdana" panose="020B0604030504040204" pitchFamily="34" charset="0"/>
                <a:cs typeface="Verdana" panose="020B0604030504040204" pitchFamily="34" charset="0"/>
              </a:rPr>
              <a:t>)</a:t>
            </a:r>
            <a:endParaRPr lang="en-GB"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8328572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139136" cy="1143000"/>
          </a:xfrm>
        </p:spPr>
        <p:txBody>
          <a:bodyPr>
            <a:normAutofit fontScale="90000"/>
          </a:bodyPr>
          <a:lstStyle/>
          <a:p>
            <a:r>
              <a:rPr lang="en-US" dirty="0" smtClean="0">
                <a:latin typeface="Verdana" panose="020B0604030504040204" pitchFamily="34" charset="0"/>
                <a:ea typeface="Verdana" panose="020B0604030504040204" pitchFamily="34" charset="0"/>
                <a:cs typeface="Verdana" panose="020B0604030504040204" pitchFamily="34" charset="0"/>
              </a:rPr>
              <a:t>Consequences for teaching</a:t>
            </a:r>
            <a:endParaRPr lang="en-US" dirty="0">
              <a:latin typeface="Verdana" panose="020B0604030504040204" pitchFamily="34" charset="0"/>
              <a:ea typeface="Verdana" panose="020B0604030504040204" pitchFamily="34" charset="0"/>
              <a:cs typeface="Verdana" panose="020B0604030504040204" pitchFamily="34" charset="0"/>
            </a:endParaRPr>
          </a:p>
        </p:txBody>
      </p:sp>
      <p:sp>
        <p:nvSpPr>
          <p:cNvPr id="3" name="Content Placeholder 2"/>
          <p:cNvSpPr>
            <a:spLocks noGrp="1"/>
          </p:cNvSpPr>
          <p:nvPr>
            <p:ph idx="1"/>
          </p:nvPr>
        </p:nvSpPr>
        <p:spPr/>
        <p:txBody>
          <a:bodyPr/>
          <a:lstStyle/>
          <a:p>
            <a:r>
              <a:rPr lang="en-GB" dirty="0">
                <a:latin typeface="Verdana" panose="020B0604030504040204" pitchFamily="34" charset="0"/>
                <a:ea typeface="Verdana" panose="020B0604030504040204" pitchFamily="34" charset="0"/>
                <a:cs typeface="Verdana" panose="020B0604030504040204" pitchFamily="34" charset="0"/>
              </a:rPr>
              <a:t>Job (self)evaluation for teachers</a:t>
            </a:r>
          </a:p>
          <a:p>
            <a:r>
              <a:rPr lang="en-GB" dirty="0">
                <a:latin typeface="Verdana" panose="020B0604030504040204" pitchFamily="34" charset="0"/>
                <a:ea typeface="Verdana" panose="020B0604030504040204" pitchFamily="34" charset="0"/>
                <a:cs typeface="Verdana" panose="020B0604030504040204" pitchFamily="34" charset="0"/>
              </a:rPr>
              <a:t>Assigning </a:t>
            </a:r>
            <a:r>
              <a:rPr lang="en-GB" dirty="0" smtClean="0">
                <a:latin typeface="Verdana" panose="020B0604030504040204" pitchFamily="34" charset="0"/>
                <a:ea typeface="Verdana" panose="020B0604030504040204" pitchFamily="34" charset="0"/>
                <a:cs typeface="Verdana" panose="020B0604030504040204" pitchFamily="34" charset="0"/>
              </a:rPr>
              <a:t>students </a:t>
            </a:r>
            <a:r>
              <a:rPr lang="en-GB" dirty="0">
                <a:latin typeface="Verdana" panose="020B0604030504040204" pitchFamily="34" charset="0"/>
                <a:ea typeface="Verdana" panose="020B0604030504040204" pitchFamily="34" charset="0"/>
                <a:cs typeface="Verdana" panose="020B0604030504040204" pitchFamily="34" charset="0"/>
              </a:rPr>
              <a:t>to groups based on their desired end-of course STANAG test results, not entrance test results</a:t>
            </a:r>
            <a:r>
              <a:rPr lang="en-GB" dirty="0" smtClean="0">
                <a:latin typeface="Verdana" panose="020B0604030504040204" pitchFamily="34" charset="0"/>
                <a:ea typeface="Verdana" panose="020B0604030504040204" pitchFamily="34" charset="0"/>
                <a:cs typeface="Verdana" panose="020B0604030504040204" pitchFamily="34" charset="0"/>
              </a:rPr>
              <a:t>.</a:t>
            </a:r>
          </a:p>
          <a:p>
            <a:r>
              <a:rPr lang="en-GB" dirty="0" smtClean="0">
                <a:latin typeface="Verdana" panose="020B0604030504040204" pitchFamily="34" charset="0"/>
                <a:ea typeface="Verdana" panose="020B0604030504040204" pitchFamily="34" charset="0"/>
                <a:cs typeface="Verdana" panose="020B0604030504040204" pitchFamily="34" charset="0"/>
              </a:rPr>
              <a:t>Evaluating a course based </a:t>
            </a:r>
            <a:r>
              <a:rPr lang="en-GB" dirty="0">
                <a:latin typeface="Verdana" panose="020B0604030504040204" pitchFamily="34" charset="0"/>
                <a:ea typeface="Verdana" panose="020B0604030504040204" pitchFamily="34" charset="0"/>
                <a:cs typeface="Verdana" panose="020B0604030504040204" pitchFamily="34" charset="0"/>
              </a:rPr>
              <a:t>on their desired end-of course STANAG test </a:t>
            </a:r>
            <a:r>
              <a:rPr lang="en-GB" dirty="0" smtClean="0">
                <a:latin typeface="Verdana" panose="020B0604030504040204" pitchFamily="34" charset="0"/>
                <a:ea typeface="Verdana" panose="020B0604030504040204" pitchFamily="34" charset="0"/>
                <a:cs typeface="Verdana" panose="020B0604030504040204" pitchFamily="34" charset="0"/>
              </a:rPr>
              <a:t>results. </a:t>
            </a:r>
            <a:endParaRPr lang="en-GB"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2646008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Verdana" panose="020B0604030504040204" pitchFamily="34" charset="0"/>
                <a:ea typeface="Verdana" panose="020B0604030504040204" pitchFamily="34" charset="0"/>
                <a:cs typeface="Verdana" panose="020B0604030504040204" pitchFamily="34" charset="0"/>
              </a:rPr>
              <a:t>Summary</a:t>
            </a:r>
            <a:endParaRPr lang="en-US" dirty="0">
              <a:latin typeface="Verdana" panose="020B0604030504040204" pitchFamily="34" charset="0"/>
              <a:ea typeface="Verdana" panose="020B0604030504040204" pitchFamily="34" charset="0"/>
              <a:cs typeface="Verdana" panose="020B0604030504040204" pitchFamily="34" charset="0"/>
            </a:endParaRPr>
          </a:p>
        </p:txBody>
      </p:sp>
      <p:sp>
        <p:nvSpPr>
          <p:cNvPr id="3" name="Content Placeholder 2"/>
          <p:cNvSpPr>
            <a:spLocks noGrp="1"/>
          </p:cNvSpPr>
          <p:nvPr>
            <p:ph idx="1"/>
          </p:nvPr>
        </p:nvSpPr>
        <p:spPr/>
        <p:txBody>
          <a:bodyPr>
            <a:normAutofit lnSpcReduction="10000"/>
          </a:bodyPr>
          <a:lstStyle/>
          <a:p>
            <a:r>
              <a:rPr lang="en-GB" dirty="0">
                <a:latin typeface="Verdana" panose="020B0604030504040204" pitchFamily="34" charset="0"/>
                <a:ea typeface="Verdana" panose="020B0604030504040204" pitchFamily="34" charset="0"/>
                <a:cs typeface="Verdana" panose="020B0604030504040204" pitchFamily="34" charset="0"/>
              </a:rPr>
              <a:t>The questions involved in the appropriate use of the tests are not easy, but everyone has faced them  and they will persist.</a:t>
            </a:r>
          </a:p>
          <a:p>
            <a:r>
              <a:rPr lang="en-GB" dirty="0">
                <a:latin typeface="Verdana" panose="020B0604030504040204" pitchFamily="34" charset="0"/>
                <a:ea typeface="Verdana" panose="020B0604030504040204" pitchFamily="34" charset="0"/>
                <a:cs typeface="Verdana" panose="020B0604030504040204" pitchFamily="34" charset="0"/>
              </a:rPr>
              <a:t>Appropriate answers will vary across cultures, specific contexts, and time.</a:t>
            </a:r>
          </a:p>
          <a:p>
            <a:r>
              <a:rPr lang="en-GB" dirty="0">
                <a:latin typeface="Verdana" panose="020B0604030504040204" pitchFamily="34" charset="0"/>
                <a:ea typeface="Verdana" panose="020B0604030504040204" pitchFamily="34" charset="0"/>
                <a:cs typeface="Verdana" panose="020B0604030504040204" pitchFamily="34" charset="0"/>
              </a:rPr>
              <a:t>Tests should be </a:t>
            </a:r>
            <a:r>
              <a:rPr lang="en-GB" dirty="0" err="1">
                <a:latin typeface="Verdana" panose="020B0604030504040204" pitchFamily="34" charset="0"/>
                <a:ea typeface="Verdana" panose="020B0604030504040204" pitchFamily="34" charset="0"/>
                <a:cs typeface="Verdana" panose="020B0604030504040204" pitchFamily="34" charset="0"/>
              </a:rPr>
              <a:t>labeled</a:t>
            </a:r>
            <a:r>
              <a:rPr lang="en-GB" dirty="0">
                <a:latin typeface="Verdana" panose="020B0604030504040204" pitchFamily="34" charset="0"/>
                <a:ea typeface="Verdana" panose="020B0604030504040204" pitchFamily="34" charset="0"/>
                <a:cs typeface="Verdana" panose="020B0604030504040204" pitchFamily="34" charset="0"/>
              </a:rPr>
              <a:t> just like dangerous drugs: «Use with care!» (</a:t>
            </a:r>
            <a:r>
              <a:rPr lang="en-GB" dirty="0" err="1">
                <a:latin typeface="Verdana" panose="020B0604030504040204" pitchFamily="34" charset="0"/>
                <a:ea typeface="Verdana" panose="020B0604030504040204" pitchFamily="34" charset="0"/>
                <a:cs typeface="Verdana" panose="020B0604030504040204" pitchFamily="34" charset="0"/>
              </a:rPr>
              <a:t>Spolsky</a:t>
            </a:r>
            <a:r>
              <a:rPr lang="en-GB" dirty="0" smtClean="0">
                <a:latin typeface="Verdana" panose="020B0604030504040204" pitchFamily="34" charset="0"/>
                <a:ea typeface="Verdana" panose="020B0604030504040204" pitchFamily="34" charset="0"/>
                <a:cs typeface="Verdana" panose="020B0604030504040204" pitchFamily="34" charset="0"/>
              </a:rPr>
              <a:t>)</a:t>
            </a:r>
            <a:endParaRPr lang="en-GB"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35428504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t>
            </a:r>
            <a:r>
              <a:rPr lang="en-US" dirty="0" smtClean="0"/>
              <a:t>ooks and articles</a:t>
            </a:r>
            <a:endParaRPr lang="en-US" dirty="0"/>
          </a:p>
        </p:txBody>
      </p:sp>
      <p:sp>
        <p:nvSpPr>
          <p:cNvPr id="3" name="Content Placeholder 2"/>
          <p:cNvSpPr>
            <a:spLocks noGrp="1"/>
          </p:cNvSpPr>
          <p:nvPr>
            <p:ph idx="1"/>
          </p:nvPr>
        </p:nvSpPr>
        <p:spPr/>
        <p:txBody>
          <a:bodyPr>
            <a:normAutofit fontScale="77500" lnSpcReduction="20000"/>
          </a:bodyPr>
          <a:lstStyle/>
          <a:p>
            <a:r>
              <a:rPr lang="en-GB" dirty="0" smtClean="0"/>
              <a:t>Bachman, L. F. </a:t>
            </a:r>
            <a:r>
              <a:rPr lang="en-GB" i="1" dirty="0"/>
              <a:t>Fundamental </a:t>
            </a:r>
            <a:r>
              <a:rPr lang="en-GB" i="1" dirty="0" smtClean="0"/>
              <a:t>considerations </a:t>
            </a:r>
            <a:r>
              <a:rPr lang="en-GB" i="1" dirty="0"/>
              <a:t>in </a:t>
            </a:r>
            <a:r>
              <a:rPr lang="en-GB" i="1" dirty="0" smtClean="0"/>
              <a:t>language </a:t>
            </a:r>
            <a:r>
              <a:rPr lang="en-GB" i="1" dirty="0"/>
              <a:t>t</a:t>
            </a:r>
            <a:r>
              <a:rPr lang="en-GB" i="1" dirty="0" smtClean="0"/>
              <a:t>esting. </a:t>
            </a:r>
            <a:r>
              <a:rPr lang="en-GB" dirty="0" smtClean="0"/>
              <a:t>OUP, 1990. pp 279-285</a:t>
            </a:r>
          </a:p>
          <a:p>
            <a:r>
              <a:rPr lang="en-GB" dirty="0"/>
              <a:t>Hitchcock, J.H., A.J. </a:t>
            </a:r>
            <a:r>
              <a:rPr lang="en-GB" dirty="0" err="1"/>
              <a:t>Onwuegbuzie</a:t>
            </a:r>
            <a:r>
              <a:rPr lang="en-GB" dirty="0"/>
              <a:t> and H.B. </a:t>
            </a:r>
            <a:r>
              <a:rPr lang="en-GB" dirty="0" err="1"/>
              <a:t>Khoshaim</a:t>
            </a:r>
            <a:r>
              <a:rPr lang="en-GB" dirty="0"/>
              <a:t>. </a:t>
            </a:r>
            <a:r>
              <a:rPr lang="en-GB" i="1" dirty="0"/>
              <a:t>Examining the consequential validity of standardized examinations via public perceptions: a review of mixed methods survey design considerations. </a:t>
            </a:r>
            <a:r>
              <a:rPr lang="en-GB" dirty="0"/>
              <a:t>International Journal of Multiple Research </a:t>
            </a:r>
            <a:r>
              <a:rPr lang="en-GB" dirty="0" err="1"/>
              <a:t>Approches</a:t>
            </a:r>
            <a:r>
              <a:rPr lang="en-GB" dirty="0"/>
              <a:t>, Taylor &amp; Francis, 2015.</a:t>
            </a:r>
            <a:endParaRPr lang="en-US" dirty="0"/>
          </a:p>
          <a:p>
            <a:r>
              <a:rPr lang="en-GB" dirty="0" smtClean="0"/>
              <a:t>Norman, G. </a:t>
            </a:r>
            <a:r>
              <a:rPr lang="en-GB" i="1" dirty="0" smtClean="0"/>
              <a:t>The negative consequences of consequential validity</a:t>
            </a:r>
            <a:r>
              <a:rPr lang="en-GB" dirty="0" smtClean="0"/>
              <a:t>. Springer </a:t>
            </a:r>
            <a:r>
              <a:rPr lang="en-GB" dirty="0" err="1" smtClean="0"/>
              <a:t>Science+Business</a:t>
            </a:r>
            <a:r>
              <a:rPr lang="en-GB" dirty="0" smtClean="0"/>
              <a:t> Media Dordrecht, 2015.</a:t>
            </a:r>
          </a:p>
          <a:p>
            <a:r>
              <a:rPr lang="en-GB" dirty="0" err="1" smtClean="0"/>
              <a:t>Welner</a:t>
            </a:r>
            <a:r>
              <a:rPr lang="en-GB" dirty="0"/>
              <a:t>,</a:t>
            </a:r>
            <a:r>
              <a:rPr lang="en-GB" dirty="0" smtClean="0"/>
              <a:t> K. G. </a:t>
            </a:r>
            <a:r>
              <a:rPr lang="en-GB" i="1" dirty="0" smtClean="0"/>
              <a:t>Consequential validity and the transformation of tests from measurement </a:t>
            </a:r>
            <a:r>
              <a:rPr lang="en-GB" i="1" dirty="0"/>
              <a:t>t</a:t>
            </a:r>
            <a:r>
              <a:rPr lang="en-GB" i="1" dirty="0" smtClean="0"/>
              <a:t>ools to policy tools</a:t>
            </a:r>
            <a:r>
              <a:rPr lang="en-GB" dirty="0" smtClean="0"/>
              <a:t>. Teacher College Record Volume 115, Sept 2013.</a:t>
            </a:r>
          </a:p>
        </p:txBody>
      </p:sp>
    </p:spTree>
    <p:extLst>
      <p:ext uri="{BB962C8B-B14F-4D97-AF65-F5344CB8AC3E}">
        <p14:creationId xmlns:p14="http://schemas.microsoft.com/office/powerpoint/2010/main" val="26273676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692696"/>
            <a:ext cx="8229600" cy="5433467"/>
          </a:xfrm>
        </p:spPr>
        <p:txBody>
          <a:bodyPr>
            <a:normAutofit lnSpcReduction="10000"/>
          </a:bodyPr>
          <a:lstStyle/>
          <a:p>
            <a:r>
              <a:rPr lang="en-US" dirty="0" smtClean="0">
                <a:latin typeface="Verdana" panose="020B0604030504040204" pitchFamily="34" charset="0"/>
                <a:ea typeface="Verdana" panose="020B0604030504040204" pitchFamily="34" charset="0"/>
                <a:cs typeface="Verdana" panose="020B0604030504040204" pitchFamily="34" charset="0"/>
              </a:rPr>
              <a:t>Background</a:t>
            </a:r>
          </a:p>
          <a:p>
            <a:r>
              <a:rPr lang="en-US" dirty="0">
                <a:latin typeface="Verdana" panose="020B0604030504040204" pitchFamily="34" charset="0"/>
                <a:ea typeface="Verdana" panose="020B0604030504040204" pitchFamily="34" charset="0"/>
                <a:cs typeface="Verdana" panose="020B0604030504040204" pitchFamily="34" charset="0"/>
              </a:rPr>
              <a:t>C</a:t>
            </a:r>
            <a:r>
              <a:rPr lang="en-US" dirty="0" smtClean="0">
                <a:latin typeface="Verdana" panose="020B0604030504040204" pitchFamily="34" charset="0"/>
                <a:ea typeface="Verdana" panose="020B0604030504040204" pitchFamily="34" charset="0"/>
                <a:cs typeface="Verdana" panose="020B0604030504040204" pitchFamily="34" charset="0"/>
              </a:rPr>
              <a:t>onsequential validity</a:t>
            </a:r>
            <a:r>
              <a:rPr lang="en-US" baseline="0" dirty="0" smtClean="0">
                <a:latin typeface="Verdana" panose="020B0604030504040204" pitchFamily="34" charset="0"/>
                <a:ea typeface="Verdana" panose="020B0604030504040204" pitchFamily="34" charset="0"/>
                <a:cs typeface="Verdana" panose="020B0604030504040204" pitchFamily="34" charset="0"/>
              </a:rPr>
              <a:t> and what it implies</a:t>
            </a:r>
          </a:p>
          <a:p>
            <a:r>
              <a:rPr lang="en-US" baseline="0" dirty="0" smtClean="0">
                <a:latin typeface="Verdana" panose="020B0604030504040204" pitchFamily="34" charset="0"/>
                <a:ea typeface="Verdana" panose="020B0604030504040204" pitchFamily="34" charset="0"/>
                <a:cs typeface="Verdana" panose="020B0604030504040204" pitchFamily="34" charset="0"/>
              </a:rPr>
              <a:t>Guidelines for determining whether </a:t>
            </a:r>
            <a:r>
              <a:rPr lang="en-GB" dirty="0" smtClean="0">
                <a:latin typeface="Verdana" panose="020B0604030504040204" pitchFamily="34" charset="0"/>
                <a:ea typeface="Verdana" panose="020B0604030504040204" pitchFamily="34" charset="0"/>
                <a:cs typeface="Verdana" panose="020B0604030504040204" pitchFamily="34" charset="0"/>
              </a:rPr>
              <a:t>a given test should be used for a particular purpose in a particular way</a:t>
            </a:r>
          </a:p>
          <a:p>
            <a:r>
              <a:rPr lang="en-GB" dirty="0" smtClean="0">
                <a:latin typeface="Verdana" panose="020B0604030504040204" pitchFamily="34" charset="0"/>
                <a:ea typeface="Verdana" panose="020B0604030504040204" pitchFamily="34" charset="0"/>
                <a:cs typeface="Verdana" panose="020B0604030504040204" pitchFamily="34" charset="0"/>
              </a:rPr>
              <a:t>Another way of looking at validity</a:t>
            </a:r>
          </a:p>
          <a:p>
            <a:r>
              <a:rPr lang="en-GB" dirty="0" smtClean="0">
                <a:latin typeface="Verdana" panose="020B0604030504040204" pitchFamily="34" charset="0"/>
                <a:ea typeface="Verdana" panose="020B0604030504040204" pitchFamily="34" charset="0"/>
                <a:cs typeface="Verdana" panose="020B0604030504040204" pitchFamily="34" charset="0"/>
              </a:rPr>
              <a:t>Consequences of current test use in Latvia</a:t>
            </a:r>
          </a:p>
          <a:p>
            <a:r>
              <a:rPr lang="en-GB" dirty="0" smtClean="0">
                <a:latin typeface="Verdana" panose="020B0604030504040204" pitchFamily="34" charset="0"/>
                <a:ea typeface="Verdana" panose="020B0604030504040204" pitchFamily="34" charset="0"/>
                <a:cs typeface="Verdana" panose="020B0604030504040204" pitchFamily="34" charset="0"/>
              </a:rPr>
              <a:t>Summary</a:t>
            </a:r>
          </a:p>
        </p:txBody>
      </p:sp>
    </p:spTree>
    <p:extLst>
      <p:ext uri="{BB962C8B-B14F-4D97-AF65-F5344CB8AC3E}">
        <p14:creationId xmlns:p14="http://schemas.microsoft.com/office/powerpoint/2010/main" val="26570724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noProof="0" dirty="0" smtClean="0">
                <a:latin typeface="Verdana" panose="020B0604030504040204" pitchFamily="34" charset="0"/>
                <a:ea typeface="Verdana" panose="020B0604030504040204" pitchFamily="34" charset="0"/>
                <a:cs typeface="Verdana" panose="020B0604030504040204" pitchFamily="34" charset="0"/>
              </a:rPr>
              <a:t>Background</a:t>
            </a:r>
            <a:endParaRPr lang="en-US" noProof="0" dirty="0">
              <a:latin typeface="Verdana" panose="020B0604030504040204" pitchFamily="34" charset="0"/>
              <a:ea typeface="Verdana" panose="020B0604030504040204" pitchFamily="34" charset="0"/>
              <a:cs typeface="Verdana" panose="020B0604030504040204" pitchFamily="34" charset="0"/>
            </a:endParaRPr>
          </a:p>
        </p:txBody>
      </p:sp>
      <p:sp>
        <p:nvSpPr>
          <p:cNvPr id="5" name="Content Placeholder 4"/>
          <p:cNvSpPr>
            <a:spLocks noGrp="1"/>
          </p:cNvSpPr>
          <p:nvPr>
            <p:ph idx="1"/>
          </p:nvPr>
        </p:nvSpPr>
        <p:spPr/>
        <p:txBody>
          <a:bodyPr/>
          <a:lstStyle/>
          <a:p>
            <a:r>
              <a:rPr lang="en-US" noProof="0" dirty="0" smtClean="0">
                <a:latin typeface="Verdana" panose="020B0604030504040204" pitchFamily="34" charset="0"/>
                <a:ea typeface="Verdana" panose="020B0604030504040204" pitchFamily="34" charset="0"/>
                <a:cs typeface="Verdana" panose="020B0604030504040204" pitchFamily="34" charset="0"/>
              </a:rPr>
              <a:t>STANAG tests in Latvia</a:t>
            </a:r>
            <a:br>
              <a:rPr lang="en-US" noProof="0" dirty="0" smtClean="0">
                <a:latin typeface="Verdana" panose="020B0604030504040204" pitchFamily="34" charset="0"/>
                <a:ea typeface="Verdana" panose="020B0604030504040204" pitchFamily="34" charset="0"/>
                <a:cs typeface="Verdana" panose="020B0604030504040204" pitchFamily="34" charset="0"/>
              </a:rPr>
            </a:br>
            <a:r>
              <a:rPr lang="en-US" noProof="0" dirty="0" smtClean="0">
                <a:latin typeface="Verdana" panose="020B0604030504040204" pitchFamily="34" charset="0"/>
                <a:ea typeface="Verdana" panose="020B0604030504040204" pitchFamily="34" charset="0"/>
                <a:cs typeface="Verdana" panose="020B0604030504040204" pitchFamily="34" charset="0"/>
              </a:rPr>
              <a:t>since 2003</a:t>
            </a:r>
          </a:p>
          <a:p>
            <a:r>
              <a:rPr lang="en-US" noProof="0" dirty="0" smtClean="0">
                <a:latin typeface="Verdana" panose="020B0604030504040204" pitchFamily="34" charset="0"/>
                <a:ea typeface="Verdana" panose="020B0604030504040204" pitchFamily="34" charset="0"/>
                <a:cs typeface="Verdana" panose="020B0604030504040204" pitchFamily="34" charset="0"/>
              </a:rPr>
              <a:t>Job/ rank requirements 2-2-2-1</a:t>
            </a:r>
            <a:br>
              <a:rPr lang="en-US" noProof="0" dirty="0" smtClean="0">
                <a:latin typeface="Verdana" panose="020B0604030504040204" pitchFamily="34" charset="0"/>
                <a:ea typeface="Verdana" panose="020B0604030504040204" pitchFamily="34" charset="0"/>
                <a:cs typeface="Verdana" panose="020B0604030504040204" pitchFamily="34" charset="0"/>
              </a:rPr>
            </a:br>
            <a:r>
              <a:rPr lang="en-US" noProof="0" dirty="0" smtClean="0">
                <a:latin typeface="Verdana" panose="020B0604030504040204" pitchFamily="34" charset="0"/>
                <a:ea typeface="Verdana" panose="020B0604030504040204" pitchFamily="34" charset="0"/>
                <a:cs typeface="Verdana" panose="020B0604030504040204" pitchFamily="34" charset="0"/>
              </a:rPr>
              <a:t>since 2008</a:t>
            </a:r>
          </a:p>
          <a:p>
            <a:r>
              <a:rPr lang="en-US" noProof="0" dirty="0" smtClean="0">
                <a:latin typeface="Verdana" panose="020B0604030504040204" pitchFamily="34" charset="0"/>
                <a:ea typeface="Verdana" panose="020B0604030504040204" pitchFamily="34" charset="0"/>
                <a:cs typeface="Verdana" panose="020B0604030504040204" pitchFamily="34" charset="0"/>
              </a:rPr>
              <a:t>Job/rank requirements 2-2-2-2</a:t>
            </a:r>
            <a:br>
              <a:rPr lang="en-US" noProof="0" dirty="0" smtClean="0">
                <a:latin typeface="Verdana" panose="020B0604030504040204" pitchFamily="34" charset="0"/>
                <a:ea typeface="Verdana" panose="020B0604030504040204" pitchFamily="34" charset="0"/>
                <a:cs typeface="Verdana" panose="020B0604030504040204" pitchFamily="34" charset="0"/>
              </a:rPr>
            </a:br>
            <a:r>
              <a:rPr lang="en-US" noProof="0" dirty="0" smtClean="0">
                <a:latin typeface="Verdana" panose="020B0604030504040204" pitchFamily="34" charset="0"/>
                <a:ea typeface="Verdana" panose="020B0604030504040204" pitchFamily="34" charset="0"/>
                <a:cs typeface="Verdana" panose="020B0604030504040204" pitchFamily="34" charset="0"/>
              </a:rPr>
              <a:t>since 2013</a:t>
            </a:r>
          </a:p>
          <a:p>
            <a:r>
              <a:rPr lang="en-US" noProof="0" dirty="0" smtClean="0">
                <a:latin typeface="Verdana" panose="020B0604030504040204" pitchFamily="34" charset="0"/>
                <a:ea typeface="Verdana" panose="020B0604030504040204" pitchFamily="34" charset="0"/>
                <a:cs typeface="Verdana" panose="020B0604030504040204" pitchFamily="34" charset="0"/>
              </a:rPr>
              <a:t>Plus levels</a:t>
            </a:r>
            <a:br>
              <a:rPr lang="en-US" noProof="0" dirty="0" smtClean="0">
                <a:latin typeface="Verdana" panose="020B0604030504040204" pitchFamily="34" charset="0"/>
                <a:ea typeface="Verdana" panose="020B0604030504040204" pitchFamily="34" charset="0"/>
                <a:cs typeface="Verdana" panose="020B0604030504040204" pitchFamily="34" charset="0"/>
              </a:rPr>
            </a:br>
            <a:r>
              <a:rPr lang="en-US" noProof="0" dirty="0" smtClean="0">
                <a:latin typeface="Verdana" panose="020B0604030504040204" pitchFamily="34" charset="0"/>
                <a:ea typeface="Verdana" panose="020B0604030504040204" pitchFamily="34" charset="0"/>
                <a:cs typeface="Verdana" panose="020B0604030504040204" pitchFamily="34" charset="0"/>
              </a:rPr>
              <a:t>since 2014</a:t>
            </a:r>
          </a:p>
        </p:txBody>
      </p:sp>
    </p:spTree>
    <p:extLst>
      <p:ext uri="{BB962C8B-B14F-4D97-AF65-F5344CB8AC3E}">
        <p14:creationId xmlns:p14="http://schemas.microsoft.com/office/powerpoint/2010/main" val="19140388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211144" cy="1143000"/>
          </a:xfrm>
        </p:spPr>
        <p:txBody>
          <a:bodyPr>
            <a:normAutofit fontScale="90000"/>
          </a:bodyPr>
          <a:lstStyle/>
          <a:p>
            <a:r>
              <a:rPr lang="en-US" dirty="0" smtClean="0">
                <a:latin typeface="Verdana" panose="020B0604030504040204" pitchFamily="34" charset="0"/>
                <a:ea typeface="Verdana" panose="020B0604030504040204" pitchFamily="34" charset="0"/>
                <a:cs typeface="Verdana" panose="020B0604030504040204" pitchFamily="34" charset="0"/>
              </a:rPr>
              <a:t>STANAG test in Latvian NAF</a:t>
            </a:r>
            <a:endParaRPr lang="en-US" dirty="0">
              <a:latin typeface="Verdana" panose="020B0604030504040204" pitchFamily="34" charset="0"/>
              <a:ea typeface="Verdana" panose="020B0604030504040204" pitchFamily="34" charset="0"/>
              <a:cs typeface="Verdana" panose="020B0604030504040204" pitchFamily="34" charset="0"/>
            </a:endParaRPr>
          </a:p>
        </p:txBody>
      </p:sp>
      <p:sp>
        <p:nvSpPr>
          <p:cNvPr id="3" name="Content Placeholder 2"/>
          <p:cNvSpPr>
            <a:spLocks noGrp="1"/>
          </p:cNvSpPr>
          <p:nvPr>
            <p:ph idx="1"/>
          </p:nvPr>
        </p:nvSpPr>
        <p:spPr/>
        <p:txBody>
          <a:bodyPr>
            <a:normAutofit fontScale="92500"/>
          </a:bodyPr>
          <a:lstStyle/>
          <a:p>
            <a:r>
              <a:rPr lang="en-GB" dirty="0">
                <a:latin typeface="Verdana" panose="020B0604030504040204" pitchFamily="34" charset="0"/>
                <a:ea typeface="Verdana" panose="020B0604030504040204" pitchFamily="34" charset="0"/>
                <a:cs typeface="Verdana" panose="020B0604030504040204" pitchFamily="34" charset="0"/>
              </a:rPr>
              <a:t>Qualification/ </a:t>
            </a:r>
            <a:r>
              <a:rPr lang="en-GB" dirty="0" smtClean="0">
                <a:latin typeface="Verdana" panose="020B0604030504040204" pitchFamily="34" charset="0"/>
                <a:ea typeface="Verdana" panose="020B0604030504040204" pitchFamily="34" charset="0"/>
                <a:cs typeface="Verdana" panose="020B0604030504040204" pitchFamily="34" charset="0"/>
              </a:rPr>
              <a:t>promotion</a:t>
            </a:r>
            <a:br>
              <a:rPr lang="en-GB" dirty="0" smtClean="0">
                <a:latin typeface="Verdana" panose="020B0604030504040204" pitchFamily="34" charset="0"/>
                <a:ea typeface="Verdana" panose="020B0604030504040204" pitchFamily="34" charset="0"/>
                <a:cs typeface="Verdana" panose="020B0604030504040204" pitchFamily="34" charset="0"/>
              </a:rPr>
            </a:br>
            <a:r>
              <a:rPr lang="en-GB" dirty="0" smtClean="0">
                <a:latin typeface="Verdana" panose="020B0604030504040204" pitchFamily="34" charset="0"/>
                <a:ea typeface="Verdana" panose="020B0604030504040204" pitchFamily="34" charset="0"/>
                <a:cs typeface="Verdana" panose="020B0604030504040204" pitchFamily="34" charset="0"/>
              </a:rPr>
              <a:t>a</a:t>
            </a:r>
            <a:r>
              <a:rPr lang="en-GB" dirty="0">
                <a:latin typeface="Verdana" panose="020B0604030504040204" pitchFamily="34" charset="0"/>
                <a:ea typeface="Verdana" panose="020B0604030504040204" pitchFamily="34" charset="0"/>
                <a:cs typeface="Verdana" panose="020B0604030504040204" pitchFamily="34" charset="0"/>
              </a:rPr>
              <a:t>) for </a:t>
            </a:r>
            <a:r>
              <a:rPr lang="en-GB" dirty="0" smtClean="0">
                <a:latin typeface="Verdana" panose="020B0604030504040204" pitchFamily="34" charset="0"/>
                <a:ea typeface="Verdana" panose="020B0604030504040204" pitchFamily="34" charset="0"/>
                <a:cs typeface="Verdana" panose="020B0604030504040204" pitchFamily="34" charset="0"/>
              </a:rPr>
              <a:t>captains, senior &amp; higher </a:t>
            </a:r>
            <a:r>
              <a:rPr lang="en-GB" dirty="0">
                <a:latin typeface="Verdana" panose="020B0604030504040204" pitchFamily="34" charset="0"/>
                <a:ea typeface="Verdana" panose="020B0604030504040204" pitchFamily="34" charset="0"/>
                <a:cs typeface="Verdana" panose="020B0604030504040204" pitchFamily="34" charset="0"/>
              </a:rPr>
              <a:t>officers </a:t>
            </a:r>
            <a:r>
              <a:rPr lang="en-GB" dirty="0" smtClean="0">
                <a:latin typeface="Verdana" panose="020B0604030504040204" pitchFamily="34" charset="0"/>
                <a:ea typeface="Verdana" panose="020B0604030504040204" pitchFamily="34" charset="0"/>
                <a:cs typeface="Verdana" panose="020B0604030504040204" pitchFamily="34" charset="0"/>
              </a:rPr>
              <a:t/>
            </a:r>
            <a:br>
              <a:rPr lang="en-GB" dirty="0" smtClean="0">
                <a:latin typeface="Verdana" panose="020B0604030504040204" pitchFamily="34" charset="0"/>
                <a:ea typeface="Verdana" panose="020B0604030504040204" pitchFamily="34" charset="0"/>
                <a:cs typeface="Verdana" panose="020B0604030504040204" pitchFamily="34" charset="0"/>
              </a:rPr>
            </a:br>
            <a:r>
              <a:rPr lang="en-GB" dirty="0" smtClean="0">
                <a:latin typeface="Verdana" panose="020B0604030504040204" pitchFamily="34" charset="0"/>
                <a:ea typeface="Verdana" panose="020B0604030504040204" pitchFamily="34" charset="0"/>
                <a:cs typeface="Verdana" panose="020B0604030504040204" pitchFamily="34" charset="0"/>
              </a:rPr>
              <a:t>(</a:t>
            </a:r>
            <a:r>
              <a:rPr lang="en-GB" dirty="0">
                <a:latin typeface="Verdana" panose="020B0604030504040204" pitchFamily="34" charset="0"/>
                <a:ea typeface="Verdana" panose="020B0604030504040204" pitchFamily="34" charset="0"/>
                <a:cs typeface="Verdana" panose="020B0604030504040204" pitchFamily="34" charset="0"/>
              </a:rPr>
              <a:t>SLP at least </a:t>
            </a:r>
            <a:r>
              <a:rPr lang="en-GB" dirty="0" smtClean="0">
                <a:latin typeface="Verdana" panose="020B0604030504040204" pitchFamily="34" charset="0"/>
                <a:ea typeface="Verdana" panose="020B0604030504040204" pitchFamily="34" charset="0"/>
                <a:cs typeface="Verdana" panose="020B0604030504040204" pitchFamily="34" charset="0"/>
              </a:rPr>
              <a:t>2-2-2-2; valid 5 years);</a:t>
            </a:r>
            <a:br>
              <a:rPr lang="en-GB" dirty="0" smtClean="0">
                <a:latin typeface="Verdana" panose="020B0604030504040204" pitchFamily="34" charset="0"/>
                <a:ea typeface="Verdana" panose="020B0604030504040204" pitchFamily="34" charset="0"/>
                <a:cs typeface="Verdana" panose="020B0604030504040204" pitchFamily="34" charset="0"/>
              </a:rPr>
            </a:br>
            <a:r>
              <a:rPr lang="en-GB" dirty="0" smtClean="0">
                <a:latin typeface="Verdana" panose="020B0604030504040204" pitchFamily="34" charset="0"/>
                <a:ea typeface="Verdana" panose="020B0604030504040204" pitchFamily="34" charset="0"/>
                <a:cs typeface="Verdana" panose="020B0604030504040204" pitchFamily="34" charset="0"/>
              </a:rPr>
              <a:t>b</a:t>
            </a:r>
            <a:r>
              <a:rPr lang="en-GB" dirty="0">
                <a:latin typeface="Verdana" panose="020B0604030504040204" pitchFamily="34" charset="0"/>
                <a:ea typeface="Verdana" panose="020B0604030504040204" pitchFamily="34" charset="0"/>
                <a:cs typeface="Verdana" panose="020B0604030504040204" pitchFamily="34" charset="0"/>
              </a:rPr>
              <a:t>) for positions at NATO </a:t>
            </a:r>
            <a:r>
              <a:rPr lang="en-GB" dirty="0" smtClean="0">
                <a:latin typeface="Verdana" panose="020B0604030504040204" pitchFamily="34" charset="0"/>
                <a:ea typeface="Verdana" panose="020B0604030504040204" pitchFamily="34" charset="0"/>
                <a:cs typeface="Verdana" panose="020B0604030504040204" pitchFamily="34" charset="0"/>
              </a:rPr>
              <a:t>HQs (2 years);</a:t>
            </a:r>
            <a:br>
              <a:rPr lang="en-GB" dirty="0" smtClean="0">
                <a:latin typeface="Verdana" panose="020B0604030504040204" pitchFamily="34" charset="0"/>
                <a:ea typeface="Verdana" panose="020B0604030504040204" pitchFamily="34" charset="0"/>
                <a:cs typeface="Verdana" panose="020B0604030504040204" pitchFamily="34" charset="0"/>
              </a:rPr>
            </a:br>
            <a:r>
              <a:rPr lang="en-GB" dirty="0" smtClean="0">
                <a:latin typeface="Verdana" panose="020B0604030504040204" pitchFamily="34" charset="0"/>
                <a:ea typeface="Verdana" panose="020B0604030504040204" pitchFamily="34" charset="0"/>
                <a:cs typeface="Verdana" panose="020B0604030504040204" pitchFamily="34" charset="0"/>
              </a:rPr>
              <a:t>c</a:t>
            </a:r>
            <a:r>
              <a:rPr lang="en-GB" dirty="0">
                <a:latin typeface="Verdana" panose="020B0604030504040204" pitchFamily="34" charset="0"/>
                <a:ea typeface="Verdana" panose="020B0604030504040204" pitchFamily="34" charset="0"/>
                <a:cs typeface="Verdana" panose="020B0604030504040204" pitchFamily="34" charset="0"/>
              </a:rPr>
              <a:t>) for studies at </a:t>
            </a:r>
            <a:r>
              <a:rPr lang="en-GB" dirty="0" smtClean="0">
                <a:latin typeface="Verdana" panose="020B0604030504040204" pitchFamily="34" charset="0"/>
                <a:ea typeface="Verdana" panose="020B0604030504040204" pitchFamily="34" charset="0"/>
                <a:cs typeface="Verdana" panose="020B0604030504040204" pitchFamily="34" charset="0"/>
              </a:rPr>
              <a:t>BALTDEFCOL (2 years)</a:t>
            </a:r>
            <a:br>
              <a:rPr lang="en-GB" dirty="0" smtClean="0">
                <a:latin typeface="Verdana" panose="020B0604030504040204" pitchFamily="34" charset="0"/>
                <a:ea typeface="Verdana" panose="020B0604030504040204" pitchFamily="34" charset="0"/>
                <a:cs typeface="Verdana" panose="020B0604030504040204" pitchFamily="34" charset="0"/>
              </a:rPr>
            </a:br>
            <a:r>
              <a:rPr lang="en-GB" dirty="0" smtClean="0">
                <a:latin typeface="Verdana" panose="020B0604030504040204" pitchFamily="34" charset="0"/>
                <a:ea typeface="Verdana" panose="020B0604030504040204" pitchFamily="34" charset="0"/>
                <a:cs typeface="Verdana" panose="020B0604030504040204" pitchFamily="34" charset="0"/>
              </a:rPr>
              <a:t> </a:t>
            </a:r>
            <a:endParaRPr lang="en-GB" dirty="0">
              <a:latin typeface="Verdana" panose="020B0604030504040204" pitchFamily="34" charset="0"/>
              <a:ea typeface="Verdana" panose="020B0604030504040204" pitchFamily="34" charset="0"/>
              <a:cs typeface="Verdana" panose="020B0604030504040204" pitchFamily="34" charset="0"/>
            </a:endParaRPr>
          </a:p>
          <a:p>
            <a:r>
              <a:rPr lang="en-GB" dirty="0">
                <a:latin typeface="Verdana" panose="020B0604030504040204" pitchFamily="34" charset="0"/>
                <a:ea typeface="Verdana" panose="020B0604030504040204" pitchFamily="34" charset="0"/>
                <a:cs typeface="Verdana" panose="020B0604030504040204" pitchFamily="34" charset="0"/>
              </a:rPr>
              <a:t>At the end of an intensive </a:t>
            </a:r>
            <a:r>
              <a:rPr lang="en-GB" dirty="0" smtClean="0">
                <a:latin typeface="Verdana" panose="020B0604030504040204" pitchFamily="34" charset="0"/>
                <a:ea typeface="Verdana" panose="020B0604030504040204" pitchFamily="34" charset="0"/>
                <a:cs typeface="Verdana" panose="020B0604030504040204" pitchFamily="34" charset="0"/>
              </a:rPr>
              <a:t>course</a:t>
            </a:r>
            <a:br>
              <a:rPr lang="en-GB" dirty="0" smtClean="0">
                <a:latin typeface="Verdana" panose="020B0604030504040204" pitchFamily="34" charset="0"/>
                <a:ea typeface="Verdana" panose="020B0604030504040204" pitchFamily="34" charset="0"/>
                <a:cs typeface="Verdana" panose="020B0604030504040204" pitchFamily="34" charset="0"/>
              </a:rPr>
            </a:br>
            <a:r>
              <a:rPr lang="en-GB" dirty="0" smtClean="0">
                <a:latin typeface="Verdana" panose="020B0604030504040204" pitchFamily="34" charset="0"/>
                <a:ea typeface="Verdana" panose="020B0604030504040204" pitchFamily="34" charset="0"/>
                <a:cs typeface="Verdana" panose="020B0604030504040204" pitchFamily="34" charset="0"/>
              </a:rPr>
              <a:t>check </a:t>
            </a:r>
            <a:r>
              <a:rPr lang="en-GB" dirty="0">
                <a:latin typeface="Verdana" panose="020B0604030504040204" pitchFamily="34" charset="0"/>
                <a:ea typeface="Verdana" panose="020B0604030504040204" pitchFamily="34" charset="0"/>
                <a:cs typeface="Verdana" panose="020B0604030504040204" pitchFamily="34" charset="0"/>
              </a:rPr>
              <a:t>the effectiveness of the training </a:t>
            </a:r>
            <a:r>
              <a:rPr lang="en-GB" dirty="0" smtClean="0">
                <a:latin typeface="Verdana" panose="020B0604030504040204" pitchFamily="34" charset="0"/>
                <a:ea typeface="Verdana" panose="020B0604030504040204" pitchFamily="34" charset="0"/>
                <a:cs typeface="Verdana" panose="020B0604030504040204" pitchFamily="34" charset="0"/>
              </a:rPr>
              <a:t>programme</a:t>
            </a:r>
            <a:endParaRPr lang="en-GB"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4824521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211144" cy="1143000"/>
          </a:xfrm>
        </p:spPr>
        <p:txBody>
          <a:bodyPr>
            <a:normAutofit fontScale="90000"/>
          </a:bodyPr>
          <a:lstStyle/>
          <a:p>
            <a:r>
              <a:rPr lang="en-US" dirty="0" smtClean="0">
                <a:latin typeface="Verdana" panose="020B0604030504040204" pitchFamily="34" charset="0"/>
                <a:ea typeface="Verdana" panose="020B0604030504040204" pitchFamily="34" charset="0"/>
                <a:cs typeface="Verdana" panose="020B0604030504040204" pitchFamily="34" charset="0"/>
              </a:rPr>
              <a:t>Training and STANAG test</a:t>
            </a:r>
            <a:endParaRPr lang="en-US" dirty="0">
              <a:latin typeface="Verdana" panose="020B0604030504040204" pitchFamily="34" charset="0"/>
              <a:ea typeface="Verdana" panose="020B0604030504040204" pitchFamily="34" charset="0"/>
              <a:cs typeface="Verdana" panose="020B0604030504040204" pitchFamily="34" charset="0"/>
            </a:endParaRPr>
          </a:p>
        </p:txBody>
      </p:sp>
      <p:sp>
        <p:nvSpPr>
          <p:cNvPr id="3" name="Content Placeholder 2"/>
          <p:cNvSpPr>
            <a:spLocks noGrp="1"/>
          </p:cNvSpPr>
          <p:nvPr>
            <p:ph idx="1"/>
          </p:nvPr>
        </p:nvSpPr>
        <p:spPr/>
        <p:txBody>
          <a:bodyPr>
            <a:normAutofit fontScale="92500" lnSpcReduction="10000"/>
          </a:bodyPr>
          <a:lstStyle/>
          <a:p>
            <a:r>
              <a:rPr lang="en-GB" dirty="0" smtClean="0">
                <a:latin typeface="Verdana" panose="020B0604030504040204" pitchFamily="34" charset="0"/>
                <a:ea typeface="Verdana" panose="020B0604030504040204" pitchFamily="34" charset="0"/>
                <a:cs typeface="Verdana" panose="020B0604030504040204" pitchFamily="34" charset="0"/>
              </a:rPr>
              <a:t>Intensive </a:t>
            </a:r>
            <a:r>
              <a:rPr lang="en-GB" dirty="0">
                <a:latin typeface="Verdana" panose="020B0604030504040204" pitchFamily="34" charset="0"/>
                <a:ea typeface="Verdana" panose="020B0604030504040204" pitchFamily="34" charset="0"/>
                <a:cs typeface="Verdana" panose="020B0604030504040204" pitchFamily="34" charset="0"/>
              </a:rPr>
              <a:t>English Language </a:t>
            </a:r>
            <a:r>
              <a:rPr lang="en-GB" dirty="0" smtClean="0">
                <a:latin typeface="Verdana" panose="020B0604030504040204" pitchFamily="34" charset="0"/>
                <a:ea typeface="Verdana" panose="020B0604030504040204" pitchFamily="34" charset="0"/>
                <a:cs typeface="Verdana" panose="020B0604030504040204" pitchFamily="34" charset="0"/>
              </a:rPr>
              <a:t>Course </a:t>
            </a:r>
            <a:br>
              <a:rPr lang="en-GB" dirty="0" smtClean="0">
                <a:latin typeface="Verdana" panose="020B0604030504040204" pitchFamily="34" charset="0"/>
                <a:ea typeface="Verdana" panose="020B0604030504040204" pitchFamily="34" charset="0"/>
                <a:cs typeface="Verdana" panose="020B0604030504040204" pitchFamily="34" charset="0"/>
              </a:rPr>
            </a:br>
            <a:r>
              <a:rPr lang="en-GB" dirty="0" smtClean="0">
                <a:latin typeface="Verdana" panose="020B0604030504040204" pitchFamily="34" charset="0"/>
                <a:ea typeface="Verdana" panose="020B0604030504040204" pitchFamily="34" charset="0"/>
                <a:cs typeface="Verdana" panose="020B0604030504040204" pitchFamily="34" charset="0"/>
              </a:rPr>
              <a:t>16 </a:t>
            </a:r>
            <a:r>
              <a:rPr lang="en-GB" dirty="0">
                <a:latin typeface="Verdana" panose="020B0604030504040204" pitchFamily="34" charset="0"/>
                <a:ea typeface="Verdana" panose="020B0604030504040204" pitchFamily="34" charset="0"/>
                <a:cs typeface="Verdana" panose="020B0604030504040204" pitchFamily="34" charset="0"/>
              </a:rPr>
              <a:t>weeks; </a:t>
            </a:r>
            <a:r>
              <a:rPr lang="en-GB" dirty="0" smtClean="0">
                <a:latin typeface="Verdana" panose="020B0604030504040204" pitchFamily="34" charset="0"/>
                <a:ea typeface="Verdana" panose="020B0604030504040204" pitchFamily="34" charset="0"/>
                <a:cs typeface="Verdana" panose="020B0604030504040204" pitchFamily="34" charset="0"/>
              </a:rPr>
              <a:t/>
            </a:r>
            <a:br>
              <a:rPr lang="en-GB" dirty="0" smtClean="0">
                <a:latin typeface="Verdana" panose="020B0604030504040204" pitchFamily="34" charset="0"/>
                <a:ea typeface="Verdana" panose="020B0604030504040204" pitchFamily="34" charset="0"/>
                <a:cs typeface="Verdana" panose="020B0604030504040204" pitchFamily="34" charset="0"/>
              </a:rPr>
            </a:br>
            <a:r>
              <a:rPr lang="en-GB" dirty="0" smtClean="0">
                <a:latin typeface="Verdana" panose="020B0604030504040204" pitchFamily="34" charset="0"/>
                <a:ea typeface="Verdana" panose="020B0604030504040204" pitchFamily="34" charset="0"/>
                <a:cs typeface="Verdana" panose="020B0604030504040204" pitchFamily="34" charset="0"/>
              </a:rPr>
              <a:t>3 locations;</a:t>
            </a:r>
          </a:p>
          <a:p>
            <a:pPr marL="0" indent="0">
              <a:buNone/>
            </a:pPr>
            <a:r>
              <a:rPr lang="en-GB" dirty="0" smtClean="0">
                <a:latin typeface="Verdana" panose="020B0604030504040204" pitchFamily="34" charset="0"/>
                <a:ea typeface="Verdana" panose="020B0604030504040204" pitchFamily="34" charset="0"/>
                <a:cs typeface="Verdana" panose="020B0604030504040204" pitchFamily="34" charset="0"/>
              </a:rPr>
              <a:t>divided </a:t>
            </a:r>
            <a:r>
              <a:rPr lang="en-GB" dirty="0">
                <a:latin typeface="Verdana" panose="020B0604030504040204" pitchFamily="34" charset="0"/>
                <a:ea typeface="Verdana" panose="020B0604030504040204" pitchFamily="34" charset="0"/>
                <a:cs typeface="Verdana" panose="020B0604030504040204" pitchFamily="34" charset="0"/>
              </a:rPr>
              <a:t>in 7 different </a:t>
            </a:r>
            <a:r>
              <a:rPr lang="en-GB" dirty="0" smtClean="0">
                <a:latin typeface="Verdana" panose="020B0604030504040204" pitchFamily="34" charset="0"/>
                <a:ea typeface="Verdana" panose="020B0604030504040204" pitchFamily="34" charset="0"/>
                <a:cs typeface="Verdana" panose="020B0604030504040204" pitchFamily="34" charset="0"/>
              </a:rPr>
              <a:t>levels depending on entrance ALCPT score + </a:t>
            </a:r>
            <a:r>
              <a:rPr lang="en-GB" dirty="0">
                <a:latin typeface="Verdana" panose="020B0604030504040204" pitchFamily="34" charset="0"/>
                <a:ea typeface="Verdana" panose="020B0604030504040204" pitchFamily="34" charset="0"/>
                <a:cs typeface="Verdana" panose="020B0604030504040204" pitchFamily="34" charset="0"/>
              </a:rPr>
              <a:t>short writing test for </a:t>
            </a:r>
            <a:r>
              <a:rPr lang="en-GB" dirty="0" smtClean="0">
                <a:latin typeface="Verdana" panose="020B0604030504040204" pitchFamily="34" charset="0"/>
                <a:ea typeface="Verdana" panose="020B0604030504040204" pitchFamily="34" charset="0"/>
                <a:cs typeface="Verdana" panose="020B0604030504040204" pitchFamily="34" charset="0"/>
              </a:rPr>
              <a:t>placement</a:t>
            </a:r>
            <a:br>
              <a:rPr lang="en-GB" dirty="0" smtClean="0">
                <a:latin typeface="Verdana" panose="020B0604030504040204" pitchFamily="34" charset="0"/>
                <a:ea typeface="Verdana" panose="020B0604030504040204" pitchFamily="34" charset="0"/>
                <a:cs typeface="Verdana" panose="020B0604030504040204" pitchFamily="34" charset="0"/>
              </a:rPr>
            </a:br>
            <a:endParaRPr lang="en-GB" dirty="0" smtClean="0">
              <a:latin typeface="Verdana" panose="020B0604030504040204" pitchFamily="34" charset="0"/>
              <a:ea typeface="Verdana" panose="020B0604030504040204" pitchFamily="34" charset="0"/>
              <a:cs typeface="Verdana" panose="020B0604030504040204" pitchFamily="34" charset="0"/>
            </a:endParaRPr>
          </a:p>
          <a:p>
            <a:pPr marL="0" indent="0">
              <a:buNone/>
            </a:pPr>
            <a:r>
              <a:rPr lang="en-GB" dirty="0" smtClean="0">
                <a:latin typeface="Verdana" panose="020B0604030504040204" pitchFamily="34" charset="0"/>
                <a:ea typeface="Verdana" panose="020B0604030504040204" pitchFamily="34" charset="0"/>
                <a:cs typeface="Verdana" panose="020B0604030504040204" pitchFamily="34" charset="0"/>
              </a:rPr>
              <a:t>One cannot retake the STANAG test while having a valid certificate, unless s/he has taken a language course</a:t>
            </a:r>
            <a:endParaRPr lang="en-GB"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8244219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dirty="0" smtClean="0">
                <a:latin typeface="Verdana" panose="020B0604030504040204" pitchFamily="34" charset="0"/>
                <a:ea typeface="Verdana" panose="020B0604030504040204" pitchFamily="34" charset="0"/>
                <a:cs typeface="Verdana" panose="020B0604030504040204" pitchFamily="34" charset="0"/>
              </a:rPr>
              <a:t>Consequential Validity</a:t>
            </a:r>
            <a:endParaRPr lang="en-US" noProof="0" dirty="0">
              <a:latin typeface="Verdana" panose="020B0604030504040204" pitchFamily="34" charset="0"/>
              <a:ea typeface="Verdana" panose="020B0604030504040204" pitchFamily="34" charset="0"/>
              <a:cs typeface="Verdana" panose="020B0604030504040204" pitchFamily="34" charset="0"/>
            </a:endParaRPr>
          </a:p>
        </p:txBody>
      </p:sp>
      <p:sp>
        <p:nvSpPr>
          <p:cNvPr id="3" name="Content Placeholder 2"/>
          <p:cNvSpPr>
            <a:spLocks noGrp="1"/>
          </p:cNvSpPr>
          <p:nvPr>
            <p:ph idx="1"/>
          </p:nvPr>
        </p:nvSpPr>
        <p:spPr/>
        <p:txBody>
          <a:bodyPr>
            <a:normAutofit fontScale="92500" lnSpcReduction="10000"/>
          </a:bodyPr>
          <a:lstStyle/>
          <a:p>
            <a:r>
              <a:rPr lang="en-GB" dirty="0">
                <a:latin typeface="Verdana" panose="020B0604030504040204" pitchFamily="34" charset="0"/>
                <a:ea typeface="Verdana" panose="020B0604030504040204" pitchFamily="34" charset="0"/>
                <a:cs typeface="Verdana" panose="020B0604030504040204" pitchFamily="34" charset="0"/>
              </a:rPr>
              <a:t>The idea of validity is connected to the idea of “inference-making”. Those inferences depend on how a test is used</a:t>
            </a:r>
            <a:r>
              <a:rPr lang="en-GB" dirty="0" smtClean="0">
                <a:latin typeface="Verdana" panose="020B0604030504040204" pitchFamily="34" charset="0"/>
                <a:ea typeface="Verdana" panose="020B0604030504040204" pitchFamily="34" charset="0"/>
                <a:cs typeface="Verdana" panose="020B0604030504040204" pitchFamily="34" charset="0"/>
              </a:rPr>
              <a:t>.</a:t>
            </a:r>
          </a:p>
          <a:p>
            <a:pPr marL="0" indent="0">
              <a:buNone/>
            </a:pPr>
            <a:endParaRPr lang="en-GB" dirty="0" smtClean="0">
              <a:latin typeface="Verdana" panose="020B0604030504040204" pitchFamily="34" charset="0"/>
              <a:ea typeface="Verdana" panose="020B0604030504040204" pitchFamily="34" charset="0"/>
              <a:cs typeface="Verdana" panose="020B0604030504040204" pitchFamily="34" charset="0"/>
            </a:endParaRPr>
          </a:p>
          <a:p>
            <a:r>
              <a:rPr lang="en-US" noProof="0" dirty="0" smtClean="0">
                <a:latin typeface="Verdana" panose="020B0604030504040204" pitchFamily="34" charset="0"/>
                <a:ea typeface="Verdana" panose="020B0604030504040204" pitchFamily="34" charset="0"/>
                <a:cs typeface="Verdana" panose="020B0604030504040204" pitchFamily="34" charset="0"/>
              </a:rPr>
              <a:t>Tests are not used in a vacuum;</a:t>
            </a:r>
            <a:br>
              <a:rPr lang="en-US" noProof="0" dirty="0" smtClean="0">
                <a:latin typeface="Verdana" panose="020B0604030504040204" pitchFamily="34" charset="0"/>
                <a:ea typeface="Verdana" panose="020B0604030504040204" pitchFamily="34" charset="0"/>
                <a:cs typeface="Verdana" panose="020B0604030504040204" pitchFamily="34" charset="0"/>
              </a:rPr>
            </a:br>
            <a:r>
              <a:rPr lang="en-US" noProof="0" dirty="0" smtClean="0">
                <a:latin typeface="Verdana" panose="020B0604030504040204" pitchFamily="34" charset="0"/>
                <a:ea typeface="Verdana" panose="020B0604030504040204" pitchFamily="34" charset="0"/>
                <a:cs typeface="Verdana" panose="020B0604030504040204" pitchFamily="34" charset="0"/>
              </a:rPr>
              <a:t>they are always intended to serve the needs of an educational system or of society at large.</a:t>
            </a:r>
            <a:br>
              <a:rPr lang="en-US" noProof="0" dirty="0" smtClean="0">
                <a:latin typeface="Verdana" panose="020B0604030504040204" pitchFamily="34" charset="0"/>
                <a:ea typeface="Verdana" panose="020B0604030504040204" pitchFamily="34" charset="0"/>
                <a:cs typeface="Verdana" panose="020B0604030504040204" pitchFamily="34" charset="0"/>
              </a:rPr>
            </a:br>
            <a:r>
              <a:rPr lang="en-US" noProof="0" dirty="0" smtClean="0">
                <a:latin typeface="Verdana" panose="020B0604030504040204" pitchFamily="34" charset="0"/>
                <a:ea typeface="Verdana" panose="020B0604030504040204" pitchFamily="34" charset="0"/>
                <a:cs typeface="Verdana" panose="020B0604030504040204" pitchFamily="34" charset="0"/>
              </a:rPr>
              <a:t>(</a:t>
            </a:r>
            <a:r>
              <a:rPr lang="en-US" noProof="0" dirty="0" err="1" smtClean="0">
                <a:latin typeface="Verdana" panose="020B0604030504040204" pitchFamily="34" charset="0"/>
                <a:ea typeface="Verdana" panose="020B0604030504040204" pitchFamily="34" charset="0"/>
                <a:cs typeface="Verdana" panose="020B0604030504040204" pitchFamily="34" charset="0"/>
              </a:rPr>
              <a:t>L.Bachman</a:t>
            </a:r>
            <a:r>
              <a:rPr lang="en-US" noProof="0" dirty="0" smtClean="0">
                <a:latin typeface="Verdana" panose="020B0604030504040204" pitchFamily="34" charset="0"/>
                <a:ea typeface="Verdana" panose="020B0604030504040204" pitchFamily="34" charset="0"/>
                <a:cs typeface="Verdana" panose="020B0604030504040204" pitchFamily="34" charset="0"/>
              </a:rPr>
              <a:t>)</a:t>
            </a:r>
            <a:endParaRPr lang="en-US" noProof="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8648891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dirty="0" smtClean="0">
                <a:latin typeface="Verdana" panose="020B0604030504040204" pitchFamily="34" charset="0"/>
                <a:ea typeface="Verdana" panose="020B0604030504040204" pitchFamily="34" charset="0"/>
                <a:cs typeface="Verdana" panose="020B0604030504040204" pitchFamily="34" charset="0"/>
              </a:rPr>
              <a:t>Consequential Validity</a:t>
            </a:r>
            <a:endParaRPr lang="en-US" noProof="0" dirty="0">
              <a:latin typeface="Verdana" panose="020B0604030504040204" pitchFamily="34" charset="0"/>
              <a:ea typeface="Verdana" panose="020B0604030504040204" pitchFamily="34" charset="0"/>
              <a:cs typeface="Verdana" panose="020B0604030504040204" pitchFamily="34" charset="0"/>
            </a:endParaRPr>
          </a:p>
        </p:txBody>
      </p:sp>
      <p:sp>
        <p:nvSpPr>
          <p:cNvPr id="3" name="Content Placeholder 2"/>
          <p:cNvSpPr>
            <a:spLocks noGrp="1"/>
          </p:cNvSpPr>
          <p:nvPr>
            <p:ph idx="1"/>
          </p:nvPr>
        </p:nvSpPr>
        <p:spPr/>
        <p:txBody>
          <a:bodyPr>
            <a:normAutofit fontScale="85000" lnSpcReduction="10000"/>
          </a:bodyPr>
          <a:lstStyle/>
          <a:p>
            <a:r>
              <a:rPr lang="en-US" noProof="0" dirty="0" smtClean="0">
                <a:latin typeface="Verdana" panose="020B0604030504040204" pitchFamily="34" charset="0"/>
                <a:ea typeface="Verdana" panose="020B0604030504040204" pitchFamily="34" charset="0"/>
                <a:cs typeface="Verdana" panose="020B0604030504040204" pitchFamily="34" charset="0"/>
              </a:rPr>
              <a:t>We as testers must recognize that considerations about the rights and interests of test takers, institutions responsible for testing and making decisions based on those tests, and the public interests are </a:t>
            </a:r>
            <a:r>
              <a:rPr lang="en-US" b="1" u="sng" noProof="0" dirty="0" smtClean="0">
                <a:latin typeface="Verdana" panose="020B0604030504040204" pitchFamily="34" charset="0"/>
                <a:ea typeface="Verdana" panose="020B0604030504040204" pitchFamily="34" charset="0"/>
                <a:cs typeface="Verdana" panose="020B0604030504040204" pitchFamily="34" charset="0"/>
              </a:rPr>
              <a:t>essentially political</a:t>
            </a:r>
            <a:r>
              <a:rPr lang="en-US" noProof="0" dirty="0" smtClean="0">
                <a:latin typeface="Verdana" panose="020B0604030504040204" pitchFamily="34" charset="0"/>
                <a:ea typeface="Verdana" panose="020B0604030504040204" pitchFamily="34" charset="0"/>
                <a:cs typeface="Verdana" panose="020B0604030504040204" pitchFamily="34" charset="0"/>
              </a:rPr>
              <a:t>;</a:t>
            </a:r>
            <a:br>
              <a:rPr lang="en-US" noProof="0" dirty="0" smtClean="0">
                <a:latin typeface="Verdana" panose="020B0604030504040204" pitchFamily="34" charset="0"/>
                <a:ea typeface="Verdana" panose="020B0604030504040204" pitchFamily="34" charset="0"/>
                <a:cs typeface="Verdana" panose="020B0604030504040204" pitchFamily="34" charset="0"/>
              </a:rPr>
            </a:br>
            <a:r>
              <a:rPr lang="en-US" noProof="0" dirty="0" smtClean="0">
                <a:latin typeface="Verdana" panose="020B0604030504040204" pitchFamily="34" charset="0"/>
                <a:ea typeface="Verdana" panose="020B0604030504040204" pitchFamily="34" charset="0"/>
                <a:cs typeface="Verdana" panose="020B0604030504040204" pitchFamily="34" charset="0"/>
              </a:rPr>
              <a:t>that they change over time;</a:t>
            </a:r>
            <a:br>
              <a:rPr lang="en-US" noProof="0" dirty="0" smtClean="0">
                <a:latin typeface="Verdana" panose="020B0604030504040204" pitchFamily="34" charset="0"/>
                <a:ea typeface="Verdana" panose="020B0604030504040204" pitchFamily="34" charset="0"/>
                <a:cs typeface="Verdana" panose="020B0604030504040204" pitchFamily="34" charset="0"/>
              </a:rPr>
            </a:br>
            <a:r>
              <a:rPr lang="en-US" noProof="0" dirty="0" smtClean="0">
                <a:latin typeface="Verdana" panose="020B0604030504040204" pitchFamily="34" charset="0"/>
                <a:ea typeface="Verdana" panose="020B0604030504040204" pitchFamily="34" charset="0"/>
                <a:cs typeface="Verdana" panose="020B0604030504040204" pitchFamily="34" charset="0"/>
              </a:rPr>
              <a:t>that they have implications </a:t>
            </a:r>
            <a:br>
              <a:rPr lang="en-US" noProof="0" dirty="0" smtClean="0">
                <a:latin typeface="Verdana" panose="020B0604030504040204" pitchFamily="34" charset="0"/>
                <a:ea typeface="Verdana" panose="020B0604030504040204" pitchFamily="34" charset="0"/>
                <a:cs typeface="Verdana" panose="020B0604030504040204" pitchFamily="34" charset="0"/>
              </a:rPr>
            </a:br>
            <a:r>
              <a:rPr lang="en-US" noProof="0" dirty="0" smtClean="0">
                <a:latin typeface="Verdana" panose="020B0604030504040204" pitchFamily="34" charset="0"/>
                <a:ea typeface="Verdana" panose="020B0604030504040204" pitchFamily="34" charset="0"/>
                <a:cs typeface="Verdana" panose="020B0604030504040204" pitchFamily="34" charset="0"/>
              </a:rPr>
              <a:t>a) for the practice of our professions;</a:t>
            </a:r>
            <a:br>
              <a:rPr lang="en-US" noProof="0" dirty="0" smtClean="0">
                <a:latin typeface="Verdana" panose="020B0604030504040204" pitchFamily="34" charset="0"/>
                <a:ea typeface="Verdana" panose="020B0604030504040204" pitchFamily="34" charset="0"/>
                <a:cs typeface="Verdana" panose="020B0604030504040204" pitchFamily="34" charset="0"/>
              </a:rPr>
            </a:br>
            <a:r>
              <a:rPr lang="en-US" noProof="0" dirty="0" smtClean="0">
                <a:latin typeface="Verdana" panose="020B0604030504040204" pitchFamily="34" charset="0"/>
                <a:ea typeface="Verdana" panose="020B0604030504040204" pitchFamily="34" charset="0"/>
                <a:cs typeface="Verdana" panose="020B0604030504040204" pitchFamily="34" charset="0"/>
              </a:rPr>
              <a:t>b) for the kinds of tests we develop and</a:t>
            </a:r>
            <a:br>
              <a:rPr lang="en-US" noProof="0" dirty="0" smtClean="0">
                <a:latin typeface="Verdana" panose="020B0604030504040204" pitchFamily="34" charset="0"/>
                <a:ea typeface="Verdana" panose="020B0604030504040204" pitchFamily="34" charset="0"/>
                <a:cs typeface="Verdana" panose="020B0604030504040204" pitchFamily="34" charset="0"/>
              </a:rPr>
            </a:br>
            <a:r>
              <a:rPr lang="en-US" noProof="0" dirty="0" smtClean="0">
                <a:latin typeface="Verdana" panose="020B0604030504040204" pitchFamily="34" charset="0"/>
                <a:ea typeface="Verdana" panose="020B0604030504040204" pitchFamily="34" charset="0"/>
                <a:cs typeface="Verdana" panose="020B0604030504040204" pitchFamily="34" charset="0"/>
              </a:rPr>
              <a:t>c) the ways in which we justify their use.</a:t>
            </a:r>
            <a:endParaRPr lang="en-US" noProof="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7112537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 name="TextShape 1"/>
          <p:cNvSpPr txBox="1"/>
          <p:nvPr/>
        </p:nvSpPr>
        <p:spPr>
          <a:xfrm>
            <a:off x="457200" y="274680"/>
            <a:ext cx="8229240" cy="1142640"/>
          </a:xfrm>
          <a:prstGeom prst="rect">
            <a:avLst/>
          </a:prstGeom>
          <a:noFill/>
          <a:ln>
            <a:noFill/>
          </a:ln>
        </p:spPr>
        <p:txBody>
          <a:bodyPr anchor="ctr"/>
          <a:lstStyle/>
          <a:p>
            <a:endParaRPr lang="lv-LV" sz="1800" b="0" strike="noStrike" spc="-1" dirty="0">
              <a:solidFill>
                <a:srgbClr val="000000"/>
              </a:solidFill>
              <a:uFill>
                <a:solidFill>
                  <a:srgbClr val="FFFFFF"/>
                </a:solidFill>
              </a:uFill>
              <a:latin typeface="Calibri"/>
            </a:endParaRPr>
          </a:p>
        </p:txBody>
      </p:sp>
      <p:sp>
        <p:nvSpPr>
          <p:cNvPr id="81" name="TextShape 2"/>
          <p:cNvSpPr txBox="1"/>
          <p:nvPr/>
        </p:nvSpPr>
        <p:spPr>
          <a:xfrm>
            <a:off x="457200" y="1600200"/>
            <a:ext cx="8229240" cy="4525560"/>
          </a:xfrm>
          <a:prstGeom prst="rect">
            <a:avLst/>
          </a:prstGeom>
          <a:noFill/>
          <a:ln>
            <a:noFill/>
          </a:ln>
        </p:spPr>
        <p:txBody>
          <a:bodyPr/>
          <a:lstStyle/>
          <a:p>
            <a:pPr marL="343080" indent="-342720">
              <a:lnSpc>
                <a:spcPct val="100000"/>
              </a:lnSpc>
              <a:buClr>
                <a:srgbClr val="000000"/>
              </a:buClr>
              <a:buFont typeface="Arial"/>
              <a:buChar char="•"/>
            </a:pPr>
            <a:endParaRPr lang="lv-LV" sz="3200" b="0" strike="noStrike" spc="-1" dirty="0">
              <a:solidFill>
                <a:srgbClr val="000000"/>
              </a:solidFill>
              <a:uFill>
                <a:solidFill>
                  <a:srgbClr val="FFFFFF"/>
                </a:solidFill>
              </a:uFill>
              <a:latin typeface="Calibri"/>
            </a:endParaRPr>
          </a:p>
        </p:txBody>
      </p:sp>
      <p:sp>
        <p:nvSpPr>
          <p:cNvPr id="2" name="Title 1"/>
          <p:cNvSpPr>
            <a:spLocks noGrp="1"/>
          </p:cNvSpPr>
          <p:nvPr>
            <p:ph type="title"/>
          </p:nvPr>
        </p:nvSpPr>
        <p:spPr/>
        <p:txBody>
          <a:bodyPr/>
          <a:lstStyle/>
          <a:p>
            <a:r>
              <a:rPr lang="en-US" noProof="0" dirty="0" smtClean="0">
                <a:latin typeface="Verdana" panose="020B0604030504040204" pitchFamily="34" charset="0"/>
                <a:ea typeface="Verdana" panose="020B0604030504040204" pitchFamily="34" charset="0"/>
                <a:cs typeface="Verdana" panose="020B0604030504040204" pitchFamily="34" charset="0"/>
              </a:rPr>
              <a:t>Consequential Validity</a:t>
            </a:r>
            <a:endParaRPr lang="en-US" noProof="0" dirty="0">
              <a:latin typeface="Verdana" panose="020B0604030504040204" pitchFamily="34" charset="0"/>
              <a:ea typeface="Verdana" panose="020B0604030504040204" pitchFamily="34" charset="0"/>
              <a:cs typeface="Verdana" panose="020B0604030504040204" pitchFamily="34" charset="0"/>
            </a:endParaRPr>
          </a:p>
        </p:txBody>
      </p:sp>
      <p:sp>
        <p:nvSpPr>
          <p:cNvPr id="3" name="Content Placeholder 2"/>
          <p:cNvSpPr>
            <a:spLocks noGrp="1"/>
          </p:cNvSpPr>
          <p:nvPr>
            <p:ph idx="1"/>
          </p:nvPr>
        </p:nvSpPr>
        <p:spPr/>
        <p:txBody>
          <a:bodyPr/>
          <a:lstStyle/>
          <a:p>
            <a:r>
              <a:rPr lang="en-GB" dirty="0">
                <a:latin typeface="Verdana" panose="020B0604030504040204" pitchFamily="34" charset="0"/>
                <a:ea typeface="Verdana" panose="020B0604030504040204" pitchFamily="34" charset="0"/>
                <a:cs typeface="Verdana" panose="020B0604030504040204" pitchFamily="34" charset="0"/>
              </a:rPr>
              <a:t>We </a:t>
            </a:r>
            <a:r>
              <a:rPr lang="en-GB" dirty="0" smtClean="0">
                <a:latin typeface="Verdana" panose="020B0604030504040204" pitchFamily="34" charset="0"/>
                <a:ea typeface="Verdana" panose="020B0604030504040204" pitchFamily="34" charset="0"/>
                <a:cs typeface="Verdana" panose="020B0604030504040204" pitchFamily="34" charset="0"/>
              </a:rPr>
              <a:t>as testers must </a:t>
            </a:r>
            <a:r>
              <a:rPr lang="en-GB" dirty="0">
                <a:latin typeface="Verdana" panose="020B0604030504040204" pitchFamily="34" charset="0"/>
                <a:ea typeface="Verdana" panose="020B0604030504040204" pitchFamily="34" charset="0"/>
                <a:cs typeface="Verdana" panose="020B0604030504040204" pitchFamily="34" charset="0"/>
              </a:rPr>
              <a:t>go beyond the scientific demonstration of empirical and logical evidence to the consideration of the potential consequences of </a:t>
            </a:r>
            <a:r>
              <a:rPr lang="en-GB" dirty="0" smtClean="0">
                <a:latin typeface="Verdana" panose="020B0604030504040204" pitchFamily="34" charset="0"/>
                <a:ea typeface="Verdana" panose="020B0604030504040204" pitchFamily="34" charset="0"/>
                <a:cs typeface="Verdana" panose="020B0604030504040204" pitchFamily="34" charset="0"/>
              </a:rPr>
              <a:t>testing</a:t>
            </a:r>
            <a:r>
              <a:rPr lang="en-GB" dirty="0">
                <a:latin typeface="Verdana" panose="020B0604030504040204" pitchFamily="34" charset="0"/>
                <a:ea typeface="Verdana" panose="020B0604030504040204" pitchFamily="34" charset="0"/>
                <a:cs typeface="Verdana" panose="020B0604030504040204" pitchFamily="34" charset="0"/>
              </a:rPr>
              <a:t>;</a:t>
            </a:r>
          </a:p>
          <a:p>
            <a:r>
              <a:rPr lang="en-GB" dirty="0">
                <a:latin typeface="Verdana" panose="020B0604030504040204" pitchFamily="34" charset="0"/>
                <a:ea typeface="Verdana" panose="020B0604030504040204" pitchFamily="34" charset="0"/>
                <a:cs typeface="Verdana" panose="020B0604030504040204" pitchFamily="34" charset="0"/>
              </a:rPr>
              <a:t>F</a:t>
            </a:r>
            <a:r>
              <a:rPr lang="en-GB" dirty="0" smtClean="0">
                <a:latin typeface="Verdana" panose="020B0604030504040204" pitchFamily="34" charset="0"/>
                <a:ea typeface="Verdana" panose="020B0604030504040204" pitchFamily="34" charset="0"/>
                <a:cs typeface="Verdana" panose="020B0604030504040204" pitchFamily="34" charset="0"/>
              </a:rPr>
              <a:t>rom </a:t>
            </a:r>
            <a:r>
              <a:rPr lang="en-GB" dirty="0">
                <a:latin typeface="Verdana" panose="020B0604030504040204" pitchFamily="34" charset="0"/>
                <a:ea typeface="Verdana" panose="020B0604030504040204" pitchFamily="34" charset="0"/>
                <a:cs typeface="Verdana" panose="020B0604030504040204" pitchFamily="34" charset="0"/>
              </a:rPr>
              <a:t>applied linguistics and testing </a:t>
            </a:r>
            <a:r>
              <a:rPr lang="en-GB" dirty="0" smtClean="0">
                <a:latin typeface="Verdana" panose="020B0604030504040204" pitchFamily="34" charset="0"/>
                <a:ea typeface="Verdana" panose="020B0604030504040204" pitchFamily="34" charset="0"/>
                <a:cs typeface="Verdana" panose="020B0604030504040204" pitchFamily="34" charset="0"/>
              </a:rPr>
              <a:t>→ </a:t>
            </a:r>
            <a:r>
              <a:rPr lang="en-GB" dirty="0">
                <a:latin typeface="Verdana" panose="020B0604030504040204" pitchFamily="34" charset="0"/>
                <a:ea typeface="Verdana" panose="020B0604030504040204" pitchFamily="34" charset="0"/>
                <a:cs typeface="Verdana" panose="020B0604030504040204" pitchFamily="34" charset="0"/>
              </a:rPr>
              <a:t>public policy</a:t>
            </a:r>
            <a:r>
              <a:rPr lang="en-GB" dirty="0" smtClean="0">
                <a:latin typeface="Verdana" panose="020B0604030504040204" pitchFamily="34" charset="0"/>
                <a:ea typeface="Verdana" panose="020B0604030504040204" pitchFamily="34" charset="0"/>
                <a:cs typeface="Verdana" panose="020B0604030504040204" pitchFamily="34" charset="0"/>
              </a:rPr>
              <a:t>.</a:t>
            </a:r>
            <a:endParaRPr lang="en-GB" dirty="0">
              <a:latin typeface="Verdana" panose="020B0604030504040204" pitchFamily="34" charset="0"/>
              <a:ea typeface="Verdana" panose="020B0604030504040204" pitchFamily="34" charset="0"/>
              <a:cs typeface="Verdana" panose="020B0604030504040204" pitchFamily="34" charset="0"/>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latin typeface="Verdana" panose="020B0604030504040204" pitchFamily="34" charset="0"/>
              <a:ea typeface="Verdana" panose="020B0604030504040204" pitchFamily="34" charset="0"/>
              <a:cs typeface="Verdana" panose="020B0604030504040204" pitchFamily="34" charset="0"/>
            </a:endParaRPr>
          </a:p>
        </p:txBody>
      </p:sp>
      <p:sp>
        <p:nvSpPr>
          <p:cNvPr id="3" name="Content Placeholder 2"/>
          <p:cNvSpPr>
            <a:spLocks noGrp="1"/>
          </p:cNvSpPr>
          <p:nvPr>
            <p:ph idx="1"/>
          </p:nvPr>
        </p:nvSpPr>
        <p:spPr/>
        <p:txBody>
          <a:bodyPr/>
          <a:lstStyle/>
          <a:p>
            <a:r>
              <a:rPr lang="en-GB" dirty="0">
                <a:latin typeface="Verdana" panose="020B0604030504040204" pitchFamily="34" charset="0"/>
                <a:ea typeface="Verdana" panose="020B0604030504040204" pitchFamily="34" charset="0"/>
                <a:cs typeface="Verdana" panose="020B0604030504040204" pitchFamily="34" charset="0"/>
              </a:rPr>
              <a:t>Guidelines for determining whether a given test should be used for a particular purpose in a particular way are not well defined</a:t>
            </a:r>
            <a:r>
              <a:rPr lang="en-GB" dirty="0" smtClean="0">
                <a:latin typeface="Verdana" panose="020B0604030504040204" pitchFamily="34" charset="0"/>
                <a:ea typeface="Verdana" panose="020B0604030504040204" pitchFamily="34" charset="0"/>
                <a:cs typeface="Verdana" panose="020B0604030504040204" pitchFamily="34" charset="0"/>
              </a:rPr>
              <a:t>.</a:t>
            </a:r>
            <a:endParaRPr lang="en-GB"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278465800"/>
      </p:ext>
    </p:extLst>
  </p:cSld>
  <p:clrMapOvr>
    <a:masterClrMapping/>
  </p:clrMapOvr>
</p:sld>
</file>

<file path=ppt/theme/theme1.xml><?xml version="1.0" encoding="utf-8"?>
<a:theme xmlns:a="http://schemas.openxmlformats.org/drawingml/2006/main" name="Office Theme">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1013</TotalTime>
  <Words>1012</Words>
  <Application>Microsoft Office PowerPoint</Application>
  <PresentationFormat>On-screen Show (4:3)</PresentationFormat>
  <Paragraphs>102</Paragraphs>
  <Slides>19</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Calibri</vt:lpstr>
      <vt:lpstr>Times New Roman</vt:lpstr>
      <vt:lpstr>Verdana</vt:lpstr>
      <vt:lpstr>Office Theme</vt:lpstr>
      <vt:lpstr>PowerPoint Presentation</vt:lpstr>
      <vt:lpstr>PowerPoint Presentation</vt:lpstr>
      <vt:lpstr>Background</vt:lpstr>
      <vt:lpstr>STANAG test in Latvian NAF</vt:lpstr>
      <vt:lpstr>Training and STANAG test</vt:lpstr>
      <vt:lpstr>Consequential Validity</vt:lpstr>
      <vt:lpstr>Consequential Validity</vt:lpstr>
      <vt:lpstr>Consequential Validity</vt:lpstr>
      <vt:lpstr>PowerPoint Presentation</vt:lpstr>
      <vt:lpstr>Areas to be considered in the ethical use and interpretation of test results</vt:lpstr>
      <vt:lpstr>Consequences: continued</vt:lpstr>
      <vt:lpstr>OR</vt:lpstr>
      <vt:lpstr>What undermines valid use of test results</vt:lpstr>
      <vt:lpstr>Validity = Overall Quality</vt:lpstr>
      <vt:lpstr>Validity = a subjective summary of evidence</vt:lpstr>
      <vt:lpstr>Consequences for NAFL and testing </vt:lpstr>
      <vt:lpstr>Consequences for teaching</vt:lpstr>
      <vt:lpstr>Summary</vt:lpstr>
      <vt:lpstr>books and articles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Consequential Validity</dc:title>
  <dc:creator>Inga Farte-Zalite</dc:creator>
  <cp:lastModifiedBy>Inga Fārte-Zālīte</cp:lastModifiedBy>
  <cp:revision>70</cp:revision>
  <dcterms:created xsi:type="dcterms:W3CDTF">2016-08-23T11:43:23Z</dcterms:created>
  <dcterms:modified xsi:type="dcterms:W3CDTF">2016-09-05T05:06:53Z</dcterms:modified>
  <dc:language>en-US</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14.0000</vt:lpwstr>
  </property>
  <property fmtid="{D5CDD505-2E9C-101B-9397-08002B2CF9AE}" pid="3" name="HiddenSlides">
    <vt:i4>0</vt:i4>
  </property>
  <property fmtid="{D5CDD505-2E9C-101B-9397-08002B2CF9AE}" pid="4" name="HyperlinksChanged">
    <vt:bool>false</vt:bool>
  </property>
  <property fmtid="{D5CDD505-2E9C-101B-9397-08002B2CF9AE}" pid="5" name="LinksUpToDate">
    <vt:bool>false</vt:bool>
  </property>
  <property fmtid="{D5CDD505-2E9C-101B-9397-08002B2CF9AE}" pid="6" name="MMClips">
    <vt:i4>0</vt:i4>
  </property>
  <property fmtid="{D5CDD505-2E9C-101B-9397-08002B2CF9AE}" pid="7" name="Notes">
    <vt:i4>0</vt:i4>
  </property>
  <property fmtid="{D5CDD505-2E9C-101B-9397-08002B2CF9AE}" pid="8" name="PresentationFormat">
    <vt:lpwstr>On-screen Show (4:3)</vt:lpwstr>
  </property>
  <property fmtid="{D5CDD505-2E9C-101B-9397-08002B2CF9AE}" pid="9" name="ScaleCrop">
    <vt:bool>false</vt:bool>
  </property>
  <property fmtid="{D5CDD505-2E9C-101B-9397-08002B2CF9AE}" pid="10" name="ShareDoc">
    <vt:bool>false</vt:bool>
  </property>
  <property fmtid="{D5CDD505-2E9C-101B-9397-08002B2CF9AE}" pid="11" name="Slides">
    <vt:i4>15</vt:i4>
  </property>
</Properties>
</file>