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57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93" autoAdjust="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0B7FE-802C-438A-804F-60A3270B84F0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85418-DB04-4F24-AC4A-633FEE0D29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Dear BILC chair</a:t>
            </a:r>
            <a:r>
              <a:rPr lang="en-US" baseline="0" dirty="0" smtClean="0"/>
              <a:t>man, BILC secretaries, the Host nation representatives! Esteemed delegates to the Seminar!</a:t>
            </a:r>
            <a:br>
              <a:rPr lang="en-US" baseline="0" dirty="0" smtClean="0"/>
            </a:br>
            <a:r>
              <a:rPr lang="en-US" baseline="0" dirty="0" smtClean="0"/>
              <a:t>I appreciate the opportunity that was given to me to join the community of highly experienced language experts that represent here their nations. </a:t>
            </a:r>
            <a:br>
              <a:rPr lang="en-US" baseline="0" dirty="0" smtClean="0"/>
            </a:br>
            <a:r>
              <a:rPr lang="en-US" baseline="0" dirty="0" smtClean="0"/>
              <a:t>I’m delighted to have such a chance today to speak to all of you and to discuss the problems that each of you face almost every day. </a:t>
            </a:r>
            <a:br>
              <a:rPr lang="en-US" baseline="0" dirty="0" smtClean="0"/>
            </a:br>
            <a:r>
              <a:rPr lang="en-US" baseline="0" dirty="0" smtClean="0"/>
              <a:t>I would like to express my deepest gratitude to all of you who make efforts to move forward this multinational cooperation  of the linguists for their remarkable input.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85418-DB04-4F24-AC4A-633FEE0D293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85418-DB04-4F24-AC4A-633FEE0D293F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C5DAA-A79A-4D41-92D4-119B7389F704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F3646-5612-4378-B5D7-CC1F333961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3224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BACK TO BASICS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BILC Professional Seminar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Bled, Slovenia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848872" cy="30243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Baskerville Old Face" pitchFamily="18" charset="0"/>
              </a:rPr>
              <a:t>Briefing:</a:t>
            </a:r>
          </a:p>
          <a:p>
            <a:r>
              <a:rPr lang="en-US" dirty="0" smtClean="0">
                <a:solidFill>
                  <a:srgbClr val="0000CC"/>
                </a:solidFill>
                <a:latin typeface="Baskerville Old Face" pitchFamily="18" charset="0"/>
              </a:rPr>
              <a:t>The Problems of Language Proficiency Testing before a short-term Language Course</a:t>
            </a:r>
            <a:r>
              <a:rPr lang="en-US" dirty="0" smtClean="0">
                <a:solidFill>
                  <a:srgbClr val="0000CC"/>
                </a:solidFill>
              </a:rPr>
              <a:t/>
            </a:r>
            <a:br>
              <a:rPr lang="en-US" dirty="0" smtClean="0">
                <a:solidFill>
                  <a:srgbClr val="0000CC"/>
                </a:solidFill>
              </a:rPr>
            </a:br>
            <a:r>
              <a:rPr lang="en-US" dirty="0" smtClean="0">
                <a:solidFill>
                  <a:srgbClr val="0000CC"/>
                </a:solidFill>
              </a:rPr>
              <a:t/>
            </a:r>
            <a:br>
              <a:rPr lang="en-US" dirty="0" smtClean="0">
                <a:solidFill>
                  <a:srgbClr val="0000CC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Maxim </a:t>
            </a:r>
            <a:r>
              <a:rPr lang="en-US" dirty="0" err="1" smtClean="0">
                <a:solidFill>
                  <a:srgbClr val="C00000"/>
                </a:solidFill>
              </a:rPr>
              <a:t>Galiev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Russian Federation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before a short-term language course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A short-term language course is referred here to  a course which duration doesn’t exceed 3 months.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</a:t>
            </a:r>
            <a:r>
              <a:rPr lang="en-US" sz="2400" dirty="0" smtClean="0"/>
              <a:t>t may be a critical element because of the short duration of the course;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t is likely to be organized to get the initial information about the students  (aptitude, available level of language proficiency  before the language course starts);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May be necessary to divide the incoming students to a certain groups according to their aptitude or/and the achieved level of language proficiency.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 gives the information to compare with it during and in the end of language course.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Generally testing before a short-term language course can be of two types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When it is conducted before learning a new language it can be in a form of aptitude test, especially when it is a language completely different from previously learned European languages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Like a placement test, i.e. in order to measure the proficiency in a certain language studied before. It is used prior the refreshment course or advanced course or course of Language for specific purpose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Testing the level of knowledge of a foreign language prior to the short-term language course is quite effective diagnostic tool and it has the following objectives: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Determining </a:t>
            </a:r>
            <a:r>
              <a:rPr lang="en-US" dirty="0"/>
              <a:t>the level of language proficiency, compared with a specified threshold for each of the types of speech activity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  <a:p>
            <a:r>
              <a:rPr lang="en-US" dirty="0" smtClean="0"/>
              <a:t>The measuring of each of the students proficiency in order to find out their rating, that will helpful to form groups (placement test).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results can be used in the formation of the desired groups that training will commence simultaneously . These are the following variants of how the results of the testing can be used: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sz="3400" dirty="0"/>
              <a:t>. According to the principle of strict ranking of students, </a:t>
            </a:r>
            <a:r>
              <a:rPr lang="en-US" sz="3400" dirty="0" smtClean="0"/>
              <a:t>it is recommended to create </a:t>
            </a:r>
            <a:r>
              <a:rPr lang="en-US" sz="3400" dirty="0"/>
              <a:t>a group of the most </a:t>
            </a:r>
            <a:r>
              <a:rPr lang="en-US" sz="3400" dirty="0" smtClean="0"/>
              <a:t>powerful students , then a </a:t>
            </a:r>
            <a:r>
              <a:rPr lang="en-US" sz="3400" dirty="0"/>
              <a:t>group of </a:t>
            </a:r>
            <a:r>
              <a:rPr lang="en-US" sz="3400" dirty="0" smtClean="0"/>
              <a:t>weaker-prepared</a:t>
            </a:r>
            <a:r>
              <a:rPr lang="en-US" sz="3400" dirty="0"/>
              <a:t>, and so downward. In this case, each successive group has a different program on the content, which should be dealt with the elements of language competence, </a:t>
            </a:r>
            <a:r>
              <a:rPr lang="en-US" sz="3400" dirty="0" smtClean="0"/>
              <a:t>that is supposed to be developed . </a:t>
            </a:r>
            <a:r>
              <a:rPr lang="en-US" sz="3400" dirty="0"/>
              <a:t>As a result, the weakest team can start training with </a:t>
            </a:r>
            <a:r>
              <a:rPr lang="en-US" sz="3400" dirty="0" smtClean="0"/>
              <a:t>the </a:t>
            </a:r>
            <a:r>
              <a:rPr lang="en-US" sz="3400" dirty="0"/>
              <a:t>basics of the language. Obviously, with an equal allocation of teaching time different groups come to different results, which could </a:t>
            </a:r>
            <a:r>
              <a:rPr lang="en-US" sz="3400" dirty="0" smtClean="0"/>
              <a:t>be measured by the </a:t>
            </a:r>
            <a:r>
              <a:rPr lang="en-US" sz="3400" dirty="0" smtClean="0"/>
              <a:t>achievement</a:t>
            </a:r>
            <a:r>
              <a:rPr lang="en-US" sz="3400" dirty="0" smtClean="0"/>
              <a:t> test.</a:t>
            </a:r>
            <a:endParaRPr lang="ru-RU" sz="3400" dirty="0"/>
          </a:p>
          <a:p>
            <a:pPr>
              <a:buNone/>
            </a:pPr>
            <a:r>
              <a:rPr lang="en-US" sz="3400" dirty="0"/>
              <a:t>2. </a:t>
            </a:r>
            <a:r>
              <a:rPr lang="en-US" sz="3400" dirty="0" smtClean="0"/>
              <a:t>Another approach is to </a:t>
            </a:r>
            <a:r>
              <a:rPr lang="en-US" sz="3400" dirty="0" smtClean="0"/>
              <a:t>distribute </a:t>
            </a:r>
            <a:r>
              <a:rPr lang="en-US" sz="3400" dirty="0" smtClean="0"/>
              <a:t>strong and weak </a:t>
            </a:r>
            <a:r>
              <a:rPr lang="en-US" sz="3400" dirty="0"/>
              <a:t>students </a:t>
            </a:r>
            <a:r>
              <a:rPr lang="en-US" sz="3400" dirty="0" smtClean="0"/>
              <a:t>evenly between the groups  if practicable. In this </a:t>
            </a:r>
            <a:r>
              <a:rPr lang="en-US" sz="3400" dirty="0"/>
              <a:t>case </a:t>
            </a:r>
            <a:r>
              <a:rPr lang="en-US" sz="3400" dirty="0" smtClean="0"/>
              <a:t>the groups are </a:t>
            </a:r>
            <a:r>
              <a:rPr lang="en-US" sz="3400" dirty="0"/>
              <a:t>equal in strength and use the same program. Disadvantage is the containment of the learning process </a:t>
            </a:r>
            <a:r>
              <a:rPr lang="en-US" sz="3400" dirty="0" smtClean="0"/>
              <a:t>because </a:t>
            </a:r>
            <a:r>
              <a:rPr lang="en-US" sz="3400" dirty="0" smtClean="0"/>
              <a:t>more time </a:t>
            </a:r>
            <a:r>
              <a:rPr lang="en-US" sz="3400" dirty="0" smtClean="0"/>
              <a:t>must </a:t>
            </a:r>
            <a:r>
              <a:rPr lang="en-US" sz="3400" dirty="0"/>
              <a:t>be </a:t>
            </a:r>
            <a:r>
              <a:rPr lang="en-US" sz="3400" dirty="0" smtClean="0"/>
              <a:t>given to weak </a:t>
            </a:r>
            <a:r>
              <a:rPr lang="en-US" sz="3400" dirty="0"/>
              <a:t>students, while </a:t>
            </a:r>
            <a:r>
              <a:rPr lang="en-US" sz="3400" dirty="0" smtClean="0"/>
              <a:t>stronger students are retarded </a:t>
            </a:r>
            <a:r>
              <a:rPr lang="en-US" sz="3400" dirty="0"/>
              <a:t>in </a:t>
            </a:r>
            <a:r>
              <a:rPr lang="en-US" sz="3400" dirty="0" smtClean="0"/>
              <a:t>their </a:t>
            </a:r>
            <a:r>
              <a:rPr lang="en-US" sz="3400" dirty="0"/>
              <a:t>development. There is a kind of </a:t>
            </a:r>
            <a:r>
              <a:rPr lang="en-US" sz="3400" dirty="0" smtClean="0"/>
              <a:t>leveling of individuals</a:t>
            </a:r>
            <a:r>
              <a:rPr lang="en-US" sz="3400" dirty="0"/>
              <a:t>.</a:t>
            </a:r>
            <a:endParaRPr lang="ru-RU" sz="3400" dirty="0"/>
          </a:p>
          <a:p>
            <a:pPr>
              <a:buNone/>
            </a:pPr>
            <a:r>
              <a:rPr lang="en-US" sz="3400" dirty="0"/>
              <a:t>3. </a:t>
            </a:r>
            <a:r>
              <a:rPr lang="en-US" sz="3400" dirty="0" smtClean="0"/>
              <a:t>An alternative </a:t>
            </a:r>
            <a:r>
              <a:rPr lang="en-US" sz="3400" dirty="0"/>
              <a:t>approach can be a balanced group formation, in which a certain amount </a:t>
            </a:r>
            <a:r>
              <a:rPr lang="en-US" sz="3400" dirty="0" smtClean="0"/>
              <a:t>(for example, a </a:t>
            </a:r>
            <a:r>
              <a:rPr lang="en-US" sz="3400" dirty="0"/>
              <a:t>quarter) of the group is made up of individuals who </a:t>
            </a:r>
            <a:r>
              <a:rPr lang="en-US" sz="3400" dirty="0" smtClean="0"/>
              <a:t>are one step behind  </a:t>
            </a:r>
            <a:r>
              <a:rPr lang="en-US" sz="3400" dirty="0"/>
              <a:t>in </a:t>
            </a:r>
            <a:r>
              <a:rPr lang="en-US" sz="3400" dirty="0" smtClean="0"/>
              <a:t>different </a:t>
            </a:r>
            <a:r>
              <a:rPr lang="en-US" sz="3400" dirty="0"/>
              <a:t>types of speech activity. With such a group, they are a minority, which is compelled to gradually catch up </a:t>
            </a:r>
            <a:r>
              <a:rPr lang="en-US" sz="3400" dirty="0" smtClean="0"/>
              <a:t>to the  level of the other members of the group , </a:t>
            </a:r>
            <a:r>
              <a:rPr lang="en-US" sz="3400" dirty="0"/>
              <a:t>the difference in the </a:t>
            </a:r>
            <a:r>
              <a:rPr lang="en-US" sz="3400" dirty="0" smtClean="0"/>
              <a:t>education is </a:t>
            </a:r>
            <a:r>
              <a:rPr lang="en-US" sz="3400" dirty="0"/>
              <a:t>not so great as to hamper the progress of the majority of students, but rather allows the minority under the influence of </a:t>
            </a:r>
            <a:r>
              <a:rPr lang="en-US" sz="3400" dirty="0" smtClean="0"/>
              <a:t>the teacher </a:t>
            </a:r>
            <a:r>
              <a:rPr lang="en-US" sz="3400" dirty="0"/>
              <a:t>to successfully </a:t>
            </a:r>
            <a:r>
              <a:rPr lang="en-US" sz="3400" dirty="0" smtClean="0"/>
              <a:t>follow the majority of the students. Another positive fact is that </a:t>
            </a:r>
            <a:r>
              <a:rPr lang="en-US" sz="3400" dirty="0"/>
              <a:t>the differentiation </a:t>
            </a:r>
            <a:r>
              <a:rPr lang="en-US" sz="3400" dirty="0" smtClean="0"/>
              <a:t>in the end of the course is not as </a:t>
            </a:r>
            <a:r>
              <a:rPr lang="en-US" sz="3400" dirty="0"/>
              <a:t>great as in the first case. This allows the use of </a:t>
            </a:r>
            <a:r>
              <a:rPr lang="en-US" sz="3400" dirty="0" smtClean="0"/>
              <a:t>2-4 variants </a:t>
            </a:r>
            <a:r>
              <a:rPr lang="en-US" sz="3400" dirty="0"/>
              <a:t>of the </a:t>
            </a:r>
            <a:r>
              <a:rPr lang="en-US" sz="3400" dirty="0" smtClean="0"/>
              <a:t>program according to their complexity</a:t>
            </a:r>
            <a:r>
              <a:rPr lang="en-US" sz="3400" dirty="0"/>
              <a:t>, and not a number of programs, which is the total number of groups.</a:t>
            </a:r>
            <a:endParaRPr lang="ru-RU" sz="3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Testing </a:t>
            </a:r>
            <a:r>
              <a:rPr lang="en-US" dirty="0" smtClean="0"/>
              <a:t>of the language proficiency in its </a:t>
            </a:r>
            <a:r>
              <a:rPr lang="en-US" dirty="0"/>
              <a:t>pure form </a:t>
            </a:r>
            <a:r>
              <a:rPr lang="en-US" dirty="0" smtClean="0"/>
              <a:t>can be associated with </a:t>
            </a:r>
            <a:r>
              <a:rPr lang="en-US" dirty="0"/>
              <a:t>courses for continuing education or for courses in a particular specialty. Demonstrated proficiency in a foreign language can not always be used to assess the prospects of learning </a:t>
            </a:r>
            <a:r>
              <a:rPr lang="en-US" dirty="0" smtClean="0"/>
              <a:t>of another foreign </a:t>
            </a:r>
            <a:r>
              <a:rPr lang="en-US" dirty="0"/>
              <a:t>language, especially </a:t>
            </a:r>
            <a:r>
              <a:rPr lang="en-US" dirty="0" smtClean="0"/>
              <a:t>some oriental languages. That is why aptitude </a:t>
            </a:r>
            <a:r>
              <a:rPr lang="en-US" dirty="0"/>
              <a:t>tests </a:t>
            </a:r>
            <a:r>
              <a:rPr lang="en-US" dirty="0" smtClean="0"/>
              <a:t>are necessary to be taken by the students.</a:t>
            </a:r>
            <a:br>
              <a:rPr lang="en-US" dirty="0" smtClean="0"/>
            </a:br>
            <a:endParaRPr lang="ru-RU" dirty="0"/>
          </a:p>
          <a:p>
            <a:r>
              <a:rPr lang="en-US" dirty="0"/>
              <a:t>Another </a:t>
            </a:r>
            <a:r>
              <a:rPr lang="en-US" dirty="0" smtClean="0"/>
              <a:t>problem is to the skills to be trained during the course. </a:t>
            </a:r>
            <a:r>
              <a:rPr lang="en-US" dirty="0"/>
              <a:t>We can assume that the level </a:t>
            </a:r>
            <a:r>
              <a:rPr lang="en-US" dirty="0" smtClean="0"/>
              <a:t>of reading </a:t>
            </a:r>
            <a:r>
              <a:rPr lang="en-US" dirty="0"/>
              <a:t>and </a:t>
            </a:r>
            <a:r>
              <a:rPr lang="en-US" dirty="0" smtClean="0"/>
              <a:t>writing proficiency  </a:t>
            </a:r>
            <a:r>
              <a:rPr lang="en-US" dirty="0"/>
              <a:t>in a foreign language does not give enough information to make decisions in the organization of intensive communicative course of spoken language. In contrast, high </a:t>
            </a:r>
            <a:r>
              <a:rPr lang="en-US" dirty="0" smtClean="0"/>
              <a:t>scores for </a:t>
            </a:r>
            <a:r>
              <a:rPr lang="en-US" dirty="0"/>
              <a:t>oral forms of speech activity is not </a:t>
            </a:r>
            <a:r>
              <a:rPr lang="en-US" dirty="0" smtClean="0"/>
              <a:t>a clear indication of that one should </a:t>
            </a:r>
            <a:r>
              <a:rPr lang="en-US" dirty="0"/>
              <a:t>be sent </a:t>
            </a:r>
            <a:r>
              <a:rPr lang="en-US" dirty="0" smtClean="0"/>
              <a:t>to attend the course </a:t>
            </a:r>
            <a:r>
              <a:rPr lang="en-US" dirty="0"/>
              <a:t>related to the development of the written language </a:t>
            </a:r>
            <a:r>
              <a:rPr lang="en-US" dirty="0" smtClean="0"/>
              <a:t>in </a:t>
            </a:r>
            <a:r>
              <a:rPr lang="en-US" dirty="0"/>
              <a:t>a particular </a:t>
            </a:r>
            <a:r>
              <a:rPr lang="en-US" dirty="0" smtClean="0"/>
              <a:t>sphere.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content and the configuration of the test.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dirty="0" smtClean="0"/>
              <a:t>relation between </a:t>
            </a:r>
            <a:r>
              <a:rPr lang="en-US" dirty="0"/>
              <a:t>course content and the configuration of the test.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other words, </a:t>
            </a:r>
            <a:r>
              <a:rPr lang="en-US" dirty="0" smtClean="0"/>
              <a:t>when there is a language course that has an approved curriculum it should be taken into consideration, because the test is supposed to measure if a student meet the  </a:t>
            </a:r>
            <a:r>
              <a:rPr lang="en-US" dirty="0"/>
              <a:t>minimum which allows to start the course without significant loss of time and reduce the quality of </a:t>
            </a:r>
            <a:r>
              <a:rPr lang="en-US" dirty="0" smtClean="0"/>
              <a:t>training.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741</Words>
  <Application>Microsoft Office PowerPoint</Application>
  <PresentationFormat>Экран (4:3)</PresentationFormat>
  <Paragraphs>26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BACK TO BASICS BILC Professional Seminar  Bled, Slovenia </vt:lpstr>
      <vt:lpstr>Testing before a short-term language course</vt:lpstr>
      <vt:lpstr>Generally testing before a short-term language course can be of two types</vt:lpstr>
      <vt:lpstr>Testing the level of knowledge of a foreign language prior to the short-term language course is quite effective diagnostic tool and it has the following objectives:</vt:lpstr>
      <vt:lpstr>The results can be used in the formation of the desired groups that training will commence simultaneously . These are the following variants of how the results of the testing can be used:</vt:lpstr>
      <vt:lpstr>Слайд 6</vt:lpstr>
      <vt:lpstr>Course content and the configuration of the test.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BASICS BILC Professional Seminar </dc:title>
  <dc:creator>Private</dc:creator>
  <cp:lastModifiedBy>Private</cp:lastModifiedBy>
  <cp:revision>5</cp:revision>
  <dcterms:created xsi:type="dcterms:W3CDTF">2012-10-22T20:23:43Z</dcterms:created>
  <dcterms:modified xsi:type="dcterms:W3CDTF">2012-10-23T06:19:56Z</dcterms:modified>
</cp:coreProperties>
</file>