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8" r:id="rId3"/>
    <p:sldId id="264" r:id="rId4"/>
    <p:sldId id="261" r:id="rId5"/>
    <p:sldId id="265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CMC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7T14:59:16.961" idx="1">
    <p:pos x="3240" y="1341"/>
    <p:text>p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F5216-F1BB-4722-88E2-79A65361CD3F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709A8-C7C8-4359-AF7D-755779DA3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0261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6273-054F-4477-AA25-66A9DDFD467B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" descr="Nato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79375"/>
            <a:ext cx="16002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325" y="5867400"/>
            <a:ext cx="1158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809750"/>
            <a:ext cx="7772400" cy="22288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/>
              <a:t>Closing Remarks 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Peggy Garza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Associate BILC Secretary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4638"/>
            <a:ext cx="1304925" cy="868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791200"/>
            <a:ext cx="1304925" cy="868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Dates:  6-8 </a:t>
            </a:r>
            <a:r>
              <a:rPr lang="en-US" smtClean="0"/>
              <a:t>September </a:t>
            </a:r>
            <a:r>
              <a:rPr lang="en-US" smtClean="0"/>
              <a:t>2016</a:t>
            </a:r>
            <a:endParaRPr lang="en-US" dirty="0" smtClean="0"/>
          </a:p>
          <a:p>
            <a:r>
              <a:rPr lang="en-US" dirty="0" smtClean="0"/>
              <a:t>Location:  Brno, Czech Republic</a:t>
            </a:r>
          </a:p>
          <a:p>
            <a:r>
              <a:rPr lang="en-US" dirty="0" smtClean="0"/>
              <a:t>Topic: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i="1" dirty="0" smtClean="0"/>
              <a:t>esting the test – How valid is our validity argument?</a:t>
            </a:r>
            <a:endParaRPr lang="en-US" dirty="0" smtClean="0"/>
          </a:p>
          <a:p>
            <a:r>
              <a:rPr lang="en-US" dirty="0" smtClean="0"/>
              <a:t>Host </a:t>
            </a:r>
            <a:r>
              <a:rPr lang="en-US" dirty="0" smtClean="0"/>
              <a:t>nation events</a:t>
            </a:r>
          </a:p>
          <a:p>
            <a:pPr lvl="1"/>
            <a:r>
              <a:rPr lang="en-US" dirty="0" smtClean="0"/>
              <a:t>Tour of Brno</a:t>
            </a:r>
          </a:p>
          <a:p>
            <a:pPr lvl="1"/>
            <a:r>
              <a:rPr lang="en-US" dirty="0" smtClean="0"/>
              <a:t>Dinner</a:t>
            </a:r>
          </a:p>
          <a:p>
            <a:endParaRPr lang="en-US" dirty="0" smtClean="0"/>
          </a:p>
        </p:txBody>
      </p:sp>
      <p:pic>
        <p:nvPicPr>
          <p:cNvPr id="1026" name="Picture 2" descr="The Cathedral of St. Peter and Pau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42067"/>
            <a:ext cx="3055214" cy="197861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23 Nations + 1 NATO HQ </a:t>
            </a:r>
            <a:br>
              <a:rPr lang="en-US" altLang="en-US" dirty="0" smtClean="0"/>
            </a:br>
            <a:r>
              <a:rPr lang="en-US" altLang="en-US" dirty="0" smtClean="0"/>
              <a:t>Represented</a:t>
            </a:r>
          </a:p>
        </p:txBody>
      </p:sp>
      <p:sp>
        <p:nvSpPr>
          <p:cNvPr id="13315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1722438"/>
            <a:ext cx="4191000" cy="452596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US" altLang="en-US" sz="2400" smtClean="0"/>
              <a:t>Lithuania 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Macedonia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Norway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Poland 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Portugal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Serbia 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SHAPE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Slovenia 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Spain 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Sweden 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Tunisia</a:t>
            </a:r>
          </a:p>
          <a:p>
            <a:pPr>
              <a:spcBef>
                <a:spcPts val="600"/>
              </a:spcBef>
            </a:pPr>
            <a:r>
              <a:rPr lang="en-US" altLang="en-US" sz="2400" smtClean="0"/>
              <a:t>United States of America </a:t>
            </a:r>
          </a:p>
        </p:txBody>
      </p:sp>
      <p:sp>
        <p:nvSpPr>
          <p:cNvPr id="13316" name="Content Placeholder 6"/>
          <p:cNvSpPr>
            <a:spLocks noGrp="1"/>
          </p:cNvSpPr>
          <p:nvPr>
            <p:ph sz="half" idx="1"/>
          </p:nvPr>
        </p:nvSpPr>
        <p:spPr>
          <a:xfrm>
            <a:off x="1219200" y="1722438"/>
            <a:ext cx="4038600" cy="452596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US" altLang="en-US" sz="2400" dirty="0" smtClean="0"/>
              <a:t>Armenia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Austria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Bosnia and Herzegovina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Bulgaria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Canada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Czech Republic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Denmark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Estonia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France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Georgia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Hungary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Latvia</a:t>
            </a:r>
          </a:p>
        </p:txBody>
      </p:sp>
    </p:spTree>
    <p:extLst>
      <p:ext uri="{BB962C8B-B14F-4D97-AF65-F5344CB8AC3E}">
        <p14:creationId xmlns:p14="http://schemas.microsoft.com/office/powerpoint/2010/main" xmlns="" val="295520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4765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Keynote speech</a:t>
            </a:r>
          </a:p>
          <a:p>
            <a:r>
              <a:rPr lang="en-US" dirty="0" smtClean="0"/>
              <a:t>Workshop activities</a:t>
            </a:r>
          </a:p>
          <a:p>
            <a:pPr lvl="1"/>
            <a:r>
              <a:rPr lang="en-US" altLang="en-US" i="1" dirty="0"/>
              <a:t>Reading Item Moderation: Alignment</a:t>
            </a:r>
          </a:p>
          <a:p>
            <a:pPr lvl="1"/>
            <a:r>
              <a:rPr lang="en-US" altLang="en-US" i="1" dirty="0" smtClean="0"/>
              <a:t>Piloting best practices</a:t>
            </a:r>
            <a:endParaRPr lang="en-US" altLang="en-US" dirty="0"/>
          </a:p>
          <a:p>
            <a:pPr lvl="1"/>
            <a:r>
              <a:rPr lang="en-US" altLang="en-US" i="1" dirty="0"/>
              <a:t>Modified </a:t>
            </a:r>
            <a:r>
              <a:rPr lang="en-US" altLang="en-US" i="1" dirty="0" err="1" smtClean="0"/>
              <a:t>Angoff</a:t>
            </a:r>
            <a:endParaRPr lang="en-US" altLang="en-US" dirty="0"/>
          </a:p>
          <a:p>
            <a:pPr lvl="1"/>
            <a:r>
              <a:rPr lang="en-US" altLang="en-US" i="1" dirty="0" smtClean="0"/>
              <a:t>Statistical </a:t>
            </a:r>
            <a:r>
              <a:rPr lang="en-US" altLang="en-US" i="1" dirty="0"/>
              <a:t>analysis using </a:t>
            </a:r>
            <a:r>
              <a:rPr lang="en-US" altLang="en-US" i="1" dirty="0" err="1" smtClean="0"/>
              <a:t>jMetrik</a:t>
            </a:r>
            <a:endParaRPr lang="en-US" altLang="en-US" i="1" dirty="0" smtClean="0"/>
          </a:p>
          <a:p>
            <a:pPr lvl="1"/>
            <a:r>
              <a:rPr lang="en-US" altLang="en-US" i="1" dirty="0" smtClean="0"/>
              <a:t>Roadmap to a Validity Argument</a:t>
            </a:r>
            <a:endParaRPr lang="en-US" altLang="en-US" dirty="0" smtClean="0"/>
          </a:p>
          <a:p>
            <a:r>
              <a:rPr lang="en-US" dirty="0" smtClean="0"/>
              <a:t>9 presentations</a:t>
            </a:r>
          </a:p>
          <a:p>
            <a:r>
              <a:rPr lang="en-US" dirty="0" smtClean="0"/>
              <a:t>Panel with national representatives</a:t>
            </a:r>
          </a:p>
          <a:p>
            <a:r>
              <a:rPr lang="en-US" dirty="0" smtClean="0"/>
              <a:t>Posters</a:t>
            </a:r>
            <a:endParaRPr lang="en-US" dirty="0"/>
          </a:p>
        </p:txBody>
      </p:sp>
      <p:pic>
        <p:nvPicPr>
          <p:cNvPr id="4098" name="Picture 2" descr="http://photos.gograph.com/thumbs/CSP/CSP992/k1282114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4953000"/>
            <a:ext cx="1562100" cy="161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Input on 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 responses</a:t>
            </a:r>
          </a:p>
          <a:p>
            <a:r>
              <a:rPr lang="en-US" dirty="0" smtClean="0"/>
              <a:t>Topic with the most “Not </a:t>
            </a:r>
            <a:r>
              <a:rPr lang="en-US" dirty="0" smtClean="0"/>
              <a:t>I</a:t>
            </a:r>
            <a:r>
              <a:rPr lang="en-US" dirty="0" smtClean="0"/>
              <a:t>mportant” responses (4 out of 28) was</a:t>
            </a:r>
          </a:p>
          <a:p>
            <a:pPr lvl="1"/>
            <a:r>
              <a:rPr lang="en-US" dirty="0" smtClean="0"/>
              <a:t> #12, Preparation of parallel forms</a:t>
            </a:r>
          </a:p>
          <a:p>
            <a:r>
              <a:rPr lang="en-US" dirty="0" smtClean="0"/>
              <a:t>Included in the LTS or ALTS?</a:t>
            </a:r>
          </a:p>
          <a:p>
            <a:pPr lvl="1"/>
            <a:r>
              <a:rPr lang="en-US" dirty="0" smtClean="0"/>
              <a:t>Roughly where covered now</a:t>
            </a:r>
            <a:endParaRPr lang="en-US" dirty="0" smtClean="0"/>
          </a:p>
          <a:p>
            <a:r>
              <a:rPr lang="en-US" dirty="0" smtClean="0"/>
              <a:t>Additional remarks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890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 to the Hosts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905000" y="2133600"/>
            <a:ext cx="5715000" cy="297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2667000"/>
            <a:ext cx="41148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Děkuji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157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Closing Remarks </vt:lpstr>
      <vt:lpstr>Testing Workshop</vt:lpstr>
      <vt:lpstr>23 Nations + 1 NATO HQ  Represented</vt:lpstr>
      <vt:lpstr>Accomplishments</vt:lpstr>
      <vt:lpstr>Your Input on the Survey</vt:lpstr>
      <vt:lpstr>Special Thanks to the Hosts</vt:lpstr>
    </vt:vector>
  </TitlesOfParts>
  <Company>George C. Marshall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Close</dc:title>
  <dc:creator>lura.weddle</dc:creator>
  <cp:lastModifiedBy>GCMC</cp:lastModifiedBy>
  <cp:revision>18</cp:revision>
  <cp:lastPrinted>2016-08-26T11:31:23Z</cp:lastPrinted>
  <dcterms:created xsi:type="dcterms:W3CDTF">2014-09-05T08:38:40Z</dcterms:created>
  <dcterms:modified xsi:type="dcterms:W3CDTF">2016-09-07T13:06:26Z</dcterms:modified>
</cp:coreProperties>
</file>