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850" r:id="rId4"/>
    <p:sldMasterId id="2147485845" r:id="rId5"/>
    <p:sldMasterId id="2147485847" r:id="rId6"/>
    <p:sldMasterId id="2147485848" r:id="rId7"/>
    <p:sldMasterId id="2147485849" r:id="rId8"/>
  </p:sldMasterIdLst>
  <p:notesMasterIdLst>
    <p:notesMasterId r:id="rId28"/>
  </p:notesMasterIdLst>
  <p:handoutMasterIdLst>
    <p:handoutMasterId r:id="rId29"/>
  </p:handoutMasterIdLst>
  <p:sldIdLst>
    <p:sldId id="256" r:id="rId9"/>
    <p:sldId id="273" r:id="rId10"/>
    <p:sldId id="264" r:id="rId11"/>
    <p:sldId id="259" r:id="rId12"/>
    <p:sldId id="263" r:id="rId13"/>
    <p:sldId id="260" r:id="rId14"/>
    <p:sldId id="257" r:id="rId15"/>
    <p:sldId id="265" r:id="rId16"/>
    <p:sldId id="268" r:id="rId17"/>
    <p:sldId id="267" r:id="rId18"/>
    <p:sldId id="270" r:id="rId19"/>
    <p:sldId id="272" r:id="rId20"/>
    <p:sldId id="279" r:id="rId21"/>
    <p:sldId id="274" r:id="rId22"/>
    <p:sldId id="275" r:id="rId23"/>
    <p:sldId id="281" r:id="rId24"/>
    <p:sldId id="276" r:id="rId25"/>
    <p:sldId id="280" r:id="rId26"/>
    <p:sldId id="278" r:id="rId27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99"/>
    <a:srgbClr val="474747"/>
    <a:srgbClr val="E2E2E2"/>
    <a:srgbClr val="6F6F6F"/>
    <a:srgbClr val="666666"/>
    <a:srgbClr val="4F4F4F"/>
    <a:srgbClr val="F0F0F0"/>
    <a:srgbClr val="C9C9C9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9852266164184957"/>
          <c:h val="0.92392787033431989"/>
        </c:manualLayout>
      </c:layout>
      <c:pie3DChart>
        <c:varyColors val="1"/>
        <c:ser>
          <c:idx val="0"/>
          <c:order val="0"/>
          <c:val>
            <c:numRef>
              <c:f>'Ark1'!$A$1:$B$1</c:f>
              <c:numCache>
                <c:formatCode>General</c:formatCode>
                <c:ptCount val="2"/>
                <c:pt idx="0">
                  <c:v>19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4-436B-AE5F-A4E329237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val>
            <c:numRef>
              <c:f>'Ark1'!$A$1:$D$1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0-4027-B0A1-B8A13CC2B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218641322605648E-2"/>
          <c:y val="0"/>
          <c:w val="0.88069448432605701"/>
          <c:h val="0.91182709779870696"/>
        </c:manualLayout>
      </c:layout>
      <c:pie3DChart>
        <c:varyColors val="1"/>
        <c:ser>
          <c:idx val="0"/>
          <c:order val="0"/>
          <c:val>
            <c:numRef>
              <c:f>'Ark1'!$A$1:$C$1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E-4260-AC19-31F6CDE00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D3E4979-FED1-4481-AC2B-723603467CF9}" type="datetimeFigureOut">
              <a:rPr lang="nb-NO"/>
              <a:pPr>
                <a:defRPr/>
              </a:pPr>
              <a:t>24.10.2016</a:t>
            </a:fld>
            <a:endParaRPr lang="nb-NO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AE568F7-E910-4108-81A7-18B41312D0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1630A-D4C4-4B55-87AB-6E0218596A59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E6712-F747-479C-B709-FC4E3A3AD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nb-NO"/>
              <a:t>Or </a:t>
            </a:r>
            <a:r>
              <a:rPr lang="nb-NO" err="1"/>
              <a:t>the</a:t>
            </a:r>
            <a:r>
              <a:rPr lang="nb-NO"/>
              <a:t> test. </a:t>
            </a:r>
          </a:p>
          <a:p>
            <a:pPr marL="171450" indent="-171450">
              <a:buFont typeface="Arial" charset="0"/>
              <a:buChar char="•"/>
            </a:pPr>
            <a:r>
              <a:rPr lang="nb-NO"/>
              <a:t>Grave</a:t>
            </a:r>
            <a:r>
              <a:rPr lang="nb-NO" baseline="0"/>
              <a:t> </a:t>
            </a:r>
            <a:r>
              <a:rPr lang="nb-NO" baseline="0" err="1"/>
              <a:t>i</a:t>
            </a:r>
            <a:r>
              <a:rPr lang="nb-NO" err="1"/>
              <a:t>mplications</a:t>
            </a:r>
            <a:r>
              <a:rPr lang="nb-NO" baseline="0"/>
              <a:t> for </a:t>
            </a:r>
            <a:r>
              <a:rPr lang="nb-NO" baseline="0" err="1"/>
              <a:t>validity</a:t>
            </a:r>
            <a:r>
              <a:rPr lang="nb-NO" baseline="0"/>
              <a:t> argument, </a:t>
            </a:r>
            <a:r>
              <a:rPr lang="nb-NO" baseline="0" err="1"/>
              <a:t>should</a:t>
            </a:r>
            <a:r>
              <a:rPr lang="nb-NO" baseline="0"/>
              <a:t> </a:t>
            </a:r>
            <a:r>
              <a:rPr lang="nb-NO" baseline="0" err="1"/>
              <a:t>language</a:t>
            </a:r>
            <a:r>
              <a:rPr lang="nb-NO" baseline="0"/>
              <a:t> </a:t>
            </a:r>
            <a:r>
              <a:rPr lang="nb-NO" baseline="0" err="1"/>
              <a:t>programmes</a:t>
            </a:r>
            <a:r>
              <a:rPr lang="nb-NO" baseline="0"/>
              <a:t> and tests be </a:t>
            </a:r>
            <a:r>
              <a:rPr lang="nb-NO" baseline="0" err="1"/>
              <a:t>perceived</a:t>
            </a:r>
            <a:r>
              <a:rPr lang="nb-NO" baseline="0"/>
              <a:t> as </a:t>
            </a:r>
            <a:r>
              <a:rPr lang="nb-NO" baseline="0" err="1"/>
              <a:t>inauthentic</a:t>
            </a:r>
            <a:r>
              <a:rPr lang="nb-NO" baseline="0"/>
              <a:t> by stakeholders.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E6712-F747-479C-B709-FC4E3A3ADF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Similarly</a:t>
            </a:r>
            <a:r>
              <a:rPr lang="nb-NO"/>
              <a:t>, 70% </a:t>
            </a:r>
            <a:r>
              <a:rPr lang="nb-NO" err="1"/>
              <a:t>of</a:t>
            </a:r>
            <a:r>
              <a:rPr lang="nb-NO"/>
              <a:t> respondents</a:t>
            </a:r>
            <a:r>
              <a:rPr lang="nb-NO" baseline="0"/>
              <a:t> </a:t>
            </a:r>
            <a:r>
              <a:rPr lang="nb-NO" baseline="0" err="1"/>
              <a:t>reported</a:t>
            </a:r>
            <a:r>
              <a:rPr lang="nb-NO" baseline="0"/>
              <a:t> </a:t>
            </a:r>
            <a:r>
              <a:rPr lang="nb-NO" baseline="0" err="1"/>
              <a:t>that</a:t>
            </a:r>
            <a:r>
              <a:rPr lang="nb-NO" baseline="0"/>
              <a:t> </a:t>
            </a:r>
            <a:r>
              <a:rPr lang="nb-NO" baseline="0" err="1"/>
              <a:t>when</a:t>
            </a:r>
            <a:r>
              <a:rPr lang="nb-NO" baseline="0"/>
              <a:t> </a:t>
            </a:r>
            <a:r>
              <a:rPr lang="nb-NO" baseline="0" err="1"/>
              <a:t>assessing</a:t>
            </a:r>
            <a:r>
              <a:rPr lang="nb-NO" baseline="0"/>
              <a:t> a </a:t>
            </a:r>
            <a:r>
              <a:rPr lang="nb-NO" baseline="0" err="1"/>
              <a:t>student’s</a:t>
            </a:r>
            <a:r>
              <a:rPr lang="nb-NO" baseline="0"/>
              <a:t> </a:t>
            </a:r>
            <a:r>
              <a:rPr lang="nb-NO" baseline="0" err="1"/>
              <a:t>language</a:t>
            </a:r>
            <a:r>
              <a:rPr lang="nb-NO" baseline="0"/>
              <a:t> </a:t>
            </a:r>
            <a:r>
              <a:rPr lang="nb-NO" baseline="0" err="1"/>
              <a:t>performance</a:t>
            </a:r>
            <a:r>
              <a:rPr lang="nb-NO" baseline="0"/>
              <a:t> in </a:t>
            </a:r>
            <a:r>
              <a:rPr lang="nb-NO" baseline="0" err="1"/>
              <a:t>class</a:t>
            </a:r>
            <a:r>
              <a:rPr lang="nb-NO" baseline="0"/>
              <a:t>, </a:t>
            </a:r>
            <a:r>
              <a:rPr lang="nb-NO" baseline="0" err="1"/>
              <a:t>they</a:t>
            </a:r>
            <a:r>
              <a:rPr lang="nb-NO" baseline="0"/>
              <a:t> </a:t>
            </a:r>
            <a:r>
              <a:rPr lang="nb-NO" baseline="0" err="1"/>
              <a:t>would</a:t>
            </a:r>
            <a:r>
              <a:rPr lang="nb-NO" baseline="0"/>
              <a:t> </a:t>
            </a:r>
            <a:r>
              <a:rPr lang="nb-NO" baseline="0" err="1"/>
              <a:t>often</a:t>
            </a:r>
            <a:r>
              <a:rPr lang="nb-NO" baseline="0"/>
              <a:t> </a:t>
            </a:r>
            <a:r>
              <a:rPr lang="nb-NO" baseline="0" err="1"/>
              <a:t>imagine</a:t>
            </a:r>
            <a:r>
              <a:rPr lang="nb-NO" baseline="0"/>
              <a:t> </a:t>
            </a:r>
            <a:r>
              <a:rPr lang="nb-NO" baseline="0" err="1"/>
              <a:t>that</a:t>
            </a:r>
            <a:r>
              <a:rPr lang="nb-NO" baseline="0"/>
              <a:t> student to be in a </a:t>
            </a:r>
            <a:r>
              <a:rPr lang="nb-NO" baseline="0" err="1"/>
              <a:t>hypothetical</a:t>
            </a:r>
            <a:r>
              <a:rPr lang="nb-NO" baseline="0"/>
              <a:t> TLU </a:t>
            </a:r>
            <a:r>
              <a:rPr lang="nb-NO" baseline="0" err="1"/>
              <a:t>situation</a:t>
            </a:r>
            <a:r>
              <a:rPr lang="nb-NO" baseline="0"/>
              <a:t>.</a:t>
            </a:r>
          </a:p>
          <a:p>
            <a:r>
              <a:rPr lang="nb-NO" baseline="0"/>
              <a:t>70% </a:t>
            </a:r>
            <a:r>
              <a:rPr lang="nb-NO" baseline="0" err="1"/>
              <a:t>also</a:t>
            </a:r>
            <a:r>
              <a:rPr lang="nb-NO" baseline="0"/>
              <a:t> </a:t>
            </a:r>
            <a:r>
              <a:rPr lang="nb-NO" baseline="0" err="1"/>
              <a:t>agreed</a:t>
            </a:r>
            <a:r>
              <a:rPr lang="nb-NO" baseline="0"/>
              <a:t> </a:t>
            </a:r>
            <a:r>
              <a:rPr lang="nb-NO" baseline="0" err="1"/>
              <a:t>that</a:t>
            </a:r>
            <a:r>
              <a:rPr lang="nb-NO" baseline="0"/>
              <a:t> </a:t>
            </a:r>
            <a:r>
              <a:rPr lang="nb-NO" baseline="0" err="1"/>
              <a:t>language</a:t>
            </a:r>
            <a:r>
              <a:rPr lang="nb-NO" baseline="0"/>
              <a:t> teachers in </a:t>
            </a:r>
            <a:r>
              <a:rPr lang="nb-NO" baseline="0" err="1"/>
              <a:t>the</a:t>
            </a:r>
            <a:r>
              <a:rPr lang="nb-NO" baseline="0"/>
              <a:t> </a:t>
            </a:r>
            <a:r>
              <a:rPr lang="nb-NO" baseline="0" err="1"/>
              <a:t>military</a:t>
            </a:r>
            <a:r>
              <a:rPr lang="nb-NO" baseline="0"/>
              <a:t> must </a:t>
            </a:r>
            <a:r>
              <a:rPr lang="nb-NO" baseline="0" err="1"/>
              <a:t>know</a:t>
            </a:r>
            <a:r>
              <a:rPr lang="nb-NO" baseline="0"/>
              <a:t> real </a:t>
            </a:r>
            <a:r>
              <a:rPr lang="nb-NO" baseline="0" err="1"/>
              <a:t>military</a:t>
            </a:r>
            <a:r>
              <a:rPr lang="nb-NO" baseline="0"/>
              <a:t> TLU </a:t>
            </a:r>
            <a:r>
              <a:rPr lang="nb-NO" baseline="0" err="1"/>
              <a:t>situations</a:t>
            </a:r>
            <a:r>
              <a:rPr lang="nb-NO" baseline="0"/>
              <a:t> and </a:t>
            </a:r>
            <a:r>
              <a:rPr lang="nb-NO" baseline="0" err="1"/>
              <a:t>what</a:t>
            </a:r>
            <a:r>
              <a:rPr lang="nb-NO" baseline="0"/>
              <a:t> </a:t>
            </a:r>
            <a:r>
              <a:rPr lang="nb-NO" baseline="0" err="1"/>
              <a:t>would</a:t>
            </a:r>
            <a:r>
              <a:rPr lang="nb-NO" baseline="0"/>
              <a:t> </a:t>
            </a:r>
            <a:r>
              <a:rPr lang="nb-NO" baseline="0" err="1"/>
              <a:t>happen</a:t>
            </a:r>
            <a:r>
              <a:rPr lang="nb-NO" baseline="0"/>
              <a:t> in </a:t>
            </a:r>
            <a:r>
              <a:rPr lang="nb-NO" baseline="0" err="1"/>
              <a:t>them</a:t>
            </a:r>
            <a:r>
              <a:rPr lang="nb-NO" baseline="0"/>
              <a:t> in order to </a:t>
            </a:r>
            <a:r>
              <a:rPr lang="nb-NO" baseline="0" err="1"/>
              <a:t>create</a:t>
            </a:r>
            <a:r>
              <a:rPr lang="nb-NO" baseline="0"/>
              <a:t> </a:t>
            </a:r>
            <a:r>
              <a:rPr lang="nb-NO" baseline="0" err="1"/>
              <a:t>authentic</a:t>
            </a:r>
            <a:r>
              <a:rPr lang="nb-NO" baseline="0"/>
              <a:t> </a:t>
            </a:r>
            <a:r>
              <a:rPr lang="nb-NO" baseline="0" err="1"/>
              <a:t>teaching</a:t>
            </a:r>
            <a:r>
              <a:rPr lang="nb-NO" baseline="0"/>
              <a:t> materials and </a:t>
            </a:r>
            <a:r>
              <a:rPr lang="nb-NO" baseline="0" err="1"/>
              <a:t>tasks</a:t>
            </a:r>
            <a:r>
              <a:rPr lang="nb-NO" baseline="0"/>
              <a:t>, and in order to be </a:t>
            </a:r>
            <a:r>
              <a:rPr lang="nb-NO" baseline="0" err="1"/>
              <a:t>good</a:t>
            </a:r>
            <a:r>
              <a:rPr lang="nb-NO" baseline="0"/>
              <a:t> teachers for </a:t>
            </a:r>
            <a:r>
              <a:rPr lang="nb-NO" baseline="0" err="1"/>
              <a:t>this</a:t>
            </a:r>
            <a:r>
              <a:rPr lang="nb-NO" baseline="0"/>
              <a:t> group. 25% </a:t>
            </a:r>
            <a:r>
              <a:rPr lang="nb-NO" baseline="0" err="1"/>
              <a:t>of</a:t>
            </a:r>
            <a:r>
              <a:rPr lang="nb-NO" baseline="0"/>
              <a:t> respondents </a:t>
            </a:r>
            <a:r>
              <a:rPr lang="nb-NO" baseline="0" err="1"/>
              <a:t>disagreed</a:t>
            </a:r>
            <a:r>
              <a:rPr lang="nb-NO" baseline="0"/>
              <a:t> on </a:t>
            </a:r>
            <a:r>
              <a:rPr lang="nb-NO" baseline="0" err="1"/>
              <a:t>this</a:t>
            </a:r>
            <a:r>
              <a:rPr lang="nb-NO" baseline="0"/>
              <a:t> point, </a:t>
            </a:r>
            <a:r>
              <a:rPr lang="nb-NO" baseline="0" err="1"/>
              <a:t>however</a:t>
            </a:r>
            <a:r>
              <a:rPr lang="nb-NO" baseline="0"/>
              <a:t>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E6712-F747-479C-B709-FC4E3A3ADF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* </a:t>
            </a:r>
            <a:r>
              <a:rPr lang="nb-NO" err="1"/>
              <a:t>Mentioned</a:t>
            </a:r>
            <a:r>
              <a:rPr lang="nb-NO"/>
              <a:t> by all </a:t>
            </a:r>
            <a:r>
              <a:rPr lang="nb-NO" err="1"/>
              <a:t>interviewees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E6712-F747-479C-B709-FC4E3A3ADF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F98523-EFE0-4154-800C-FE7CF9756A8B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7792AB-2FC1-4C54-AA94-852BA232A9B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0"/>
            <a:ext cx="2057400" cy="30146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0"/>
            <a:ext cx="6019800" cy="30146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BB5B6-54F4-4CA6-8BD5-8896C25FC82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97ABB-4537-4B85-9479-1119288BC51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87DB41-E302-4AF1-B4F8-4977415877F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EEA30-7221-471D-9DE6-87B6AB67DDB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3EEE3-F42D-40D8-A5EE-6A891FA5243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8426D-0194-4614-90A0-4182B83E06A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4AADB-C149-404A-BABE-452DEE0644F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4850F8-11A5-457A-92DA-3685FC02310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C47453-73E8-4EC2-8E40-5D42ACBA005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E9FE9-FF11-4AF5-99C3-9BD77906140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74294B-F533-45AF-A7A8-72CC82F2DB9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9CB464-6454-47AD-BE48-BC9373F6F15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DAD3F-B11C-4168-A00A-88AE26A8D17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D4CAC9-487D-41F8-8E9C-39F6E100C65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A112F-796A-4BD3-A6EA-205C5C57C2C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AFD6DF-25CE-49F1-A28A-7A7124CC85D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D8CCD-98A9-42AE-8B3A-3DDA9FDCCA8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F2BAAA-6073-49BB-9AB3-7532AD247F0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EEC57-1312-4F09-85EF-A21D903A4C93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FD4AC1-4A01-4BAA-BDE4-4C0E17405D83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EE8D2-85E5-4706-A5E2-615F46EFD8C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688383-3A0E-4524-BFE3-E89C40E987E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37E238-DA41-418E-873E-079356CB881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93AA58-8991-4198-BF68-F399B29DBC8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DFCE3C-14AD-49FE-8762-999479AF4BB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97501-DBFA-4B8F-927F-CDB0F2A5460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4E8223-145A-42EA-A26F-A62946DB193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3AC17-CAC1-4487-8255-A84CA9502B4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33873-BC95-4D83-9F0E-D8CADD4B749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D2D52-C558-4C45-A511-B62D141580D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4DFF1-086F-4E76-856C-F955B556432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60800"/>
            <a:ext cx="4038600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60800"/>
            <a:ext cx="4038600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2A855B-3C9A-4C11-BDC9-6607D7690E7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B2AEC9-3830-488D-93D1-C7F08012A17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6822C-F201-4CA2-B2B2-D6D262C9E50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84F62-AA00-4E2B-AC5D-5F487FDCEB0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9469D-0363-47BF-8AB7-58DF80DB2A8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66040D-E899-4271-BA49-FBFA33B4F8F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81AAF6-3F4B-4425-A2D7-9AE5EF74613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31E594-0657-40DC-BAC5-F08DC1A642A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DFFD4-1B8C-4742-8D17-078294C6236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5E683A-A456-4E91-A03A-0F1793D868A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CF77EF-A3F6-4B7A-89F8-18EA7BE3E2B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5EA09-AE12-4882-A778-C87A8E61D38C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F7F803-3872-4347-89BD-03D52A28E1A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35FBE5-9A96-4229-9365-B73593BAE32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8CB3E0-2DF6-4AF2-9241-CB179217F98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B4C6A-E405-4B00-93EB-11608F14E8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9FFD42-FF57-425F-8F37-C40A8A33147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6117D-E83A-4256-8E18-1B84499C3AC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ED011A-7C5B-4030-8B8A-2AEECF7585A8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498EF1-67FB-4E65-91A5-3F7BDC8CFA2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D5CCE-DCDA-4A28-86AF-6EF9A6C38CD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86D130-AC65-445C-9A47-514BDE73327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F6F6F"/>
            </a:gs>
            <a:gs pos="100000">
              <a:srgbClr val="4343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2" name="Bilde 8" descr="purple ba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3" name="Bilde 14" descr="light_stripes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94250"/>
            <a:ext cx="9144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8608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9D9D9"/>
                </a:solidFill>
              </a:defRPr>
            </a:lvl1pPr>
          </a:lstStyle>
          <a:p>
            <a:endParaRPr lang="nb-NO"/>
          </a:p>
        </p:txBody>
      </p:sp>
      <p:sp>
        <p:nvSpPr>
          <p:cNvPr id="19457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D9D9D9"/>
                </a:solidFill>
              </a:defRPr>
            </a:lvl1pPr>
          </a:lstStyle>
          <a:p>
            <a:fld id="{761CF893-8297-4E8E-8483-9C679EB83C1B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4573" name="Rectangle 13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FORSVARET-Medium" pitchFamily="2" charset="0"/>
              </a:defRPr>
            </a:lvl1pPr>
          </a:lstStyle>
          <a:p>
            <a:r>
              <a:rPr lang="nb-NO"/>
              <a:t>Norwegian Defence University College</a:t>
            </a:r>
          </a:p>
        </p:txBody>
      </p:sp>
      <p:pic>
        <p:nvPicPr>
          <p:cNvPr id="194585" name="Bilde 22" descr="NAF_logo_neg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  <p:sldLayoutId id="2147485853" r:id="rId3"/>
    <p:sldLayoutId id="2147485854" r:id="rId4"/>
    <p:sldLayoutId id="2147485855" r:id="rId5"/>
    <p:sldLayoutId id="2147485856" r:id="rId6"/>
    <p:sldLayoutId id="2147485857" r:id="rId7"/>
    <p:sldLayoutId id="2147485858" r:id="rId8"/>
    <p:sldLayoutId id="2147485859" r:id="rId9"/>
    <p:sldLayoutId id="2147485860" r:id="rId10"/>
    <p:sldLayoutId id="214748586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9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88" name="Bilde 8" descr="purple ba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89" name="Bilde 14" descr="light_stripes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94250"/>
            <a:ext cx="9144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776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9D9D9"/>
                </a:solidFill>
              </a:defRPr>
            </a:lvl1pPr>
          </a:lstStyle>
          <a:p>
            <a:endParaRPr lang="nb-NO"/>
          </a:p>
        </p:txBody>
      </p:sp>
      <p:sp>
        <p:nvSpPr>
          <p:cNvPr id="11777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D9D9D9"/>
                </a:solidFill>
              </a:defRPr>
            </a:lvl1pPr>
          </a:lstStyle>
          <a:p>
            <a:fld id="{7FC8BB3A-89E0-4015-95C1-2B29C9844C3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b-NO" sz="1100">
                <a:latin typeface="FORSVARET-Medium" pitchFamily="2" charset="0"/>
              </a:rPr>
              <a:t>Norwegian Defence University College</a:t>
            </a:r>
          </a:p>
        </p:txBody>
      </p:sp>
      <p:pic>
        <p:nvPicPr>
          <p:cNvPr id="117790" name="Bilde 12" descr="NAF_logo_pos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rgbClr val="6F6F6F"/>
            </a:gs>
            <a:gs pos="100000">
              <a:srgbClr val="4343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047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90474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9D9D9"/>
                </a:solidFill>
              </a:defRPr>
            </a:lvl1pPr>
          </a:lstStyle>
          <a:p>
            <a:endParaRPr lang="nb-NO"/>
          </a:p>
        </p:txBody>
      </p:sp>
      <p:sp>
        <p:nvSpPr>
          <p:cNvPr id="1904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D9D9D9"/>
                </a:solidFill>
              </a:defRPr>
            </a:lvl1pPr>
          </a:lstStyle>
          <a:p>
            <a:fld id="{49299B1B-F63D-4FEE-8BFD-7B28D125AD3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0477" name="Rectangle 13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FORSVARET-Medium" pitchFamily="2" charset="0"/>
              </a:defRPr>
            </a:lvl1pPr>
          </a:lstStyle>
          <a:p>
            <a:r>
              <a:rPr lang="nb-NO"/>
              <a:t>Norwegian Defence University College</a:t>
            </a:r>
          </a:p>
        </p:txBody>
      </p:sp>
      <p:pic>
        <p:nvPicPr>
          <p:cNvPr id="190478" name="Bilde 22" descr="NAF_logo_ne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3" r:id="rId1"/>
    <p:sldLayoutId id="2147485874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9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149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91498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nb-NO"/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C4D74170-5E24-4F86-A57D-B7A6E485403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b-NO" sz="1100">
                <a:latin typeface="FORSVARET-Medium" pitchFamily="2" charset="0"/>
              </a:rPr>
              <a:t>Norwegian Defence University College</a:t>
            </a:r>
          </a:p>
        </p:txBody>
      </p:sp>
      <p:pic>
        <p:nvPicPr>
          <p:cNvPr id="191502" name="Bilde 12" descr="NAF_logo_pos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84" r:id="rId1"/>
    <p:sldLayoutId id="2147485885" r:id="rId2"/>
    <p:sldLayoutId id="2147485886" r:id="rId3"/>
    <p:sldLayoutId id="2147485887" r:id="rId4"/>
    <p:sldLayoutId id="2147485888" r:id="rId5"/>
    <p:sldLayoutId id="2147485889" r:id="rId6"/>
    <p:sldLayoutId id="2147485890" r:id="rId7"/>
    <p:sldLayoutId id="2147485891" r:id="rId8"/>
    <p:sldLayoutId id="2147485892" r:id="rId9"/>
    <p:sldLayoutId id="2147485893" r:id="rId10"/>
    <p:sldLayoutId id="21474858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25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nb-NO"/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03B68496-4ECF-41B0-B606-ADE1CEF0492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b-NO" sz="1100">
                <a:latin typeface="FORSVARET-Medium" pitchFamily="2" charset="0"/>
              </a:rPr>
              <a:t>Norwegian Defence University College</a:t>
            </a:r>
          </a:p>
        </p:txBody>
      </p:sp>
      <p:pic>
        <p:nvPicPr>
          <p:cNvPr id="192526" name="Bilde 12" descr="NAF_logo_pos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  <p:sldLayoutId id="2147485896" r:id="rId2"/>
    <p:sldLayoutId id="2147485897" r:id="rId3"/>
    <p:sldLayoutId id="2147485898" r:id="rId4"/>
    <p:sldLayoutId id="2147485899" r:id="rId5"/>
    <p:sldLayoutId id="2147485900" r:id="rId6"/>
    <p:sldLayoutId id="2147485901" r:id="rId7"/>
    <p:sldLayoutId id="2147485902" r:id="rId8"/>
    <p:sldLayoutId id="2147485903" r:id="rId9"/>
    <p:sldLayoutId id="2147485904" r:id="rId10"/>
    <p:sldLayoutId id="214748590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/>
              <a:t>Snap &amp; Spark:</a:t>
            </a:r>
            <a:br>
              <a:rPr lang="nb-NO"/>
            </a:br>
            <a:r>
              <a:rPr lang="nb-NO" err="1"/>
              <a:t>Authenticity</a:t>
            </a:r>
            <a:r>
              <a:rPr lang="nb-NO"/>
              <a:t>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Military</a:t>
            </a:r>
            <a:r>
              <a:rPr lang="nb-NO"/>
              <a:t> Language </a:t>
            </a:r>
            <a:r>
              <a:rPr lang="nb-NO" err="1"/>
              <a:t>Classroom</a:t>
            </a:r>
            <a:endParaRPr lang="nb-NO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Hege Kristine Skilleås, </a:t>
            </a:r>
          </a:p>
          <a:p>
            <a:r>
              <a:rPr lang="nb-NO"/>
              <a:t>Royal Norwegian </a:t>
            </a:r>
            <a:r>
              <a:rPr lang="nb-NO" err="1"/>
              <a:t>Naval</a:t>
            </a:r>
            <a:r>
              <a:rPr lang="nb-NO"/>
              <a:t> </a:t>
            </a:r>
            <a:r>
              <a:rPr lang="nb-NO" err="1"/>
              <a:t>Academy</a:t>
            </a:r>
            <a:endParaRPr lang="nb-NO"/>
          </a:p>
          <a:p>
            <a:r>
              <a:rPr lang="nb-NO"/>
              <a:t>Birgitte Grande, </a:t>
            </a:r>
          </a:p>
          <a:p>
            <a:r>
              <a:rPr lang="nb-NO"/>
              <a:t>Norwegian </a:t>
            </a:r>
            <a:r>
              <a:rPr lang="nb-NO" err="1"/>
              <a:t>Defence</a:t>
            </a:r>
            <a:r>
              <a:rPr lang="nb-NO"/>
              <a:t> </a:t>
            </a:r>
            <a:r>
              <a:rPr lang="nb-NO" err="1"/>
              <a:t>University</a:t>
            </a:r>
            <a:r>
              <a:rPr lang="nb-NO"/>
              <a:t> College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579F2-9CD6-4E35-9992-60F13D884302}" type="slidenum">
              <a:rPr lang="nb-NO"/>
              <a:pPr/>
              <a:t>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79512" y="836712"/>
            <a:ext cx="4967288" cy="2159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/>
              <a:t>Assessment</a:t>
            </a:r>
            <a:r>
              <a:rPr lang="nb-NO"/>
              <a:t> </a:t>
            </a:r>
            <a:r>
              <a:rPr lang="nb-NO" err="1"/>
              <a:t>criteria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authentic</a:t>
            </a:r>
            <a:r>
              <a:rPr lang="nb-NO"/>
              <a:t> </a:t>
            </a:r>
            <a:r>
              <a:rPr lang="nb-NO" err="1"/>
              <a:t>military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performance</a:t>
            </a:r>
            <a:r>
              <a:rPr lang="nb-NO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2060848"/>
            <a:ext cx="7992567" cy="4320902"/>
          </a:xfrm>
        </p:spPr>
        <p:txBody>
          <a:bodyPr/>
          <a:lstStyle/>
          <a:p>
            <a:r>
              <a:rPr lang="nb-NO" err="1"/>
              <a:t>Can</a:t>
            </a:r>
            <a:r>
              <a:rPr lang="nb-NO"/>
              <a:t> </a:t>
            </a:r>
            <a:r>
              <a:rPr lang="nb-NO" err="1"/>
              <a:t>they</a:t>
            </a:r>
            <a:r>
              <a:rPr lang="nb-NO"/>
              <a:t> master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discrete</a:t>
            </a:r>
            <a:r>
              <a:rPr lang="nb-NO"/>
              <a:t> </a:t>
            </a:r>
            <a:r>
              <a:rPr lang="nb-NO" err="1"/>
              <a:t>features</a:t>
            </a:r>
            <a:r>
              <a:rPr lang="nb-NO"/>
              <a:t> (do </a:t>
            </a:r>
            <a:r>
              <a:rPr lang="nb-NO" err="1"/>
              <a:t>they</a:t>
            </a:r>
            <a:r>
              <a:rPr lang="nb-NO"/>
              <a:t> </a:t>
            </a:r>
            <a:r>
              <a:rPr lang="nb-NO" err="1"/>
              <a:t>use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right </a:t>
            </a:r>
            <a:r>
              <a:rPr lang="nb-NO" err="1"/>
              <a:t>words</a:t>
            </a:r>
            <a:r>
              <a:rPr lang="nb-NO"/>
              <a:t> for </a:t>
            </a:r>
            <a:r>
              <a:rPr lang="nb-NO" err="1"/>
              <a:t>the</a:t>
            </a:r>
            <a:r>
              <a:rPr lang="nb-NO"/>
              <a:t> right things, and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correct</a:t>
            </a:r>
            <a:r>
              <a:rPr lang="nb-NO"/>
              <a:t> </a:t>
            </a:r>
            <a:r>
              <a:rPr lang="nb-NO" err="1"/>
              <a:t>acronyms</a:t>
            </a:r>
            <a:r>
              <a:rPr lang="nb-NO"/>
              <a:t> and </a:t>
            </a:r>
            <a:r>
              <a:rPr lang="nb-NO" err="1"/>
              <a:t>abbreviations</a:t>
            </a:r>
            <a:r>
              <a:rPr lang="nb-NO"/>
              <a:t>?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Students’ </a:t>
            </a:r>
            <a:r>
              <a:rPr lang="nb-NO" err="1"/>
              <a:t>professional</a:t>
            </a:r>
            <a:r>
              <a:rPr lang="nb-NO"/>
              <a:t> </a:t>
            </a:r>
            <a:r>
              <a:rPr lang="nb-NO" err="1"/>
              <a:t>attitude</a:t>
            </a:r>
            <a:r>
              <a:rPr lang="nb-NO"/>
              <a:t> </a:t>
            </a:r>
            <a:r>
              <a:rPr lang="nb-NO" err="1"/>
              <a:t>when</a:t>
            </a:r>
            <a:r>
              <a:rPr lang="nb-NO"/>
              <a:t> </a:t>
            </a:r>
            <a:r>
              <a:rPr lang="nb-NO" err="1"/>
              <a:t>delivering</a:t>
            </a:r>
            <a:r>
              <a:rPr lang="nb-NO"/>
              <a:t> an oral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performance</a:t>
            </a:r>
            <a:r>
              <a:rPr lang="nb-NO"/>
              <a:t> – «</a:t>
            </a:r>
            <a:r>
              <a:rPr lang="nb-NO" err="1"/>
              <a:t>snap</a:t>
            </a:r>
            <a:r>
              <a:rPr lang="nb-NO"/>
              <a:t> &amp; spark» (in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military</a:t>
            </a:r>
            <a:r>
              <a:rPr lang="nb-NO"/>
              <a:t> </a:t>
            </a:r>
            <a:r>
              <a:rPr lang="nb-NO" err="1"/>
              <a:t>context</a:t>
            </a:r>
            <a:r>
              <a:rPr lang="nb-NO"/>
              <a:t> not </a:t>
            </a:r>
            <a:r>
              <a:rPr lang="nb-NO" err="1"/>
              <a:t>considered</a:t>
            </a:r>
            <a:r>
              <a:rPr lang="nb-NO"/>
              <a:t> </a:t>
            </a:r>
            <a:r>
              <a:rPr lang="nb-NO" err="1"/>
              <a:t>construct</a:t>
            </a:r>
            <a:r>
              <a:rPr lang="nb-NO"/>
              <a:t>-irrelevant skills)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«</a:t>
            </a:r>
            <a:r>
              <a:rPr lang="nb-NO" err="1"/>
              <a:t>We</a:t>
            </a:r>
            <a:r>
              <a:rPr lang="nb-NO"/>
              <a:t> </a:t>
            </a:r>
            <a:r>
              <a:rPr lang="nb-NO" err="1"/>
              <a:t>are</a:t>
            </a:r>
            <a:r>
              <a:rPr lang="nb-NO"/>
              <a:t> </a:t>
            </a:r>
            <a:r>
              <a:rPr lang="nb-NO" err="1"/>
              <a:t>looking</a:t>
            </a:r>
            <a:r>
              <a:rPr lang="nb-NO"/>
              <a:t> for </a:t>
            </a:r>
            <a:r>
              <a:rPr lang="nb-NO" err="1"/>
              <a:t>two</a:t>
            </a:r>
            <a:r>
              <a:rPr lang="nb-NO"/>
              <a:t> different types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, </a:t>
            </a:r>
            <a:r>
              <a:rPr lang="nb-NO" err="1"/>
              <a:t>two</a:t>
            </a:r>
            <a:r>
              <a:rPr lang="nb-NO"/>
              <a:t> different registers.»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97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31150" cy="695325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“A GLP course will provide officers with the language skills needed in order to function well in their future postings.”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						</a:t>
            </a:r>
            <a:r>
              <a:rPr lang="en-GB" sz="2000" dirty="0" smtClean="0"/>
              <a:t>Blue = </a:t>
            </a:r>
            <a:r>
              <a:rPr lang="en-GB" sz="2000" dirty="0"/>
              <a:t>I agree</a:t>
            </a:r>
            <a:br>
              <a:rPr lang="en-GB" sz="2000" dirty="0"/>
            </a:br>
            <a:r>
              <a:rPr lang="en-GB" sz="2000" dirty="0"/>
              <a:t>						</a:t>
            </a:r>
            <a:r>
              <a:rPr lang="en-GB" sz="2000" dirty="0" smtClean="0"/>
              <a:t>Red = </a:t>
            </a:r>
            <a:r>
              <a:rPr lang="en-GB" sz="2000" dirty="0"/>
              <a:t>I’m not sure</a:t>
            </a:r>
            <a:br>
              <a:rPr lang="en-GB" sz="2000" dirty="0"/>
            </a:br>
            <a:r>
              <a:rPr lang="en-GB" sz="2000" dirty="0"/>
              <a:t>						</a:t>
            </a:r>
            <a:r>
              <a:rPr lang="en-GB" sz="2000" dirty="0" smtClean="0"/>
              <a:t>Green </a:t>
            </a:r>
            <a:r>
              <a:rPr lang="en-GB" sz="2000" dirty="0"/>
              <a:t>= I disagree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11</a:t>
            </a:fld>
            <a:endParaRPr lang="nb-NO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015720"/>
              </p:ext>
            </p:extLst>
          </p:nvPr>
        </p:nvGraphicFramePr>
        <p:xfrm>
          <a:off x="1187624" y="2852936"/>
          <a:ext cx="5328270" cy="316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23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850F8-11A5-457A-92DA-3685FC02310B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136650"/>
            <a:ext cx="42132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79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/>
              <a:t>Why</a:t>
            </a:r>
            <a:r>
              <a:rPr lang="nb-NO"/>
              <a:t> is </a:t>
            </a:r>
            <a:r>
              <a:rPr lang="nb-NO" err="1"/>
              <a:t>authenticity</a:t>
            </a:r>
            <a:r>
              <a:rPr lang="nb-NO"/>
              <a:t> desirable?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Teachers: </a:t>
            </a:r>
            <a:r>
              <a:rPr lang="NB-NO" err="1"/>
              <a:t>authentic</a:t>
            </a:r>
            <a:r>
              <a:rPr lang="NB-NO"/>
              <a:t> </a:t>
            </a:r>
            <a:r>
              <a:rPr lang="NB-NO" err="1"/>
              <a:t>tasks</a:t>
            </a:r>
            <a:r>
              <a:rPr lang="NB-NO"/>
              <a:t> </a:t>
            </a:r>
            <a:r>
              <a:rPr lang="NB-NO" err="1"/>
              <a:t>provide</a:t>
            </a:r>
            <a:r>
              <a:rPr lang="NB-NO"/>
              <a:t> TLU</a:t>
            </a:r>
          </a:p>
          <a:p>
            <a:r>
              <a:rPr lang="NB-NO" err="1"/>
              <a:t>Cadets</a:t>
            </a:r>
            <a:r>
              <a:rPr lang="NB-NO"/>
              <a:t>: Relevant </a:t>
            </a:r>
            <a:r>
              <a:rPr lang="NB-NO" err="1"/>
              <a:t>tasks</a:t>
            </a:r>
            <a:r>
              <a:rPr lang="NB-NO"/>
              <a:t> </a:t>
            </a:r>
            <a:r>
              <a:rPr lang="NB-NO" err="1"/>
              <a:t>fuel</a:t>
            </a:r>
            <a:r>
              <a:rPr lang="NB-NO"/>
              <a:t> </a:t>
            </a:r>
            <a:r>
              <a:rPr lang="NB-NO" err="1"/>
              <a:t>motivation</a:t>
            </a:r>
            <a:endParaRPr lang="NB-NO"/>
          </a:p>
          <a:p>
            <a:r>
              <a:rPr lang="NB-NO"/>
              <a:t>Stakeholders: </a:t>
            </a:r>
            <a:r>
              <a:rPr lang="NB-NO" err="1"/>
              <a:t>want</a:t>
            </a:r>
            <a:r>
              <a:rPr lang="NB-NO"/>
              <a:t> «</a:t>
            </a:r>
            <a:r>
              <a:rPr lang="NB-NO" err="1"/>
              <a:t>plug</a:t>
            </a:r>
            <a:r>
              <a:rPr lang="NB-NO"/>
              <a:t>-and-play» </a:t>
            </a:r>
            <a:r>
              <a:rPr lang="NB-NO" err="1"/>
              <a:t>officers</a:t>
            </a:r>
            <a:r>
              <a:rPr lang="NB-NO"/>
              <a:t> 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3EEE3-F42D-40D8-A5EE-6A891FA52430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3" y="1844824"/>
            <a:ext cx="3109633" cy="3151466"/>
          </a:xfrm>
        </p:spPr>
      </p:pic>
    </p:spTree>
    <p:extLst>
      <p:ext uri="{BB962C8B-B14F-4D97-AF65-F5344CB8AC3E}">
        <p14:creationId xmlns:p14="http://schemas.microsoft.com/office/powerpoint/2010/main" val="292181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b="1"/>
              <a:t>The </a:t>
            </a:r>
            <a:r>
              <a:rPr lang="nb-NO" sz="3600" b="1" err="1"/>
              <a:t>officer</a:t>
            </a:r>
            <a:r>
              <a:rPr lang="nb-NO" sz="3600" b="1"/>
              <a:t>: </a:t>
            </a:r>
            <a:r>
              <a:rPr lang="nb-NO" sz="3600" b="1" err="1"/>
              <a:t>role</a:t>
            </a:r>
            <a:r>
              <a:rPr lang="nb-NO" sz="3600" b="1"/>
              <a:t> </a:t>
            </a:r>
            <a:r>
              <a:rPr lang="nb-NO" sz="3600" b="1" err="1"/>
              <a:t>flexibility</a:t>
            </a:r>
            <a:endParaRPr lang="en-GB" sz="3600" b="1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13" y="1772815"/>
            <a:ext cx="2619375" cy="1743075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9" y="1746126"/>
            <a:ext cx="2524125" cy="18097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48" y="1754698"/>
            <a:ext cx="2706688" cy="180117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9" y="3952575"/>
            <a:ext cx="2566037" cy="156465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3952575"/>
            <a:ext cx="2857500" cy="16002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04" y="3970051"/>
            <a:ext cx="2432289" cy="16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5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«</a:t>
            </a:r>
            <a:r>
              <a:rPr lang="nb-NO" err="1"/>
              <a:t>Operation</a:t>
            </a:r>
            <a:r>
              <a:rPr lang="nb-NO"/>
              <a:t> Harvest»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400" b="1" u="sng" err="1"/>
              <a:t>Changing</a:t>
            </a:r>
            <a:r>
              <a:rPr lang="nb-NO" sz="1400" b="1" u="sng"/>
              <a:t> scenarios:</a:t>
            </a:r>
            <a:endParaRPr lang="nb-NO" sz="1400"/>
          </a:p>
          <a:p>
            <a:r>
              <a:rPr lang="nb-NO" sz="1400"/>
              <a:t>Anti-</a:t>
            </a:r>
            <a:r>
              <a:rPr lang="nb-NO" sz="1400" err="1"/>
              <a:t>piracy</a:t>
            </a:r>
            <a:r>
              <a:rPr lang="nb-NO" sz="1400"/>
              <a:t> in Somalia / Guinea-Bissau UN </a:t>
            </a:r>
            <a:r>
              <a:rPr lang="nb-NO" sz="1400" err="1"/>
              <a:t>escort</a:t>
            </a:r>
            <a:r>
              <a:rPr lang="nb-NO" sz="1400"/>
              <a:t> </a:t>
            </a:r>
            <a:r>
              <a:rPr lang="nb-NO" sz="1400" err="1"/>
              <a:t>operation</a:t>
            </a:r>
            <a:r>
              <a:rPr lang="nb-NO" sz="1400"/>
              <a:t> / WW2 Battle </a:t>
            </a:r>
            <a:r>
              <a:rPr lang="nb-NO" sz="1400" err="1"/>
              <a:t>of</a:t>
            </a:r>
            <a:r>
              <a:rPr lang="nb-NO" sz="1400"/>
              <a:t> Narvik ​/ Northern areas </a:t>
            </a:r>
            <a:r>
              <a:rPr lang="nb-NO" sz="1400" err="1"/>
              <a:t>mobilisation</a:t>
            </a:r>
            <a:endParaRPr lang="nb-NO" sz="1400"/>
          </a:p>
          <a:p>
            <a:endParaRPr lang="nb-NO" sz="1400"/>
          </a:p>
          <a:p>
            <a:r>
              <a:rPr lang="nb-NO" sz="1400" b="1" u="sng"/>
              <a:t>Standard elements, TLU </a:t>
            </a:r>
            <a:r>
              <a:rPr lang="nb-NO" sz="1400" b="1" u="sng" err="1"/>
              <a:t>situations</a:t>
            </a:r>
            <a:r>
              <a:rPr lang="nb-NO" sz="1400" b="1" u="sng"/>
              <a:t>:</a:t>
            </a:r>
            <a:r>
              <a:rPr lang="nb-NO" sz="1400"/>
              <a:t>​</a:t>
            </a:r>
          </a:p>
          <a:p>
            <a:r>
              <a:rPr lang="nb-NO" sz="1400"/>
              <a:t>Scenario, </a:t>
            </a:r>
            <a:r>
              <a:rPr lang="nb-NO" sz="1400" err="1"/>
              <a:t>RoE</a:t>
            </a:r>
            <a:r>
              <a:rPr lang="nb-NO" sz="1400"/>
              <a:t>, </a:t>
            </a:r>
            <a:r>
              <a:rPr lang="nb-NO" sz="1400" err="1"/>
              <a:t>available</a:t>
            </a:r>
            <a:r>
              <a:rPr lang="nb-NO" sz="1400"/>
              <a:t> </a:t>
            </a:r>
            <a:r>
              <a:rPr lang="nb-NO" sz="1400" err="1"/>
              <a:t>forces</a:t>
            </a:r>
            <a:r>
              <a:rPr lang="nb-NO" sz="1400"/>
              <a:t>​</a:t>
            </a:r>
          </a:p>
          <a:p>
            <a:r>
              <a:rPr lang="nb-NO" sz="1400" err="1"/>
              <a:t>Mission</a:t>
            </a:r>
            <a:r>
              <a:rPr lang="nb-NO" sz="1400"/>
              <a:t> </a:t>
            </a:r>
            <a:r>
              <a:rPr lang="nb-NO" sz="1400" err="1"/>
              <a:t>analysis</a:t>
            </a:r>
            <a:r>
              <a:rPr lang="nb-NO" sz="1400"/>
              <a:t>​ </a:t>
            </a:r>
            <a:r>
              <a:rPr lang="nb-NO" sz="1400" err="1"/>
              <a:t>brief</a:t>
            </a:r>
            <a:endParaRPr lang="nb-NO" sz="1400"/>
          </a:p>
          <a:p>
            <a:r>
              <a:rPr lang="nb-NO" sz="1400" err="1"/>
              <a:t>Develop</a:t>
            </a:r>
            <a:r>
              <a:rPr lang="nb-NO" sz="1400"/>
              <a:t> Courses </a:t>
            </a:r>
            <a:r>
              <a:rPr lang="nb-NO" sz="1400" err="1"/>
              <a:t>of</a:t>
            </a:r>
            <a:r>
              <a:rPr lang="nb-NO" sz="1400"/>
              <a:t> Action, </a:t>
            </a:r>
            <a:r>
              <a:rPr lang="nb-NO" sz="1400" err="1"/>
              <a:t>Decision</a:t>
            </a:r>
            <a:r>
              <a:rPr lang="nb-NO" sz="1400"/>
              <a:t> </a:t>
            </a:r>
            <a:r>
              <a:rPr lang="nb-NO" sz="1400" err="1"/>
              <a:t>brief</a:t>
            </a:r>
            <a:r>
              <a:rPr lang="nb-NO" sz="1400"/>
              <a:t>​  			</a:t>
            </a:r>
          </a:p>
          <a:p>
            <a:r>
              <a:rPr lang="nb-NO" sz="1400" err="1"/>
              <a:t>Wargaming</a:t>
            </a:r>
            <a:r>
              <a:rPr lang="nb-NO" sz="1400"/>
              <a:t>​</a:t>
            </a:r>
          </a:p>
          <a:p>
            <a:r>
              <a:rPr lang="nb-NO" sz="1400"/>
              <a:t>Final plan, 5-para order​</a:t>
            </a:r>
          </a:p>
          <a:p>
            <a:pPr marL="0" indent="0">
              <a:buNone/>
            </a:pPr>
            <a:r>
              <a:rPr lang="nb-NO" sz="1400"/>
              <a:t>​</a:t>
            </a:r>
          </a:p>
          <a:p>
            <a:r>
              <a:rPr lang="nb-NO" sz="1400" b="1" u="sng"/>
              <a:t>Learning </a:t>
            </a:r>
            <a:r>
              <a:rPr lang="nb-NO" sz="1400" b="1" u="sng" err="1"/>
              <a:t>outcomes</a:t>
            </a:r>
            <a:r>
              <a:rPr lang="nb-NO" sz="1400"/>
              <a:t>:</a:t>
            </a:r>
          </a:p>
          <a:p>
            <a:r>
              <a:rPr lang="nb-NO" sz="1400"/>
              <a:t>L3 </a:t>
            </a:r>
            <a:r>
              <a:rPr lang="nb-NO" sz="1400" err="1"/>
              <a:t>language</a:t>
            </a:r>
            <a:r>
              <a:rPr lang="nb-NO" sz="1400"/>
              <a:t>​</a:t>
            </a:r>
          </a:p>
          <a:p>
            <a:r>
              <a:rPr lang="nb-NO" sz="1400" err="1"/>
              <a:t>Extensive</a:t>
            </a:r>
            <a:r>
              <a:rPr lang="nb-NO" sz="1400"/>
              <a:t> input/output​</a:t>
            </a:r>
          </a:p>
          <a:p>
            <a:r>
              <a:rPr lang="nb-NO" sz="1400" err="1"/>
              <a:t>Confidence</a:t>
            </a:r>
            <a:r>
              <a:rPr lang="nb-NO" sz="1400"/>
              <a:t>​</a:t>
            </a:r>
          </a:p>
          <a:p>
            <a:r>
              <a:rPr lang="nb-NO" sz="1400" err="1"/>
              <a:t>Vocabulary</a:t>
            </a:r>
            <a:r>
              <a:rPr lang="nb-NO" sz="1400"/>
              <a:t> – </a:t>
            </a:r>
            <a:r>
              <a:rPr lang="nb-NO" sz="1400" err="1"/>
              <a:t>need</a:t>
            </a:r>
            <a:r>
              <a:rPr lang="nb-NO" sz="1400"/>
              <a:t> to </a:t>
            </a:r>
            <a:r>
              <a:rPr lang="nb-NO" sz="1400" err="1"/>
              <a:t>use</a:t>
            </a:r>
            <a:r>
              <a:rPr lang="nb-NO" sz="1400"/>
              <a:t> </a:t>
            </a:r>
            <a:r>
              <a:rPr lang="nb-NO" sz="1400" err="1"/>
              <a:t>new</a:t>
            </a:r>
            <a:r>
              <a:rPr lang="nb-NO" sz="1400"/>
              <a:t> </a:t>
            </a:r>
            <a:r>
              <a:rPr lang="nb-NO" sz="1400" err="1"/>
              <a:t>words</a:t>
            </a:r>
            <a:r>
              <a:rPr lang="nb-NO" sz="1400"/>
              <a:t> </a:t>
            </a:r>
            <a:r>
              <a:rPr lang="nb-NO" sz="1400" err="1"/>
              <a:t>immediately</a:t>
            </a:r>
            <a:r>
              <a:rPr lang="nb-NO" sz="1400"/>
              <a:t>​</a:t>
            </a:r>
          </a:p>
          <a:p>
            <a:r>
              <a:rPr lang="nb-NO" sz="1400"/>
              <a:t>Knowledge </a:t>
            </a:r>
            <a:r>
              <a:rPr lang="nb-NO" sz="1400" err="1"/>
              <a:t>of</a:t>
            </a:r>
            <a:r>
              <a:rPr lang="nb-NO" sz="1400"/>
              <a:t> </a:t>
            </a:r>
            <a:r>
              <a:rPr lang="nb-NO" sz="1400" err="1"/>
              <a:t>military</a:t>
            </a:r>
            <a:r>
              <a:rPr lang="nb-NO" sz="1400"/>
              <a:t> terms, </a:t>
            </a:r>
            <a:r>
              <a:rPr lang="nb-NO" sz="1400" err="1"/>
              <a:t>procedures</a:t>
            </a:r>
            <a:r>
              <a:rPr lang="nb-NO" sz="1400"/>
              <a:t>, </a:t>
            </a:r>
            <a:r>
              <a:rPr lang="nb-NO" sz="1400" err="1"/>
              <a:t>conventions</a:t>
            </a:r>
            <a:r>
              <a:rPr lang="nb-NO" sz="1400"/>
              <a:t> (</a:t>
            </a:r>
            <a:r>
              <a:rPr lang="nb-NO" sz="1400" err="1"/>
              <a:t>abbreviations</a:t>
            </a:r>
            <a:r>
              <a:rPr lang="nb-NO" sz="1400"/>
              <a:t> </a:t>
            </a:r>
            <a:r>
              <a:rPr lang="nb-NO" sz="1400">
                <a:sym typeface="Wingdings" panose="05000000000000000000" pitchFamily="2" charset="2"/>
              </a:rPr>
              <a:t></a:t>
            </a:r>
            <a:r>
              <a:rPr lang="nb-NO" sz="1400"/>
              <a:t>)</a:t>
            </a:r>
            <a:r>
              <a:rPr lang="nb-NO" sz="1600"/>
              <a:t> ​</a:t>
            </a:r>
          </a:p>
          <a:p>
            <a:endParaRPr lang="en-GB" sz="1600"/>
          </a:p>
          <a:p>
            <a:endParaRPr lang="en-GB" sz="16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708920"/>
            <a:ext cx="36264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4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36194" cy="4681537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10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400" err="1"/>
              <a:t>Navigation</a:t>
            </a:r>
            <a:r>
              <a:rPr lang="nb-NO" sz="2400"/>
              <a:t> simulator: SMCP and problem-</a:t>
            </a:r>
            <a:r>
              <a:rPr lang="nb-NO" sz="2400" err="1"/>
              <a:t>solving</a:t>
            </a:r>
            <a:endParaRPr lang="en-GB" sz="24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b="1"/>
              <a:t>Simulator: </a:t>
            </a:r>
            <a:r>
              <a:rPr lang="en-GB" sz="1800" err="1"/>
              <a:t>DataBridge</a:t>
            </a:r>
            <a:r>
              <a:rPr lang="en-GB" sz="1800"/>
              <a:t> / </a:t>
            </a:r>
            <a:r>
              <a:rPr lang="en-GB" sz="1800" err="1"/>
              <a:t>SeaMap</a:t>
            </a:r>
            <a:r>
              <a:rPr lang="en-GB" sz="1800"/>
              <a:t> 10 ECDIS (SM10) /  Radar (DB10) / Cruise </a:t>
            </a:r>
            <a:r>
              <a:rPr lang="en-GB" sz="1800" err="1"/>
              <a:t>consol</a:t>
            </a:r>
            <a:r>
              <a:rPr lang="en-GB" sz="1800"/>
              <a:t> / Map desk / Standard bridge equipment such as GPS, log, VHF, binoculars (exact copy of corvette bridge).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nb-NO" sz="1800" b="1" err="1"/>
              <a:t>Preparation</a:t>
            </a:r>
            <a:r>
              <a:rPr lang="nb-NO" sz="1800" b="1"/>
              <a:t>: </a:t>
            </a:r>
            <a:r>
              <a:rPr lang="nb-NO" sz="1800"/>
              <a:t>P.C. van </a:t>
            </a:r>
            <a:r>
              <a:rPr lang="nb-NO" sz="1800" err="1"/>
              <a:t>Kluijven’s</a:t>
            </a:r>
            <a:r>
              <a:rPr lang="nb-NO" sz="1800"/>
              <a:t> videos </a:t>
            </a:r>
            <a:r>
              <a:rPr lang="nb-NO" sz="1800" err="1"/>
              <a:t>on</a:t>
            </a:r>
            <a:r>
              <a:rPr lang="nb-NO" sz="1800"/>
              <a:t> </a:t>
            </a:r>
            <a:r>
              <a:rPr lang="nb-NO" sz="1800" err="1"/>
              <a:t>practical</a:t>
            </a:r>
            <a:r>
              <a:rPr lang="nb-NO" sz="1800"/>
              <a:t> </a:t>
            </a:r>
            <a:r>
              <a:rPr lang="nb-NO" sz="1800" err="1"/>
              <a:t>use</a:t>
            </a:r>
            <a:r>
              <a:rPr lang="nb-NO" sz="1800"/>
              <a:t> </a:t>
            </a:r>
            <a:r>
              <a:rPr lang="nb-NO" sz="1800" err="1"/>
              <a:t>of</a:t>
            </a:r>
            <a:r>
              <a:rPr lang="nb-NO" sz="1800"/>
              <a:t> VHF + </a:t>
            </a:r>
            <a:r>
              <a:rPr lang="nb-NO" sz="1800" err="1"/>
              <a:t>some</a:t>
            </a:r>
            <a:r>
              <a:rPr lang="nb-NO" sz="1800"/>
              <a:t> Standard Maritime </a:t>
            </a:r>
            <a:r>
              <a:rPr lang="nb-NO" sz="1800" err="1"/>
              <a:t>Communication</a:t>
            </a:r>
            <a:r>
              <a:rPr lang="nb-NO" sz="1800"/>
              <a:t> </a:t>
            </a:r>
            <a:r>
              <a:rPr lang="nb-NO" sz="1800" err="1"/>
              <a:t>Phrases</a:t>
            </a:r>
            <a:r>
              <a:rPr lang="nb-NO" sz="1800"/>
              <a:t> (NATO </a:t>
            </a:r>
            <a:r>
              <a:rPr lang="nb-NO" sz="1800" err="1"/>
              <a:t>alphabet</a:t>
            </a:r>
            <a:r>
              <a:rPr lang="nb-NO" sz="1800"/>
              <a:t>, standard </a:t>
            </a:r>
            <a:r>
              <a:rPr lang="nb-NO" sz="1800" err="1"/>
              <a:t>phrases</a:t>
            </a:r>
            <a:r>
              <a:rPr lang="nb-NO" sz="1800"/>
              <a:t>).</a:t>
            </a:r>
          </a:p>
          <a:p>
            <a:endParaRPr lang="nb-NO" sz="1800"/>
          </a:p>
          <a:p>
            <a:pPr marL="0" indent="0">
              <a:buNone/>
            </a:pPr>
            <a:r>
              <a:rPr lang="nb-NO" sz="1800" b="1"/>
              <a:t>Scenario: </a:t>
            </a:r>
            <a:r>
              <a:rPr lang="nb-NO" sz="1800" err="1"/>
              <a:t>crossing</a:t>
            </a:r>
            <a:r>
              <a:rPr lang="nb-NO" sz="1800"/>
              <a:t> </a:t>
            </a:r>
            <a:r>
              <a:rPr lang="nb-NO" sz="1800" err="1"/>
              <a:t>the</a:t>
            </a:r>
            <a:r>
              <a:rPr lang="nb-NO" sz="1800"/>
              <a:t> English Channel (</a:t>
            </a:r>
            <a:r>
              <a:rPr lang="nb-NO" sz="1800" err="1"/>
              <a:t>added</a:t>
            </a:r>
            <a:r>
              <a:rPr lang="nb-NO" sz="1800"/>
              <a:t> elements: </a:t>
            </a:r>
            <a:r>
              <a:rPr lang="nb-NO" sz="1800" err="1"/>
              <a:t>traffic</a:t>
            </a:r>
            <a:r>
              <a:rPr lang="nb-NO" sz="1800"/>
              <a:t>, </a:t>
            </a:r>
            <a:r>
              <a:rPr lang="nb-NO" sz="1800" err="1"/>
              <a:t>nighttime</a:t>
            </a:r>
            <a:r>
              <a:rPr lang="nb-NO" sz="1800"/>
              <a:t>, </a:t>
            </a:r>
            <a:r>
              <a:rPr lang="nb-NO" sz="1800" err="1"/>
              <a:t>visibility</a:t>
            </a:r>
            <a:r>
              <a:rPr lang="nb-NO" sz="1800"/>
              <a:t>, </a:t>
            </a:r>
            <a:r>
              <a:rPr lang="nb-NO" sz="1800" err="1"/>
              <a:t>currents</a:t>
            </a:r>
            <a:r>
              <a:rPr lang="nb-NO" sz="1800"/>
              <a:t>, </a:t>
            </a:r>
            <a:r>
              <a:rPr lang="nb-NO" sz="1800" err="1"/>
              <a:t>accidents</a:t>
            </a:r>
            <a:r>
              <a:rPr lang="nb-NO" sz="1800"/>
              <a:t>, </a:t>
            </a:r>
            <a:r>
              <a:rPr lang="nb-NO" sz="1800" err="1"/>
              <a:t>sea</a:t>
            </a:r>
            <a:r>
              <a:rPr lang="nb-NO" sz="1800"/>
              <a:t> </a:t>
            </a:r>
            <a:r>
              <a:rPr lang="nb-NO" sz="1800" err="1"/>
              <a:t>states</a:t>
            </a:r>
            <a:r>
              <a:rPr lang="nb-NO" sz="1800"/>
              <a:t>).</a:t>
            </a:r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r>
              <a:rPr lang="nb-NO" sz="1800" b="1" err="1"/>
              <a:t>Communication</a:t>
            </a:r>
            <a:r>
              <a:rPr lang="nb-NO" sz="1800" b="1"/>
              <a:t>:</a:t>
            </a:r>
            <a:r>
              <a:rPr lang="nb-NO" sz="1800"/>
              <a:t> from </a:t>
            </a:r>
            <a:r>
              <a:rPr lang="nb-NO" sz="1800" err="1"/>
              <a:t>harbour</a:t>
            </a:r>
            <a:r>
              <a:rPr lang="nb-NO" sz="1800"/>
              <a:t> masters, pilots, agents, and </a:t>
            </a:r>
            <a:r>
              <a:rPr lang="nb-NO" sz="1800" err="1"/>
              <a:t>other</a:t>
            </a:r>
            <a:r>
              <a:rPr lang="nb-NO" sz="1800"/>
              <a:t> </a:t>
            </a:r>
            <a:r>
              <a:rPr lang="nb-NO" sz="1800" err="1"/>
              <a:t>vessels</a:t>
            </a:r>
            <a:r>
              <a:rPr lang="nb-NO" sz="1800"/>
              <a:t> (</a:t>
            </a:r>
            <a:r>
              <a:rPr lang="nb-NO" sz="1800" err="1"/>
              <a:t>roles</a:t>
            </a:r>
            <a:r>
              <a:rPr lang="nb-NO" sz="1800"/>
              <a:t> </a:t>
            </a:r>
            <a:r>
              <a:rPr lang="nb-NO" sz="1800" err="1"/>
              <a:t>played</a:t>
            </a:r>
            <a:r>
              <a:rPr lang="nb-NO" sz="1800"/>
              <a:t> by </a:t>
            </a:r>
            <a:r>
              <a:rPr lang="nb-NO" sz="1800" err="1"/>
              <a:t>merchant</a:t>
            </a:r>
            <a:r>
              <a:rPr lang="nb-NO" sz="1800"/>
              <a:t> </a:t>
            </a:r>
            <a:r>
              <a:rPr lang="nb-NO" sz="1800" err="1"/>
              <a:t>navy</a:t>
            </a:r>
            <a:r>
              <a:rPr lang="nb-NO" sz="1800"/>
              <a:t> </a:t>
            </a:r>
            <a:r>
              <a:rPr lang="nb-NO" sz="1800" err="1"/>
              <a:t>captain</a:t>
            </a:r>
            <a:r>
              <a:rPr lang="nb-NO" sz="1800"/>
              <a:t> and </a:t>
            </a:r>
            <a:r>
              <a:rPr lang="nb-NO" sz="1800" err="1"/>
              <a:t>navy</a:t>
            </a:r>
            <a:r>
              <a:rPr lang="nb-NO" sz="1800"/>
              <a:t> </a:t>
            </a:r>
            <a:r>
              <a:rPr lang="nb-NO" sz="1800" err="1"/>
              <a:t>commander</a:t>
            </a:r>
            <a:r>
              <a:rPr lang="nb-NO" sz="1800"/>
              <a:t>).</a:t>
            </a:r>
          </a:p>
          <a:p>
            <a:pPr marL="0" indent="0">
              <a:buNone/>
            </a:pPr>
            <a:endParaRPr lang="nb-NO" sz="18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74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err="1"/>
              <a:t>Outcome</a:t>
            </a:r>
            <a:r>
              <a:rPr lang="nb-NO" sz="2800"/>
              <a:t>: TLU, </a:t>
            </a:r>
            <a:r>
              <a:rPr lang="nb-NO" sz="2800" err="1"/>
              <a:t>decision-making</a:t>
            </a:r>
            <a:r>
              <a:rPr lang="nb-NO" sz="2800"/>
              <a:t>, </a:t>
            </a:r>
            <a:r>
              <a:rPr lang="nb-NO" sz="2800" err="1"/>
              <a:t>leadership</a:t>
            </a:r>
            <a:endParaRPr lang="en-GB" sz="28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  <a:p>
            <a:r>
              <a:rPr lang="en-GB" sz="2000"/>
              <a:t>“We were astonished at the speed by which students would pick up the correct (initial) VHF phraseology by just listening in on the others, and retaining this information/knowledge throughout every simulator exercise”.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SMCP help control situations, securing and safeguarding ship-to-ship communication. However, the complexity and unexpectedness inherent in seafaring and naval combat means that students will at all times need to deal with chaotic situations. </a:t>
            </a:r>
          </a:p>
          <a:p>
            <a:pPr lvl="8"/>
            <a:r>
              <a:rPr lang="en-GB"/>
              <a:t>(Løhre, 2009).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79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err="1"/>
              <a:t>Thank</a:t>
            </a:r>
            <a:r>
              <a:rPr lang="nb-NO" sz="2800" b="1"/>
              <a:t> </a:t>
            </a:r>
            <a:r>
              <a:rPr lang="nb-NO" sz="2800" b="1" err="1"/>
              <a:t>you</a:t>
            </a:r>
            <a:r>
              <a:rPr lang="nb-NO" sz="2800" b="1"/>
              <a:t> for </a:t>
            </a:r>
            <a:r>
              <a:rPr lang="nb-NO" sz="2800" b="1" err="1"/>
              <a:t>your</a:t>
            </a:r>
            <a:r>
              <a:rPr lang="nb-NO" sz="2800" b="1"/>
              <a:t> </a:t>
            </a:r>
            <a:r>
              <a:rPr lang="nb-NO" sz="2800" b="1" err="1"/>
              <a:t>kind</a:t>
            </a:r>
            <a:r>
              <a:rPr lang="nb-NO" sz="2800" b="1"/>
              <a:t> </a:t>
            </a:r>
            <a:r>
              <a:rPr lang="nb-NO" sz="2800" b="1" err="1"/>
              <a:t>attention</a:t>
            </a:r>
            <a:endParaRPr lang="en-GB" sz="2800" b="1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93718"/>
            <a:ext cx="4085427" cy="4787610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13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3200"/>
          </a:p>
          <a:p>
            <a:pPr marL="0" indent="0">
              <a:buNone/>
            </a:pPr>
            <a:endParaRPr lang="nb-NO" sz="3200"/>
          </a:p>
          <a:p>
            <a:pPr marL="0" indent="0">
              <a:buNone/>
            </a:pPr>
            <a:r>
              <a:rPr lang="nb-NO" sz="3200"/>
              <a:t>«Language is </a:t>
            </a:r>
            <a:r>
              <a:rPr lang="nb-NO" sz="3200" err="1"/>
              <a:t>the</a:t>
            </a:r>
            <a:r>
              <a:rPr lang="nb-NO" sz="3200"/>
              <a:t> most </a:t>
            </a:r>
            <a:r>
              <a:rPr lang="nb-NO" sz="3200" err="1"/>
              <a:t>complex</a:t>
            </a:r>
            <a:r>
              <a:rPr lang="nb-NO" sz="3200"/>
              <a:t> </a:t>
            </a:r>
            <a:r>
              <a:rPr lang="nb-NO" sz="3200" err="1"/>
              <a:t>of</a:t>
            </a:r>
            <a:r>
              <a:rPr lang="nb-NO" sz="3200"/>
              <a:t> human </a:t>
            </a:r>
            <a:r>
              <a:rPr lang="nb-NO" sz="3200" err="1"/>
              <a:t>behaviours</a:t>
            </a:r>
            <a:r>
              <a:rPr lang="nb-NO" sz="3200"/>
              <a:t>.»</a:t>
            </a:r>
          </a:p>
          <a:p>
            <a:pPr marL="0" indent="0">
              <a:buNone/>
            </a:pPr>
            <a:r>
              <a:rPr lang="nb-NO"/>
              <a:t>						</a:t>
            </a:r>
            <a:r>
              <a:rPr lang="nb-NO" err="1"/>
              <a:t>Clifford</a:t>
            </a:r>
            <a:r>
              <a:rPr lang="nb-NO"/>
              <a:t> (2003)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0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/>
              <a:t>Authenticity</a:t>
            </a:r>
            <a:r>
              <a:rPr lang="nb-NO"/>
              <a:t> and TLU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2060848"/>
            <a:ext cx="7920037" cy="4681537"/>
          </a:xfrm>
        </p:spPr>
        <p:txBody>
          <a:bodyPr/>
          <a:lstStyle/>
          <a:p>
            <a:r>
              <a:rPr lang="nb-NO"/>
              <a:t>The </a:t>
            </a:r>
            <a:r>
              <a:rPr lang="nb-NO" err="1"/>
              <a:t>concepts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authenticity</a:t>
            </a:r>
            <a:r>
              <a:rPr lang="nb-NO"/>
              <a:t> and target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use</a:t>
            </a:r>
            <a:r>
              <a:rPr lang="nb-NO"/>
              <a:t> range </a:t>
            </a:r>
            <a:r>
              <a:rPr lang="nb-NO" err="1"/>
              <a:t>paramount</a:t>
            </a:r>
            <a:r>
              <a:rPr lang="nb-NO"/>
              <a:t> </a:t>
            </a:r>
            <a:r>
              <a:rPr lang="nb-NO" err="1"/>
              <a:t>within</a:t>
            </a:r>
            <a:r>
              <a:rPr lang="nb-NO"/>
              <a:t> </a:t>
            </a:r>
            <a:r>
              <a:rPr lang="nb-NO" err="1"/>
              <a:t>specific</a:t>
            </a:r>
            <a:r>
              <a:rPr lang="nb-NO"/>
              <a:t>-purpose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teaching</a:t>
            </a:r>
            <a:r>
              <a:rPr lang="nb-NO"/>
              <a:t> and testing, </a:t>
            </a:r>
            <a:r>
              <a:rPr lang="nb-NO" err="1"/>
              <a:t>both</a:t>
            </a:r>
            <a:r>
              <a:rPr lang="nb-NO"/>
              <a:t> in </a:t>
            </a:r>
            <a:r>
              <a:rPr lang="nb-NO" err="1"/>
              <a:t>which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 production and </a:t>
            </a:r>
            <a:r>
              <a:rPr lang="nb-NO" err="1"/>
              <a:t>assessment</a:t>
            </a:r>
            <a:r>
              <a:rPr lang="nb-NO"/>
              <a:t> </a:t>
            </a:r>
            <a:r>
              <a:rPr lang="nb-NO" err="1"/>
              <a:t>will</a:t>
            </a:r>
            <a:r>
              <a:rPr lang="nb-NO"/>
              <a:t> be </a:t>
            </a:r>
            <a:r>
              <a:rPr lang="nb-NO" err="1"/>
              <a:t>located</a:t>
            </a:r>
            <a:r>
              <a:rPr lang="nb-NO"/>
              <a:t> </a:t>
            </a:r>
            <a:r>
              <a:rPr lang="nb-NO" err="1"/>
              <a:t>within</a:t>
            </a:r>
            <a:r>
              <a:rPr lang="nb-NO"/>
              <a:t> </a:t>
            </a:r>
            <a:r>
              <a:rPr lang="nb-NO" err="1"/>
              <a:t>exceedingly</a:t>
            </a:r>
            <a:r>
              <a:rPr lang="nb-NO"/>
              <a:t> </a:t>
            </a:r>
            <a:r>
              <a:rPr lang="nb-NO" err="1"/>
              <a:t>particular</a:t>
            </a:r>
            <a:r>
              <a:rPr lang="nb-NO"/>
              <a:t> </a:t>
            </a:r>
            <a:r>
              <a:rPr lang="nb-NO" err="1"/>
              <a:t>professional</a:t>
            </a:r>
            <a:r>
              <a:rPr lang="nb-NO"/>
              <a:t> </a:t>
            </a:r>
            <a:r>
              <a:rPr lang="nb-NO" err="1"/>
              <a:t>domains</a:t>
            </a:r>
            <a:r>
              <a:rPr lang="nb-NO"/>
              <a:t>.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See, for </a:t>
            </a:r>
            <a:r>
              <a:rPr lang="nb-NO" err="1"/>
              <a:t>instance</a:t>
            </a:r>
            <a:r>
              <a:rPr lang="nb-NO"/>
              <a:t>, </a:t>
            </a:r>
            <a:r>
              <a:rPr lang="nb-NO" err="1"/>
              <a:t>O’Sullivan</a:t>
            </a:r>
            <a:r>
              <a:rPr lang="nb-NO"/>
              <a:t> (2012)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15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/>
              <a:t>The </a:t>
            </a:r>
            <a:r>
              <a:rPr lang="nb-NO" sz="3600" err="1"/>
              <a:t>classroom</a:t>
            </a:r>
            <a:r>
              <a:rPr lang="nb-NO" sz="3600"/>
              <a:t> dilemma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9593" y="1916832"/>
            <a:ext cx="3883546" cy="4464918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General Language </a:t>
            </a:r>
            <a:r>
              <a:rPr lang="nb-NO" err="1"/>
              <a:t>Proficiency</a:t>
            </a:r>
            <a:r>
              <a:rPr lang="nb-NO"/>
              <a:t> (GLP)/</a:t>
            </a:r>
          </a:p>
          <a:p>
            <a:pPr marL="0" indent="0">
              <a:buNone/>
            </a:pPr>
            <a:r>
              <a:rPr lang="nb-NO"/>
              <a:t>NATO STANAG 6001</a:t>
            </a:r>
          </a:p>
          <a:p>
            <a:pPr marL="0" indent="0">
              <a:buNone/>
            </a:pPr>
            <a:r>
              <a:rPr lang="nb-NO"/>
              <a:t>	OR</a:t>
            </a:r>
          </a:p>
          <a:p>
            <a:pPr marL="0" indent="0">
              <a:buNone/>
            </a:pPr>
            <a:r>
              <a:rPr lang="nb-NO"/>
              <a:t>English for </a:t>
            </a:r>
            <a:r>
              <a:rPr lang="nb-NO" err="1"/>
              <a:t>Specific</a:t>
            </a:r>
            <a:r>
              <a:rPr lang="nb-NO"/>
              <a:t> Purposes/ English for </a:t>
            </a:r>
            <a:r>
              <a:rPr lang="nb-NO" err="1"/>
              <a:t>Military</a:t>
            </a:r>
            <a:r>
              <a:rPr lang="nb-NO"/>
              <a:t> Purposes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      … or </a:t>
            </a:r>
            <a:r>
              <a:rPr lang="nb-NO" err="1"/>
              <a:t>both</a:t>
            </a:r>
            <a:r>
              <a:rPr lang="nb-NO"/>
              <a:t>?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32040" y="1916832"/>
            <a:ext cx="3888110" cy="4464918"/>
          </a:xfrm>
        </p:spPr>
        <p:txBody>
          <a:bodyPr/>
          <a:lstStyle/>
          <a:p>
            <a:r>
              <a:rPr lang="nb-NO"/>
              <a:t>How </a:t>
            </a:r>
            <a:r>
              <a:rPr lang="nb-NO" err="1"/>
              <a:t>can</a:t>
            </a:r>
            <a:r>
              <a:rPr lang="nb-NO"/>
              <a:t> TLU be </a:t>
            </a:r>
            <a:r>
              <a:rPr lang="nb-NO" err="1"/>
              <a:t>trained</a:t>
            </a:r>
            <a:r>
              <a:rPr lang="nb-NO"/>
              <a:t> </a:t>
            </a:r>
            <a:r>
              <a:rPr lang="nb-NO" b="1" i="1" err="1"/>
              <a:t>authentically</a:t>
            </a:r>
            <a:r>
              <a:rPr lang="nb-NO"/>
              <a:t>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military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classroom</a:t>
            </a:r>
            <a:r>
              <a:rPr lang="nb-NO"/>
              <a:t>?</a:t>
            </a:r>
          </a:p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3EEE3-F42D-40D8-A5EE-6A891FA52430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7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/>
              <a:t>Authenticity</a:t>
            </a:r>
            <a:r>
              <a:rPr lang="nb-NO"/>
              <a:t> is </a:t>
            </a:r>
            <a:r>
              <a:rPr lang="nb-NO" err="1"/>
              <a:t>important</a:t>
            </a:r>
            <a:r>
              <a:rPr lang="nb-NO"/>
              <a:t>, </a:t>
            </a:r>
            <a:r>
              <a:rPr lang="nb-NO" err="1"/>
              <a:t>because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/>
              <a:t>If </a:t>
            </a:r>
            <a:r>
              <a:rPr lang="NB-NO" sz="2800" err="1"/>
              <a:t>the</a:t>
            </a:r>
            <a:r>
              <a:rPr lang="NB-NO" sz="2800"/>
              <a:t> </a:t>
            </a:r>
            <a:r>
              <a:rPr lang="NB-NO" sz="2800" err="1"/>
              <a:t>teaching</a:t>
            </a:r>
            <a:r>
              <a:rPr lang="NB-NO" sz="2800"/>
              <a:t> </a:t>
            </a:r>
            <a:r>
              <a:rPr lang="NB-NO" sz="2800" err="1"/>
              <a:t>elicits</a:t>
            </a:r>
            <a:r>
              <a:rPr lang="NB-NO" sz="2800"/>
              <a:t> </a:t>
            </a:r>
            <a:r>
              <a:rPr lang="NB-NO" sz="2800" err="1"/>
              <a:t>authentic</a:t>
            </a:r>
            <a:r>
              <a:rPr lang="NB-NO" sz="2800"/>
              <a:t> </a:t>
            </a:r>
            <a:r>
              <a:rPr lang="NB-NO" sz="2800" err="1"/>
              <a:t>language</a:t>
            </a:r>
            <a:r>
              <a:rPr lang="NB-NO" sz="2800"/>
              <a:t> </a:t>
            </a:r>
            <a:r>
              <a:rPr lang="NB-NO" sz="2800" err="1"/>
              <a:t>use</a:t>
            </a:r>
            <a:r>
              <a:rPr lang="NB-NO" sz="2800"/>
              <a:t>, </a:t>
            </a:r>
            <a:r>
              <a:rPr lang="NB-NO" sz="2800" err="1"/>
              <a:t>this</a:t>
            </a:r>
            <a:r>
              <a:rPr lang="NB-NO" sz="2800"/>
              <a:t> </a:t>
            </a:r>
            <a:r>
              <a:rPr lang="NB-NO" sz="2800" err="1"/>
              <a:t>will</a:t>
            </a:r>
            <a:r>
              <a:rPr lang="NB-NO" sz="2800"/>
              <a:t> </a:t>
            </a:r>
            <a:r>
              <a:rPr lang="NB-NO" sz="2800" err="1"/>
              <a:t>allow</a:t>
            </a:r>
            <a:r>
              <a:rPr lang="NB-NO" sz="2800"/>
              <a:t> for </a:t>
            </a:r>
            <a:r>
              <a:rPr lang="NB-NO" sz="2800" err="1"/>
              <a:t>inferences</a:t>
            </a:r>
            <a:r>
              <a:rPr lang="NB-NO" sz="2800"/>
              <a:t> to be </a:t>
            </a:r>
            <a:r>
              <a:rPr lang="NB-NO" sz="2800" err="1"/>
              <a:t>made</a:t>
            </a:r>
            <a:r>
              <a:rPr lang="NB-NO" sz="2800"/>
              <a:t>, from </a:t>
            </a:r>
            <a:r>
              <a:rPr lang="NB-NO" sz="2800" err="1"/>
              <a:t>candidates</a:t>
            </a:r>
            <a:r>
              <a:rPr lang="NB-NO" sz="2800"/>
              <a:t>’ </a:t>
            </a:r>
            <a:r>
              <a:rPr lang="NB-NO" sz="2800" err="1"/>
              <a:t>performances</a:t>
            </a:r>
            <a:r>
              <a:rPr lang="NB-NO" sz="2800"/>
              <a:t> to </a:t>
            </a:r>
            <a:r>
              <a:rPr lang="NB-NO" sz="2800" err="1"/>
              <a:t>their</a:t>
            </a:r>
            <a:r>
              <a:rPr lang="NB-NO" sz="2800"/>
              <a:t> </a:t>
            </a:r>
            <a:r>
              <a:rPr lang="NB-NO" sz="2800" err="1"/>
              <a:t>future</a:t>
            </a:r>
            <a:r>
              <a:rPr lang="NB-NO" sz="2800"/>
              <a:t> </a:t>
            </a:r>
            <a:r>
              <a:rPr lang="NB-NO" sz="2800" err="1"/>
              <a:t>performances</a:t>
            </a:r>
            <a:r>
              <a:rPr lang="NB-NO" sz="2800"/>
              <a:t> in real </a:t>
            </a:r>
            <a:r>
              <a:rPr lang="NB-NO" sz="2800" err="1"/>
              <a:t>life</a:t>
            </a:r>
            <a:r>
              <a:rPr lang="NB-NO" sz="2800"/>
              <a:t> target </a:t>
            </a:r>
            <a:r>
              <a:rPr lang="NB-NO" sz="2800" err="1"/>
              <a:t>language</a:t>
            </a:r>
            <a:r>
              <a:rPr lang="NB-NO" sz="2800"/>
              <a:t> </a:t>
            </a:r>
            <a:r>
              <a:rPr lang="NB-NO" sz="2800" err="1"/>
              <a:t>use</a:t>
            </a:r>
            <a:r>
              <a:rPr lang="NB-NO" sz="2800"/>
              <a:t> </a:t>
            </a:r>
            <a:r>
              <a:rPr lang="NB-NO" sz="2800" err="1"/>
              <a:t>situations</a:t>
            </a:r>
            <a:r>
              <a:rPr lang="NB-NO" sz="2800"/>
              <a:t>. </a:t>
            </a:r>
            <a:endParaRPr lang="nb-NO" sz="2800"/>
          </a:p>
          <a:p>
            <a:pPr marL="0" indent="0">
              <a:buNone/>
            </a:pPr>
            <a:endParaRPr lang="nb-NO" sz="2800"/>
          </a:p>
          <a:p>
            <a:pPr marL="0" indent="0">
              <a:buNone/>
            </a:pPr>
            <a:r>
              <a:rPr lang="NB-NO" sz="2000"/>
              <a:t>See, for </a:t>
            </a:r>
            <a:r>
              <a:rPr lang="NB-NO" sz="2000" err="1"/>
              <a:t>instance</a:t>
            </a:r>
            <a:r>
              <a:rPr lang="NB-NO" sz="2000"/>
              <a:t>,	</a:t>
            </a:r>
            <a:r>
              <a:rPr lang="NB-NO" sz="2000" err="1"/>
              <a:t>Bachmann</a:t>
            </a:r>
            <a:r>
              <a:rPr lang="NB-NO" sz="2000"/>
              <a:t> &amp; Palmer, 1996</a:t>
            </a:r>
          </a:p>
          <a:p>
            <a:pPr marL="0" indent="0">
              <a:buNone/>
            </a:pPr>
            <a:r>
              <a:rPr lang="NB-NO" sz="2000"/>
              <a:t>			Young &amp; </a:t>
            </a:r>
            <a:r>
              <a:rPr lang="NB-NO" sz="2000" err="1"/>
              <a:t>Weiyun</a:t>
            </a:r>
            <a:r>
              <a:rPr lang="NB-NO" sz="2000"/>
              <a:t> He, 1998</a:t>
            </a:r>
          </a:p>
          <a:p>
            <a:pPr marL="0" indent="0">
              <a:buNone/>
            </a:pPr>
            <a:r>
              <a:rPr lang="NB-NO" sz="2000"/>
              <a:t>			</a:t>
            </a:r>
            <a:r>
              <a:rPr lang="NB-NO" sz="2000" err="1"/>
              <a:t>Lewkowicz</a:t>
            </a:r>
            <a:r>
              <a:rPr lang="NB-NO" sz="2000"/>
              <a:t>, 2000</a:t>
            </a:r>
          </a:p>
          <a:p>
            <a:pPr marL="0" indent="0">
              <a:buNone/>
            </a:pPr>
            <a:r>
              <a:rPr lang="NB-NO" sz="2000"/>
              <a:t>			Hughes, 2003</a:t>
            </a:r>
          </a:p>
          <a:p>
            <a:pPr marL="0" indent="0">
              <a:buNone/>
            </a:pPr>
            <a:r>
              <a:rPr lang="NB-NO" sz="2000"/>
              <a:t>			</a:t>
            </a:r>
            <a:r>
              <a:rPr lang="NB-NO" sz="2000" err="1"/>
              <a:t>Fulcher</a:t>
            </a:r>
            <a:r>
              <a:rPr lang="NB-NO" sz="2000"/>
              <a:t> &amp; Davidson, 2007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04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 </a:t>
            </a:r>
            <a:r>
              <a:rPr lang="nb-NO" err="1"/>
              <a:t>Study</a:t>
            </a:r>
            <a:r>
              <a:rPr lang="nb-NO"/>
              <a:t>, Lancaster </a:t>
            </a:r>
            <a:r>
              <a:rPr lang="nb-NO" err="1"/>
              <a:t>University</a:t>
            </a:r>
            <a:r>
              <a:rPr lang="nb-NO"/>
              <a:t>, 2015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Explored</a:t>
            </a:r>
            <a:r>
              <a:rPr lang="NB-NO" dirty="0"/>
              <a:t> </a:t>
            </a:r>
            <a:r>
              <a:rPr lang="NB-NO" dirty="0" err="1"/>
              <a:t>teachers’</a:t>
            </a:r>
            <a:r>
              <a:rPr lang="NB-NO" dirty="0"/>
              <a:t> </a:t>
            </a:r>
            <a:r>
              <a:rPr lang="NB-NO" dirty="0" err="1"/>
              <a:t>perceptions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authenticity</a:t>
            </a:r>
            <a:r>
              <a:rPr lang="NB-NO" dirty="0"/>
              <a:t> and target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;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balance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GLP and ESP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military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classroom</a:t>
            </a:r>
            <a:r>
              <a:rPr lang="NB-NO" dirty="0"/>
              <a:t>; and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played</a:t>
            </a:r>
            <a:r>
              <a:rPr lang="NB-NO" dirty="0"/>
              <a:t> by </a:t>
            </a:r>
            <a:r>
              <a:rPr lang="NB-NO" dirty="0" err="1"/>
              <a:t>subject</a:t>
            </a:r>
            <a:r>
              <a:rPr lang="NB-NO" dirty="0"/>
              <a:t>-matter </a:t>
            </a:r>
            <a:r>
              <a:rPr lang="NB-NO" dirty="0" err="1"/>
              <a:t>experts</a:t>
            </a:r>
            <a:r>
              <a:rPr lang="NB-NO" dirty="0"/>
              <a:t> (SMEs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err="1" smtClean="0"/>
              <a:t>Triangulated</a:t>
            </a:r>
            <a:r>
              <a:rPr lang="NB-NO" dirty="0" smtClean="0"/>
              <a:t> </a:t>
            </a:r>
            <a:r>
              <a:rPr lang="NB-NO" dirty="0"/>
              <a:t>data (survey, </a:t>
            </a:r>
            <a:r>
              <a:rPr lang="NB-NO" dirty="0" err="1"/>
              <a:t>questionnaire</a:t>
            </a:r>
            <a:r>
              <a:rPr lang="NB-NO" dirty="0"/>
              <a:t>, </a:t>
            </a:r>
            <a:r>
              <a:rPr lang="NB-NO" dirty="0" err="1"/>
              <a:t>interviews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Sample: 20 </a:t>
            </a:r>
            <a:r>
              <a:rPr lang="NB-NO" dirty="0" err="1" smtClean="0"/>
              <a:t>instructors</a:t>
            </a:r>
            <a:r>
              <a:rPr lang="NB-NO" dirty="0" smtClean="0"/>
              <a:t>, </a:t>
            </a:r>
            <a:r>
              <a:rPr lang="NB-NO" dirty="0" err="1" smtClean="0"/>
              <a:t>teaching</a:t>
            </a:r>
            <a:r>
              <a:rPr lang="NB-NO" dirty="0" smtClean="0"/>
              <a:t> English to </a:t>
            </a:r>
            <a:r>
              <a:rPr lang="NB-NO" dirty="0" err="1" smtClean="0"/>
              <a:t>armed</a:t>
            </a:r>
            <a:r>
              <a:rPr lang="NB-NO" dirty="0" smtClean="0"/>
              <a:t> </a:t>
            </a:r>
            <a:r>
              <a:rPr lang="NB-NO" dirty="0" err="1" smtClean="0"/>
              <a:t>forces</a:t>
            </a:r>
            <a:r>
              <a:rPr lang="NB-NO" dirty="0" smtClean="0"/>
              <a:t> </a:t>
            </a:r>
            <a:r>
              <a:rPr lang="NB-NO" dirty="0" err="1" smtClean="0"/>
              <a:t>personnel</a:t>
            </a:r>
            <a:r>
              <a:rPr lang="NB-NO" dirty="0" smtClean="0"/>
              <a:t> </a:t>
            </a:r>
            <a:r>
              <a:rPr lang="NB-NO" dirty="0"/>
              <a:t>in a Scandinavian country (</a:t>
            </a:r>
            <a:r>
              <a:rPr lang="NB-NO" dirty="0" err="1"/>
              <a:t>Denmark</a:t>
            </a:r>
            <a:r>
              <a:rPr lang="NB-NO" dirty="0"/>
              <a:t>, Norway, </a:t>
            </a:r>
            <a:r>
              <a:rPr lang="NB-NO" dirty="0" err="1"/>
              <a:t>Sweden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88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556792"/>
            <a:ext cx="7859142" cy="144016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“I use authentic tasks in order to assess military language production in class.”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						</a:t>
            </a:r>
            <a:r>
              <a:rPr lang="nb-NO" sz="2000" dirty="0" smtClean="0"/>
              <a:t>Blue </a:t>
            </a:r>
            <a:r>
              <a:rPr lang="nb-NO" sz="2000" dirty="0"/>
              <a:t>= I </a:t>
            </a:r>
            <a:r>
              <a:rPr lang="nb-NO" sz="2000" dirty="0" err="1"/>
              <a:t>agree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>						</a:t>
            </a:r>
            <a:r>
              <a:rPr lang="nb-NO" sz="2000" dirty="0" smtClean="0"/>
              <a:t>Red = </a:t>
            </a:r>
            <a:r>
              <a:rPr lang="nb-NO" sz="2000" dirty="0"/>
              <a:t>I </a:t>
            </a:r>
            <a:r>
              <a:rPr lang="nb-NO" sz="2000" dirty="0" err="1"/>
              <a:t>disagree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613C7-B8BC-4510-8B98-D810982ED843}" type="slidenum">
              <a:rPr lang="nb-NO"/>
              <a:pPr/>
              <a:t>7</a:t>
            </a:fld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39510"/>
              </p:ext>
            </p:extLst>
          </p:nvPr>
        </p:nvGraphicFramePr>
        <p:xfrm>
          <a:off x="1115616" y="2636912"/>
          <a:ext cx="6048350" cy="316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are</a:t>
            </a:r>
            <a:r>
              <a:rPr lang="nb-NO"/>
              <a:t> «</a:t>
            </a:r>
            <a:r>
              <a:rPr lang="nb-NO" err="1"/>
              <a:t>authentic</a:t>
            </a:r>
            <a:r>
              <a:rPr lang="nb-NO"/>
              <a:t> </a:t>
            </a:r>
            <a:r>
              <a:rPr lang="nb-NO" err="1"/>
              <a:t>tasks</a:t>
            </a:r>
            <a:r>
              <a:rPr lang="nb-NO"/>
              <a:t>»?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988840"/>
            <a:ext cx="7920037" cy="4681537"/>
          </a:xfrm>
        </p:spPr>
        <p:txBody>
          <a:bodyPr/>
          <a:lstStyle/>
          <a:p>
            <a:r>
              <a:rPr lang="nb-NO" err="1"/>
              <a:t>Map</a:t>
            </a:r>
            <a:r>
              <a:rPr lang="nb-NO"/>
              <a:t> </a:t>
            </a:r>
            <a:r>
              <a:rPr lang="nb-NO" err="1"/>
              <a:t>work</a:t>
            </a:r>
            <a:endParaRPr lang="nb-NO"/>
          </a:p>
          <a:p>
            <a:r>
              <a:rPr lang="nb-NO" err="1"/>
              <a:t>Mission</a:t>
            </a:r>
            <a:r>
              <a:rPr lang="nb-NO"/>
              <a:t> </a:t>
            </a:r>
            <a:r>
              <a:rPr lang="nb-NO" err="1"/>
              <a:t>analysis</a:t>
            </a:r>
            <a:r>
              <a:rPr lang="nb-NO"/>
              <a:t> </a:t>
            </a:r>
            <a:r>
              <a:rPr lang="nb-NO" err="1"/>
              <a:t>discussion</a:t>
            </a:r>
            <a:endParaRPr lang="nb-NO"/>
          </a:p>
          <a:p>
            <a:r>
              <a:rPr lang="nb-NO"/>
              <a:t>Briefings, </a:t>
            </a:r>
            <a:r>
              <a:rPr lang="nb-NO" err="1"/>
              <a:t>delivery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orders</a:t>
            </a:r>
            <a:endParaRPr lang="nb-NO"/>
          </a:p>
          <a:p>
            <a:r>
              <a:rPr lang="nb-NO" err="1"/>
              <a:t>Describing</a:t>
            </a:r>
            <a:r>
              <a:rPr lang="nb-NO"/>
              <a:t> </a:t>
            </a:r>
            <a:r>
              <a:rPr lang="nb-NO" err="1"/>
              <a:t>their</a:t>
            </a:r>
            <a:r>
              <a:rPr lang="nb-NO"/>
              <a:t> </a:t>
            </a:r>
            <a:r>
              <a:rPr lang="nb-NO" err="1"/>
              <a:t>job</a:t>
            </a:r>
            <a:r>
              <a:rPr lang="nb-NO"/>
              <a:t>, </a:t>
            </a:r>
            <a:r>
              <a:rPr lang="nb-NO" err="1"/>
              <a:t>their</a:t>
            </a:r>
            <a:r>
              <a:rPr lang="nb-NO"/>
              <a:t> unit, </a:t>
            </a:r>
            <a:r>
              <a:rPr lang="nb-NO" err="1"/>
              <a:t>their</a:t>
            </a:r>
            <a:r>
              <a:rPr lang="nb-NO"/>
              <a:t> </a:t>
            </a:r>
            <a:r>
              <a:rPr lang="nb-NO" err="1"/>
              <a:t>equipment</a:t>
            </a:r>
            <a:endParaRPr lang="nb-NO"/>
          </a:p>
          <a:p>
            <a:r>
              <a:rPr lang="nb-NO" err="1"/>
              <a:t>Debating</a:t>
            </a:r>
            <a:r>
              <a:rPr lang="nb-NO"/>
              <a:t>, </a:t>
            </a:r>
            <a:r>
              <a:rPr lang="nb-NO" err="1"/>
              <a:t>convincing</a:t>
            </a:r>
            <a:r>
              <a:rPr lang="nb-NO"/>
              <a:t> </a:t>
            </a:r>
            <a:r>
              <a:rPr lang="nb-NO" err="1"/>
              <a:t>somebody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their</a:t>
            </a:r>
            <a:r>
              <a:rPr lang="nb-NO"/>
              <a:t> </a:t>
            </a:r>
            <a:r>
              <a:rPr lang="nb-NO" err="1"/>
              <a:t>viewpoint</a:t>
            </a:r>
            <a:endParaRPr lang="nb-NO"/>
          </a:p>
          <a:p>
            <a:r>
              <a:rPr lang="nb-NO"/>
              <a:t>Presentations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86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992566" cy="55121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“</a:t>
            </a:r>
            <a:r>
              <a:rPr lang="en-GB" sz="2800" dirty="0"/>
              <a:t>Assessing military language production is more difficult than assessing general English.”</a:t>
            </a:r>
            <a:br>
              <a:rPr lang="en-GB" sz="28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					</a:t>
            </a:r>
            <a:r>
              <a:rPr lang="en-GB" sz="2000" dirty="0" smtClean="0"/>
              <a:t>Blue </a:t>
            </a:r>
            <a:r>
              <a:rPr lang="en-GB" sz="2000" dirty="0"/>
              <a:t>= I agree</a:t>
            </a:r>
            <a:br>
              <a:rPr lang="en-GB" sz="2000" dirty="0"/>
            </a:br>
            <a:r>
              <a:rPr lang="en-GB" sz="2000" dirty="0"/>
              <a:t>						</a:t>
            </a:r>
            <a:r>
              <a:rPr lang="en-GB" sz="2000" dirty="0" smtClean="0"/>
              <a:t>Red </a:t>
            </a:r>
            <a:r>
              <a:rPr lang="en-GB" sz="2000" dirty="0"/>
              <a:t>= I’m not sure</a:t>
            </a:r>
            <a:br>
              <a:rPr lang="en-GB" sz="2000" dirty="0"/>
            </a:br>
            <a:r>
              <a:rPr lang="en-GB" sz="2000" dirty="0"/>
              <a:t>						</a:t>
            </a:r>
            <a:r>
              <a:rPr lang="en-GB" sz="2000" dirty="0" smtClean="0"/>
              <a:t>Green = </a:t>
            </a:r>
            <a:r>
              <a:rPr lang="en-GB" sz="2000" dirty="0"/>
              <a:t>I disagree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015649"/>
              </p:ext>
            </p:extLst>
          </p:nvPr>
        </p:nvGraphicFramePr>
        <p:xfrm>
          <a:off x="971600" y="2636912"/>
          <a:ext cx="5688310" cy="324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836380"/>
      </p:ext>
    </p:extLst>
  </p:cSld>
  <p:clrMapOvr>
    <a:masterClrMapping/>
  </p:clrMapOvr>
</p:sld>
</file>

<file path=ppt/theme/theme1.xml><?xml version="1.0" encoding="utf-8"?>
<a:theme xmlns:a="http://schemas.openxmlformats.org/drawingml/2006/main" name="160920 Presentation authenticity">
  <a:themeElements>
    <a:clrScheme name="13 05 2013 - HÆ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 05 2013 - HÆ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3 05 2013 - HÆ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7.03.2013 - HÆR">
  <a:themeElements>
    <a:clrScheme name="07.03.2013 - HÆR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07.03.2013 - HÆR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07.03.2013 - HÆR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009-06-04 (U) Forsvaret mal med embedding av forsvarsfont - 2.0">
  <a:themeElements>
    <a:clrScheme name="2_2009-06-04 (U) Forsvaret mal med embedding av forsvarsfont - 2.0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2_2009-06-04 (U) Forsvaret mal med embedding av forsvarsfont - 2.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2009-06-04 (U) Forsvaret mal med embedding av forsvarsfont - 2.0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009-06-04 (U) Forsvaret mal med embedding av forsvarsfont - 2.0">
  <a:themeElements>
    <a:clrScheme name="1_2009-06-04 (U) Forsvaret mal med embedding av forsvarsfont - 2.0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1_2009-06-04 (U) Forsvaret mal med embedding av forsvarsfont - 2.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2009-06-04 (U) Forsvaret mal med embedding av forsvarsfont - 2.0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orsvarets powerpointmal">
  <a:themeElements>
    <a:clrScheme name="1_Forsvarets powerpointm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1_Forsvarets powerpointm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Forsvarets powerpointmal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CAE747379C19468C715A3F65D71B75" ma:contentTypeVersion="21" ma:contentTypeDescription="Opprett et nytt dokument." ma:contentTypeScope="" ma:versionID="39c9691e452f05fa344d76ad23614913">
  <xsd:schema xmlns:xsd="http://www.w3.org/2001/XMLSchema" xmlns:xs="http://www.w3.org/2001/XMLSchema" xmlns:p="http://schemas.microsoft.com/office/2006/metadata/properties" xmlns:ns1="http://schemas.microsoft.com/sharepoint/v3" xmlns:ns2="d425d069-e46b-4c3a-a1fe-29e5113b932f" xmlns:ns3="e5e56184-275f-495f-a56f-8fdf09bcc359" xmlns:ns4="http://schemas.microsoft.com/sharepoint/v4" targetNamespace="http://schemas.microsoft.com/office/2006/metadata/properties" ma:root="true" ma:fieldsID="5a2e17e54002e40c07222cacfed2e884" ns1:_="" ns2:_="" ns3:_="" ns4:_="">
    <xsd:import namespace="http://schemas.microsoft.com/sharepoint/v3"/>
    <xsd:import namespace="d425d069-e46b-4c3a-a1fe-29e5113b932f"/>
    <xsd:import namespace="e5e56184-275f-495f-a56f-8fdf09bcc35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ntranetMMSikkerhetNoteField" minOccurs="0"/>
                <xsd:element ref="ns3:TaxCatchAll" minOccurs="0"/>
                <xsd:element ref="ns1:PublishingStartDate" minOccurs="0"/>
                <xsd:element ref="ns1:PublishingExpirationDate" minOccurs="0"/>
                <xsd:element ref="ns2:Dokumenttype" minOccurs="0"/>
                <xsd:element ref="ns2:Dokumenttittel" minOccurs="0"/>
                <xsd:element ref="ns2:Beskrivelse" minOccurs="0"/>
                <xsd:element ref="ns2:Rekkef_x00f8_lge" minOccurs="0"/>
                <xsd:element ref="ns2:Rutinetype" minOccurs="0"/>
                <xsd:element ref="ns4:IconOverlay" minOccurs="0"/>
                <xsd:element ref="ns2:Format" minOccurs="0"/>
                <xsd:element ref="ns2:Spr_x00e5_k" minOccurs="0"/>
                <xsd:element ref="ns1:URL" minOccurs="0"/>
                <xsd:element ref="ns2:Avdeling" minOccurs="0"/>
                <xsd:element ref="ns2:_x00c5_r" minOccurs="0"/>
                <xsd:element ref="ns2:Bygning" minOccurs="0"/>
                <xsd:element ref="ns2:Em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Planlagt startdato" ma:internalName="PublishingStartDate">
      <xsd:simpleType>
        <xsd:restriction base="dms:Unknown"/>
      </xsd:simpleType>
    </xsd:element>
    <xsd:element name="PublishingExpirationDate" ma:index="12" nillable="true" ma:displayName="Planlagt utløpsdato" ma:internalName="PublishingExpirationDate">
      <xsd:simpleType>
        <xsd:restriction base="dms:Unknown"/>
      </xsd:simpleType>
    </xsd:element>
    <xsd:element name="URL" ma:index="21" nillable="true" ma:displayName="URL-adresse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5d069-e46b-4c3a-a1fe-29e5113b932f" elementFormDefault="qualified">
    <xsd:import namespace="http://schemas.microsoft.com/office/2006/documentManagement/types"/>
    <xsd:import namespace="http://schemas.microsoft.com/office/infopath/2007/PartnerControls"/>
    <xsd:element name="IntranetMMSikkerhetNoteField" ma:index="9" ma:taxonomy="true" ma:internalName="IntranetMMSikkerhetNoteField" ma:taxonomyFieldName="IntranetMMSikkerhet" ma:displayName="Graderingsnivå" ma:default="" ma:fieldId="{73325cf5-b570-4eb2-98e7-05dcbc4d9a2e}" ma:sspId="9bc1ae65-7bad-4a1a-867d-1417b907e5da" ma:termSetId="ca32687f-15c1-4b8a-bc76-5721c7b52a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kumenttype" ma:index="13" nillable="true" ma:displayName="Dokumenttype" ma:description="Hvilket møte eller funksjon er dokumentet knytta til" ma:internalName="Dokument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pes"/>
                    <xsd:enumeration value="AMU"/>
                    <xsd:enumeration value="Arbeidsavtale/lønn"/>
                    <xsd:enumeration value="Beslutningsnotat"/>
                    <xsd:enumeration value="Direktiv"/>
                    <xsd:enumeration value="Fobid/Doculive"/>
                    <xsd:enumeration value="HMS-håndbok"/>
                    <xsd:enumeration value="HMS-vedlegg"/>
                    <xsd:enumeration value="Halvårsinfo"/>
                    <xsd:enumeration value="HR"/>
                    <xsd:enumeration value="Idrett"/>
                    <xsd:enumeration value="IKT"/>
                    <xsd:enumeration value="IM"/>
                    <xsd:enumeration value="Informasjon-drøfting"/>
                    <xsd:enumeration value="LIA"/>
                    <xsd:enumeration value="Likestilling"/>
                    <xsd:enumeration value="Logo"/>
                    <xsd:enumeration value="Mal"/>
                    <xsd:enumeration value="Nettjobb"/>
                    <xsd:enumeration value="Skoleordre"/>
                    <xsd:enumeration value="Styringsdokumenter"/>
                    <xsd:enumeration value="Trykk"/>
                    <xsd:enumeration value="VS"/>
                    <xsd:enumeration value="VS-plan"/>
                    <xsd:enumeration value="VS-portal"/>
                  </xsd:restriction>
                </xsd:simpleType>
              </xsd:element>
            </xsd:sequence>
          </xsd:extension>
        </xsd:complexContent>
      </xsd:complexType>
    </xsd:element>
    <xsd:element name="Dokumenttittel" ma:index="14" nillable="true" ma:displayName="Dokumenttittel" ma:format="Hyperlink" ma:internalName="Dokumenttitte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eskrivelse" ma:index="15" nillable="true" ma:displayName="Beskrivelse" ma:description="beskriv hva dette dokumentet inneholder, kort og presist" ma:internalName="Beskrivelse">
      <xsd:simpleType>
        <xsd:restriction base="dms:Note">
          <xsd:maxLength value="255"/>
        </xsd:restriction>
      </xsd:simpleType>
    </xsd:element>
    <xsd:element name="Rekkef_x00f8_lge" ma:index="16" nillable="true" ma:displayName="Rekkefølge" ma:decimals="0" ma:description="Velg dokumentets plass i rekka om dette er viktig" ma:internalName="Rekkef_x00f8_lge" ma:readOnly="false" ma:percentage="FALSE">
      <xsd:simpleType>
        <xsd:restriction base="dms:Number"/>
      </xsd:simpleType>
    </xsd:element>
    <xsd:element name="Rutinetype" ma:index="17" nillable="true" ma:displayName="Oppgavetype" ma:internalName="Rutine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skaffelser"/>
                    <xsd:enumeration value="Bestilling"/>
                    <xsd:enumeration value="Besøk"/>
                    <xsd:enumeration value="Budsjett"/>
                    <xsd:enumeration value="EBA"/>
                    <xsd:enumeration value="IKT"/>
                    <xsd:enumeration value="Informasjon-drøfting"/>
                    <xsd:enumeration value="Innkjøp"/>
                    <xsd:enumeration value="Internt"/>
                    <xsd:enumeration value="Materiell"/>
                    <xsd:enumeration value="Møter"/>
                    <xsd:enumeration value="Omstilling"/>
                    <xsd:enumeration value="Overordnet"/>
                    <xsd:enumeration value="Økonomi"/>
                    <xsd:enumeration value="Personal"/>
                    <xsd:enumeration value="Rutiner FHS"/>
                    <xsd:enumeration value="Sikkerhet"/>
                    <xsd:enumeration value="Sjefsskifte"/>
                    <xsd:enumeration value="Utdanning"/>
                    <xsd:enumeration value="Vernetjeneste"/>
                    <xsd:enumeration value="Feil"/>
                  </xsd:restriction>
                </xsd:simpleType>
              </xsd:element>
            </xsd:sequence>
          </xsd:extension>
        </xsd:complexContent>
      </xsd:complexType>
    </xsd:element>
    <xsd:element name="Format" ma:index="19" nillable="true" ma:displayName="Format" ma:description="brukes av blant annet logosamlinga" ma:format="RadioButtons" ma:internalName="Format">
      <xsd:simpleType>
        <xsd:restriction base="dms:Choice">
          <xsd:enumeration value="Skjerm"/>
          <xsd:enumeration value="Trykk"/>
        </xsd:restriction>
      </xsd:simpleType>
    </xsd:element>
    <xsd:element name="Spr_x00e5_k" ma:index="20" nillable="true" ma:displayName="Språk" ma:default="Norsk" ma:format="RadioButtons" ma:internalName="Spr_x00e5_k">
      <xsd:simpleType>
        <xsd:restriction base="dms:Choice">
          <xsd:enumeration value="Norsk"/>
          <xsd:enumeration value="Engelsk"/>
        </xsd:restriction>
      </xsd:simpleType>
    </xsd:element>
    <xsd:element name="Avdeling" ma:index="22" nillable="true" ma:displayName="Avdeling" ma:internalName="Avdel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elles"/>
                    <xsd:enumeration value="FHS"/>
                    <xsd:enumeration value="Fokus"/>
                    <xsd:enumeration value="IFS"/>
                    <xsd:enumeration value="NIH/F"/>
                    <xsd:enumeration value="NODEFIC"/>
                    <xsd:enumeration value="FSTS"/>
                    <xsd:enumeration value="Sjefskurs"/>
                    <xsd:enumeration value="Stab"/>
                  </xsd:restriction>
                </xsd:simpleType>
              </xsd:element>
            </xsd:sequence>
          </xsd:extension>
        </xsd:complexContent>
      </xsd:complexType>
    </xsd:element>
    <xsd:element name="_x00c5_r" ma:index="23" nillable="true" ma:displayName="År" ma:internalName="_x00c5_r">
      <xsd:simpleType>
        <xsd:restriction base="dms:Text">
          <xsd:maxLength value="4"/>
        </xsd:restriction>
      </xsd:simpleType>
    </xsd:element>
    <xsd:element name="Bygning" ma:index="24" nillable="true" ma:displayName="Bygning" ma:description="For sortering av romansvarlige" ma:format="Dropdown" ma:internalName="Bygning">
      <xsd:simpleType>
        <xsd:restriction base="dms:Choice">
          <xsd:enumeration value="Bygg 09"/>
          <xsd:enumeration value="Bygg 10"/>
          <xsd:enumeration value="Bygg 13"/>
          <xsd:enumeration value="Bygg 14"/>
          <xsd:enumeration value="Bygg 18"/>
        </xsd:restriction>
      </xsd:simpleType>
    </xsd:element>
    <xsd:element name="Emne" ma:index="25" nillable="true" ma:displayName="Emne" ma:description="Brukes blant annet av VS for rutinebeskrivelser" ma:list="{24d0478b-99ed-4fd3-a86c-79ebc85dfc72}" ma:internalName="Emn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56184-275f-495f-a56f-8fdf09bcc35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1daca29-8c85-4e64-868d-0a4ce1dbe454}" ma:internalName="TaxCatchAll" ma:showField="CatchAllData" ma:web="e5e56184-275f-495f-a56f-8fdf09bcc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e56184-275f-495f-a56f-8fdf09bcc359">
      <Value>1</Value>
    </TaxCatchAll>
    <PublishingExpirationDate xmlns="http://schemas.microsoft.com/sharepoint/v3" xsi:nil="true"/>
    <PublishingStartDate xmlns="http://schemas.microsoft.com/sharepoint/v3" xsi:nil="true"/>
    <IntranetMMSikkerhetNoteField xmlns="d425d069-e46b-4c3a-a1fe-29e5113b932f">
      <Terms xmlns="http://schemas.microsoft.com/office/infopath/2007/PartnerControls">
        <TermInfo xmlns="http://schemas.microsoft.com/office/infopath/2007/PartnerControls">
          <TermName xmlns="http://schemas.microsoft.com/office/infopath/2007/PartnerControls">Ugradert</TermName>
          <TermId xmlns="http://schemas.microsoft.com/office/infopath/2007/PartnerControls">d00673f2-4025-410d-80f3-e4b359da56af</TermId>
        </TermInfo>
      </Terms>
    </IntranetMMSikkerhetNoteField>
    <Dokumenttype xmlns="d425d069-e46b-4c3a-a1fe-29e5113b932f">
      <Value>Mal</Value>
    </Dokumenttype>
    <Rutinetype xmlns="d425d069-e46b-4c3a-a1fe-29e5113b932f" xsi:nil="true"/>
    <Beskrivelse xmlns="d425d069-e46b-4c3a-a1fe-29e5113b932f" xsi:nil="true"/>
    <Rekkef_x00f8_lge xmlns="d425d069-e46b-4c3a-a1fe-29e5113b932f">0</Rekkef_x00f8_lge>
    <Dokumenttittel xmlns="d425d069-e46b-4c3a-a1fe-29e5113b932f">
      <Url xsi:nil="true"/>
      <Description xsi:nil="true"/>
    </Dokumenttittel>
    <IconOverlay xmlns="http://schemas.microsoft.com/sharepoint/v4" xsi:nil="true"/>
    <Spr_x00e5_k xmlns="d425d069-e46b-4c3a-a1fe-29e5113b932f">Engelsk</Spr_x00e5_k>
    <Format xmlns="d425d069-e46b-4c3a-a1fe-29e5113b932f" xsi:nil="true"/>
    <URL xmlns="http://schemas.microsoft.com/sharepoint/v3">
      <Url xsi:nil="true"/>
      <Description xsi:nil="true"/>
    </URL>
    <Avdeling xmlns="d425d069-e46b-4c3a-a1fe-29e5113b932f">
      <Value>Felles</Value>
    </Avdeling>
    <_x00c5_r xmlns="d425d069-e46b-4c3a-a1fe-29e5113b932f" xsi:nil="true"/>
    <Bygning xmlns="d425d069-e46b-4c3a-a1fe-29e5113b932f" xsi:nil="true"/>
    <Emne xmlns="d425d069-e46b-4c3a-a1fe-29e5113b932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1C24B4-A72F-4FB9-A664-7AED13E82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25d069-e46b-4c3a-a1fe-29e5113b932f"/>
    <ds:schemaRef ds:uri="e5e56184-275f-495f-a56f-8fdf09bcc35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0BE2E9-84BD-43BC-AC88-594C012E89FB}">
  <ds:schemaRefs>
    <ds:schemaRef ds:uri="http://purl.org/dc/elements/1.1/"/>
    <ds:schemaRef ds:uri="http://schemas.microsoft.com/office/infopath/2007/PartnerControls"/>
    <ds:schemaRef ds:uri="e5e56184-275f-495f-a56f-8fdf09bcc359"/>
    <ds:schemaRef ds:uri="d425d069-e46b-4c3a-a1fe-29e5113b932f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777410-410C-4061-99AE-D55205F18A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Skjermfremvisning (4:3)</PresentationFormat>
  <Paragraphs>115</Paragraphs>
  <Slides>19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FORSVARET-Medium</vt:lpstr>
      <vt:lpstr>Wingdings</vt:lpstr>
      <vt:lpstr>160920 Presentation authenticity</vt:lpstr>
      <vt:lpstr>07.03.2013 - HÆR</vt:lpstr>
      <vt:lpstr>2_2009-06-04 (U) Forsvaret mal med embedding av forsvarsfont - 2.0</vt:lpstr>
      <vt:lpstr>1_2009-06-04 (U) Forsvaret mal med embedding av forsvarsfont - 2.0</vt:lpstr>
      <vt:lpstr>1_Forsvarets powerpointmal</vt:lpstr>
      <vt:lpstr>Snap &amp; Spark: Authenticity in the Military Language Classroom</vt:lpstr>
      <vt:lpstr>PowerPoint-presentasjon</vt:lpstr>
      <vt:lpstr>Authenticity and TLU</vt:lpstr>
      <vt:lpstr>The classroom dilemma</vt:lpstr>
      <vt:lpstr>Authenticity is important, because</vt:lpstr>
      <vt:lpstr>MA Study, Lancaster University, 2015</vt:lpstr>
      <vt:lpstr> “I use authentic tasks in order to assess military language production in class.”       Blue = I agree       Red = I disagree</vt:lpstr>
      <vt:lpstr>What are «authentic tasks»? </vt:lpstr>
      <vt:lpstr>   “Assessing military language production is more difficult than assessing general English.”        Blue = I agree       Red = I’m not sure       Green = I disagree </vt:lpstr>
      <vt:lpstr>Assessment criteria of authentic military language performance?</vt:lpstr>
      <vt:lpstr>        “A GLP course will provide officers with the language skills needed in order to function well in their future postings.”        Blue = I agree       Red = I’m not sure       Green = I disagree </vt:lpstr>
      <vt:lpstr>PowerPoint-presentasjon</vt:lpstr>
      <vt:lpstr>Why is authenticity desirable?</vt:lpstr>
      <vt:lpstr>The officer: role flexibility</vt:lpstr>
      <vt:lpstr>«Operation Harvest»</vt:lpstr>
      <vt:lpstr>PowerPoint-presentasjon</vt:lpstr>
      <vt:lpstr>Navigation simulator: SMCP and problem-solving</vt:lpstr>
      <vt:lpstr>Outcome: TLU, decision-making, leadership</vt:lpstr>
      <vt:lpstr>Thank you for your kind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 &amp; Spark: Authenticity in the Military Language Classroom</dc:title>
  <dc:creator/>
  <cp:lastModifiedBy/>
  <cp:revision>1</cp:revision>
  <dcterms:modified xsi:type="dcterms:W3CDTF">2016-10-24T20:45:44Z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>1;#Ugradert|d00673f2-4025-410d-80f3-e4b359da56af</vt:lpwstr>
  </property>
  <property fmtid="{D5CDD505-2E9C-101B-9397-08002B2CF9AE}" pid="3" name="IntranetMMSikkerhetNoteField">
    <vt:lpwstr>Ugradert|d00673f2-4025-410d-80f3-e4b359da56af</vt:lpwstr>
  </property>
  <property fmtid="{D5CDD505-2E9C-101B-9397-08002B2CF9AE}" pid="4" name="IntranetMMSikkerhet">
    <vt:lpwstr>1;#Ugradert|d00673f2-4025-410d-80f3-e4b359da56af</vt:lpwstr>
  </property>
  <property fmtid="{D5CDD505-2E9C-101B-9397-08002B2CF9AE}" pid="5" name="ContentTypeId">
    <vt:lpwstr>0x010100E4CAE747379C19468C715A3F65D71B75</vt:lpwstr>
  </property>
</Properties>
</file>