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62" r:id="rId2"/>
    <p:sldId id="280" r:id="rId3"/>
    <p:sldId id="322" r:id="rId4"/>
    <p:sldId id="328" r:id="rId5"/>
    <p:sldId id="272" r:id="rId6"/>
    <p:sldId id="273" r:id="rId7"/>
    <p:sldId id="257" r:id="rId8"/>
    <p:sldId id="261" r:id="rId9"/>
    <p:sldId id="292" r:id="rId10"/>
    <p:sldId id="260" r:id="rId11"/>
    <p:sldId id="288" r:id="rId12"/>
    <p:sldId id="259" r:id="rId13"/>
    <p:sldId id="293" r:id="rId14"/>
    <p:sldId id="298" r:id="rId15"/>
    <p:sldId id="299" r:id="rId16"/>
    <p:sldId id="263" r:id="rId17"/>
    <p:sldId id="313" r:id="rId18"/>
    <p:sldId id="312" r:id="rId19"/>
    <p:sldId id="315" r:id="rId20"/>
    <p:sldId id="316" r:id="rId21"/>
    <p:sldId id="329" r:id="rId22"/>
    <p:sldId id="264" r:id="rId23"/>
    <p:sldId id="294" r:id="rId24"/>
    <p:sldId id="296" r:id="rId25"/>
    <p:sldId id="271" r:id="rId26"/>
    <p:sldId id="265" r:id="rId27"/>
    <p:sldId id="279" r:id="rId28"/>
    <p:sldId id="274" r:id="rId29"/>
    <p:sldId id="284" r:id="rId30"/>
    <p:sldId id="318" r:id="rId31"/>
    <p:sldId id="326" r:id="rId32"/>
    <p:sldId id="300" r:id="rId33"/>
    <p:sldId id="327" r:id="rId34"/>
    <p:sldId id="277" r:id="rId35"/>
    <p:sldId id="330" r:id="rId36"/>
    <p:sldId id="301" r:id="rId37"/>
    <p:sldId id="325" r:id="rId38"/>
    <p:sldId id="303" r:id="rId39"/>
    <p:sldId id="324" r:id="rId40"/>
    <p:sldId id="323" r:id="rId41"/>
    <p:sldId id="268" r:id="rId42"/>
    <p:sldId id="258" r:id="rId43"/>
    <p:sldId id="311" r:id="rId44"/>
    <p:sldId id="320" r:id="rId4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30" autoAdjust="0"/>
    <p:restoredTop sz="94660" autoAdjust="0"/>
  </p:normalViewPr>
  <p:slideViewPr>
    <p:cSldViewPr snapToGrid="0">
      <p:cViewPr varScale="1">
        <p:scale>
          <a:sx n="90" d="100"/>
          <a:sy n="90" d="100"/>
        </p:scale>
        <p:origin x="-360" y="-104"/>
      </p:cViewPr>
      <p:guideLst>
        <p:guide orient="horz" pos="2160"/>
        <p:guide pos="3840"/>
      </p:guideLst>
    </p:cSldViewPr>
  </p:slideViewPr>
  <p:outlineViewPr>
    <p:cViewPr>
      <p:scale>
        <a:sx n="33" d="100"/>
        <a:sy n="33" d="100"/>
      </p:scale>
      <p:origin x="0" y="3080"/>
    </p:cViewPr>
  </p:outlineViewPr>
  <p:notesTextViewPr>
    <p:cViewPr>
      <p:scale>
        <a:sx n="3" d="2"/>
        <a:sy n="3" d="2"/>
      </p:scale>
      <p:origin x="0" y="0"/>
    </p:cViewPr>
  </p:notesTextViewPr>
  <p:notesViewPr>
    <p:cSldViewPr snapToGrid="0">
      <p:cViewPr varScale="1">
        <p:scale>
          <a:sx n="54" d="100"/>
          <a:sy n="54" d="100"/>
        </p:scale>
        <p:origin x="165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handoutMaster" Target="handoutMasters/handout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227BBA-50E1-4CEA-AB5A-C851D705899B}" type="doc">
      <dgm:prSet loTypeId="urn:microsoft.com/office/officeart/2005/8/layout/cycle3" loCatId="cycle" qsTypeId="urn:microsoft.com/office/officeart/2005/8/quickstyle/simple1" qsCatId="simple" csTypeId="urn:microsoft.com/office/officeart/2005/8/colors/accent3_1" csCatId="accent3" phldr="1"/>
      <dgm:spPr/>
      <dgm:t>
        <a:bodyPr/>
        <a:lstStyle/>
        <a:p>
          <a:endParaRPr lang="en-US"/>
        </a:p>
      </dgm:t>
    </dgm:pt>
    <dgm:pt modelId="{A8769A98-85E0-4F75-BD5F-C4914ABA1C66}">
      <dgm:prSet phldrT="[Text]"/>
      <dgm:spPr/>
      <dgm:t>
        <a:bodyPr/>
        <a:lstStyle/>
        <a:p>
          <a:r>
            <a:rPr lang="en-US" smtClean="0"/>
            <a:t>Score need</a:t>
          </a:r>
          <a:endParaRPr lang="en-US" dirty="0"/>
        </a:p>
      </dgm:t>
    </dgm:pt>
    <dgm:pt modelId="{31FF0B26-A912-4FA7-8C50-59D04CE517DA}" type="parTrans" cxnId="{F9647B8C-15CE-46DF-8375-304595C75FA2}">
      <dgm:prSet/>
      <dgm:spPr/>
      <dgm:t>
        <a:bodyPr/>
        <a:lstStyle/>
        <a:p>
          <a:endParaRPr lang="en-US"/>
        </a:p>
      </dgm:t>
    </dgm:pt>
    <dgm:pt modelId="{5B50483F-3B29-438C-B13C-34C1AD1647FA}" type="sibTrans" cxnId="{F9647B8C-15CE-46DF-8375-304595C75FA2}">
      <dgm:prSet/>
      <dgm:spPr>
        <a:solidFill>
          <a:schemeClr val="accent1">
            <a:lumMod val="20000"/>
            <a:lumOff val="80000"/>
          </a:schemeClr>
        </a:solidFill>
        <a:ln>
          <a:solidFill>
            <a:schemeClr val="accent1">
              <a:lumMod val="75000"/>
            </a:schemeClr>
          </a:solidFill>
        </a:ln>
      </dgm:spPr>
      <dgm:t>
        <a:bodyPr/>
        <a:lstStyle/>
        <a:p>
          <a:endParaRPr lang="en-US"/>
        </a:p>
      </dgm:t>
    </dgm:pt>
    <dgm:pt modelId="{28ECD230-3AE9-42FD-A2D1-2D12D666DBD6}">
      <dgm:prSet phldrT="[Text]"/>
      <dgm:spPr/>
      <dgm:t>
        <a:bodyPr/>
        <a:lstStyle/>
        <a:p>
          <a:pPr>
            <a:spcAft>
              <a:spcPts val="600"/>
            </a:spcAft>
          </a:pPr>
          <a:r>
            <a:rPr lang="en-US" dirty="0" smtClean="0"/>
            <a:t>Administration/  performance</a:t>
          </a:r>
          <a:endParaRPr lang="en-US" dirty="0"/>
        </a:p>
      </dgm:t>
    </dgm:pt>
    <dgm:pt modelId="{EFEDCBDE-4A3C-415F-A3E8-D67A215666B1}" type="parTrans" cxnId="{1039B4AE-788F-4A03-B0BD-9B9758A984AB}">
      <dgm:prSet/>
      <dgm:spPr/>
      <dgm:t>
        <a:bodyPr/>
        <a:lstStyle/>
        <a:p>
          <a:endParaRPr lang="en-US"/>
        </a:p>
      </dgm:t>
    </dgm:pt>
    <dgm:pt modelId="{9CA4E621-80EC-47CA-9EC5-295AD01239E5}" type="sibTrans" cxnId="{1039B4AE-788F-4A03-B0BD-9B9758A984AB}">
      <dgm:prSet/>
      <dgm:spPr/>
      <dgm:t>
        <a:bodyPr/>
        <a:lstStyle/>
        <a:p>
          <a:endParaRPr lang="en-US"/>
        </a:p>
      </dgm:t>
    </dgm:pt>
    <dgm:pt modelId="{9593A676-A76B-493B-9BAB-2CD595FADADF}">
      <dgm:prSet phldrT="[Text]"/>
      <dgm:spPr/>
      <dgm:t>
        <a:bodyPr/>
        <a:lstStyle/>
        <a:p>
          <a:pPr>
            <a:spcAft>
              <a:spcPts val="600"/>
            </a:spcAft>
          </a:pPr>
          <a:r>
            <a:rPr lang="en-US" dirty="0" smtClean="0"/>
            <a:t>Rating/</a:t>
          </a:r>
        </a:p>
        <a:p>
          <a:pPr>
            <a:spcAft>
              <a:spcPts val="600"/>
            </a:spcAft>
          </a:pPr>
          <a:r>
            <a:rPr lang="en-US" dirty="0" smtClean="0"/>
            <a:t>evaluation</a:t>
          </a:r>
          <a:endParaRPr lang="en-US" dirty="0"/>
        </a:p>
      </dgm:t>
    </dgm:pt>
    <dgm:pt modelId="{6F174C03-20EB-4AE1-BC51-70733B5600FA}" type="parTrans" cxnId="{2D580E05-1F8B-49CB-9A87-141AFA9660B5}">
      <dgm:prSet/>
      <dgm:spPr/>
      <dgm:t>
        <a:bodyPr/>
        <a:lstStyle/>
        <a:p>
          <a:endParaRPr lang="en-US"/>
        </a:p>
      </dgm:t>
    </dgm:pt>
    <dgm:pt modelId="{43A55950-2F2E-47AD-A7B1-9030F6618F79}" type="sibTrans" cxnId="{2D580E05-1F8B-49CB-9A87-141AFA9660B5}">
      <dgm:prSet/>
      <dgm:spPr/>
      <dgm:t>
        <a:bodyPr/>
        <a:lstStyle/>
        <a:p>
          <a:endParaRPr lang="en-US"/>
        </a:p>
      </dgm:t>
    </dgm:pt>
    <dgm:pt modelId="{CFAF83AA-0FE1-422F-ADA2-6679193BDF50}">
      <dgm:prSet phldrT="[Text]"/>
      <dgm:spPr/>
      <dgm:t>
        <a:bodyPr/>
        <a:lstStyle/>
        <a:p>
          <a:r>
            <a:rPr lang="en-US" dirty="0" smtClean="0"/>
            <a:t>Score use</a:t>
          </a:r>
          <a:endParaRPr lang="en-US" dirty="0"/>
        </a:p>
      </dgm:t>
    </dgm:pt>
    <dgm:pt modelId="{C4E233A7-E7E4-4B05-90AF-96B6878B8C97}" type="parTrans" cxnId="{7656A3D7-6B62-4CF8-A71A-EF062553CA34}">
      <dgm:prSet/>
      <dgm:spPr/>
      <dgm:t>
        <a:bodyPr/>
        <a:lstStyle/>
        <a:p>
          <a:endParaRPr lang="en-US"/>
        </a:p>
      </dgm:t>
    </dgm:pt>
    <dgm:pt modelId="{639F1F01-F8E3-4E06-B011-7410E1FD383E}" type="sibTrans" cxnId="{7656A3D7-6B62-4CF8-A71A-EF062553CA34}">
      <dgm:prSet/>
      <dgm:spPr/>
      <dgm:t>
        <a:bodyPr/>
        <a:lstStyle/>
        <a:p>
          <a:endParaRPr lang="en-US"/>
        </a:p>
      </dgm:t>
    </dgm:pt>
    <dgm:pt modelId="{975BADB3-9DFD-40F0-8D19-AF23F9491BD6}">
      <dgm:prSet phldrT="[Text]"/>
      <dgm:spPr/>
      <dgm:t>
        <a:bodyPr/>
        <a:lstStyle/>
        <a:p>
          <a:r>
            <a:rPr lang="en-US" smtClean="0"/>
            <a:t>Test development</a:t>
          </a:r>
          <a:endParaRPr lang="en-US" dirty="0"/>
        </a:p>
      </dgm:t>
    </dgm:pt>
    <dgm:pt modelId="{B27EA795-4B97-4634-815F-E19203180140}" type="parTrans" cxnId="{8C2AC4F2-9D7E-4CE9-ACAE-FA69F7572535}">
      <dgm:prSet/>
      <dgm:spPr/>
      <dgm:t>
        <a:bodyPr/>
        <a:lstStyle/>
        <a:p>
          <a:endParaRPr lang="en-US"/>
        </a:p>
      </dgm:t>
    </dgm:pt>
    <dgm:pt modelId="{538B14D7-EA26-4CA7-9827-65B844E38E9B}" type="sibTrans" cxnId="{8C2AC4F2-9D7E-4CE9-ACAE-FA69F7572535}">
      <dgm:prSet/>
      <dgm:spPr/>
      <dgm:t>
        <a:bodyPr/>
        <a:lstStyle/>
        <a:p>
          <a:endParaRPr lang="en-US"/>
        </a:p>
      </dgm:t>
    </dgm:pt>
    <dgm:pt modelId="{AD56A256-0139-4850-96AB-455876046273}" type="pres">
      <dgm:prSet presAssocID="{5A227BBA-50E1-4CEA-AB5A-C851D705899B}" presName="Name0" presStyleCnt="0">
        <dgm:presLayoutVars>
          <dgm:dir/>
          <dgm:resizeHandles val="exact"/>
        </dgm:presLayoutVars>
      </dgm:prSet>
      <dgm:spPr/>
      <dgm:t>
        <a:bodyPr/>
        <a:lstStyle/>
        <a:p>
          <a:endParaRPr lang="en-US"/>
        </a:p>
      </dgm:t>
    </dgm:pt>
    <dgm:pt modelId="{EFABC34B-3A11-4A33-80A1-8111495C7AA1}" type="pres">
      <dgm:prSet presAssocID="{5A227BBA-50E1-4CEA-AB5A-C851D705899B}" presName="cycle" presStyleCnt="0"/>
      <dgm:spPr/>
    </dgm:pt>
    <dgm:pt modelId="{7EA9B2B4-5B3A-4410-AE22-5DFB28D3B198}" type="pres">
      <dgm:prSet presAssocID="{A8769A98-85E0-4F75-BD5F-C4914ABA1C66}" presName="nodeFirstNode" presStyleLbl="node1" presStyleIdx="0" presStyleCnt="5">
        <dgm:presLayoutVars>
          <dgm:bulletEnabled val="1"/>
        </dgm:presLayoutVars>
      </dgm:prSet>
      <dgm:spPr/>
      <dgm:t>
        <a:bodyPr/>
        <a:lstStyle/>
        <a:p>
          <a:endParaRPr lang="en-US"/>
        </a:p>
      </dgm:t>
    </dgm:pt>
    <dgm:pt modelId="{D622ACF0-BA1B-448A-81B3-1BD26086FDDA}" type="pres">
      <dgm:prSet presAssocID="{5B50483F-3B29-438C-B13C-34C1AD1647FA}" presName="sibTransFirstNode" presStyleLbl="bgShp" presStyleIdx="0" presStyleCnt="1"/>
      <dgm:spPr/>
      <dgm:t>
        <a:bodyPr/>
        <a:lstStyle/>
        <a:p>
          <a:endParaRPr lang="en-US"/>
        </a:p>
      </dgm:t>
    </dgm:pt>
    <dgm:pt modelId="{C6E93878-662C-4FF8-8EC1-3BA198604C9A}" type="pres">
      <dgm:prSet presAssocID="{975BADB3-9DFD-40F0-8D19-AF23F9491BD6}" presName="nodeFollowingNodes" presStyleLbl="node1" presStyleIdx="1" presStyleCnt="5">
        <dgm:presLayoutVars>
          <dgm:bulletEnabled val="1"/>
        </dgm:presLayoutVars>
      </dgm:prSet>
      <dgm:spPr/>
      <dgm:t>
        <a:bodyPr/>
        <a:lstStyle/>
        <a:p>
          <a:endParaRPr lang="en-US"/>
        </a:p>
      </dgm:t>
    </dgm:pt>
    <dgm:pt modelId="{890597F5-FEA2-498D-A438-129AA569B156}" type="pres">
      <dgm:prSet presAssocID="{28ECD230-3AE9-42FD-A2D1-2D12D666DBD6}" presName="nodeFollowingNodes" presStyleLbl="node1" presStyleIdx="2" presStyleCnt="5">
        <dgm:presLayoutVars>
          <dgm:bulletEnabled val="1"/>
        </dgm:presLayoutVars>
      </dgm:prSet>
      <dgm:spPr/>
      <dgm:t>
        <a:bodyPr/>
        <a:lstStyle/>
        <a:p>
          <a:endParaRPr lang="en-US"/>
        </a:p>
      </dgm:t>
    </dgm:pt>
    <dgm:pt modelId="{4884565E-D9F0-4773-8AC6-10DC649F6AF7}" type="pres">
      <dgm:prSet presAssocID="{9593A676-A76B-493B-9BAB-2CD595FADADF}" presName="nodeFollowingNodes" presStyleLbl="node1" presStyleIdx="3" presStyleCnt="5">
        <dgm:presLayoutVars>
          <dgm:bulletEnabled val="1"/>
        </dgm:presLayoutVars>
      </dgm:prSet>
      <dgm:spPr/>
      <dgm:t>
        <a:bodyPr/>
        <a:lstStyle/>
        <a:p>
          <a:endParaRPr lang="en-US"/>
        </a:p>
      </dgm:t>
    </dgm:pt>
    <dgm:pt modelId="{D4F2DBE5-0886-415E-95A0-52E6E637881B}" type="pres">
      <dgm:prSet presAssocID="{CFAF83AA-0FE1-422F-ADA2-6679193BDF50}" presName="nodeFollowingNodes" presStyleLbl="node1" presStyleIdx="4" presStyleCnt="5" custRadScaleRad="108777" custRadScaleInc="4515">
        <dgm:presLayoutVars>
          <dgm:bulletEnabled val="1"/>
        </dgm:presLayoutVars>
      </dgm:prSet>
      <dgm:spPr/>
      <dgm:t>
        <a:bodyPr/>
        <a:lstStyle/>
        <a:p>
          <a:endParaRPr lang="en-US"/>
        </a:p>
      </dgm:t>
    </dgm:pt>
  </dgm:ptLst>
  <dgm:cxnLst>
    <dgm:cxn modelId="{1039B4AE-788F-4A03-B0BD-9B9758A984AB}" srcId="{5A227BBA-50E1-4CEA-AB5A-C851D705899B}" destId="{28ECD230-3AE9-42FD-A2D1-2D12D666DBD6}" srcOrd="2" destOrd="0" parTransId="{EFEDCBDE-4A3C-415F-A3E8-D67A215666B1}" sibTransId="{9CA4E621-80EC-47CA-9EC5-295AD01239E5}"/>
    <dgm:cxn modelId="{D0D10642-819D-461A-BE4A-6C579318158E}" type="presOf" srcId="{9593A676-A76B-493B-9BAB-2CD595FADADF}" destId="{4884565E-D9F0-4773-8AC6-10DC649F6AF7}" srcOrd="0" destOrd="0" presId="urn:microsoft.com/office/officeart/2005/8/layout/cycle3"/>
    <dgm:cxn modelId="{0CE0F92D-49BA-464D-ADCF-B73FF9779242}" type="presOf" srcId="{5B50483F-3B29-438C-B13C-34C1AD1647FA}" destId="{D622ACF0-BA1B-448A-81B3-1BD26086FDDA}" srcOrd="0" destOrd="0" presId="urn:microsoft.com/office/officeart/2005/8/layout/cycle3"/>
    <dgm:cxn modelId="{2D580E05-1F8B-49CB-9A87-141AFA9660B5}" srcId="{5A227BBA-50E1-4CEA-AB5A-C851D705899B}" destId="{9593A676-A76B-493B-9BAB-2CD595FADADF}" srcOrd="3" destOrd="0" parTransId="{6F174C03-20EB-4AE1-BC51-70733B5600FA}" sibTransId="{43A55950-2F2E-47AD-A7B1-9030F6618F79}"/>
    <dgm:cxn modelId="{2777B8AE-4C9E-4B8D-A6C2-401DC7C8B7D0}" type="presOf" srcId="{CFAF83AA-0FE1-422F-ADA2-6679193BDF50}" destId="{D4F2DBE5-0886-415E-95A0-52E6E637881B}" srcOrd="0" destOrd="0" presId="urn:microsoft.com/office/officeart/2005/8/layout/cycle3"/>
    <dgm:cxn modelId="{8C2AC4F2-9D7E-4CE9-ACAE-FA69F7572535}" srcId="{5A227BBA-50E1-4CEA-AB5A-C851D705899B}" destId="{975BADB3-9DFD-40F0-8D19-AF23F9491BD6}" srcOrd="1" destOrd="0" parTransId="{B27EA795-4B97-4634-815F-E19203180140}" sibTransId="{538B14D7-EA26-4CA7-9827-65B844E38E9B}"/>
    <dgm:cxn modelId="{7656A3D7-6B62-4CF8-A71A-EF062553CA34}" srcId="{5A227BBA-50E1-4CEA-AB5A-C851D705899B}" destId="{CFAF83AA-0FE1-422F-ADA2-6679193BDF50}" srcOrd="4" destOrd="0" parTransId="{C4E233A7-E7E4-4B05-90AF-96B6878B8C97}" sibTransId="{639F1F01-F8E3-4E06-B011-7410E1FD383E}"/>
    <dgm:cxn modelId="{7FAE63EE-262E-4660-B19C-36274F39E875}" type="presOf" srcId="{5A227BBA-50E1-4CEA-AB5A-C851D705899B}" destId="{AD56A256-0139-4850-96AB-455876046273}" srcOrd="0" destOrd="0" presId="urn:microsoft.com/office/officeart/2005/8/layout/cycle3"/>
    <dgm:cxn modelId="{903F1740-0506-4C5F-BE8D-E7F7BFC5FABE}" type="presOf" srcId="{28ECD230-3AE9-42FD-A2D1-2D12D666DBD6}" destId="{890597F5-FEA2-498D-A438-129AA569B156}" srcOrd="0" destOrd="0" presId="urn:microsoft.com/office/officeart/2005/8/layout/cycle3"/>
    <dgm:cxn modelId="{F9647B8C-15CE-46DF-8375-304595C75FA2}" srcId="{5A227BBA-50E1-4CEA-AB5A-C851D705899B}" destId="{A8769A98-85E0-4F75-BD5F-C4914ABA1C66}" srcOrd="0" destOrd="0" parTransId="{31FF0B26-A912-4FA7-8C50-59D04CE517DA}" sibTransId="{5B50483F-3B29-438C-B13C-34C1AD1647FA}"/>
    <dgm:cxn modelId="{7618CE2A-6DE9-4DFE-B133-3DAE7608D1DF}" type="presOf" srcId="{A8769A98-85E0-4F75-BD5F-C4914ABA1C66}" destId="{7EA9B2B4-5B3A-4410-AE22-5DFB28D3B198}" srcOrd="0" destOrd="0" presId="urn:microsoft.com/office/officeart/2005/8/layout/cycle3"/>
    <dgm:cxn modelId="{2059E55C-8AA4-4757-92DB-A4EF7F5C7F1A}" type="presOf" srcId="{975BADB3-9DFD-40F0-8D19-AF23F9491BD6}" destId="{C6E93878-662C-4FF8-8EC1-3BA198604C9A}" srcOrd="0" destOrd="0" presId="urn:microsoft.com/office/officeart/2005/8/layout/cycle3"/>
    <dgm:cxn modelId="{AC32AE77-93F9-4048-A958-347976AA931D}" type="presParOf" srcId="{AD56A256-0139-4850-96AB-455876046273}" destId="{EFABC34B-3A11-4A33-80A1-8111495C7AA1}" srcOrd="0" destOrd="0" presId="urn:microsoft.com/office/officeart/2005/8/layout/cycle3"/>
    <dgm:cxn modelId="{6C27EBCD-45A8-47E4-A8D7-028F29A254D4}" type="presParOf" srcId="{EFABC34B-3A11-4A33-80A1-8111495C7AA1}" destId="{7EA9B2B4-5B3A-4410-AE22-5DFB28D3B198}" srcOrd="0" destOrd="0" presId="urn:microsoft.com/office/officeart/2005/8/layout/cycle3"/>
    <dgm:cxn modelId="{668CE9FA-7197-4537-B48B-F71CF250E6AE}" type="presParOf" srcId="{EFABC34B-3A11-4A33-80A1-8111495C7AA1}" destId="{D622ACF0-BA1B-448A-81B3-1BD26086FDDA}" srcOrd="1" destOrd="0" presId="urn:microsoft.com/office/officeart/2005/8/layout/cycle3"/>
    <dgm:cxn modelId="{26A779DE-AD25-4606-A90E-E8E170F92129}" type="presParOf" srcId="{EFABC34B-3A11-4A33-80A1-8111495C7AA1}" destId="{C6E93878-662C-4FF8-8EC1-3BA198604C9A}" srcOrd="2" destOrd="0" presId="urn:microsoft.com/office/officeart/2005/8/layout/cycle3"/>
    <dgm:cxn modelId="{33434153-B1F9-4627-94B2-60EE2D5463BF}" type="presParOf" srcId="{EFABC34B-3A11-4A33-80A1-8111495C7AA1}" destId="{890597F5-FEA2-498D-A438-129AA569B156}" srcOrd="3" destOrd="0" presId="urn:microsoft.com/office/officeart/2005/8/layout/cycle3"/>
    <dgm:cxn modelId="{369F3A94-5E7E-4511-8F23-7FB53FF0C784}" type="presParOf" srcId="{EFABC34B-3A11-4A33-80A1-8111495C7AA1}" destId="{4884565E-D9F0-4773-8AC6-10DC649F6AF7}" srcOrd="4" destOrd="0" presId="urn:microsoft.com/office/officeart/2005/8/layout/cycle3"/>
    <dgm:cxn modelId="{772F6FF0-CA01-4068-9C5B-95E079439430}" type="presParOf" srcId="{EFABC34B-3A11-4A33-80A1-8111495C7AA1}" destId="{D4F2DBE5-0886-415E-95A0-52E6E637881B}"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227BBA-50E1-4CEA-AB5A-C851D705899B}" type="doc">
      <dgm:prSet loTypeId="urn:microsoft.com/office/officeart/2005/8/layout/cycle3" loCatId="cycle" qsTypeId="urn:microsoft.com/office/officeart/2005/8/quickstyle/simple1" qsCatId="simple" csTypeId="urn:microsoft.com/office/officeart/2005/8/colors/accent3_1" csCatId="accent3" phldr="1"/>
      <dgm:spPr/>
      <dgm:t>
        <a:bodyPr/>
        <a:lstStyle/>
        <a:p>
          <a:endParaRPr lang="en-US"/>
        </a:p>
      </dgm:t>
    </dgm:pt>
    <dgm:pt modelId="{A8769A98-85E0-4F75-BD5F-C4914ABA1C66}">
      <dgm:prSet phldrT="[Text]"/>
      <dgm:spPr/>
      <dgm:t>
        <a:bodyPr/>
        <a:lstStyle/>
        <a:p>
          <a:r>
            <a:rPr lang="en-US" smtClean="0"/>
            <a:t>Score need</a:t>
          </a:r>
          <a:endParaRPr lang="en-US" dirty="0"/>
        </a:p>
      </dgm:t>
    </dgm:pt>
    <dgm:pt modelId="{31FF0B26-A912-4FA7-8C50-59D04CE517DA}" type="parTrans" cxnId="{F9647B8C-15CE-46DF-8375-304595C75FA2}">
      <dgm:prSet/>
      <dgm:spPr/>
      <dgm:t>
        <a:bodyPr/>
        <a:lstStyle/>
        <a:p>
          <a:endParaRPr lang="en-US"/>
        </a:p>
      </dgm:t>
    </dgm:pt>
    <dgm:pt modelId="{5B50483F-3B29-438C-B13C-34C1AD1647FA}" type="sibTrans" cxnId="{F9647B8C-15CE-46DF-8375-304595C75FA2}">
      <dgm:prSet/>
      <dgm:spPr>
        <a:solidFill>
          <a:schemeClr val="accent1">
            <a:lumMod val="20000"/>
            <a:lumOff val="80000"/>
          </a:schemeClr>
        </a:solidFill>
        <a:ln>
          <a:solidFill>
            <a:schemeClr val="accent1">
              <a:lumMod val="75000"/>
            </a:schemeClr>
          </a:solidFill>
        </a:ln>
      </dgm:spPr>
      <dgm:t>
        <a:bodyPr/>
        <a:lstStyle/>
        <a:p>
          <a:endParaRPr lang="en-US"/>
        </a:p>
      </dgm:t>
    </dgm:pt>
    <dgm:pt modelId="{28ECD230-3AE9-42FD-A2D1-2D12D666DBD6}">
      <dgm:prSet phldrT="[Text]"/>
      <dgm:spPr/>
      <dgm:t>
        <a:bodyPr/>
        <a:lstStyle/>
        <a:p>
          <a:pPr>
            <a:spcAft>
              <a:spcPts val="600"/>
            </a:spcAft>
          </a:pPr>
          <a:r>
            <a:rPr lang="en-US" dirty="0" smtClean="0"/>
            <a:t>Administration/  performance</a:t>
          </a:r>
          <a:endParaRPr lang="en-US" dirty="0"/>
        </a:p>
      </dgm:t>
    </dgm:pt>
    <dgm:pt modelId="{EFEDCBDE-4A3C-415F-A3E8-D67A215666B1}" type="parTrans" cxnId="{1039B4AE-788F-4A03-B0BD-9B9758A984AB}">
      <dgm:prSet/>
      <dgm:spPr/>
      <dgm:t>
        <a:bodyPr/>
        <a:lstStyle/>
        <a:p>
          <a:endParaRPr lang="en-US"/>
        </a:p>
      </dgm:t>
    </dgm:pt>
    <dgm:pt modelId="{9CA4E621-80EC-47CA-9EC5-295AD01239E5}" type="sibTrans" cxnId="{1039B4AE-788F-4A03-B0BD-9B9758A984AB}">
      <dgm:prSet/>
      <dgm:spPr/>
      <dgm:t>
        <a:bodyPr/>
        <a:lstStyle/>
        <a:p>
          <a:endParaRPr lang="en-US"/>
        </a:p>
      </dgm:t>
    </dgm:pt>
    <dgm:pt modelId="{9593A676-A76B-493B-9BAB-2CD595FADADF}">
      <dgm:prSet phldrT="[Text]"/>
      <dgm:spPr/>
      <dgm:t>
        <a:bodyPr/>
        <a:lstStyle/>
        <a:p>
          <a:pPr>
            <a:spcAft>
              <a:spcPts val="600"/>
            </a:spcAft>
          </a:pPr>
          <a:r>
            <a:rPr lang="en-US" dirty="0" smtClean="0"/>
            <a:t>Rating/</a:t>
          </a:r>
        </a:p>
        <a:p>
          <a:pPr>
            <a:spcAft>
              <a:spcPts val="600"/>
            </a:spcAft>
          </a:pPr>
          <a:r>
            <a:rPr lang="en-US" dirty="0" smtClean="0"/>
            <a:t>evaluation</a:t>
          </a:r>
          <a:endParaRPr lang="en-US" dirty="0"/>
        </a:p>
      </dgm:t>
    </dgm:pt>
    <dgm:pt modelId="{6F174C03-20EB-4AE1-BC51-70733B5600FA}" type="parTrans" cxnId="{2D580E05-1F8B-49CB-9A87-141AFA9660B5}">
      <dgm:prSet/>
      <dgm:spPr/>
      <dgm:t>
        <a:bodyPr/>
        <a:lstStyle/>
        <a:p>
          <a:endParaRPr lang="en-US"/>
        </a:p>
      </dgm:t>
    </dgm:pt>
    <dgm:pt modelId="{43A55950-2F2E-47AD-A7B1-9030F6618F79}" type="sibTrans" cxnId="{2D580E05-1F8B-49CB-9A87-141AFA9660B5}">
      <dgm:prSet/>
      <dgm:spPr/>
      <dgm:t>
        <a:bodyPr/>
        <a:lstStyle/>
        <a:p>
          <a:endParaRPr lang="en-US"/>
        </a:p>
      </dgm:t>
    </dgm:pt>
    <dgm:pt modelId="{CFAF83AA-0FE1-422F-ADA2-6679193BDF50}">
      <dgm:prSet phldrT="[Text]"/>
      <dgm:spPr/>
      <dgm:t>
        <a:bodyPr/>
        <a:lstStyle/>
        <a:p>
          <a:r>
            <a:rPr lang="en-US" dirty="0" smtClean="0"/>
            <a:t>Score use</a:t>
          </a:r>
          <a:endParaRPr lang="en-US" dirty="0"/>
        </a:p>
      </dgm:t>
    </dgm:pt>
    <dgm:pt modelId="{C4E233A7-E7E4-4B05-90AF-96B6878B8C97}" type="parTrans" cxnId="{7656A3D7-6B62-4CF8-A71A-EF062553CA34}">
      <dgm:prSet/>
      <dgm:spPr/>
      <dgm:t>
        <a:bodyPr/>
        <a:lstStyle/>
        <a:p>
          <a:endParaRPr lang="en-US"/>
        </a:p>
      </dgm:t>
    </dgm:pt>
    <dgm:pt modelId="{639F1F01-F8E3-4E06-B011-7410E1FD383E}" type="sibTrans" cxnId="{7656A3D7-6B62-4CF8-A71A-EF062553CA34}">
      <dgm:prSet/>
      <dgm:spPr/>
      <dgm:t>
        <a:bodyPr/>
        <a:lstStyle/>
        <a:p>
          <a:endParaRPr lang="en-US"/>
        </a:p>
      </dgm:t>
    </dgm:pt>
    <dgm:pt modelId="{975BADB3-9DFD-40F0-8D19-AF23F9491BD6}">
      <dgm:prSet phldrT="[Text]"/>
      <dgm:spPr/>
      <dgm:t>
        <a:bodyPr/>
        <a:lstStyle/>
        <a:p>
          <a:r>
            <a:rPr lang="en-US" smtClean="0"/>
            <a:t>Test development</a:t>
          </a:r>
          <a:endParaRPr lang="en-US" dirty="0"/>
        </a:p>
      </dgm:t>
    </dgm:pt>
    <dgm:pt modelId="{B27EA795-4B97-4634-815F-E19203180140}" type="parTrans" cxnId="{8C2AC4F2-9D7E-4CE9-ACAE-FA69F7572535}">
      <dgm:prSet/>
      <dgm:spPr/>
      <dgm:t>
        <a:bodyPr/>
        <a:lstStyle/>
        <a:p>
          <a:endParaRPr lang="en-US"/>
        </a:p>
      </dgm:t>
    </dgm:pt>
    <dgm:pt modelId="{538B14D7-EA26-4CA7-9827-65B844E38E9B}" type="sibTrans" cxnId="{8C2AC4F2-9D7E-4CE9-ACAE-FA69F7572535}">
      <dgm:prSet/>
      <dgm:spPr/>
      <dgm:t>
        <a:bodyPr/>
        <a:lstStyle/>
        <a:p>
          <a:endParaRPr lang="en-US"/>
        </a:p>
      </dgm:t>
    </dgm:pt>
    <dgm:pt modelId="{AD56A256-0139-4850-96AB-455876046273}" type="pres">
      <dgm:prSet presAssocID="{5A227BBA-50E1-4CEA-AB5A-C851D705899B}" presName="Name0" presStyleCnt="0">
        <dgm:presLayoutVars>
          <dgm:dir/>
          <dgm:resizeHandles val="exact"/>
        </dgm:presLayoutVars>
      </dgm:prSet>
      <dgm:spPr/>
      <dgm:t>
        <a:bodyPr/>
        <a:lstStyle/>
        <a:p>
          <a:endParaRPr lang="en-US"/>
        </a:p>
      </dgm:t>
    </dgm:pt>
    <dgm:pt modelId="{EFABC34B-3A11-4A33-80A1-8111495C7AA1}" type="pres">
      <dgm:prSet presAssocID="{5A227BBA-50E1-4CEA-AB5A-C851D705899B}" presName="cycle" presStyleCnt="0"/>
      <dgm:spPr/>
    </dgm:pt>
    <dgm:pt modelId="{7EA9B2B4-5B3A-4410-AE22-5DFB28D3B198}" type="pres">
      <dgm:prSet presAssocID="{A8769A98-85E0-4F75-BD5F-C4914ABA1C66}" presName="nodeFirstNode" presStyleLbl="node1" presStyleIdx="0" presStyleCnt="5">
        <dgm:presLayoutVars>
          <dgm:bulletEnabled val="1"/>
        </dgm:presLayoutVars>
      </dgm:prSet>
      <dgm:spPr/>
      <dgm:t>
        <a:bodyPr/>
        <a:lstStyle/>
        <a:p>
          <a:endParaRPr lang="en-US"/>
        </a:p>
      </dgm:t>
    </dgm:pt>
    <dgm:pt modelId="{D622ACF0-BA1B-448A-81B3-1BD26086FDDA}" type="pres">
      <dgm:prSet presAssocID="{5B50483F-3B29-438C-B13C-34C1AD1647FA}" presName="sibTransFirstNode" presStyleLbl="bgShp" presStyleIdx="0" presStyleCnt="1"/>
      <dgm:spPr/>
      <dgm:t>
        <a:bodyPr/>
        <a:lstStyle/>
        <a:p>
          <a:endParaRPr lang="en-US"/>
        </a:p>
      </dgm:t>
    </dgm:pt>
    <dgm:pt modelId="{C6E93878-662C-4FF8-8EC1-3BA198604C9A}" type="pres">
      <dgm:prSet presAssocID="{975BADB3-9DFD-40F0-8D19-AF23F9491BD6}" presName="nodeFollowingNodes" presStyleLbl="node1" presStyleIdx="1" presStyleCnt="5">
        <dgm:presLayoutVars>
          <dgm:bulletEnabled val="1"/>
        </dgm:presLayoutVars>
      </dgm:prSet>
      <dgm:spPr/>
      <dgm:t>
        <a:bodyPr/>
        <a:lstStyle/>
        <a:p>
          <a:endParaRPr lang="en-US"/>
        </a:p>
      </dgm:t>
    </dgm:pt>
    <dgm:pt modelId="{890597F5-FEA2-498D-A438-129AA569B156}" type="pres">
      <dgm:prSet presAssocID="{28ECD230-3AE9-42FD-A2D1-2D12D666DBD6}" presName="nodeFollowingNodes" presStyleLbl="node1" presStyleIdx="2" presStyleCnt="5">
        <dgm:presLayoutVars>
          <dgm:bulletEnabled val="1"/>
        </dgm:presLayoutVars>
      </dgm:prSet>
      <dgm:spPr/>
      <dgm:t>
        <a:bodyPr/>
        <a:lstStyle/>
        <a:p>
          <a:endParaRPr lang="en-US"/>
        </a:p>
      </dgm:t>
    </dgm:pt>
    <dgm:pt modelId="{4884565E-D9F0-4773-8AC6-10DC649F6AF7}" type="pres">
      <dgm:prSet presAssocID="{9593A676-A76B-493B-9BAB-2CD595FADADF}" presName="nodeFollowingNodes" presStyleLbl="node1" presStyleIdx="3" presStyleCnt="5">
        <dgm:presLayoutVars>
          <dgm:bulletEnabled val="1"/>
        </dgm:presLayoutVars>
      </dgm:prSet>
      <dgm:spPr/>
      <dgm:t>
        <a:bodyPr/>
        <a:lstStyle/>
        <a:p>
          <a:endParaRPr lang="en-US"/>
        </a:p>
      </dgm:t>
    </dgm:pt>
    <dgm:pt modelId="{D4F2DBE5-0886-415E-95A0-52E6E637881B}" type="pres">
      <dgm:prSet presAssocID="{CFAF83AA-0FE1-422F-ADA2-6679193BDF50}" presName="nodeFollowingNodes" presStyleLbl="node1" presStyleIdx="4" presStyleCnt="5" custRadScaleRad="108777" custRadScaleInc="4515">
        <dgm:presLayoutVars>
          <dgm:bulletEnabled val="1"/>
        </dgm:presLayoutVars>
      </dgm:prSet>
      <dgm:spPr/>
      <dgm:t>
        <a:bodyPr/>
        <a:lstStyle/>
        <a:p>
          <a:endParaRPr lang="en-US"/>
        </a:p>
      </dgm:t>
    </dgm:pt>
  </dgm:ptLst>
  <dgm:cxnLst>
    <dgm:cxn modelId="{1039B4AE-788F-4A03-B0BD-9B9758A984AB}" srcId="{5A227BBA-50E1-4CEA-AB5A-C851D705899B}" destId="{28ECD230-3AE9-42FD-A2D1-2D12D666DBD6}" srcOrd="2" destOrd="0" parTransId="{EFEDCBDE-4A3C-415F-A3E8-D67A215666B1}" sibTransId="{9CA4E621-80EC-47CA-9EC5-295AD01239E5}"/>
    <dgm:cxn modelId="{10E78B8A-816F-4E92-8DC1-CF12F9EDDE0A}" type="presOf" srcId="{9593A676-A76B-493B-9BAB-2CD595FADADF}" destId="{4884565E-D9F0-4773-8AC6-10DC649F6AF7}" srcOrd="0" destOrd="0" presId="urn:microsoft.com/office/officeart/2005/8/layout/cycle3"/>
    <dgm:cxn modelId="{2D580E05-1F8B-49CB-9A87-141AFA9660B5}" srcId="{5A227BBA-50E1-4CEA-AB5A-C851D705899B}" destId="{9593A676-A76B-493B-9BAB-2CD595FADADF}" srcOrd="3" destOrd="0" parTransId="{6F174C03-20EB-4AE1-BC51-70733B5600FA}" sibTransId="{43A55950-2F2E-47AD-A7B1-9030F6618F79}"/>
    <dgm:cxn modelId="{8C2AC4F2-9D7E-4CE9-ACAE-FA69F7572535}" srcId="{5A227BBA-50E1-4CEA-AB5A-C851D705899B}" destId="{975BADB3-9DFD-40F0-8D19-AF23F9491BD6}" srcOrd="1" destOrd="0" parTransId="{B27EA795-4B97-4634-815F-E19203180140}" sibTransId="{538B14D7-EA26-4CA7-9827-65B844E38E9B}"/>
    <dgm:cxn modelId="{006257E6-8FC8-41BA-A7E3-EC76DF386658}" type="presOf" srcId="{5B50483F-3B29-438C-B13C-34C1AD1647FA}" destId="{D622ACF0-BA1B-448A-81B3-1BD26086FDDA}" srcOrd="0" destOrd="0" presId="urn:microsoft.com/office/officeart/2005/8/layout/cycle3"/>
    <dgm:cxn modelId="{7656A3D7-6B62-4CF8-A71A-EF062553CA34}" srcId="{5A227BBA-50E1-4CEA-AB5A-C851D705899B}" destId="{CFAF83AA-0FE1-422F-ADA2-6679193BDF50}" srcOrd="4" destOrd="0" parTransId="{C4E233A7-E7E4-4B05-90AF-96B6878B8C97}" sibTransId="{639F1F01-F8E3-4E06-B011-7410E1FD383E}"/>
    <dgm:cxn modelId="{F9647B8C-15CE-46DF-8375-304595C75FA2}" srcId="{5A227BBA-50E1-4CEA-AB5A-C851D705899B}" destId="{A8769A98-85E0-4F75-BD5F-C4914ABA1C66}" srcOrd="0" destOrd="0" parTransId="{31FF0B26-A912-4FA7-8C50-59D04CE517DA}" sibTransId="{5B50483F-3B29-438C-B13C-34C1AD1647FA}"/>
    <dgm:cxn modelId="{8A6025AC-E563-43C5-B07F-DA650143091A}" type="presOf" srcId="{CFAF83AA-0FE1-422F-ADA2-6679193BDF50}" destId="{D4F2DBE5-0886-415E-95A0-52E6E637881B}" srcOrd="0" destOrd="0" presId="urn:microsoft.com/office/officeart/2005/8/layout/cycle3"/>
    <dgm:cxn modelId="{75BC6D2A-94A5-47A5-AFC1-58FC5CA76FCE}" type="presOf" srcId="{A8769A98-85E0-4F75-BD5F-C4914ABA1C66}" destId="{7EA9B2B4-5B3A-4410-AE22-5DFB28D3B198}" srcOrd="0" destOrd="0" presId="urn:microsoft.com/office/officeart/2005/8/layout/cycle3"/>
    <dgm:cxn modelId="{3778E089-7B96-4DEE-8361-41CEBBF7BAC3}" type="presOf" srcId="{975BADB3-9DFD-40F0-8D19-AF23F9491BD6}" destId="{C6E93878-662C-4FF8-8EC1-3BA198604C9A}" srcOrd="0" destOrd="0" presId="urn:microsoft.com/office/officeart/2005/8/layout/cycle3"/>
    <dgm:cxn modelId="{DB79CF24-64FA-4691-AB38-6A5AA789B467}" type="presOf" srcId="{28ECD230-3AE9-42FD-A2D1-2D12D666DBD6}" destId="{890597F5-FEA2-498D-A438-129AA569B156}" srcOrd="0" destOrd="0" presId="urn:microsoft.com/office/officeart/2005/8/layout/cycle3"/>
    <dgm:cxn modelId="{EDC74C85-A0F7-4F6D-BB76-AC084500E23B}" type="presOf" srcId="{5A227BBA-50E1-4CEA-AB5A-C851D705899B}" destId="{AD56A256-0139-4850-96AB-455876046273}" srcOrd="0" destOrd="0" presId="urn:microsoft.com/office/officeart/2005/8/layout/cycle3"/>
    <dgm:cxn modelId="{DF7AAA2D-AB57-4390-B2B3-8761921797F7}" type="presParOf" srcId="{AD56A256-0139-4850-96AB-455876046273}" destId="{EFABC34B-3A11-4A33-80A1-8111495C7AA1}" srcOrd="0" destOrd="0" presId="urn:microsoft.com/office/officeart/2005/8/layout/cycle3"/>
    <dgm:cxn modelId="{7F09AECD-1CB2-4E49-9D26-F9B9AA9E603B}" type="presParOf" srcId="{EFABC34B-3A11-4A33-80A1-8111495C7AA1}" destId="{7EA9B2B4-5B3A-4410-AE22-5DFB28D3B198}" srcOrd="0" destOrd="0" presId="urn:microsoft.com/office/officeart/2005/8/layout/cycle3"/>
    <dgm:cxn modelId="{F9EA9267-CE5F-487A-BF6B-100A51B86DFD}" type="presParOf" srcId="{EFABC34B-3A11-4A33-80A1-8111495C7AA1}" destId="{D622ACF0-BA1B-448A-81B3-1BD26086FDDA}" srcOrd="1" destOrd="0" presId="urn:microsoft.com/office/officeart/2005/8/layout/cycle3"/>
    <dgm:cxn modelId="{F172211C-E462-4A46-BF8D-E693F79BE438}" type="presParOf" srcId="{EFABC34B-3A11-4A33-80A1-8111495C7AA1}" destId="{C6E93878-662C-4FF8-8EC1-3BA198604C9A}" srcOrd="2" destOrd="0" presId="urn:microsoft.com/office/officeart/2005/8/layout/cycle3"/>
    <dgm:cxn modelId="{385C1DE0-3753-45A8-A093-75993C76322F}" type="presParOf" srcId="{EFABC34B-3A11-4A33-80A1-8111495C7AA1}" destId="{890597F5-FEA2-498D-A438-129AA569B156}" srcOrd="3" destOrd="0" presId="urn:microsoft.com/office/officeart/2005/8/layout/cycle3"/>
    <dgm:cxn modelId="{F58FF931-BE67-437D-9E03-A137279BE293}" type="presParOf" srcId="{EFABC34B-3A11-4A33-80A1-8111495C7AA1}" destId="{4884565E-D9F0-4773-8AC6-10DC649F6AF7}" srcOrd="4" destOrd="0" presId="urn:microsoft.com/office/officeart/2005/8/layout/cycle3"/>
    <dgm:cxn modelId="{77A91DD1-0FA7-4177-A5ED-230170FF50DF}" type="presParOf" srcId="{EFABC34B-3A11-4A33-80A1-8111495C7AA1}" destId="{D4F2DBE5-0886-415E-95A0-52E6E637881B}"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175BB8-BB01-47B2-A4B0-419EF23AA32A}" type="doc">
      <dgm:prSet loTypeId="urn:microsoft.com/office/officeart/2005/8/layout/process5" loCatId="process" qsTypeId="urn:microsoft.com/office/officeart/2005/8/quickstyle/simple1" qsCatId="simple" csTypeId="urn:microsoft.com/office/officeart/2005/8/colors/accent1_2" csCatId="accent1" phldr="1"/>
      <dgm:spPr/>
    </dgm:pt>
    <dgm:pt modelId="{FA66B857-6C71-4E3B-9599-83F11524C53D}">
      <dgm:prSet phldrT="[Text]"/>
      <dgm:spPr/>
      <dgm:t>
        <a:bodyPr/>
        <a:lstStyle/>
        <a:p>
          <a:r>
            <a:rPr lang="en-US" dirty="0" smtClean="0"/>
            <a:t>Prompt Writing	</a:t>
          </a:r>
          <a:endParaRPr lang="en-US" dirty="0"/>
        </a:p>
      </dgm:t>
    </dgm:pt>
    <dgm:pt modelId="{1BB4E1F8-E65D-40A1-9530-228C0FF390BD}" type="parTrans" cxnId="{290CAE58-7455-4BC8-81AA-731580A56FD9}">
      <dgm:prSet/>
      <dgm:spPr/>
      <dgm:t>
        <a:bodyPr/>
        <a:lstStyle/>
        <a:p>
          <a:endParaRPr lang="en-US"/>
        </a:p>
      </dgm:t>
    </dgm:pt>
    <dgm:pt modelId="{D9085E1E-A8ED-4C26-83A2-378BA6773940}" type="sibTrans" cxnId="{290CAE58-7455-4BC8-81AA-731580A56FD9}">
      <dgm:prSet/>
      <dgm:spPr/>
      <dgm:t>
        <a:bodyPr/>
        <a:lstStyle/>
        <a:p>
          <a:endParaRPr lang="en-US"/>
        </a:p>
      </dgm:t>
    </dgm:pt>
    <dgm:pt modelId="{31BCD9BA-D9E5-4AC1-A4EB-BF7B590CD13B}">
      <dgm:prSet phldrT="[Text]"/>
      <dgm:spPr/>
      <dgm:t>
        <a:bodyPr/>
        <a:lstStyle/>
        <a:p>
          <a:r>
            <a:rPr lang="en-US" dirty="0" smtClean="0"/>
            <a:t>Moderation &amp;</a:t>
          </a:r>
        </a:p>
        <a:p>
          <a:r>
            <a:rPr lang="en-US" dirty="0" smtClean="0"/>
            <a:t>Pre-editing</a:t>
          </a:r>
          <a:endParaRPr lang="en-US" dirty="0"/>
        </a:p>
      </dgm:t>
    </dgm:pt>
    <dgm:pt modelId="{606B69DB-1170-480C-8A71-D982F8651CF6}" type="parTrans" cxnId="{D55CE0E9-86B4-4040-9FF2-49F7409DBBBC}">
      <dgm:prSet/>
      <dgm:spPr/>
      <dgm:t>
        <a:bodyPr/>
        <a:lstStyle/>
        <a:p>
          <a:endParaRPr lang="en-US"/>
        </a:p>
      </dgm:t>
    </dgm:pt>
    <dgm:pt modelId="{466ED830-46A0-4ECB-B53B-3564C1D41278}" type="sibTrans" cxnId="{D55CE0E9-86B4-4040-9FF2-49F7409DBBBC}">
      <dgm:prSet/>
      <dgm:spPr/>
      <dgm:t>
        <a:bodyPr/>
        <a:lstStyle/>
        <a:p>
          <a:endParaRPr lang="en-US"/>
        </a:p>
      </dgm:t>
    </dgm:pt>
    <dgm:pt modelId="{89164326-4AB7-4F3E-973E-3196581BBA52}">
      <dgm:prSet phldrT="[Text]"/>
      <dgm:spPr/>
      <dgm:t>
        <a:bodyPr/>
        <a:lstStyle/>
        <a:p>
          <a:r>
            <a:rPr lang="en-US" dirty="0" smtClean="0"/>
            <a:t>Trialling</a:t>
          </a:r>
        </a:p>
      </dgm:t>
    </dgm:pt>
    <dgm:pt modelId="{22CA0C20-6F66-4733-B07A-8A7FF022E61A}" type="parTrans" cxnId="{83F15A57-53AA-4625-9F5A-F33E0679418B}">
      <dgm:prSet/>
      <dgm:spPr/>
      <dgm:t>
        <a:bodyPr/>
        <a:lstStyle/>
        <a:p>
          <a:endParaRPr lang="en-US"/>
        </a:p>
      </dgm:t>
    </dgm:pt>
    <dgm:pt modelId="{015C307A-29DE-4A2D-BEBE-2B361A8ECD59}" type="sibTrans" cxnId="{83F15A57-53AA-4625-9F5A-F33E0679418B}">
      <dgm:prSet/>
      <dgm:spPr/>
      <dgm:t>
        <a:bodyPr/>
        <a:lstStyle/>
        <a:p>
          <a:endParaRPr lang="en-US"/>
        </a:p>
      </dgm:t>
    </dgm:pt>
    <dgm:pt modelId="{56C4D0B6-0A5B-4DAA-B1FF-07216DD63847}">
      <dgm:prSet phldrT="[Text]"/>
      <dgm:spPr/>
      <dgm:t>
        <a:bodyPr/>
        <a:lstStyle/>
        <a:p>
          <a:r>
            <a:rPr lang="en-US" dirty="0" smtClean="0"/>
            <a:t>Moderation &amp; Editing</a:t>
          </a:r>
          <a:endParaRPr lang="en-US" dirty="0"/>
        </a:p>
      </dgm:t>
    </dgm:pt>
    <dgm:pt modelId="{B7FDF8B0-5C23-4676-961A-13BEBF272A2C}" type="parTrans" cxnId="{98C9CE96-4AFF-44B9-B536-7BF903C846FE}">
      <dgm:prSet/>
      <dgm:spPr/>
      <dgm:t>
        <a:bodyPr/>
        <a:lstStyle/>
        <a:p>
          <a:endParaRPr lang="en-US"/>
        </a:p>
      </dgm:t>
    </dgm:pt>
    <dgm:pt modelId="{66F33D2D-7699-4E2D-814D-C11E7D1FAF4D}" type="sibTrans" cxnId="{98C9CE96-4AFF-44B9-B536-7BF903C846FE}">
      <dgm:prSet/>
      <dgm:spPr/>
      <dgm:t>
        <a:bodyPr/>
        <a:lstStyle/>
        <a:p>
          <a:endParaRPr lang="en-US"/>
        </a:p>
      </dgm:t>
    </dgm:pt>
    <dgm:pt modelId="{FD344C59-2A6C-44FC-8D7D-8BA8B59A8D0A}">
      <dgm:prSet phldrT="[Text]"/>
      <dgm:spPr/>
      <dgm:t>
        <a:bodyPr/>
        <a:lstStyle/>
        <a:p>
          <a:r>
            <a:rPr lang="en-US" dirty="0" smtClean="0"/>
            <a:t>Qualitative analysis of responses</a:t>
          </a:r>
        </a:p>
      </dgm:t>
    </dgm:pt>
    <dgm:pt modelId="{4D9BF41F-13F5-4A2C-87E7-91F650B5D89F}" type="parTrans" cxnId="{340D9737-4DEA-4F28-BE7A-E0C0C00A90B3}">
      <dgm:prSet/>
      <dgm:spPr/>
      <dgm:t>
        <a:bodyPr/>
        <a:lstStyle/>
        <a:p>
          <a:endParaRPr lang="en-US"/>
        </a:p>
      </dgm:t>
    </dgm:pt>
    <dgm:pt modelId="{AF07074A-B4D1-42C9-9E03-2369232F624C}" type="sibTrans" cxnId="{340D9737-4DEA-4F28-BE7A-E0C0C00A90B3}">
      <dgm:prSet/>
      <dgm:spPr/>
      <dgm:t>
        <a:bodyPr/>
        <a:lstStyle/>
        <a:p>
          <a:endParaRPr lang="en-US"/>
        </a:p>
      </dgm:t>
    </dgm:pt>
    <dgm:pt modelId="{AABA7F43-8C73-4CD0-8D6B-F255EEE33543}">
      <dgm:prSet phldrT="[Text]"/>
      <dgm:spPr/>
      <dgm:t>
        <a:bodyPr/>
        <a:lstStyle/>
        <a:p>
          <a:r>
            <a:rPr lang="en-US" dirty="0" smtClean="0"/>
            <a:t>Trial review</a:t>
          </a:r>
        </a:p>
      </dgm:t>
    </dgm:pt>
    <dgm:pt modelId="{20D629AA-6A68-4722-9945-C918EAE9BAA6}" type="parTrans" cxnId="{22C05A48-4C90-443D-B530-1B79017A7334}">
      <dgm:prSet/>
      <dgm:spPr/>
      <dgm:t>
        <a:bodyPr/>
        <a:lstStyle/>
        <a:p>
          <a:endParaRPr lang="en-US"/>
        </a:p>
      </dgm:t>
    </dgm:pt>
    <dgm:pt modelId="{E11E132F-81FB-4C1D-8304-E057901B8F86}" type="sibTrans" cxnId="{22C05A48-4C90-443D-B530-1B79017A7334}">
      <dgm:prSet/>
      <dgm:spPr/>
      <dgm:t>
        <a:bodyPr/>
        <a:lstStyle/>
        <a:p>
          <a:endParaRPr lang="en-US"/>
        </a:p>
      </dgm:t>
    </dgm:pt>
    <dgm:pt modelId="{B93FA03D-D49A-40B9-A691-B39FD034E578}">
      <dgm:prSet phldrT="[Text]"/>
      <dgm:spPr/>
      <dgm:t>
        <a:bodyPr/>
        <a:lstStyle/>
        <a:p>
          <a:r>
            <a:rPr lang="en-US" dirty="0" smtClean="0"/>
            <a:t>Changes</a:t>
          </a:r>
        </a:p>
      </dgm:t>
    </dgm:pt>
    <dgm:pt modelId="{7BA6C76A-CF44-498F-94C5-D38531C8EE3B}" type="parTrans" cxnId="{888F8C27-8C5D-4EC6-81E2-454A1CC8CD59}">
      <dgm:prSet/>
      <dgm:spPr/>
      <dgm:t>
        <a:bodyPr/>
        <a:lstStyle/>
        <a:p>
          <a:endParaRPr lang="en-US"/>
        </a:p>
      </dgm:t>
    </dgm:pt>
    <dgm:pt modelId="{43D8D95D-BD55-4E1C-8987-14F1C103235B}" type="sibTrans" cxnId="{888F8C27-8C5D-4EC6-81E2-454A1CC8CD59}">
      <dgm:prSet/>
      <dgm:spPr/>
      <dgm:t>
        <a:bodyPr/>
        <a:lstStyle/>
        <a:p>
          <a:endParaRPr lang="en-US"/>
        </a:p>
      </dgm:t>
    </dgm:pt>
    <dgm:pt modelId="{D470DD01-3FF9-4790-9BDB-1BC08DC62C13}">
      <dgm:prSet phldrT="[Text]"/>
      <dgm:spPr/>
      <dgm:t>
        <a:bodyPr/>
        <a:lstStyle/>
        <a:p>
          <a:r>
            <a:rPr lang="en-US" dirty="0" smtClean="0"/>
            <a:t>Test construction</a:t>
          </a:r>
        </a:p>
      </dgm:t>
    </dgm:pt>
    <dgm:pt modelId="{B7645BDA-ECBE-4AD0-A171-2474CCF5F598}" type="parTrans" cxnId="{9327BB70-DB7D-4702-87F9-64BFB41E592E}">
      <dgm:prSet/>
      <dgm:spPr/>
      <dgm:t>
        <a:bodyPr/>
        <a:lstStyle/>
        <a:p>
          <a:endParaRPr lang="en-US"/>
        </a:p>
      </dgm:t>
    </dgm:pt>
    <dgm:pt modelId="{C5672A95-4EFF-4C9A-A668-838C21B249C9}" type="sibTrans" cxnId="{9327BB70-DB7D-4702-87F9-64BFB41E592E}">
      <dgm:prSet/>
      <dgm:spPr/>
      <dgm:t>
        <a:bodyPr/>
        <a:lstStyle/>
        <a:p>
          <a:endParaRPr lang="en-US"/>
        </a:p>
      </dgm:t>
    </dgm:pt>
    <dgm:pt modelId="{70DD8B64-4AC4-420F-8544-601813E0C93F}">
      <dgm:prSet phldrT="[Text]"/>
      <dgm:spPr/>
      <dgm:t>
        <a:bodyPr/>
        <a:lstStyle/>
        <a:p>
          <a:r>
            <a:rPr lang="en-US" dirty="0" smtClean="0"/>
            <a:t>Examination overview, vetting and proofing</a:t>
          </a:r>
        </a:p>
      </dgm:t>
    </dgm:pt>
    <dgm:pt modelId="{961CE7B0-03BA-47E3-8973-5BF18A08E47D}" type="parTrans" cxnId="{DCC4446F-A07F-4A2F-8CCF-923532645F75}">
      <dgm:prSet/>
      <dgm:spPr/>
      <dgm:t>
        <a:bodyPr/>
        <a:lstStyle/>
        <a:p>
          <a:endParaRPr lang="en-US"/>
        </a:p>
      </dgm:t>
    </dgm:pt>
    <dgm:pt modelId="{0880CD32-38D5-4FD8-BEE6-0D4BD91630CE}" type="sibTrans" cxnId="{DCC4446F-A07F-4A2F-8CCF-923532645F75}">
      <dgm:prSet/>
      <dgm:spPr/>
      <dgm:t>
        <a:bodyPr/>
        <a:lstStyle/>
        <a:p>
          <a:endParaRPr lang="en-US"/>
        </a:p>
      </dgm:t>
    </dgm:pt>
    <dgm:pt modelId="{D9484E15-634D-47D4-91F5-E3EA357D526F}">
      <dgm:prSet phldrT="[Text]"/>
      <dgm:spPr/>
      <dgm:t>
        <a:bodyPr/>
        <a:lstStyle/>
        <a:p>
          <a:r>
            <a:rPr lang="en-US" dirty="0" smtClean="0"/>
            <a:t>If small, move to next step</a:t>
          </a:r>
        </a:p>
      </dgm:t>
    </dgm:pt>
    <dgm:pt modelId="{458AC5FC-781F-4114-A099-694CBFB212BF}" type="parTrans" cxnId="{D5724425-217F-4E5F-BAEB-7BC6ADB4311D}">
      <dgm:prSet/>
      <dgm:spPr/>
      <dgm:t>
        <a:bodyPr/>
        <a:lstStyle/>
        <a:p>
          <a:endParaRPr lang="en-US"/>
        </a:p>
      </dgm:t>
    </dgm:pt>
    <dgm:pt modelId="{91A271D5-8E9B-43D8-BB27-9FBEEA45472A}" type="sibTrans" cxnId="{D5724425-217F-4E5F-BAEB-7BC6ADB4311D}">
      <dgm:prSet/>
      <dgm:spPr/>
      <dgm:t>
        <a:bodyPr/>
        <a:lstStyle/>
        <a:p>
          <a:endParaRPr lang="en-US"/>
        </a:p>
      </dgm:t>
    </dgm:pt>
    <dgm:pt modelId="{8BB8E469-84D9-48A1-AA94-53D5D0B657D7}">
      <dgm:prSet phldrT="[Text]"/>
      <dgm:spPr/>
      <dgm:t>
        <a:bodyPr/>
        <a:lstStyle/>
        <a:p>
          <a:r>
            <a:rPr lang="en-US" dirty="0" smtClean="0"/>
            <a:t>If major, return to </a:t>
          </a:r>
          <a:r>
            <a:rPr lang="en-US" dirty="0" err="1" smtClean="0"/>
            <a:t>trialling</a:t>
          </a:r>
          <a:endParaRPr lang="en-US" dirty="0" smtClean="0"/>
        </a:p>
      </dgm:t>
    </dgm:pt>
    <dgm:pt modelId="{88B5654B-C36A-4FCD-8AEA-9290F0B28AF7}" type="parTrans" cxnId="{EC070011-7227-475A-8C0E-D83080CB3A8A}">
      <dgm:prSet/>
      <dgm:spPr/>
      <dgm:t>
        <a:bodyPr/>
        <a:lstStyle/>
        <a:p>
          <a:endParaRPr lang="en-US"/>
        </a:p>
      </dgm:t>
    </dgm:pt>
    <dgm:pt modelId="{ECD9D273-4724-48FA-8C0F-C447CE52A4B9}" type="sibTrans" cxnId="{EC070011-7227-475A-8C0E-D83080CB3A8A}">
      <dgm:prSet/>
      <dgm:spPr/>
      <dgm:t>
        <a:bodyPr/>
        <a:lstStyle/>
        <a:p>
          <a:endParaRPr lang="en-US"/>
        </a:p>
      </dgm:t>
    </dgm:pt>
    <dgm:pt modelId="{6042997D-7CA4-44F0-A8FF-A60A85DBC872}" type="pres">
      <dgm:prSet presAssocID="{B8175BB8-BB01-47B2-A4B0-419EF23AA32A}" presName="diagram" presStyleCnt="0">
        <dgm:presLayoutVars>
          <dgm:dir/>
          <dgm:resizeHandles val="exact"/>
        </dgm:presLayoutVars>
      </dgm:prSet>
      <dgm:spPr/>
    </dgm:pt>
    <dgm:pt modelId="{715ED1BC-7527-4AE8-BF7E-0EFCF98ABEA8}" type="pres">
      <dgm:prSet presAssocID="{FA66B857-6C71-4E3B-9599-83F11524C53D}" presName="node" presStyleLbl="node1" presStyleIdx="0" presStyleCnt="9">
        <dgm:presLayoutVars>
          <dgm:bulletEnabled val="1"/>
        </dgm:presLayoutVars>
      </dgm:prSet>
      <dgm:spPr/>
      <dgm:t>
        <a:bodyPr/>
        <a:lstStyle/>
        <a:p>
          <a:endParaRPr lang="en-US"/>
        </a:p>
      </dgm:t>
    </dgm:pt>
    <dgm:pt modelId="{DAE59A3C-6853-4A47-92A6-42B5457344C0}" type="pres">
      <dgm:prSet presAssocID="{D9085E1E-A8ED-4C26-83A2-378BA6773940}" presName="sibTrans" presStyleLbl="sibTrans2D1" presStyleIdx="0" presStyleCnt="8"/>
      <dgm:spPr/>
      <dgm:t>
        <a:bodyPr/>
        <a:lstStyle/>
        <a:p>
          <a:endParaRPr lang="en-US"/>
        </a:p>
      </dgm:t>
    </dgm:pt>
    <dgm:pt modelId="{69C360F5-CA75-4187-8DFE-CFEC92082DE2}" type="pres">
      <dgm:prSet presAssocID="{D9085E1E-A8ED-4C26-83A2-378BA6773940}" presName="connectorText" presStyleLbl="sibTrans2D1" presStyleIdx="0" presStyleCnt="8"/>
      <dgm:spPr/>
      <dgm:t>
        <a:bodyPr/>
        <a:lstStyle/>
        <a:p>
          <a:endParaRPr lang="en-US"/>
        </a:p>
      </dgm:t>
    </dgm:pt>
    <dgm:pt modelId="{9AD61EFD-C500-4018-A4D9-6274FD28466C}" type="pres">
      <dgm:prSet presAssocID="{31BCD9BA-D9E5-4AC1-A4EB-BF7B590CD13B}" presName="node" presStyleLbl="node1" presStyleIdx="1" presStyleCnt="9">
        <dgm:presLayoutVars>
          <dgm:bulletEnabled val="1"/>
        </dgm:presLayoutVars>
      </dgm:prSet>
      <dgm:spPr/>
      <dgm:t>
        <a:bodyPr/>
        <a:lstStyle/>
        <a:p>
          <a:endParaRPr lang="en-US"/>
        </a:p>
      </dgm:t>
    </dgm:pt>
    <dgm:pt modelId="{430BC642-697F-4E20-BF1E-696999C433F5}" type="pres">
      <dgm:prSet presAssocID="{466ED830-46A0-4ECB-B53B-3564C1D41278}" presName="sibTrans" presStyleLbl="sibTrans2D1" presStyleIdx="1" presStyleCnt="8"/>
      <dgm:spPr/>
      <dgm:t>
        <a:bodyPr/>
        <a:lstStyle/>
        <a:p>
          <a:endParaRPr lang="en-US"/>
        </a:p>
      </dgm:t>
    </dgm:pt>
    <dgm:pt modelId="{44068E15-5A08-40DE-9918-BC621B665B54}" type="pres">
      <dgm:prSet presAssocID="{466ED830-46A0-4ECB-B53B-3564C1D41278}" presName="connectorText" presStyleLbl="sibTrans2D1" presStyleIdx="1" presStyleCnt="8"/>
      <dgm:spPr/>
      <dgm:t>
        <a:bodyPr/>
        <a:lstStyle/>
        <a:p>
          <a:endParaRPr lang="en-US"/>
        </a:p>
      </dgm:t>
    </dgm:pt>
    <dgm:pt modelId="{2976A09F-306B-4D66-BD72-69C355DAE5D2}" type="pres">
      <dgm:prSet presAssocID="{56C4D0B6-0A5B-4DAA-B1FF-07216DD63847}" presName="node" presStyleLbl="node1" presStyleIdx="2" presStyleCnt="9">
        <dgm:presLayoutVars>
          <dgm:bulletEnabled val="1"/>
        </dgm:presLayoutVars>
      </dgm:prSet>
      <dgm:spPr/>
      <dgm:t>
        <a:bodyPr/>
        <a:lstStyle/>
        <a:p>
          <a:endParaRPr lang="en-US"/>
        </a:p>
      </dgm:t>
    </dgm:pt>
    <dgm:pt modelId="{523C424E-40D7-4869-81F6-5C5C8DD30DE6}" type="pres">
      <dgm:prSet presAssocID="{66F33D2D-7699-4E2D-814D-C11E7D1FAF4D}" presName="sibTrans" presStyleLbl="sibTrans2D1" presStyleIdx="2" presStyleCnt="8"/>
      <dgm:spPr/>
      <dgm:t>
        <a:bodyPr/>
        <a:lstStyle/>
        <a:p>
          <a:endParaRPr lang="en-US"/>
        </a:p>
      </dgm:t>
    </dgm:pt>
    <dgm:pt modelId="{80440A85-F357-4B1A-A6F1-19C71B8EBA5B}" type="pres">
      <dgm:prSet presAssocID="{66F33D2D-7699-4E2D-814D-C11E7D1FAF4D}" presName="connectorText" presStyleLbl="sibTrans2D1" presStyleIdx="2" presStyleCnt="8"/>
      <dgm:spPr/>
      <dgm:t>
        <a:bodyPr/>
        <a:lstStyle/>
        <a:p>
          <a:endParaRPr lang="en-US"/>
        </a:p>
      </dgm:t>
    </dgm:pt>
    <dgm:pt modelId="{59AE396B-1F30-4290-B5E5-51015CFA28AF}" type="pres">
      <dgm:prSet presAssocID="{89164326-4AB7-4F3E-973E-3196581BBA52}" presName="node" presStyleLbl="node1" presStyleIdx="3" presStyleCnt="9">
        <dgm:presLayoutVars>
          <dgm:bulletEnabled val="1"/>
        </dgm:presLayoutVars>
      </dgm:prSet>
      <dgm:spPr/>
      <dgm:t>
        <a:bodyPr/>
        <a:lstStyle/>
        <a:p>
          <a:endParaRPr lang="en-US"/>
        </a:p>
      </dgm:t>
    </dgm:pt>
    <dgm:pt modelId="{3FFD2FD3-B106-43ED-A73B-BD40770B47BE}" type="pres">
      <dgm:prSet presAssocID="{015C307A-29DE-4A2D-BEBE-2B361A8ECD59}" presName="sibTrans" presStyleLbl="sibTrans2D1" presStyleIdx="3" presStyleCnt="8"/>
      <dgm:spPr/>
      <dgm:t>
        <a:bodyPr/>
        <a:lstStyle/>
        <a:p>
          <a:endParaRPr lang="en-US"/>
        </a:p>
      </dgm:t>
    </dgm:pt>
    <dgm:pt modelId="{358122BA-CE66-4DA1-B731-007095207ECF}" type="pres">
      <dgm:prSet presAssocID="{015C307A-29DE-4A2D-BEBE-2B361A8ECD59}" presName="connectorText" presStyleLbl="sibTrans2D1" presStyleIdx="3" presStyleCnt="8"/>
      <dgm:spPr/>
      <dgm:t>
        <a:bodyPr/>
        <a:lstStyle/>
        <a:p>
          <a:endParaRPr lang="en-US"/>
        </a:p>
      </dgm:t>
    </dgm:pt>
    <dgm:pt modelId="{8D83D38A-66EB-44F2-A001-BF0B398FF7AA}" type="pres">
      <dgm:prSet presAssocID="{FD344C59-2A6C-44FC-8D7D-8BA8B59A8D0A}" presName="node" presStyleLbl="node1" presStyleIdx="4" presStyleCnt="9">
        <dgm:presLayoutVars>
          <dgm:bulletEnabled val="1"/>
        </dgm:presLayoutVars>
      </dgm:prSet>
      <dgm:spPr/>
      <dgm:t>
        <a:bodyPr/>
        <a:lstStyle/>
        <a:p>
          <a:endParaRPr lang="en-US"/>
        </a:p>
      </dgm:t>
    </dgm:pt>
    <dgm:pt modelId="{8FDB18ED-F556-4F1B-A4CA-D0CB618B3BA5}" type="pres">
      <dgm:prSet presAssocID="{AF07074A-B4D1-42C9-9E03-2369232F624C}" presName="sibTrans" presStyleLbl="sibTrans2D1" presStyleIdx="4" presStyleCnt="8"/>
      <dgm:spPr/>
      <dgm:t>
        <a:bodyPr/>
        <a:lstStyle/>
        <a:p>
          <a:endParaRPr lang="en-US"/>
        </a:p>
      </dgm:t>
    </dgm:pt>
    <dgm:pt modelId="{874542C2-59CA-4067-B0F5-88B03D1909BA}" type="pres">
      <dgm:prSet presAssocID="{AF07074A-B4D1-42C9-9E03-2369232F624C}" presName="connectorText" presStyleLbl="sibTrans2D1" presStyleIdx="4" presStyleCnt="8"/>
      <dgm:spPr/>
      <dgm:t>
        <a:bodyPr/>
        <a:lstStyle/>
        <a:p>
          <a:endParaRPr lang="en-US"/>
        </a:p>
      </dgm:t>
    </dgm:pt>
    <dgm:pt modelId="{268403CA-941C-4F39-BF55-46468B84C2D3}" type="pres">
      <dgm:prSet presAssocID="{AABA7F43-8C73-4CD0-8D6B-F255EEE33543}" presName="node" presStyleLbl="node1" presStyleIdx="5" presStyleCnt="9">
        <dgm:presLayoutVars>
          <dgm:bulletEnabled val="1"/>
        </dgm:presLayoutVars>
      </dgm:prSet>
      <dgm:spPr/>
      <dgm:t>
        <a:bodyPr/>
        <a:lstStyle/>
        <a:p>
          <a:endParaRPr lang="en-US"/>
        </a:p>
      </dgm:t>
    </dgm:pt>
    <dgm:pt modelId="{F43BF5BC-C2CE-4063-B74C-E22BDD67A8C8}" type="pres">
      <dgm:prSet presAssocID="{E11E132F-81FB-4C1D-8304-E057901B8F86}" presName="sibTrans" presStyleLbl="sibTrans2D1" presStyleIdx="5" presStyleCnt="8"/>
      <dgm:spPr/>
      <dgm:t>
        <a:bodyPr/>
        <a:lstStyle/>
        <a:p>
          <a:endParaRPr lang="en-US"/>
        </a:p>
      </dgm:t>
    </dgm:pt>
    <dgm:pt modelId="{C5F56DEC-436E-4B7B-9FFB-EC49AFF5B22E}" type="pres">
      <dgm:prSet presAssocID="{E11E132F-81FB-4C1D-8304-E057901B8F86}" presName="connectorText" presStyleLbl="sibTrans2D1" presStyleIdx="5" presStyleCnt="8"/>
      <dgm:spPr/>
      <dgm:t>
        <a:bodyPr/>
        <a:lstStyle/>
        <a:p>
          <a:endParaRPr lang="en-US"/>
        </a:p>
      </dgm:t>
    </dgm:pt>
    <dgm:pt modelId="{6B74BF47-923D-45C8-99F7-5C8DDC5A1F09}" type="pres">
      <dgm:prSet presAssocID="{B93FA03D-D49A-40B9-A691-B39FD034E578}" presName="node" presStyleLbl="node1" presStyleIdx="6" presStyleCnt="9">
        <dgm:presLayoutVars>
          <dgm:bulletEnabled val="1"/>
        </dgm:presLayoutVars>
      </dgm:prSet>
      <dgm:spPr/>
      <dgm:t>
        <a:bodyPr/>
        <a:lstStyle/>
        <a:p>
          <a:endParaRPr lang="en-US"/>
        </a:p>
      </dgm:t>
    </dgm:pt>
    <dgm:pt modelId="{51D0E6A2-FA8E-4621-A0F8-F5B2138F69D2}" type="pres">
      <dgm:prSet presAssocID="{43D8D95D-BD55-4E1C-8987-14F1C103235B}" presName="sibTrans" presStyleLbl="sibTrans2D1" presStyleIdx="6" presStyleCnt="8"/>
      <dgm:spPr/>
      <dgm:t>
        <a:bodyPr/>
        <a:lstStyle/>
        <a:p>
          <a:endParaRPr lang="en-US"/>
        </a:p>
      </dgm:t>
    </dgm:pt>
    <dgm:pt modelId="{A97BECB6-DADB-4F5B-AE0A-44C82077CD1E}" type="pres">
      <dgm:prSet presAssocID="{43D8D95D-BD55-4E1C-8987-14F1C103235B}" presName="connectorText" presStyleLbl="sibTrans2D1" presStyleIdx="6" presStyleCnt="8"/>
      <dgm:spPr/>
      <dgm:t>
        <a:bodyPr/>
        <a:lstStyle/>
        <a:p>
          <a:endParaRPr lang="en-US"/>
        </a:p>
      </dgm:t>
    </dgm:pt>
    <dgm:pt modelId="{FBEC196E-6D77-4A97-8BC3-27499D330098}" type="pres">
      <dgm:prSet presAssocID="{D470DD01-3FF9-4790-9BDB-1BC08DC62C13}" presName="node" presStyleLbl="node1" presStyleIdx="7" presStyleCnt="9">
        <dgm:presLayoutVars>
          <dgm:bulletEnabled val="1"/>
        </dgm:presLayoutVars>
      </dgm:prSet>
      <dgm:spPr/>
      <dgm:t>
        <a:bodyPr/>
        <a:lstStyle/>
        <a:p>
          <a:endParaRPr lang="en-US"/>
        </a:p>
      </dgm:t>
    </dgm:pt>
    <dgm:pt modelId="{83E4FBFA-24F9-4C62-8639-FA3F5D52B461}" type="pres">
      <dgm:prSet presAssocID="{C5672A95-4EFF-4C9A-A668-838C21B249C9}" presName="sibTrans" presStyleLbl="sibTrans2D1" presStyleIdx="7" presStyleCnt="8"/>
      <dgm:spPr/>
      <dgm:t>
        <a:bodyPr/>
        <a:lstStyle/>
        <a:p>
          <a:endParaRPr lang="en-US"/>
        </a:p>
      </dgm:t>
    </dgm:pt>
    <dgm:pt modelId="{5C3E4CF9-25D8-4862-B3B7-CC1A55F41AD4}" type="pres">
      <dgm:prSet presAssocID="{C5672A95-4EFF-4C9A-A668-838C21B249C9}" presName="connectorText" presStyleLbl="sibTrans2D1" presStyleIdx="7" presStyleCnt="8"/>
      <dgm:spPr/>
      <dgm:t>
        <a:bodyPr/>
        <a:lstStyle/>
        <a:p>
          <a:endParaRPr lang="en-US"/>
        </a:p>
      </dgm:t>
    </dgm:pt>
    <dgm:pt modelId="{4BDB372C-CFAB-4D25-AFBA-7B31915BF083}" type="pres">
      <dgm:prSet presAssocID="{70DD8B64-4AC4-420F-8544-601813E0C93F}" presName="node" presStyleLbl="node1" presStyleIdx="8" presStyleCnt="9">
        <dgm:presLayoutVars>
          <dgm:bulletEnabled val="1"/>
        </dgm:presLayoutVars>
      </dgm:prSet>
      <dgm:spPr/>
      <dgm:t>
        <a:bodyPr/>
        <a:lstStyle/>
        <a:p>
          <a:endParaRPr lang="en-US"/>
        </a:p>
      </dgm:t>
    </dgm:pt>
  </dgm:ptLst>
  <dgm:cxnLst>
    <dgm:cxn modelId="{D5724425-217F-4E5F-BAEB-7BC6ADB4311D}" srcId="{B93FA03D-D49A-40B9-A691-B39FD034E578}" destId="{D9484E15-634D-47D4-91F5-E3EA357D526F}" srcOrd="0" destOrd="0" parTransId="{458AC5FC-781F-4114-A099-694CBFB212BF}" sibTransId="{91A271D5-8E9B-43D8-BB27-9FBEEA45472A}"/>
    <dgm:cxn modelId="{5747D223-08D6-4117-9ABA-FBD0BB75AB2D}" type="presOf" srcId="{D470DD01-3FF9-4790-9BDB-1BC08DC62C13}" destId="{FBEC196E-6D77-4A97-8BC3-27499D330098}" srcOrd="0" destOrd="0" presId="urn:microsoft.com/office/officeart/2005/8/layout/process5"/>
    <dgm:cxn modelId="{EC3552DB-382E-4B40-A4FC-5284665137E4}" type="presOf" srcId="{89164326-4AB7-4F3E-973E-3196581BBA52}" destId="{59AE396B-1F30-4290-B5E5-51015CFA28AF}" srcOrd="0" destOrd="0" presId="urn:microsoft.com/office/officeart/2005/8/layout/process5"/>
    <dgm:cxn modelId="{6D1B55BF-34E1-4CB9-90BF-6A97AC55B675}" type="presOf" srcId="{AF07074A-B4D1-42C9-9E03-2369232F624C}" destId="{874542C2-59CA-4067-B0F5-88B03D1909BA}" srcOrd="1" destOrd="0" presId="urn:microsoft.com/office/officeart/2005/8/layout/process5"/>
    <dgm:cxn modelId="{EA5D0FC3-D3D7-4263-BE98-0B12BB268ED5}" type="presOf" srcId="{43D8D95D-BD55-4E1C-8987-14F1C103235B}" destId="{51D0E6A2-FA8E-4621-A0F8-F5B2138F69D2}" srcOrd="0" destOrd="0" presId="urn:microsoft.com/office/officeart/2005/8/layout/process5"/>
    <dgm:cxn modelId="{83F15A57-53AA-4625-9F5A-F33E0679418B}" srcId="{B8175BB8-BB01-47B2-A4B0-419EF23AA32A}" destId="{89164326-4AB7-4F3E-973E-3196581BBA52}" srcOrd="3" destOrd="0" parTransId="{22CA0C20-6F66-4733-B07A-8A7FF022E61A}" sibTransId="{015C307A-29DE-4A2D-BEBE-2B361A8ECD59}"/>
    <dgm:cxn modelId="{2102A2D8-7145-478D-950C-6930FD0B552C}" type="presOf" srcId="{466ED830-46A0-4ECB-B53B-3564C1D41278}" destId="{44068E15-5A08-40DE-9918-BC621B665B54}" srcOrd="1" destOrd="0" presId="urn:microsoft.com/office/officeart/2005/8/layout/process5"/>
    <dgm:cxn modelId="{C21DE167-E35C-4D4C-A4D5-840054503206}" type="presOf" srcId="{015C307A-29DE-4A2D-BEBE-2B361A8ECD59}" destId="{358122BA-CE66-4DA1-B731-007095207ECF}" srcOrd="1" destOrd="0" presId="urn:microsoft.com/office/officeart/2005/8/layout/process5"/>
    <dgm:cxn modelId="{ECB2F02B-D7BC-4FE7-9FEC-DDDCA8DF157B}" type="presOf" srcId="{AF07074A-B4D1-42C9-9E03-2369232F624C}" destId="{8FDB18ED-F556-4F1B-A4CA-D0CB618B3BA5}" srcOrd="0" destOrd="0" presId="urn:microsoft.com/office/officeart/2005/8/layout/process5"/>
    <dgm:cxn modelId="{1C3F707A-CEDC-4580-936F-AB0C8AC44028}" type="presOf" srcId="{B8175BB8-BB01-47B2-A4B0-419EF23AA32A}" destId="{6042997D-7CA4-44F0-A8FF-A60A85DBC872}" srcOrd="0" destOrd="0" presId="urn:microsoft.com/office/officeart/2005/8/layout/process5"/>
    <dgm:cxn modelId="{94C0B502-B5EC-467A-98BF-ED9B7DAB09DF}" type="presOf" srcId="{AABA7F43-8C73-4CD0-8D6B-F255EEE33543}" destId="{268403CA-941C-4F39-BF55-46468B84C2D3}" srcOrd="0" destOrd="0" presId="urn:microsoft.com/office/officeart/2005/8/layout/process5"/>
    <dgm:cxn modelId="{22C05A48-4C90-443D-B530-1B79017A7334}" srcId="{B8175BB8-BB01-47B2-A4B0-419EF23AA32A}" destId="{AABA7F43-8C73-4CD0-8D6B-F255EEE33543}" srcOrd="5" destOrd="0" parTransId="{20D629AA-6A68-4722-9945-C918EAE9BAA6}" sibTransId="{E11E132F-81FB-4C1D-8304-E057901B8F86}"/>
    <dgm:cxn modelId="{EEF48B8E-46F6-4EA9-9B08-76CD30DB9C20}" type="presOf" srcId="{C5672A95-4EFF-4C9A-A668-838C21B249C9}" destId="{83E4FBFA-24F9-4C62-8639-FA3F5D52B461}" srcOrd="0" destOrd="0" presId="urn:microsoft.com/office/officeart/2005/8/layout/process5"/>
    <dgm:cxn modelId="{BBDF5E7D-9B48-44CB-A403-29F33DAEEB20}" type="presOf" srcId="{D9085E1E-A8ED-4C26-83A2-378BA6773940}" destId="{DAE59A3C-6853-4A47-92A6-42B5457344C0}" srcOrd="0" destOrd="0" presId="urn:microsoft.com/office/officeart/2005/8/layout/process5"/>
    <dgm:cxn modelId="{07745F56-8328-4E92-8061-475BC97368E5}" type="presOf" srcId="{66F33D2D-7699-4E2D-814D-C11E7D1FAF4D}" destId="{523C424E-40D7-4869-81F6-5C5C8DD30DE6}" srcOrd="0" destOrd="0" presId="urn:microsoft.com/office/officeart/2005/8/layout/process5"/>
    <dgm:cxn modelId="{77269E67-3128-432D-96E8-988FE2820710}" type="presOf" srcId="{FA66B857-6C71-4E3B-9599-83F11524C53D}" destId="{715ED1BC-7527-4AE8-BF7E-0EFCF98ABEA8}" srcOrd="0" destOrd="0" presId="urn:microsoft.com/office/officeart/2005/8/layout/process5"/>
    <dgm:cxn modelId="{E8272461-7CB5-42E6-A86F-52C42543C70E}" type="presOf" srcId="{FD344C59-2A6C-44FC-8D7D-8BA8B59A8D0A}" destId="{8D83D38A-66EB-44F2-A001-BF0B398FF7AA}" srcOrd="0" destOrd="0" presId="urn:microsoft.com/office/officeart/2005/8/layout/process5"/>
    <dgm:cxn modelId="{D55CE0E9-86B4-4040-9FF2-49F7409DBBBC}" srcId="{B8175BB8-BB01-47B2-A4B0-419EF23AA32A}" destId="{31BCD9BA-D9E5-4AC1-A4EB-BF7B590CD13B}" srcOrd="1" destOrd="0" parTransId="{606B69DB-1170-480C-8A71-D982F8651CF6}" sibTransId="{466ED830-46A0-4ECB-B53B-3564C1D41278}"/>
    <dgm:cxn modelId="{E7D16F1E-451D-411E-A34A-99196F860800}" type="presOf" srcId="{466ED830-46A0-4ECB-B53B-3564C1D41278}" destId="{430BC642-697F-4E20-BF1E-696999C433F5}" srcOrd="0" destOrd="0" presId="urn:microsoft.com/office/officeart/2005/8/layout/process5"/>
    <dgm:cxn modelId="{5439C19A-9EE8-4693-A63D-A65DCB0B65E7}" type="presOf" srcId="{66F33D2D-7699-4E2D-814D-C11E7D1FAF4D}" destId="{80440A85-F357-4B1A-A6F1-19C71B8EBA5B}" srcOrd="1" destOrd="0" presId="urn:microsoft.com/office/officeart/2005/8/layout/process5"/>
    <dgm:cxn modelId="{98C9CE96-4AFF-44B9-B536-7BF903C846FE}" srcId="{B8175BB8-BB01-47B2-A4B0-419EF23AA32A}" destId="{56C4D0B6-0A5B-4DAA-B1FF-07216DD63847}" srcOrd="2" destOrd="0" parTransId="{B7FDF8B0-5C23-4676-961A-13BEBF272A2C}" sibTransId="{66F33D2D-7699-4E2D-814D-C11E7D1FAF4D}"/>
    <dgm:cxn modelId="{DCC4446F-A07F-4A2F-8CCF-923532645F75}" srcId="{B8175BB8-BB01-47B2-A4B0-419EF23AA32A}" destId="{70DD8B64-4AC4-420F-8544-601813E0C93F}" srcOrd="8" destOrd="0" parTransId="{961CE7B0-03BA-47E3-8973-5BF18A08E47D}" sibTransId="{0880CD32-38D5-4FD8-BEE6-0D4BD91630CE}"/>
    <dgm:cxn modelId="{F944AD77-6E52-4C3D-B97E-69FACD052D02}" type="presOf" srcId="{43D8D95D-BD55-4E1C-8987-14F1C103235B}" destId="{A97BECB6-DADB-4F5B-AE0A-44C82077CD1E}" srcOrd="1" destOrd="0" presId="urn:microsoft.com/office/officeart/2005/8/layout/process5"/>
    <dgm:cxn modelId="{51B5F56E-2D36-47EF-AEDC-D58278C8485B}" type="presOf" srcId="{31BCD9BA-D9E5-4AC1-A4EB-BF7B590CD13B}" destId="{9AD61EFD-C500-4018-A4D9-6274FD28466C}" srcOrd="0" destOrd="0" presId="urn:microsoft.com/office/officeart/2005/8/layout/process5"/>
    <dgm:cxn modelId="{340D9737-4DEA-4F28-BE7A-E0C0C00A90B3}" srcId="{B8175BB8-BB01-47B2-A4B0-419EF23AA32A}" destId="{FD344C59-2A6C-44FC-8D7D-8BA8B59A8D0A}" srcOrd="4" destOrd="0" parTransId="{4D9BF41F-13F5-4A2C-87E7-91F650B5D89F}" sibTransId="{AF07074A-B4D1-42C9-9E03-2369232F624C}"/>
    <dgm:cxn modelId="{298A2142-182E-4948-ADAE-449B19AEA48B}" type="presOf" srcId="{B93FA03D-D49A-40B9-A691-B39FD034E578}" destId="{6B74BF47-923D-45C8-99F7-5C8DDC5A1F09}" srcOrd="0" destOrd="0" presId="urn:microsoft.com/office/officeart/2005/8/layout/process5"/>
    <dgm:cxn modelId="{6ADE17D7-34F4-476A-8EA7-E0CECE51F8BC}" type="presOf" srcId="{C5672A95-4EFF-4C9A-A668-838C21B249C9}" destId="{5C3E4CF9-25D8-4862-B3B7-CC1A55F41AD4}" srcOrd="1" destOrd="0" presId="urn:microsoft.com/office/officeart/2005/8/layout/process5"/>
    <dgm:cxn modelId="{A0419CD3-EC7F-43F5-A0A0-776F566538DE}" type="presOf" srcId="{E11E132F-81FB-4C1D-8304-E057901B8F86}" destId="{F43BF5BC-C2CE-4063-B74C-E22BDD67A8C8}" srcOrd="0" destOrd="0" presId="urn:microsoft.com/office/officeart/2005/8/layout/process5"/>
    <dgm:cxn modelId="{EC070011-7227-475A-8C0E-D83080CB3A8A}" srcId="{B93FA03D-D49A-40B9-A691-B39FD034E578}" destId="{8BB8E469-84D9-48A1-AA94-53D5D0B657D7}" srcOrd="1" destOrd="0" parTransId="{88B5654B-C36A-4FCD-8AEA-9290F0B28AF7}" sibTransId="{ECD9D273-4724-48FA-8C0F-C447CE52A4B9}"/>
    <dgm:cxn modelId="{046539AC-DD3E-42C2-B682-B03932914FC3}" type="presOf" srcId="{015C307A-29DE-4A2D-BEBE-2B361A8ECD59}" destId="{3FFD2FD3-B106-43ED-A73B-BD40770B47BE}" srcOrd="0" destOrd="0" presId="urn:microsoft.com/office/officeart/2005/8/layout/process5"/>
    <dgm:cxn modelId="{CDC05A54-0B54-4E1B-8434-DA6F070EA2A9}" type="presOf" srcId="{D9484E15-634D-47D4-91F5-E3EA357D526F}" destId="{6B74BF47-923D-45C8-99F7-5C8DDC5A1F09}" srcOrd="0" destOrd="1" presId="urn:microsoft.com/office/officeart/2005/8/layout/process5"/>
    <dgm:cxn modelId="{888F8C27-8C5D-4EC6-81E2-454A1CC8CD59}" srcId="{B8175BB8-BB01-47B2-A4B0-419EF23AA32A}" destId="{B93FA03D-D49A-40B9-A691-B39FD034E578}" srcOrd="6" destOrd="0" parTransId="{7BA6C76A-CF44-498F-94C5-D38531C8EE3B}" sibTransId="{43D8D95D-BD55-4E1C-8987-14F1C103235B}"/>
    <dgm:cxn modelId="{8BEB6981-D17A-4FF6-9B24-222152F5C0B8}" type="presOf" srcId="{E11E132F-81FB-4C1D-8304-E057901B8F86}" destId="{C5F56DEC-436E-4B7B-9FFB-EC49AFF5B22E}" srcOrd="1" destOrd="0" presId="urn:microsoft.com/office/officeart/2005/8/layout/process5"/>
    <dgm:cxn modelId="{290CAE58-7455-4BC8-81AA-731580A56FD9}" srcId="{B8175BB8-BB01-47B2-A4B0-419EF23AA32A}" destId="{FA66B857-6C71-4E3B-9599-83F11524C53D}" srcOrd="0" destOrd="0" parTransId="{1BB4E1F8-E65D-40A1-9530-228C0FF390BD}" sibTransId="{D9085E1E-A8ED-4C26-83A2-378BA6773940}"/>
    <dgm:cxn modelId="{BD2C1B79-84EA-4189-8DF5-E14AA0527A48}" type="presOf" srcId="{8BB8E469-84D9-48A1-AA94-53D5D0B657D7}" destId="{6B74BF47-923D-45C8-99F7-5C8DDC5A1F09}" srcOrd="0" destOrd="2" presId="urn:microsoft.com/office/officeart/2005/8/layout/process5"/>
    <dgm:cxn modelId="{77D41A47-2D72-4173-888C-9B2F33B5A022}" type="presOf" srcId="{D9085E1E-A8ED-4C26-83A2-378BA6773940}" destId="{69C360F5-CA75-4187-8DFE-CFEC92082DE2}" srcOrd="1" destOrd="0" presId="urn:microsoft.com/office/officeart/2005/8/layout/process5"/>
    <dgm:cxn modelId="{9327BB70-DB7D-4702-87F9-64BFB41E592E}" srcId="{B8175BB8-BB01-47B2-A4B0-419EF23AA32A}" destId="{D470DD01-3FF9-4790-9BDB-1BC08DC62C13}" srcOrd="7" destOrd="0" parTransId="{B7645BDA-ECBE-4AD0-A171-2474CCF5F598}" sibTransId="{C5672A95-4EFF-4C9A-A668-838C21B249C9}"/>
    <dgm:cxn modelId="{9896956E-7718-4F07-9A11-C6D3AA62B3E0}" type="presOf" srcId="{70DD8B64-4AC4-420F-8544-601813E0C93F}" destId="{4BDB372C-CFAB-4D25-AFBA-7B31915BF083}" srcOrd="0" destOrd="0" presId="urn:microsoft.com/office/officeart/2005/8/layout/process5"/>
    <dgm:cxn modelId="{724A4EA2-857E-45EA-A158-87F70B61FA9D}" type="presOf" srcId="{56C4D0B6-0A5B-4DAA-B1FF-07216DD63847}" destId="{2976A09F-306B-4D66-BD72-69C355DAE5D2}" srcOrd="0" destOrd="0" presId="urn:microsoft.com/office/officeart/2005/8/layout/process5"/>
    <dgm:cxn modelId="{7BBC74DF-94CF-48AD-B4AE-6A9FBE8463F6}" type="presParOf" srcId="{6042997D-7CA4-44F0-A8FF-A60A85DBC872}" destId="{715ED1BC-7527-4AE8-BF7E-0EFCF98ABEA8}" srcOrd="0" destOrd="0" presId="urn:microsoft.com/office/officeart/2005/8/layout/process5"/>
    <dgm:cxn modelId="{B9EAECDF-7264-47C0-BA36-A1F15FC491F8}" type="presParOf" srcId="{6042997D-7CA4-44F0-A8FF-A60A85DBC872}" destId="{DAE59A3C-6853-4A47-92A6-42B5457344C0}" srcOrd="1" destOrd="0" presId="urn:microsoft.com/office/officeart/2005/8/layout/process5"/>
    <dgm:cxn modelId="{E1562BAC-FB7D-4BBD-96A4-B390797723F1}" type="presParOf" srcId="{DAE59A3C-6853-4A47-92A6-42B5457344C0}" destId="{69C360F5-CA75-4187-8DFE-CFEC92082DE2}" srcOrd="0" destOrd="0" presId="urn:microsoft.com/office/officeart/2005/8/layout/process5"/>
    <dgm:cxn modelId="{CA19BC64-1B5E-462D-8A6D-14171B69AC5E}" type="presParOf" srcId="{6042997D-7CA4-44F0-A8FF-A60A85DBC872}" destId="{9AD61EFD-C500-4018-A4D9-6274FD28466C}" srcOrd="2" destOrd="0" presId="urn:microsoft.com/office/officeart/2005/8/layout/process5"/>
    <dgm:cxn modelId="{1B87524B-3364-4550-ACCF-4570CF026768}" type="presParOf" srcId="{6042997D-7CA4-44F0-A8FF-A60A85DBC872}" destId="{430BC642-697F-4E20-BF1E-696999C433F5}" srcOrd="3" destOrd="0" presId="urn:microsoft.com/office/officeart/2005/8/layout/process5"/>
    <dgm:cxn modelId="{ADE2560C-84D1-4A58-836F-6BDAA312088B}" type="presParOf" srcId="{430BC642-697F-4E20-BF1E-696999C433F5}" destId="{44068E15-5A08-40DE-9918-BC621B665B54}" srcOrd="0" destOrd="0" presId="urn:microsoft.com/office/officeart/2005/8/layout/process5"/>
    <dgm:cxn modelId="{0AE43163-1E33-4FA1-B0B3-0FC47FB8F8BC}" type="presParOf" srcId="{6042997D-7CA4-44F0-A8FF-A60A85DBC872}" destId="{2976A09F-306B-4D66-BD72-69C355DAE5D2}" srcOrd="4" destOrd="0" presId="urn:microsoft.com/office/officeart/2005/8/layout/process5"/>
    <dgm:cxn modelId="{CF273931-B28B-4434-813A-45391F8FF803}" type="presParOf" srcId="{6042997D-7CA4-44F0-A8FF-A60A85DBC872}" destId="{523C424E-40D7-4869-81F6-5C5C8DD30DE6}" srcOrd="5" destOrd="0" presId="urn:microsoft.com/office/officeart/2005/8/layout/process5"/>
    <dgm:cxn modelId="{2A713B11-F715-427C-989F-94E2EB2FA8F6}" type="presParOf" srcId="{523C424E-40D7-4869-81F6-5C5C8DD30DE6}" destId="{80440A85-F357-4B1A-A6F1-19C71B8EBA5B}" srcOrd="0" destOrd="0" presId="urn:microsoft.com/office/officeart/2005/8/layout/process5"/>
    <dgm:cxn modelId="{1398C61A-70A0-4658-89B9-AC9C0C1CE878}" type="presParOf" srcId="{6042997D-7CA4-44F0-A8FF-A60A85DBC872}" destId="{59AE396B-1F30-4290-B5E5-51015CFA28AF}" srcOrd="6" destOrd="0" presId="urn:microsoft.com/office/officeart/2005/8/layout/process5"/>
    <dgm:cxn modelId="{C87689E6-C30F-4F98-BE69-228A7D6CF5F5}" type="presParOf" srcId="{6042997D-7CA4-44F0-A8FF-A60A85DBC872}" destId="{3FFD2FD3-B106-43ED-A73B-BD40770B47BE}" srcOrd="7" destOrd="0" presId="urn:microsoft.com/office/officeart/2005/8/layout/process5"/>
    <dgm:cxn modelId="{BFC3DB2C-5754-4377-959E-644C894F5FC1}" type="presParOf" srcId="{3FFD2FD3-B106-43ED-A73B-BD40770B47BE}" destId="{358122BA-CE66-4DA1-B731-007095207ECF}" srcOrd="0" destOrd="0" presId="urn:microsoft.com/office/officeart/2005/8/layout/process5"/>
    <dgm:cxn modelId="{160B9E1D-D69E-4618-9FDC-439BC77A6669}" type="presParOf" srcId="{6042997D-7CA4-44F0-A8FF-A60A85DBC872}" destId="{8D83D38A-66EB-44F2-A001-BF0B398FF7AA}" srcOrd="8" destOrd="0" presId="urn:microsoft.com/office/officeart/2005/8/layout/process5"/>
    <dgm:cxn modelId="{ECA92F9E-FD59-4012-A35C-831A4CEDCB49}" type="presParOf" srcId="{6042997D-7CA4-44F0-A8FF-A60A85DBC872}" destId="{8FDB18ED-F556-4F1B-A4CA-D0CB618B3BA5}" srcOrd="9" destOrd="0" presId="urn:microsoft.com/office/officeart/2005/8/layout/process5"/>
    <dgm:cxn modelId="{1799B53B-8347-4E03-BF51-9085B6F41036}" type="presParOf" srcId="{8FDB18ED-F556-4F1B-A4CA-D0CB618B3BA5}" destId="{874542C2-59CA-4067-B0F5-88B03D1909BA}" srcOrd="0" destOrd="0" presId="urn:microsoft.com/office/officeart/2005/8/layout/process5"/>
    <dgm:cxn modelId="{F3E40E77-F146-4F9E-ABA1-46786B4973FB}" type="presParOf" srcId="{6042997D-7CA4-44F0-A8FF-A60A85DBC872}" destId="{268403CA-941C-4F39-BF55-46468B84C2D3}" srcOrd="10" destOrd="0" presId="urn:microsoft.com/office/officeart/2005/8/layout/process5"/>
    <dgm:cxn modelId="{23F41998-C710-4CB8-A2C6-190B756D53B1}" type="presParOf" srcId="{6042997D-7CA4-44F0-A8FF-A60A85DBC872}" destId="{F43BF5BC-C2CE-4063-B74C-E22BDD67A8C8}" srcOrd="11" destOrd="0" presId="urn:microsoft.com/office/officeart/2005/8/layout/process5"/>
    <dgm:cxn modelId="{3580AFFF-A544-4876-ABA0-62F616E8C3A7}" type="presParOf" srcId="{F43BF5BC-C2CE-4063-B74C-E22BDD67A8C8}" destId="{C5F56DEC-436E-4B7B-9FFB-EC49AFF5B22E}" srcOrd="0" destOrd="0" presId="urn:microsoft.com/office/officeart/2005/8/layout/process5"/>
    <dgm:cxn modelId="{B07598E1-BAB3-4BC0-96FE-D82D45728F73}" type="presParOf" srcId="{6042997D-7CA4-44F0-A8FF-A60A85DBC872}" destId="{6B74BF47-923D-45C8-99F7-5C8DDC5A1F09}" srcOrd="12" destOrd="0" presId="urn:microsoft.com/office/officeart/2005/8/layout/process5"/>
    <dgm:cxn modelId="{8490BB67-C3EC-4BD5-8622-7A08BB1037D1}" type="presParOf" srcId="{6042997D-7CA4-44F0-A8FF-A60A85DBC872}" destId="{51D0E6A2-FA8E-4621-A0F8-F5B2138F69D2}" srcOrd="13" destOrd="0" presId="urn:microsoft.com/office/officeart/2005/8/layout/process5"/>
    <dgm:cxn modelId="{F0636E50-31AB-4423-B7D6-E3E3315F44EF}" type="presParOf" srcId="{51D0E6A2-FA8E-4621-A0F8-F5B2138F69D2}" destId="{A97BECB6-DADB-4F5B-AE0A-44C82077CD1E}" srcOrd="0" destOrd="0" presId="urn:microsoft.com/office/officeart/2005/8/layout/process5"/>
    <dgm:cxn modelId="{F89718AA-A19F-40AB-A51D-D251F5461E58}" type="presParOf" srcId="{6042997D-7CA4-44F0-A8FF-A60A85DBC872}" destId="{FBEC196E-6D77-4A97-8BC3-27499D330098}" srcOrd="14" destOrd="0" presId="urn:microsoft.com/office/officeart/2005/8/layout/process5"/>
    <dgm:cxn modelId="{63EB99A3-14D8-409F-BA80-9D298B324175}" type="presParOf" srcId="{6042997D-7CA4-44F0-A8FF-A60A85DBC872}" destId="{83E4FBFA-24F9-4C62-8639-FA3F5D52B461}" srcOrd="15" destOrd="0" presId="urn:microsoft.com/office/officeart/2005/8/layout/process5"/>
    <dgm:cxn modelId="{35A5784C-860C-4D32-8F05-AE21B5C70D8D}" type="presParOf" srcId="{83E4FBFA-24F9-4C62-8639-FA3F5D52B461}" destId="{5C3E4CF9-25D8-4862-B3B7-CC1A55F41AD4}" srcOrd="0" destOrd="0" presId="urn:microsoft.com/office/officeart/2005/8/layout/process5"/>
    <dgm:cxn modelId="{DB916104-E9E0-4294-AA48-EAAD6E9A5F01}" type="presParOf" srcId="{6042997D-7CA4-44F0-A8FF-A60A85DBC872}" destId="{4BDB372C-CFAB-4D25-AFBA-7B31915BF083}" srcOrd="1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22ACF0-BA1B-448A-81B3-1BD26086FDDA}">
      <dsp:nvSpPr>
        <dsp:cNvPr id="0" name=""/>
        <dsp:cNvSpPr/>
      </dsp:nvSpPr>
      <dsp:spPr>
        <a:xfrm>
          <a:off x="1374164" y="-32039"/>
          <a:ext cx="5379671" cy="5379671"/>
        </a:xfrm>
        <a:prstGeom prst="circularArrow">
          <a:avLst>
            <a:gd name="adj1" fmla="val 5544"/>
            <a:gd name="adj2" fmla="val 330680"/>
            <a:gd name="adj3" fmla="val 13767645"/>
            <a:gd name="adj4" fmla="val 17391005"/>
            <a:gd name="adj5" fmla="val 5757"/>
          </a:avLst>
        </a:prstGeom>
        <a:solidFill>
          <a:schemeClr val="accent1">
            <a:lumMod val="20000"/>
            <a:lumOff val="80000"/>
          </a:schemeClr>
        </a:solidFill>
        <a:ln>
          <a:solidFill>
            <a:schemeClr val="accent1">
              <a:lumMod val="75000"/>
            </a:schemeClr>
          </a:solidFill>
        </a:ln>
        <a:effectLst/>
      </dsp:spPr>
      <dsp:style>
        <a:lnRef idx="0">
          <a:scrgbClr r="0" g="0" b="0"/>
        </a:lnRef>
        <a:fillRef idx="1">
          <a:scrgbClr r="0" g="0" b="0"/>
        </a:fillRef>
        <a:effectRef idx="0">
          <a:scrgbClr r="0" g="0" b="0"/>
        </a:effectRef>
        <a:fontRef idx="minor"/>
      </dsp:style>
    </dsp:sp>
    <dsp:sp modelId="{7EA9B2B4-5B3A-4410-AE22-5DFB28D3B198}">
      <dsp:nvSpPr>
        <dsp:cNvPr id="0" name=""/>
        <dsp:cNvSpPr/>
      </dsp:nvSpPr>
      <dsp:spPr>
        <a:xfrm>
          <a:off x="2799953" y="2274"/>
          <a:ext cx="2528093" cy="126404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smtClean="0"/>
            <a:t>Score need</a:t>
          </a:r>
          <a:endParaRPr lang="en-US" sz="2600" kern="1200" dirty="0"/>
        </a:p>
      </dsp:txBody>
      <dsp:txXfrm>
        <a:off x="2861659" y="63980"/>
        <a:ext cx="2404681" cy="1140634"/>
      </dsp:txXfrm>
    </dsp:sp>
    <dsp:sp modelId="{C6E93878-662C-4FF8-8EC1-3BA198604C9A}">
      <dsp:nvSpPr>
        <dsp:cNvPr id="0" name=""/>
        <dsp:cNvSpPr/>
      </dsp:nvSpPr>
      <dsp:spPr>
        <a:xfrm>
          <a:off x="4981774" y="1587460"/>
          <a:ext cx="2528093" cy="126404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smtClean="0"/>
            <a:t>Test development</a:t>
          </a:r>
          <a:endParaRPr lang="en-US" sz="2600" kern="1200" dirty="0"/>
        </a:p>
      </dsp:txBody>
      <dsp:txXfrm>
        <a:off x="5043480" y="1649166"/>
        <a:ext cx="2404681" cy="1140634"/>
      </dsp:txXfrm>
    </dsp:sp>
    <dsp:sp modelId="{890597F5-FEA2-498D-A438-129AA569B156}">
      <dsp:nvSpPr>
        <dsp:cNvPr id="0" name=""/>
        <dsp:cNvSpPr/>
      </dsp:nvSpPr>
      <dsp:spPr>
        <a:xfrm>
          <a:off x="4148393" y="4152345"/>
          <a:ext cx="2528093" cy="126404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ts val="600"/>
            </a:spcAft>
          </a:pPr>
          <a:r>
            <a:rPr lang="en-US" sz="2600" kern="1200" dirty="0" smtClean="0"/>
            <a:t>Administration/  performance</a:t>
          </a:r>
          <a:endParaRPr lang="en-US" sz="2600" kern="1200" dirty="0"/>
        </a:p>
      </dsp:txBody>
      <dsp:txXfrm>
        <a:off x="4210099" y="4214051"/>
        <a:ext cx="2404681" cy="1140634"/>
      </dsp:txXfrm>
    </dsp:sp>
    <dsp:sp modelId="{4884565E-D9F0-4773-8AC6-10DC649F6AF7}">
      <dsp:nvSpPr>
        <dsp:cNvPr id="0" name=""/>
        <dsp:cNvSpPr/>
      </dsp:nvSpPr>
      <dsp:spPr>
        <a:xfrm>
          <a:off x="1451513" y="4152345"/>
          <a:ext cx="2528093" cy="126404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ts val="600"/>
            </a:spcAft>
          </a:pPr>
          <a:r>
            <a:rPr lang="en-US" sz="2600" kern="1200" dirty="0" smtClean="0"/>
            <a:t>Rating/</a:t>
          </a:r>
        </a:p>
        <a:p>
          <a:pPr lvl="0" algn="ctr" defTabSz="1155700">
            <a:lnSpc>
              <a:spcPct val="90000"/>
            </a:lnSpc>
            <a:spcBef>
              <a:spcPct val="0"/>
            </a:spcBef>
            <a:spcAft>
              <a:spcPts val="600"/>
            </a:spcAft>
          </a:pPr>
          <a:r>
            <a:rPr lang="en-US" sz="2600" kern="1200" dirty="0" smtClean="0"/>
            <a:t>evaluation</a:t>
          </a:r>
          <a:endParaRPr lang="en-US" sz="2600" kern="1200" dirty="0"/>
        </a:p>
      </dsp:txBody>
      <dsp:txXfrm>
        <a:off x="1513219" y="4214051"/>
        <a:ext cx="2404681" cy="1140634"/>
      </dsp:txXfrm>
    </dsp:sp>
    <dsp:sp modelId="{D4F2DBE5-0886-415E-95A0-52E6E637881B}">
      <dsp:nvSpPr>
        <dsp:cNvPr id="0" name=""/>
        <dsp:cNvSpPr/>
      </dsp:nvSpPr>
      <dsp:spPr>
        <a:xfrm>
          <a:off x="465731" y="1413929"/>
          <a:ext cx="2528093" cy="126404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Score use</a:t>
          </a:r>
          <a:endParaRPr lang="en-US" sz="2600" kern="1200" dirty="0"/>
        </a:p>
      </dsp:txBody>
      <dsp:txXfrm>
        <a:off x="527437" y="1475635"/>
        <a:ext cx="2404681" cy="11406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22ACF0-BA1B-448A-81B3-1BD26086FDDA}">
      <dsp:nvSpPr>
        <dsp:cNvPr id="0" name=""/>
        <dsp:cNvSpPr/>
      </dsp:nvSpPr>
      <dsp:spPr>
        <a:xfrm>
          <a:off x="849133" y="-30676"/>
          <a:ext cx="5308082" cy="5308082"/>
        </a:xfrm>
        <a:prstGeom prst="circularArrow">
          <a:avLst>
            <a:gd name="adj1" fmla="val 5544"/>
            <a:gd name="adj2" fmla="val 330680"/>
            <a:gd name="adj3" fmla="val 13790430"/>
            <a:gd name="adj4" fmla="val 17377143"/>
            <a:gd name="adj5" fmla="val 5757"/>
          </a:avLst>
        </a:prstGeom>
        <a:solidFill>
          <a:schemeClr val="accent1">
            <a:lumMod val="20000"/>
            <a:lumOff val="80000"/>
          </a:schemeClr>
        </a:solidFill>
        <a:ln>
          <a:solidFill>
            <a:schemeClr val="accent1">
              <a:lumMod val="75000"/>
            </a:schemeClr>
          </a:solidFill>
        </a:ln>
        <a:effectLst/>
      </dsp:spPr>
      <dsp:style>
        <a:lnRef idx="0">
          <a:scrgbClr r="0" g="0" b="0"/>
        </a:lnRef>
        <a:fillRef idx="1">
          <a:scrgbClr r="0" g="0" b="0"/>
        </a:fillRef>
        <a:effectRef idx="0">
          <a:scrgbClr r="0" g="0" b="0"/>
        </a:effectRef>
        <a:fontRef idx="minor"/>
      </dsp:style>
    </dsp:sp>
    <dsp:sp modelId="{7EA9B2B4-5B3A-4410-AE22-5DFB28D3B198}">
      <dsp:nvSpPr>
        <dsp:cNvPr id="0" name=""/>
        <dsp:cNvSpPr/>
      </dsp:nvSpPr>
      <dsp:spPr>
        <a:xfrm>
          <a:off x="2268168" y="1709"/>
          <a:ext cx="2470012" cy="123500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smtClean="0"/>
            <a:t>Score need</a:t>
          </a:r>
          <a:endParaRPr lang="en-US" sz="2600" kern="1200" dirty="0"/>
        </a:p>
      </dsp:txBody>
      <dsp:txXfrm>
        <a:off x="2328456" y="61997"/>
        <a:ext cx="2349436" cy="1114430"/>
      </dsp:txXfrm>
    </dsp:sp>
    <dsp:sp modelId="{C6E93878-662C-4FF8-8EC1-3BA198604C9A}">
      <dsp:nvSpPr>
        <dsp:cNvPr id="0" name=""/>
        <dsp:cNvSpPr/>
      </dsp:nvSpPr>
      <dsp:spPr>
        <a:xfrm>
          <a:off x="4420956" y="1565800"/>
          <a:ext cx="2470012" cy="123500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smtClean="0"/>
            <a:t>Test development</a:t>
          </a:r>
          <a:endParaRPr lang="en-US" sz="2600" kern="1200" dirty="0"/>
        </a:p>
      </dsp:txBody>
      <dsp:txXfrm>
        <a:off x="4481244" y="1626088"/>
        <a:ext cx="2349436" cy="1114430"/>
      </dsp:txXfrm>
    </dsp:sp>
    <dsp:sp modelId="{890597F5-FEA2-498D-A438-129AA569B156}">
      <dsp:nvSpPr>
        <dsp:cNvPr id="0" name=""/>
        <dsp:cNvSpPr/>
      </dsp:nvSpPr>
      <dsp:spPr>
        <a:xfrm>
          <a:off x="3598664" y="4096553"/>
          <a:ext cx="2470012" cy="123500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ts val="600"/>
            </a:spcAft>
          </a:pPr>
          <a:r>
            <a:rPr lang="en-US" sz="2600" kern="1200" dirty="0" smtClean="0"/>
            <a:t>Administration/  performance</a:t>
          </a:r>
          <a:endParaRPr lang="en-US" sz="2600" kern="1200" dirty="0"/>
        </a:p>
      </dsp:txBody>
      <dsp:txXfrm>
        <a:off x="3658952" y="4156841"/>
        <a:ext cx="2349436" cy="1114430"/>
      </dsp:txXfrm>
    </dsp:sp>
    <dsp:sp modelId="{4884565E-D9F0-4773-8AC6-10DC649F6AF7}">
      <dsp:nvSpPr>
        <dsp:cNvPr id="0" name=""/>
        <dsp:cNvSpPr/>
      </dsp:nvSpPr>
      <dsp:spPr>
        <a:xfrm>
          <a:off x="937673" y="4096553"/>
          <a:ext cx="2470012" cy="123500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ts val="600"/>
            </a:spcAft>
          </a:pPr>
          <a:r>
            <a:rPr lang="en-US" sz="2600" kern="1200" dirty="0" smtClean="0"/>
            <a:t>Rating/</a:t>
          </a:r>
        </a:p>
        <a:p>
          <a:pPr lvl="0" algn="ctr" defTabSz="1155700">
            <a:lnSpc>
              <a:spcPct val="90000"/>
            </a:lnSpc>
            <a:spcBef>
              <a:spcPct val="0"/>
            </a:spcBef>
            <a:spcAft>
              <a:spcPts val="600"/>
            </a:spcAft>
          </a:pPr>
          <a:r>
            <a:rPr lang="en-US" sz="2600" kern="1200" dirty="0" smtClean="0"/>
            <a:t>evaluation</a:t>
          </a:r>
          <a:endParaRPr lang="en-US" sz="2600" kern="1200" dirty="0"/>
        </a:p>
      </dsp:txBody>
      <dsp:txXfrm>
        <a:off x="997961" y="4156841"/>
        <a:ext cx="2349436" cy="1114430"/>
      </dsp:txXfrm>
    </dsp:sp>
    <dsp:sp modelId="{D4F2DBE5-0886-415E-95A0-52E6E637881B}">
      <dsp:nvSpPr>
        <dsp:cNvPr id="0" name=""/>
        <dsp:cNvSpPr/>
      </dsp:nvSpPr>
      <dsp:spPr>
        <a:xfrm>
          <a:off x="0" y="1394578"/>
          <a:ext cx="2470012" cy="123500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Score use</a:t>
          </a:r>
          <a:endParaRPr lang="en-US" sz="2600" kern="1200" dirty="0"/>
        </a:p>
      </dsp:txBody>
      <dsp:txXfrm>
        <a:off x="60288" y="1454866"/>
        <a:ext cx="2349436" cy="11144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5ED1BC-7527-4AE8-BF7E-0EFCF98ABEA8}">
      <dsp:nvSpPr>
        <dsp:cNvPr id="0" name=""/>
        <dsp:cNvSpPr/>
      </dsp:nvSpPr>
      <dsp:spPr>
        <a:xfrm>
          <a:off x="686287" y="2700"/>
          <a:ext cx="2325848" cy="13955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Prompt Writing	</a:t>
          </a:r>
          <a:endParaRPr lang="en-US" sz="1800" kern="1200" dirty="0"/>
        </a:p>
      </dsp:txBody>
      <dsp:txXfrm>
        <a:off x="727160" y="43573"/>
        <a:ext cx="2244102" cy="1313763"/>
      </dsp:txXfrm>
    </dsp:sp>
    <dsp:sp modelId="{DAE59A3C-6853-4A47-92A6-42B5457344C0}">
      <dsp:nvSpPr>
        <dsp:cNvPr id="0" name=""/>
        <dsp:cNvSpPr/>
      </dsp:nvSpPr>
      <dsp:spPr>
        <a:xfrm>
          <a:off x="3216810" y="412050"/>
          <a:ext cx="493079" cy="576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3216810" y="527412"/>
        <a:ext cx="345155" cy="346086"/>
      </dsp:txXfrm>
    </dsp:sp>
    <dsp:sp modelId="{9AD61EFD-C500-4018-A4D9-6274FD28466C}">
      <dsp:nvSpPr>
        <dsp:cNvPr id="0" name=""/>
        <dsp:cNvSpPr/>
      </dsp:nvSpPr>
      <dsp:spPr>
        <a:xfrm>
          <a:off x="3942475" y="2700"/>
          <a:ext cx="2325848" cy="13955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Moderation &amp;</a:t>
          </a:r>
        </a:p>
        <a:p>
          <a:pPr lvl="0" algn="ctr" defTabSz="800100">
            <a:lnSpc>
              <a:spcPct val="90000"/>
            </a:lnSpc>
            <a:spcBef>
              <a:spcPct val="0"/>
            </a:spcBef>
            <a:spcAft>
              <a:spcPct val="35000"/>
            </a:spcAft>
          </a:pPr>
          <a:r>
            <a:rPr lang="en-US" sz="1800" kern="1200" dirty="0" smtClean="0"/>
            <a:t>Pre-editing</a:t>
          </a:r>
          <a:endParaRPr lang="en-US" sz="1800" kern="1200" dirty="0"/>
        </a:p>
      </dsp:txBody>
      <dsp:txXfrm>
        <a:off x="3983348" y="43573"/>
        <a:ext cx="2244102" cy="1313763"/>
      </dsp:txXfrm>
    </dsp:sp>
    <dsp:sp modelId="{430BC642-697F-4E20-BF1E-696999C433F5}">
      <dsp:nvSpPr>
        <dsp:cNvPr id="0" name=""/>
        <dsp:cNvSpPr/>
      </dsp:nvSpPr>
      <dsp:spPr>
        <a:xfrm>
          <a:off x="6472999" y="412050"/>
          <a:ext cx="493079" cy="576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6472999" y="527412"/>
        <a:ext cx="345155" cy="346086"/>
      </dsp:txXfrm>
    </dsp:sp>
    <dsp:sp modelId="{2976A09F-306B-4D66-BD72-69C355DAE5D2}">
      <dsp:nvSpPr>
        <dsp:cNvPr id="0" name=""/>
        <dsp:cNvSpPr/>
      </dsp:nvSpPr>
      <dsp:spPr>
        <a:xfrm>
          <a:off x="7198663" y="2700"/>
          <a:ext cx="2325848" cy="13955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Moderation &amp; Editing</a:t>
          </a:r>
          <a:endParaRPr lang="en-US" sz="1800" kern="1200" dirty="0"/>
        </a:p>
      </dsp:txBody>
      <dsp:txXfrm>
        <a:off x="7239536" y="43573"/>
        <a:ext cx="2244102" cy="1313763"/>
      </dsp:txXfrm>
    </dsp:sp>
    <dsp:sp modelId="{523C424E-40D7-4869-81F6-5C5C8DD30DE6}">
      <dsp:nvSpPr>
        <dsp:cNvPr id="0" name=""/>
        <dsp:cNvSpPr/>
      </dsp:nvSpPr>
      <dsp:spPr>
        <a:xfrm rot="5400000">
          <a:off x="8115048" y="1561019"/>
          <a:ext cx="493079" cy="576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rot="-5400000">
        <a:off x="8188545" y="1602884"/>
        <a:ext cx="346086" cy="345155"/>
      </dsp:txXfrm>
    </dsp:sp>
    <dsp:sp modelId="{59AE396B-1F30-4290-B5E5-51015CFA28AF}">
      <dsp:nvSpPr>
        <dsp:cNvPr id="0" name=""/>
        <dsp:cNvSpPr/>
      </dsp:nvSpPr>
      <dsp:spPr>
        <a:xfrm>
          <a:off x="7198663" y="2328549"/>
          <a:ext cx="2325848" cy="13955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Trialling</a:t>
          </a:r>
        </a:p>
      </dsp:txBody>
      <dsp:txXfrm>
        <a:off x="7239536" y="2369422"/>
        <a:ext cx="2244102" cy="1313763"/>
      </dsp:txXfrm>
    </dsp:sp>
    <dsp:sp modelId="{3FFD2FD3-B106-43ED-A73B-BD40770B47BE}">
      <dsp:nvSpPr>
        <dsp:cNvPr id="0" name=""/>
        <dsp:cNvSpPr/>
      </dsp:nvSpPr>
      <dsp:spPr>
        <a:xfrm rot="10800000">
          <a:off x="6500909" y="2737898"/>
          <a:ext cx="493079" cy="576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rot="10800000">
        <a:off x="6648833" y="2853260"/>
        <a:ext cx="345155" cy="346086"/>
      </dsp:txXfrm>
    </dsp:sp>
    <dsp:sp modelId="{8D83D38A-66EB-44F2-A001-BF0B398FF7AA}">
      <dsp:nvSpPr>
        <dsp:cNvPr id="0" name=""/>
        <dsp:cNvSpPr/>
      </dsp:nvSpPr>
      <dsp:spPr>
        <a:xfrm>
          <a:off x="3942475" y="2328549"/>
          <a:ext cx="2325848" cy="13955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Qualitative analysis of responses</a:t>
          </a:r>
        </a:p>
      </dsp:txBody>
      <dsp:txXfrm>
        <a:off x="3983348" y="2369422"/>
        <a:ext cx="2244102" cy="1313763"/>
      </dsp:txXfrm>
    </dsp:sp>
    <dsp:sp modelId="{8FDB18ED-F556-4F1B-A4CA-D0CB618B3BA5}">
      <dsp:nvSpPr>
        <dsp:cNvPr id="0" name=""/>
        <dsp:cNvSpPr/>
      </dsp:nvSpPr>
      <dsp:spPr>
        <a:xfrm rot="10800000">
          <a:off x="3244721" y="2737898"/>
          <a:ext cx="493079" cy="576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rot="10800000">
        <a:off x="3392645" y="2853260"/>
        <a:ext cx="345155" cy="346086"/>
      </dsp:txXfrm>
    </dsp:sp>
    <dsp:sp modelId="{268403CA-941C-4F39-BF55-46468B84C2D3}">
      <dsp:nvSpPr>
        <dsp:cNvPr id="0" name=""/>
        <dsp:cNvSpPr/>
      </dsp:nvSpPr>
      <dsp:spPr>
        <a:xfrm>
          <a:off x="686287" y="2328549"/>
          <a:ext cx="2325848" cy="13955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Trial review</a:t>
          </a:r>
        </a:p>
      </dsp:txBody>
      <dsp:txXfrm>
        <a:off x="727160" y="2369422"/>
        <a:ext cx="2244102" cy="1313763"/>
      </dsp:txXfrm>
    </dsp:sp>
    <dsp:sp modelId="{F43BF5BC-C2CE-4063-B74C-E22BDD67A8C8}">
      <dsp:nvSpPr>
        <dsp:cNvPr id="0" name=""/>
        <dsp:cNvSpPr/>
      </dsp:nvSpPr>
      <dsp:spPr>
        <a:xfrm rot="5400000">
          <a:off x="1602671" y="3886868"/>
          <a:ext cx="493079" cy="576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rot="-5400000">
        <a:off x="1676168" y="3928733"/>
        <a:ext cx="346086" cy="345155"/>
      </dsp:txXfrm>
    </dsp:sp>
    <dsp:sp modelId="{6B74BF47-923D-45C8-99F7-5C8DDC5A1F09}">
      <dsp:nvSpPr>
        <dsp:cNvPr id="0" name=""/>
        <dsp:cNvSpPr/>
      </dsp:nvSpPr>
      <dsp:spPr>
        <a:xfrm>
          <a:off x="686287" y="4654398"/>
          <a:ext cx="2325848" cy="13955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Changes</a:t>
          </a:r>
        </a:p>
        <a:p>
          <a:pPr marL="114300" lvl="1" indent="-114300" algn="l" defTabSz="622300">
            <a:lnSpc>
              <a:spcPct val="90000"/>
            </a:lnSpc>
            <a:spcBef>
              <a:spcPct val="0"/>
            </a:spcBef>
            <a:spcAft>
              <a:spcPct val="15000"/>
            </a:spcAft>
            <a:buChar char="••"/>
          </a:pPr>
          <a:r>
            <a:rPr lang="en-US" sz="1400" kern="1200" dirty="0" smtClean="0"/>
            <a:t>If small, move to next step</a:t>
          </a:r>
        </a:p>
        <a:p>
          <a:pPr marL="114300" lvl="1" indent="-114300" algn="l" defTabSz="622300">
            <a:lnSpc>
              <a:spcPct val="90000"/>
            </a:lnSpc>
            <a:spcBef>
              <a:spcPct val="0"/>
            </a:spcBef>
            <a:spcAft>
              <a:spcPct val="15000"/>
            </a:spcAft>
            <a:buChar char="••"/>
          </a:pPr>
          <a:r>
            <a:rPr lang="en-US" sz="1400" kern="1200" dirty="0" smtClean="0"/>
            <a:t>If major, return to </a:t>
          </a:r>
          <a:r>
            <a:rPr lang="en-US" sz="1400" kern="1200" dirty="0" err="1" smtClean="0"/>
            <a:t>trialling</a:t>
          </a:r>
          <a:endParaRPr lang="en-US" sz="1400" kern="1200" dirty="0" smtClean="0"/>
        </a:p>
      </dsp:txBody>
      <dsp:txXfrm>
        <a:off x="727160" y="4695271"/>
        <a:ext cx="2244102" cy="1313763"/>
      </dsp:txXfrm>
    </dsp:sp>
    <dsp:sp modelId="{51D0E6A2-FA8E-4621-A0F8-F5B2138F69D2}">
      <dsp:nvSpPr>
        <dsp:cNvPr id="0" name=""/>
        <dsp:cNvSpPr/>
      </dsp:nvSpPr>
      <dsp:spPr>
        <a:xfrm>
          <a:off x="3216810" y="5063747"/>
          <a:ext cx="493079" cy="576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3216810" y="5179109"/>
        <a:ext cx="345155" cy="346086"/>
      </dsp:txXfrm>
    </dsp:sp>
    <dsp:sp modelId="{FBEC196E-6D77-4A97-8BC3-27499D330098}">
      <dsp:nvSpPr>
        <dsp:cNvPr id="0" name=""/>
        <dsp:cNvSpPr/>
      </dsp:nvSpPr>
      <dsp:spPr>
        <a:xfrm>
          <a:off x="3942475" y="4654398"/>
          <a:ext cx="2325848" cy="13955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Test construction</a:t>
          </a:r>
        </a:p>
      </dsp:txBody>
      <dsp:txXfrm>
        <a:off x="3983348" y="4695271"/>
        <a:ext cx="2244102" cy="1313763"/>
      </dsp:txXfrm>
    </dsp:sp>
    <dsp:sp modelId="{83E4FBFA-24F9-4C62-8639-FA3F5D52B461}">
      <dsp:nvSpPr>
        <dsp:cNvPr id="0" name=""/>
        <dsp:cNvSpPr/>
      </dsp:nvSpPr>
      <dsp:spPr>
        <a:xfrm>
          <a:off x="6472999" y="5063747"/>
          <a:ext cx="493079" cy="57681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6472999" y="5179109"/>
        <a:ext cx="345155" cy="346086"/>
      </dsp:txXfrm>
    </dsp:sp>
    <dsp:sp modelId="{4BDB372C-CFAB-4D25-AFBA-7B31915BF083}">
      <dsp:nvSpPr>
        <dsp:cNvPr id="0" name=""/>
        <dsp:cNvSpPr/>
      </dsp:nvSpPr>
      <dsp:spPr>
        <a:xfrm>
          <a:off x="7198663" y="4654398"/>
          <a:ext cx="2325848" cy="13955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Examination overview, vetting and proofing</a:t>
          </a:r>
        </a:p>
      </dsp:txBody>
      <dsp:txXfrm>
        <a:off x="7239536" y="4695271"/>
        <a:ext cx="2244102" cy="131376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7660905-439B-4A3E-94C7-F28E58A7B93B}" type="datetimeFigureOut">
              <a:rPr lang="en-US" smtClean="0"/>
              <a:t>9/6/16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56BBCEE-5307-4F25-805A-CE222C0062A5}" type="slidenum">
              <a:rPr lang="en-US" smtClean="0"/>
              <a:t>‹#›</a:t>
            </a:fld>
            <a:endParaRPr lang="en-US"/>
          </a:p>
        </p:txBody>
      </p:sp>
    </p:spTree>
    <p:extLst>
      <p:ext uri="{BB962C8B-B14F-4D97-AF65-F5344CB8AC3E}">
        <p14:creationId xmlns:p14="http://schemas.microsoft.com/office/powerpoint/2010/main" val="287090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712FFA7D-1678-4808-BCA9-30ADF4A48FB2}" type="datetimeFigureOut">
              <a:rPr lang="en-US" smtClean="0"/>
              <a:t>9/6/16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A662A8D-A95F-488E-8DE6-A2F826E2D38C}" type="slidenum">
              <a:rPr lang="en-US" smtClean="0"/>
              <a:t>‹#›</a:t>
            </a:fld>
            <a:endParaRPr lang="en-US"/>
          </a:p>
        </p:txBody>
      </p:sp>
    </p:spTree>
    <p:extLst>
      <p:ext uri="{BB962C8B-B14F-4D97-AF65-F5344CB8AC3E}">
        <p14:creationId xmlns:p14="http://schemas.microsoft.com/office/powerpoint/2010/main" val="1163533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1</a:t>
            </a:fld>
            <a:endParaRPr lang="en-US"/>
          </a:p>
        </p:txBody>
      </p:sp>
    </p:spTree>
    <p:extLst>
      <p:ext uri="{BB962C8B-B14F-4D97-AF65-F5344CB8AC3E}">
        <p14:creationId xmlns:p14="http://schemas.microsoft.com/office/powerpoint/2010/main" val="14743392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12</a:t>
            </a:fld>
            <a:endParaRPr lang="en-US"/>
          </a:p>
        </p:txBody>
      </p:sp>
    </p:spTree>
    <p:extLst>
      <p:ext uri="{BB962C8B-B14F-4D97-AF65-F5344CB8AC3E}">
        <p14:creationId xmlns:p14="http://schemas.microsoft.com/office/powerpoint/2010/main" val="39748892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Speaking tasks to elicit language </a:t>
            </a:r>
            <a:r>
              <a:rPr lang="en-US" dirty="0" smtClean="0"/>
              <a:t>samples:</a:t>
            </a:r>
          </a:p>
          <a:p>
            <a:r>
              <a:rPr lang="en-US" dirty="0" smtClean="0"/>
              <a:t>Tasks </a:t>
            </a:r>
            <a:r>
              <a:rPr lang="en-US" dirty="0"/>
              <a:t>or prompts allow speakers to demonstrate behavior that simulates their abilities to use the language to accomplish such tasks outside of the testing situation.</a:t>
            </a:r>
          </a:p>
          <a:p>
            <a:r>
              <a:rPr lang="en-US" dirty="0"/>
              <a:t>Tasks consist of integral components called features – which should be controlled by an examinee for a given proficiency level.</a:t>
            </a:r>
          </a:p>
          <a:p>
            <a:r>
              <a:rPr lang="en-US" dirty="0"/>
              <a:t>Function – the action that speech is intended to perform, such as narrate, explain, describe or complain;  successful accomplishments of a single function requires control of specific morphology and/or syntax skills, e.g. giving directions requires use of second-person verb forms (simple present and/or imperative) and conjunctions that indicate sequence</a:t>
            </a:r>
          </a:p>
          <a:p>
            <a:r>
              <a:rPr lang="en-US" dirty="0"/>
              <a:t>Context – Characteristics of situation in which speech takes place including identity of the interlocutor, relationship between speaker and interlocutor, level of formality of the situation, and location of the interchange </a:t>
            </a:r>
          </a:p>
          <a:p>
            <a:r>
              <a:rPr lang="en-US" dirty="0"/>
              <a:t>Content – The subject matter of the interchange</a:t>
            </a:r>
          </a:p>
          <a:p>
            <a:r>
              <a:rPr lang="en-US" dirty="0" smtClean="0"/>
              <a:t>Discourse type – the length of utterances (words, phrases, sentences, sentence strings, paragraphs) and the degree to which utterances are memorized or formulaic as opposed to created by the speaker</a:t>
            </a:r>
          </a:p>
          <a:p>
            <a:endParaRPr lang="en-US" dirty="0"/>
          </a:p>
          <a:p>
            <a:endParaRPr lang="en-US" dirty="0"/>
          </a:p>
        </p:txBody>
      </p:sp>
      <p:sp>
        <p:nvSpPr>
          <p:cNvPr id="4" name="Slide Number Placeholder 3"/>
          <p:cNvSpPr>
            <a:spLocks noGrp="1"/>
          </p:cNvSpPr>
          <p:nvPr>
            <p:ph type="sldNum" sz="quarter" idx="10"/>
          </p:nvPr>
        </p:nvSpPr>
        <p:spPr/>
        <p:txBody>
          <a:bodyPr/>
          <a:lstStyle/>
          <a:p>
            <a:fld id="{BA662A8D-A95F-488E-8DE6-A2F826E2D38C}" type="slidenum">
              <a:rPr lang="en-US" smtClean="0"/>
              <a:t>13</a:t>
            </a:fld>
            <a:endParaRPr lang="en-US"/>
          </a:p>
        </p:txBody>
      </p:sp>
    </p:spTree>
    <p:extLst>
      <p:ext uri="{BB962C8B-B14F-4D97-AF65-F5344CB8AC3E}">
        <p14:creationId xmlns:p14="http://schemas.microsoft.com/office/powerpoint/2010/main" val="4130399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16</a:t>
            </a:fld>
            <a:endParaRPr lang="en-US"/>
          </a:p>
        </p:txBody>
      </p:sp>
    </p:spTree>
    <p:extLst>
      <p:ext uri="{BB962C8B-B14F-4D97-AF65-F5344CB8AC3E}">
        <p14:creationId xmlns:p14="http://schemas.microsoft.com/office/powerpoint/2010/main" val="39322303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22</a:t>
            </a:fld>
            <a:endParaRPr lang="en-US"/>
          </a:p>
        </p:txBody>
      </p:sp>
    </p:spTree>
    <p:extLst>
      <p:ext uri="{BB962C8B-B14F-4D97-AF65-F5344CB8AC3E}">
        <p14:creationId xmlns:p14="http://schemas.microsoft.com/office/powerpoint/2010/main" val="11053225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samples – Canada, Georgia</a:t>
            </a:r>
            <a:endParaRPr lang="en-US" dirty="0"/>
          </a:p>
        </p:txBody>
      </p:sp>
      <p:sp>
        <p:nvSpPr>
          <p:cNvPr id="4" name="Slide Number Placeholder 3"/>
          <p:cNvSpPr>
            <a:spLocks noGrp="1"/>
          </p:cNvSpPr>
          <p:nvPr>
            <p:ph type="sldNum" sz="quarter" idx="10"/>
          </p:nvPr>
        </p:nvSpPr>
        <p:spPr/>
        <p:txBody>
          <a:bodyPr/>
          <a:lstStyle/>
          <a:p>
            <a:fld id="{BA662A8D-A95F-488E-8DE6-A2F826E2D38C}" type="slidenum">
              <a:rPr lang="en-US" smtClean="0"/>
              <a:t>24</a:t>
            </a:fld>
            <a:endParaRPr lang="en-US"/>
          </a:p>
        </p:txBody>
      </p:sp>
    </p:spTree>
    <p:extLst>
      <p:ext uri="{BB962C8B-B14F-4D97-AF65-F5344CB8AC3E}">
        <p14:creationId xmlns:p14="http://schemas.microsoft.com/office/powerpoint/2010/main" val="39639360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25</a:t>
            </a:fld>
            <a:endParaRPr lang="en-US"/>
          </a:p>
        </p:txBody>
      </p:sp>
    </p:spTree>
    <p:extLst>
      <p:ext uri="{BB962C8B-B14F-4D97-AF65-F5344CB8AC3E}">
        <p14:creationId xmlns:p14="http://schemas.microsoft.com/office/powerpoint/2010/main" val="907714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26</a:t>
            </a:fld>
            <a:endParaRPr lang="en-US"/>
          </a:p>
        </p:txBody>
      </p:sp>
    </p:spTree>
    <p:extLst>
      <p:ext uri="{BB962C8B-B14F-4D97-AF65-F5344CB8AC3E}">
        <p14:creationId xmlns:p14="http://schemas.microsoft.com/office/powerpoint/2010/main" val="3507977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27</a:t>
            </a:fld>
            <a:endParaRPr lang="en-US"/>
          </a:p>
        </p:txBody>
      </p:sp>
    </p:spTree>
    <p:extLst>
      <p:ext uri="{BB962C8B-B14F-4D97-AF65-F5344CB8AC3E}">
        <p14:creationId xmlns:p14="http://schemas.microsoft.com/office/powerpoint/2010/main" val="30762729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28</a:t>
            </a:fld>
            <a:endParaRPr lang="en-US"/>
          </a:p>
        </p:txBody>
      </p:sp>
    </p:spTree>
    <p:extLst>
      <p:ext uri="{BB962C8B-B14F-4D97-AF65-F5344CB8AC3E}">
        <p14:creationId xmlns:p14="http://schemas.microsoft.com/office/powerpoint/2010/main" val="37697950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29</a:t>
            </a:fld>
            <a:endParaRPr lang="en-US"/>
          </a:p>
        </p:txBody>
      </p:sp>
    </p:spTree>
    <p:extLst>
      <p:ext uri="{BB962C8B-B14F-4D97-AF65-F5344CB8AC3E}">
        <p14:creationId xmlns:p14="http://schemas.microsoft.com/office/powerpoint/2010/main" val="2601605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Validating tasks and prompts is good practice in test development.  BAT alignment research re-iterates need for such validation – to ensure that STANAG 6001 test scores are as standardized from country to country as possible.</a:t>
            </a:r>
            <a:endParaRPr lang="en-US" dirty="0"/>
          </a:p>
        </p:txBody>
      </p:sp>
      <p:sp>
        <p:nvSpPr>
          <p:cNvPr id="4" name="Slide Number Placeholder 3"/>
          <p:cNvSpPr>
            <a:spLocks noGrp="1"/>
          </p:cNvSpPr>
          <p:nvPr>
            <p:ph type="sldNum" sz="quarter" idx="10"/>
          </p:nvPr>
        </p:nvSpPr>
        <p:spPr/>
        <p:txBody>
          <a:bodyPr/>
          <a:lstStyle/>
          <a:p>
            <a:fld id="{BA662A8D-A95F-488E-8DE6-A2F826E2D38C}" type="slidenum">
              <a:rPr lang="en-US" smtClean="0"/>
              <a:t>2</a:t>
            </a:fld>
            <a:endParaRPr lang="en-US"/>
          </a:p>
        </p:txBody>
      </p:sp>
    </p:spTree>
    <p:extLst>
      <p:ext uri="{BB962C8B-B14F-4D97-AF65-F5344CB8AC3E}">
        <p14:creationId xmlns:p14="http://schemas.microsoft.com/office/powerpoint/2010/main" val="17066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Scoring Validity </a:t>
            </a:r>
            <a:r>
              <a:rPr lang="en-US" dirty="0" smtClean="0"/>
              <a:t>Considerations</a:t>
            </a:r>
          </a:p>
          <a:p>
            <a:r>
              <a:rPr lang="en-US" dirty="0"/>
              <a:t>Rating</a:t>
            </a:r>
          </a:p>
          <a:p>
            <a:r>
              <a:rPr lang="en-US" dirty="0"/>
              <a:t>Criteria/rating scale – holistic/global vs. analytic/profile</a:t>
            </a:r>
          </a:p>
          <a:p>
            <a:r>
              <a:rPr lang="en-US" dirty="0"/>
              <a:t>Rating process – consider role of rater – interlocutor and/or assessor?  Number of interviewers will determine scoring decisions</a:t>
            </a:r>
          </a:p>
          <a:p>
            <a:r>
              <a:rPr lang="en-US" dirty="0"/>
              <a:t>Rating conditions – real time immediate rating or listen to a recording and rate at leisure?</a:t>
            </a:r>
          </a:p>
          <a:p>
            <a:r>
              <a:rPr lang="en-US" dirty="0"/>
              <a:t>Rater characteristics – </a:t>
            </a:r>
          </a:p>
          <a:p>
            <a:pPr lvl="1"/>
            <a:r>
              <a:rPr lang="en-US" dirty="0"/>
              <a:t>leniency / severity, </a:t>
            </a:r>
          </a:p>
          <a:p>
            <a:pPr lvl="1"/>
            <a:r>
              <a:rPr lang="en-US" dirty="0"/>
              <a:t>halo effect (one trait, </a:t>
            </a:r>
            <a:r>
              <a:rPr lang="en-US" dirty="0" err="1"/>
              <a:t>eg</a:t>
            </a:r>
            <a:r>
              <a:rPr lang="en-US" dirty="0"/>
              <a:t> grammar and vocab influences independent trait, e.g. discourse management); </a:t>
            </a:r>
          </a:p>
          <a:p>
            <a:pPr lvl="1"/>
            <a:r>
              <a:rPr lang="en-US" dirty="0"/>
              <a:t>Central tendency effect – overuse of middle </a:t>
            </a:r>
            <a:r>
              <a:rPr lang="en-US" dirty="0" err="1"/>
              <a:t>categoory</a:t>
            </a:r>
            <a:r>
              <a:rPr lang="en-US" dirty="0"/>
              <a:t> of a rating scale – avoidance of extremes</a:t>
            </a:r>
          </a:p>
          <a:p>
            <a:pPr lvl="1"/>
            <a:r>
              <a:rPr lang="en-US" dirty="0"/>
              <a:t>randomness effect – apply one or more categories in an inconsistent way</a:t>
            </a:r>
          </a:p>
          <a:p>
            <a:pPr lvl="1"/>
            <a:r>
              <a:rPr lang="en-US" dirty="0"/>
              <a:t>Bias effect – raters may show a pattern of </a:t>
            </a:r>
            <a:r>
              <a:rPr lang="en-US" dirty="0" err="1"/>
              <a:t>harshenss</a:t>
            </a:r>
            <a:r>
              <a:rPr lang="en-US" dirty="0"/>
              <a:t> /leniency with regard to one or more aspect of rating process – students, tasks, criteria of rating scale</a:t>
            </a:r>
          </a:p>
          <a:p>
            <a:r>
              <a:rPr lang="en-US" dirty="0"/>
              <a:t>Rater training</a:t>
            </a:r>
          </a:p>
          <a:p>
            <a:r>
              <a:rPr lang="en-US" dirty="0"/>
              <a:t>Grading and awarding – setting cut scores</a:t>
            </a:r>
          </a:p>
          <a:p>
            <a:endParaRPr lang="en-US" dirty="0"/>
          </a:p>
        </p:txBody>
      </p:sp>
      <p:sp>
        <p:nvSpPr>
          <p:cNvPr id="4" name="Slide Number Placeholder 3"/>
          <p:cNvSpPr>
            <a:spLocks noGrp="1"/>
          </p:cNvSpPr>
          <p:nvPr>
            <p:ph type="sldNum" sz="quarter" idx="10"/>
          </p:nvPr>
        </p:nvSpPr>
        <p:spPr/>
        <p:txBody>
          <a:bodyPr/>
          <a:lstStyle/>
          <a:p>
            <a:fld id="{BA662A8D-A95F-488E-8DE6-A2F826E2D38C}" type="slidenum">
              <a:rPr lang="en-US" smtClean="0"/>
              <a:t>34</a:t>
            </a:fld>
            <a:endParaRPr lang="en-US"/>
          </a:p>
        </p:txBody>
      </p:sp>
    </p:spTree>
    <p:extLst>
      <p:ext uri="{BB962C8B-B14F-4D97-AF65-F5344CB8AC3E}">
        <p14:creationId xmlns:p14="http://schemas.microsoft.com/office/powerpoint/2010/main" val="2655750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a:t>Need ways to mitigate threats to validity and proof of having </a:t>
            </a:r>
            <a:r>
              <a:rPr lang="en-US" dirty="0" smtClean="0"/>
              <a:t>mitigated – validity evidence at all stages.</a:t>
            </a:r>
          </a:p>
          <a:p>
            <a:endParaRPr lang="en-US" dirty="0"/>
          </a:p>
          <a:p>
            <a:r>
              <a:rPr lang="en-US" dirty="0" smtClean="0"/>
              <a:t>Possible reasons for misalignment with BAT from ACTFL examiners:</a:t>
            </a:r>
            <a:endParaRPr lang="en-US" dirty="0"/>
          </a:p>
          <a:p>
            <a:pPr lvl="1"/>
            <a:r>
              <a:rPr lang="en-US" dirty="0"/>
              <a:t>Testing rehearsed (rather than unrehearsed) language – misalignment of test type/purpose </a:t>
            </a:r>
          </a:p>
          <a:p>
            <a:pPr lvl="2"/>
            <a:r>
              <a:rPr lang="en-US" dirty="0"/>
              <a:t>E.g. using discrete questions in speaking test when goal is to measure spoken language proficiency</a:t>
            </a:r>
          </a:p>
          <a:p>
            <a:pPr lvl="1"/>
            <a:r>
              <a:rPr lang="en-US" dirty="0"/>
              <a:t>Inconsistent interpretation of STANAG 6001 – inadequate tester/rater training or norming</a:t>
            </a:r>
          </a:p>
          <a:p>
            <a:endParaRPr lang="en-US" dirty="0"/>
          </a:p>
        </p:txBody>
      </p:sp>
      <p:sp>
        <p:nvSpPr>
          <p:cNvPr id="4" name="Slide Number Placeholder 3"/>
          <p:cNvSpPr>
            <a:spLocks noGrp="1"/>
          </p:cNvSpPr>
          <p:nvPr>
            <p:ph type="sldNum" sz="quarter" idx="10"/>
          </p:nvPr>
        </p:nvSpPr>
        <p:spPr/>
        <p:txBody>
          <a:bodyPr/>
          <a:lstStyle/>
          <a:p>
            <a:fld id="{BA662A8D-A95F-488E-8DE6-A2F826E2D38C}" type="slidenum">
              <a:rPr lang="en-US" smtClean="0"/>
              <a:t>35</a:t>
            </a:fld>
            <a:endParaRPr lang="en-US"/>
          </a:p>
        </p:txBody>
      </p:sp>
    </p:spTree>
    <p:extLst>
      <p:ext uri="{BB962C8B-B14F-4D97-AF65-F5344CB8AC3E}">
        <p14:creationId xmlns:p14="http://schemas.microsoft.com/office/powerpoint/2010/main" val="20318713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39</a:t>
            </a:fld>
            <a:endParaRPr lang="en-US"/>
          </a:p>
        </p:txBody>
      </p:sp>
    </p:spTree>
    <p:extLst>
      <p:ext uri="{BB962C8B-B14F-4D97-AF65-F5344CB8AC3E}">
        <p14:creationId xmlns:p14="http://schemas.microsoft.com/office/powerpoint/2010/main" val="34553742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41</a:t>
            </a:fld>
            <a:endParaRPr lang="en-US"/>
          </a:p>
        </p:txBody>
      </p:sp>
    </p:spTree>
    <p:extLst>
      <p:ext uri="{BB962C8B-B14F-4D97-AF65-F5344CB8AC3E}">
        <p14:creationId xmlns:p14="http://schemas.microsoft.com/office/powerpoint/2010/main" val="14697761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42</a:t>
            </a:fld>
            <a:endParaRPr lang="en-US"/>
          </a:p>
        </p:txBody>
      </p:sp>
    </p:spTree>
    <p:extLst>
      <p:ext uri="{BB962C8B-B14F-4D97-AF65-F5344CB8AC3E}">
        <p14:creationId xmlns:p14="http://schemas.microsoft.com/office/powerpoint/2010/main" val="2687467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a:t>Need ways to mitigate threats to validity and proof of having </a:t>
            </a:r>
            <a:r>
              <a:rPr lang="en-US" dirty="0" smtClean="0"/>
              <a:t>mitigated – validity evidence at all stages.</a:t>
            </a:r>
          </a:p>
          <a:p>
            <a:endParaRPr lang="en-US" dirty="0"/>
          </a:p>
          <a:p>
            <a:r>
              <a:rPr lang="en-US" dirty="0" smtClean="0"/>
              <a:t>Possible reasons for misalignment with BAT from ACTFL examiners:</a:t>
            </a:r>
            <a:endParaRPr lang="en-US" dirty="0"/>
          </a:p>
          <a:p>
            <a:pPr lvl="1"/>
            <a:r>
              <a:rPr lang="en-US" dirty="0"/>
              <a:t>Testing rehearsed (rather than unrehearsed) language – misalignment of test type/purpose </a:t>
            </a:r>
          </a:p>
          <a:p>
            <a:pPr lvl="2"/>
            <a:r>
              <a:rPr lang="en-US" dirty="0"/>
              <a:t>E.g. using discrete questions in speaking test when goal is to measure spoken language proficiency</a:t>
            </a:r>
          </a:p>
          <a:p>
            <a:pPr lvl="1"/>
            <a:r>
              <a:rPr lang="en-US" dirty="0"/>
              <a:t>Inconsistent interpretation of STANAG 6001 – inadequate tester/rater training or norming</a:t>
            </a:r>
          </a:p>
          <a:p>
            <a:endParaRPr lang="en-US" dirty="0"/>
          </a:p>
        </p:txBody>
      </p:sp>
      <p:sp>
        <p:nvSpPr>
          <p:cNvPr id="4" name="Slide Number Placeholder 3"/>
          <p:cNvSpPr>
            <a:spLocks noGrp="1"/>
          </p:cNvSpPr>
          <p:nvPr>
            <p:ph type="sldNum" sz="quarter" idx="10"/>
          </p:nvPr>
        </p:nvSpPr>
        <p:spPr/>
        <p:txBody>
          <a:bodyPr/>
          <a:lstStyle/>
          <a:p>
            <a:fld id="{BA662A8D-A95F-488E-8DE6-A2F826E2D38C}" type="slidenum">
              <a:rPr lang="en-US" smtClean="0"/>
              <a:t>3</a:t>
            </a:fld>
            <a:endParaRPr lang="en-US"/>
          </a:p>
        </p:txBody>
      </p:sp>
    </p:spTree>
    <p:extLst>
      <p:ext uri="{BB962C8B-B14F-4D97-AF65-F5344CB8AC3E}">
        <p14:creationId xmlns:p14="http://schemas.microsoft.com/office/powerpoint/2010/main" val="2031871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sample claims – adapted from PELA (get ref – add to </a:t>
            </a:r>
            <a:r>
              <a:rPr lang="en-US" dirty="0" err="1" smtClean="0"/>
              <a:t>biblio</a:t>
            </a:r>
            <a:r>
              <a:rPr lang="en-US" dirty="0" smtClean="0"/>
              <a:t> at end)</a:t>
            </a:r>
            <a:endParaRPr lang="en-US" dirty="0"/>
          </a:p>
        </p:txBody>
      </p:sp>
      <p:sp>
        <p:nvSpPr>
          <p:cNvPr id="4" name="Slide Number Placeholder 3"/>
          <p:cNvSpPr>
            <a:spLocks noGrp="1"/>
          </p:cNvSpPr>
          <p:nvPr>
            <p:ph type="sldNum" sz="quarter" idx="10"/>
          </p:nvPr>
        </p:nvSpPr>
        <p:spPr/>
        <p:txBody>
          <a:bodyPr/>
          <a:lstStyle/>
          <a:p>
            <a:fld id="{BA662A8D-A95F-488E-8DE6-A2F826E2D38C}" type="slidenum">
              <a:rPr lang="en-US" smtClean="0"/>
              <a:t>5</a:t>
            </a:fld>
            <a:endParaRPr lang="en-US"/>
          </a:p>
        </p:txBody>
      </p:sp>
    </p:spTree>
    <p:extLst>
      <p:ext uri="{BB962C8B-B14F-4D97-AF65-F5344CB8AC3E}">
        <p14:creationId xmlns:p14="http://schemas.microsoft.com/office/powerpoint/2010/main" val="3432677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6</a:t>
            </a:fld>
            <a:endParaRPr lang="en-US"/>
          </a:p>
        </p:txBody>
      </p:sp>
    </p:spTree>
    <p:extLst>
      <p:ext uri="{BB962C8B-B14F-4D97-AF65-F5344CB8AC3E}">
        <p14:creationId xmlns:p14="http://schemas.microsoft.com/office/powerpoint/2010/main" val="1109528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7</a:t>
            </a:fld>
            <a:endParaRPr lang="en-US"/>
          </a:p>
        </p:txBody>
      </p:sp>
    </p:spTree>
    <p:extLst>
      <p:ext uri="{BB962C8B-B14F-4D97-AF65-F5344CB8AC3E}">
        <p14:creationId xmlns:p14="http://schemas.microsoft.com/office/powerpoint/2010/main" val="3096625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8</a:t>
            </a:fld>
            <a:endParaRPr lang="en-US"/>
          </a:p>
        </p:txBody>
      </p:sp>
    </p:spTree>
    <p:extLst>
      <p:ext uri="{BB962C8B-B14F-4D97-AF65-F5344CB8AC3E}">
        <p14:creationId xmlns:p14="http://schemas.microsoft.com/office/powerpoint/2010/main" val="1016659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more complicated way of working the same question as the previous slide – and a diagram from KANE and OGLESBY to visually demonstrate how specs are linked to the construct, the construct within the domain and ultimately, individual test tasks, prompts and criteria on the test (as defined by specs)</a:t>
            </a:r>
            <a:endParaRPr lang="en-US" dirty="0"/>
          </a:p>
        </p:txBody>
      </p:sp>
      <p:sp>
        <p:nvSpPr>
          <p:cNvPr id="4" name="Slide Number Placeholder 3"/>
          <p:cNvSpPr>
            <a:spLocks noGrp="1"/>
          </p:cNvSpPr>
          <p:nvPr>
            <p:ph type="sldNum" sz="quarter" idx="10"/>
          </p:nvPr>
        </p:nvSpPr>
        <p:spPr/>
        <p:txBody>
          <a:bodyPr/>
          <a:lstStyle/>
          <a:p>
            <a:fld id="{BA662A8D-A95F-488E-8DE6-A2F826E2D38C}" type="slidenum">
              <a:rPr lang="en-US" smtClean="0"/>
              <a:t>10</a:t>
            </a:fld>
            <a:endParaRPr lang="en-US"/>
          </a:p>
        </p:txBody>
      </p:sp>
    </p:spTree>
    <p:extLst>
      <p:ext uri="{BB962C8B-B14F-4D97-AF65-F5344CB8AC3E}">
        <p14:creationId xmlns:p14="http://schemas.microsoft.com/office/powerpoint/2010/main" val="3155157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662A8D-A95F-488E-8DE6-A2F826E2D38C}" type="slidenum">
              <a:rPr lang="en-US" smtClean="0"/>
              <a:t>11</a:t>
            </a:fld>
            <a:endParaRPr lang="en-US"/>
          </a:p>
        </p:txBody>
      </p:sp>
    </p:spTree>
    <p:extLst>
      <p:ext uri="{BB962C8B-B14F-4D97-AF65-F5344CB8AC3E}">
        <p14:creationId xmlns:p14="http://schemas.microsoft.com/office/powerpoint/2010/main" val="948477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A667F2-2A6E-4A6A-8854-34E6AAFF7F05}" type="datetimeFigureOut">
              <a:rPr lang="en-US" smtClean="0"/>
              <a:t>9/6/16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DF5AE-8E78-4019-A4DB-ED2519234FCD}" type="slidenum">
              <a:rPr lang="en-US" smtClean="0"/>
              <a:t>‹#›</a:t>
            </a:fld>
            <a:endParaRPr lang="en-US"/>
          </a:p>
        </p:txBody>
      </p:sp>
    </p:spTree>
    <p:extLst>
      <p:ext uri="{BB962C8B-B14F-4D97-AF65-F5344CB8AC3E}">
        <p14:creationId xmlns:p14="http://schemas.microsoft.com/office/powerpoint/2010/main" val="370397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A667F2-2A6E-4A6A-8854-34E6AAFF7F05}" type="datetimeFigureOut">
              <a:rPr lang="en-US" smtClean="0"/>
              <a:t>9/6/16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DF5AE-8E78-4019-A4DB-ED2519234FCD}" type="slidenum">
              <a:rPr lang="en-US" smtClean="0"/>
              <a:t>‹#›</a:t>
            </a:fld>
            <a:endParaRPr lang="en-US"/>
          </a:p>
        </p:txBody>
      </p:sp>
    </p:spTree>
    <p:extLst>
      <p:ext uri="{BB962C8B-B14F-4D97-AF65-F5344CB8AC3E}">
        <p14:creationId xmlns:p14="http://schemas.microsoft.com/office/powerpoint/2010/main" val="1500636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A667F2-2A6E-4A6A-8854-34E6AAFF7F05}" type="datetimeFigureOut">
              <a:rPr lang="en-US" smtClean="0"/>
              <a:t>9/6/16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DF5AE-8E78-4019-A4DB-ED2519234FCD}" type="slidenum">
              <a:rPr lang="en-US" smtClean="0"/>
              <a:t>‹#›</a:t>
            </a:fld>
            <a:endParaRPr lang="en-US"/>
          </a:p>
        </p:txBody>
      </p:sp>
    </p:spTree>
    <p:extLst>
      <p:ext uri="{BB962C8B-B14F-4D97-AF65-F5344CB8AC3E}">
        <p14:creationId xmlns:p14="http://schemas.microsoft.com/office/powerpoint/2010/main" val="80238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A667F2-2A6E-4A6A-8854-34E6AAFF7F05}" type="datetimeFigureOut">
              <a:rPr lang="en-US" smtClean="0"/>
              <a:t>9/6/16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DF5AE-8E78-4019-A4DB-ED2519234FCD}" type="slidenum">
              <a:rPr lang="en-US" smtClean="0"/>
              <a:t>‹#›</a:t>
            </a:fld>
            <a:endParaRPr lang="en-US"/>
          </a:p>
        </p:txBody>
      </p:sp>
    </p:spTree>
    <p:extLst>
      <p:ext uri="{BB962C8B-B14F-4D97-AF65-F5344CB8AC3E}">
        <p14:creationId xmlns:p14="http://schemas.microsoft.com/office/powerpoint/2010/main" val="2797814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A667F2-2A6E-4A6A-8854-34E6AAFF7F05}" type="datetimeFigureOut">
              <a:rPr lang="en-US" smtClean="0"/>
              <a:t>9/6/16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DF5AE-8E78-4019-A4DB-ED2519234FCD}" type="slidenum">
              <a:rPr lang="en-US" smtClean="0"/>
              <a:t>‹#›</a:t>
            </a:fld>
            <a:endParaRPr lang="en-US"/>
          </a:p>
        </p:txBody>
      </p:sp>
    </p:spTree>
    <p:extLst>
      <p:ext uri="{BB962C8B-B14F-4D97-AF65-F5344CB8AC3E}">
        <p14:creationId xmlns:p14="http://schemas.microsoft.com/office/powerpoint/2010/main" val="332758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A667F2-2A6E-4A6A-8854-34E6AAFF7F05}" type="datetimeFigureOut">
              <a:rPr lang="en-US" smtClean="0"/>
              <a:t>9/6/16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DF5AE-8E78-4019-A4DB-ED2519234FCD}" type="slidenum">
              <a:rPr lang="en-US" smtClean="0"/>
              <a:t>‹#›</a:t>
            </a:fld>
            <a:endParaRPr lang="en-US"/>
          </a:p>
        </p:txBody>
      </p:sp>
    </p:spTree>
    <p:extLst>
      <p:ext uri="{BB962C8B-B14F-4D97-AF65-F5344CB8AC3E}">
        <p14:creationId xmlns:p14="http://schemas.microsoft.com/office/powerpoint/2010/main" val="3687309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A667F2-2A6E-4A6A-8854-34E6AAFF7F05}" type="datetimeFigureOut">
              <a:rPr lang="en-US" smtClean="0"/>
              <a:t>9/6/16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6DF5AE-8E78-4019-A4DB-ED2519234FCD}" type="slidenum">
              <a:rPr lang="en-US" smtClean="0"/>
              <a:t>‹#›</a:t>
            </a:fld>
            <a:endParaRPr lang="en-US"/>
          </a:p>
        </p:txBody>
      </p:sp>
    </p:spTree>
    <p:extLst>
      <p:ext uri="{BB962C8B-B14F-4D97-AF65-F5344CB8AC3E}">
        <p14:creationId xmlns:p14="http://schemas.microsoft.com/office/powerpoint/2010/main" val="3704211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A667F2-2A6E-4A6A-8854-34E6AAFF7F05}" type="datetimeFigureOut">
              <a:rPr lang="en-US" smtClean="0"/>
              <a:t>9/6/16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6DF5AE-8E78-4019-A4DB-ED2519234FCD}" type="slidenum">
              <a:rPr lang="en-US" smtClean="0"/>
              <a:t>‹#›</a:t>
            </a:fld>
            <a:endParaRPr lang="en-US"/>
          </a:p>
        </p:txBody>
      </p:sp>
    </p:spTree>
    <p:extLst>
      <p:ext uri="{BB962C8B-B14F-4D97-AF65-F5344CB8AC3E}">
        <p14:creationId xmlns:p14="http://schemas.microsoft.com/office/powerpoint/2010/main" val="2713033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A667F2-2A6E-4A6A-8854-34E6AAFF7F05}" type="datetimeFigureOut">
              <a:rPr lang="en-US" smtClean="0"/>
              <a:t>9/6/16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6DF5AE-8E78-4019-A4DB-ED2519234FCD}" type="slidenum">
              <a:rPr lang="en-US" smtClean="0"/>
              <a:t>‹#›</a:t>
            </a:fld>
            <a:endParaRPr lang="en-US"/>
          </a:p>
        </p:txBody>
      </p:sp>
    </p:spTree>
    <p:extLst>
      <p:ext uri="{BB962C8B-B14F-4D97-AF65-F5344CB8AC3E}">
        <p14:creationId xmlns:p14="http://schemas.microsoft.com/office/powerpoint/2010/main" val="2124738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A667F2-2A6E-4A6A-8854-34E6AAFF7F05}" type="datetimeFigureOut">
              <a:rPr lang="en-US" smtClean="0"/>
              <a:t>9/6/16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DF5AE-8E78-4019-A4DB-ED2519234FCD}" type="slidenum">
              <a:rPr lang="en-US" smtClean="0"/>
              <a:t>‹#›</a:t>
            </a:fld>
            <a:endParaRPr lang="en-US"/>
          </a:p>
        </p:txBody>
      </p:sp>
    </p:spTree>
    <p:extLst>
      <p:ext uri="{BB962C8B-B14F-4D97-AF65-F5344CB8AC3E}">
        <p14:creationId xmlns:p14="http://schemas.microsoft.com/office/powerpoint/2010/main" val="532524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A667F2-2A6E-4A6A-8854-34E6AAFF7F05}" type="datetimeFigureOut">
              <a:rPr lang="en-US" smtClean="0"/>
              <a:t>9/6/16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DF5AE-8E78-4019-A4DB-ED2519234FCD}" type="slidenum">
              <a:rPr lang="en-US" smtClean="0"/>
              <a:t>‹#›</a:t>
            </a:fld>
            <a:endParaRPr lang="en-US"/>
          </a:p>
        </p:txBody>
      </p:sp>
    </p:spTree>
    <p:extLst>
      <p:ext uri="{BB962C8B-B14F-4D97-AF65-F5344CB8AC3E}">
        <p14:creationId xmlns:p14="http://schemas.microsoft.com/office/powerpoint/2010/main" val="14214796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A667F2-2A6E-4A6A-8854-34E6AAFF7F05}" type="datetimeFigureOut">
              <a:rPr lang="en-US" smtClean="0"/>
              <a:t>9/6/16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DF5AE-8E78-4019-A4DB-ED2519234FCD}" type="slidenum">
              <a:rPr lang="en-US" smtClean="0"/>
              <a:t>‹#›</a:t>
            </a:fld>
            <a:endParaRPr lang="en-US"/>
          </a:p>
        </p:txBody>
      </p:sp>
    </p:spTree>
    <p:extLst>
      <p:ext uri="{BB962C8B-B14F-4D97-AF65-F5344CB8AC3E}">
        <p14:creationId xmlns:p14="http://schemas.microsoft.com/office/powerpoint/2010/main" val="544561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1.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 Id="rId3" Type="http://schemas.openxmlformats.org/officeDocument/2006/relationships/image" Target="../media/image1.gi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hyperlink" Target="http://natobilc.org/en/products/bilc-subjects/project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9.png"/></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8" Type="http://schemas.openxmlformats.org/officeDocument/2006/relationships/image" Target="../media/image1.gif"/><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7.xml"/><Relationship Id="rId2"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image" Target="../media/image1.gif"/><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2832629"/>
            <a:ext cx="9144000" cy="2387600"/>
          </a:xfrm>
        </p:spPr>
        <p:txBody>
          <a:bodyPr>
            <a:normAutofit fontScale="90000"/>
          </a:bodyPr>
          <a:lstStyle/>
          <a:p>
            <a:r>
              <a:rPr lang="en-US" sz="7300" b="1" dirty="0" smtClean="0">
                <a:latin typeface="+mn-lt"/>
              </a:rPr>
              <a:t>Validation Practices </a:t>
            </a:r>
            <a:br>
              <a:rPr lang="en-US" sz="7300" b="1" dirty="0" smtClean="0">
                <a:latin typeface="+mn-lt"/>
              </a:rPr>
            </a:br>
            <a:r>
              <a:rPr lang="en-US" sz="7300" b="1" dirty="0" smtClean="0">
                <a:latin typeface="+mn-lt"/>
              </a:rPr>
              <a:t>&amp;</a:t>
            </a:r>
            <a:br>
              <a:rPr lang="en-US" sz="7300" b="1" dirty="0" smtClean="0">
                <a:latin typeface="+mn-lt"/>
              </a:rPr>
            </a:br>
            <a:r>
              <a:rPr lang="en-US" sz="7300" b="1" dirty="0" smtClean="0">
                <a:latin typeface="+mn-lt"/>
              </a:rPr>
              <a:t>Validity Evidence</a:t>
            </a:r>
            <a:br>
              <a:rPr lang="en-US" sz="7300" b="1" dirty="0" smtClean="0">
                <a:latin typeface="+mn-lt"/>
              </a:rPr>
            </a:br>
            <a:r>
              <a:rPr lang="en-US" sz="4400" b="1" dirty="0" smtClean="0"/>
              <a:t>for</a:t>
            </a:r>
            <a:r>
              <a:rPr lang="en-US" b="1" dirty="0" smtClean="0"/>
              <a:t/>
            </a:r>
            <a:br>
              <a:rPr lang="en-US" b="1" dirty="0" smtClean="0"/>
            </a:br>
            <a:r>
              <a:rPr lang="en-US" b="1" dirty="0" smtClean="0"/>
              <a:t>Productive Skills Testing</a:t>
            </a:r>
            <a:r>
              <a:rPr lang="en-US" dirty="0" smtClean="0"/>
              <a:t/>
            </a:r>
            <a:br>
              <a:rPr lang="en-US" dirty="0" smtClean="0"/>
            </a:br>
            <a:r>
              <a:rPr lang="en-US" sz="800" dirty="0" smtClean="0"/>
              <a:t>_</a:t>
            </a:r>
            <a:r>
              <a:rPr lang="en-US" dirty="0" smtClean="0"/>
              <a:t/>
            </a:r>
            <a:br>
              <a:rPr lang="en-US" dirty="0" smtClean="0"/>
            </a:br>
            <a:r>
              <a:rPr lang="en-US" sz="3600" b="1" dirty="0" smtClean="0"/>
              <a:t>STANAG 6001</a:t>
            </a:r>
            <a:endParaRPr lang="en-US" sz="3600" b="1" dirty="0"/>
          </a:p>
        </p:txBody>
      </p:sp>
      <p:sp>
        <p:nvSpPr>
          <p:cNvPr id="5" name="Subtitle 4"/>
          <p:cNvSpPr>
            <a:spLocks noGrp="1"/>
          </p:cNvSpPr>
          <p:nvPr>
            <p:ph type="subTitle" idx="1"/>
          </p:nvPr>
        </p:nvSpPr>
        <p:spPr>
          <a:xfrm>
            <a:off x="1524000" y="5655733"/>
            <a:ext cx="9144000" cy="1105429"/>
          </a:xfrm>
        </p:spPr>
        <p:txBody>
          <a:bodyPr>
            <a:normAutofit/>
          </a:bodyPr>
          <a:lstStyle/>
          <a:p>
            <a:pPr>
              <a:lnSpc>
                <a:spcPct val="100000"/>
              </a:lnSpc>
              <a:spcBef>
                <a:spcPts val="0"/>
              </a:spcBef>
            </a:pPr>
            <a:r>
              <a:rPr lang="en-US" sz="2000" dirty="0" smtClean="0"/>
              <a:t>Roxane Harrison</a:t>
            </a:r>
          </a:p>
          <a:p>
            <a:pPr>
              <a:lnSpc>
                <a:spcPct val="100000"/>
              </a:lnSpc>
              <a:spcBef>
                <a:spcPts val="0"/>
              </a:spcBef>
            </a:pPr>
            <a:r>
              <a:rPr lang="en-US" sz="2000" dirty="0" smtClean="0"/>
              <a:t>English Language Program Department</a:t>
            </a:r>
          </a:p>
          <a:p>
            <a:pPr>
              <a:lnSpc>
                <a:spcPct val="100000"/>
              </a:lnSpc>
              <a:spcBef>
                <a:spcPts val="0"/>
              </a:spcBef>
            </a:pPr>
            <a:r>
              <a:rPr lang="en-US" sz="2000" dirty="0" smtClean="0"/>
              <a:t>Partner Language Training Center Europe</a:t>
            </a:r>
          </a:p>
        </p:txBody>
      </p:sp>
    </p:spTree>
    <p:extLst>
      <p:ext uri="{BB962C8B-B14F-4D97-AF65-F5344CB8AC3E}">
        <p14:creationId xmlns:p14="http://schemas.microsoft.com/office/powerpoint/2010/main" val="3491635691"/>
      </p:ext>
    </p:extLst>
  </p:cSld>
  <p:clrMapOvr>
    <a:masterClrMapping/>
  </p:clrMapOvr>
  <p:transition xmlns:p14="http://schemas.microsoft.com/office/powerpoint/2010/main">
    <p:push dir="u"/>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43957" y="3516642"/>
            <a:ext cx="5584309" cy="1715758"/>
          </a:xfrm>
          <a:ln>
            <a:solidFill>
              <a:schemeClr val="accent1">
                <a:lumMod val="60000"/>
                <a:lumOff val="40000"/>
              </a:schemeClr>
            </a:solidFill>
          </a:ln>
        </p:spPr>
        <p:txBody>
          <a:bodyPr>
            <a:normAutofit fontScale="90000"/>
          </a:bodyPr>
          <a:lstStyle/>
          <a:p>
            <a:pPr algn="ctr"/>
            <a:r>
              <a:rPr lang="en-US" sz="4000" dirty="0" smtClean="0"/>
              <a:t>Do tasks and </a:t>
            </a:r>
            <a:br>
              <a:rPr lang="en-US" sz="4000" dirty="0" smtClean="0"/>
            </a:br>
            <a:r>
              <a:rPr lang="en-US" sz="4000" dirty="0" smtClean="0"/>
              <a:t>criteria implement </a:t>
            </a:r>
            <a:br>
              <a:rPr lang="en-US" sz="4000" dirty="0" smtClean="0"/>
            </a:br>
            <a:r>
              <a:rPr lang="en-US" sz="4000" dirty="0" smtClean="0"/>
              <a:t>the construct?</a:t>
            </a:r>
            <a:endParaRPr lang="en-US" sz="4000" dirty="0"/>
          </a:p>
        </p:txBody>
      </p:sp>
      <p:pic>
        <p:nvPicPr>
          <p:cNvPr id="4" name="Content Placeholder 3"/>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r="30102" b="43872"/>
          <a:stretch/>
        </p:blipFill>
        <p:spPr>
          <a:xfrm>
            <a:off x="6364572" y="170302"/>
            <a:ext cx="5234761" cy="6356764"/>
          </a:xfrm>
        </p:spPr>
      </p:pic>
      <p:sp>
        <p:nvSpPr>
          <p:cNvPr id="2" name="TextBox 1"/>
          <p:cNvSpPr txBox="1"/>
          <p:nvPr/>
        </p:nvSpPr>
        <p:spPr>
          <a:xfrm>
            <a:off x="173025" y="949234"/>
            <a:ext cx="5855241" cy="2246769"/>
          </a:xfrm>
          <a:prstGeom prst="rect">
            <a:avLst/>
          </a:prstGeom>
          <a:noFill/>
        </p:spPr>
        <p:txBody>
          <a:bodyPr wrap="square" rtlCol="0">
            <a:spAutoFit/>
          </a:bodyPr>
          <a:lstStyle/>
          <a:p>
            <a:pPr algn="ctr"/>
            <a:r>
              <a:rPr lang="en-US" sz="2800" b="1" dirty="0" smtClean="0">
                <a:solidFill>
                  <a:schemeClr val="accent1">
                    <a:lumMod val="75000"/>
                  </a:schemeClr>
                </a:solidFill>
              </a:rPr>
              <a:t>CLAIM:  The </a:t>
            </a:r>
            <a:r>
              <a:rPr lang="en-US" sz="2800" b="1" dirty="0">
                <a:solidFill>
                  <a:schemeClr val="accent1">
                    <a:lumMod val="75000"/>
                  </a:schemeClr>
                </a:solidFill>
              </a:rPr>
              <a:t>test tasks are adequate proxies for those performed in the target language domain.</a:t>
            </a:r>
          </a:p>
          <a:p>
            <a:endParaRPr lang="en-US" sz="2800" dirty="0" smtClean="0"/>
          </a:p>
          <a:p>
            <a:endParaRPr lang="en-US" sz="2800" dirty="0"/>
          </a:p>
        </p:txBody>
      </p:sp>
      <p:sp>
        <p:nvSpPr>
          <p:cNvPr id="6" name="TextBox 5"/>
          <p:cNvSpPr txBox="1"/>
          <p:nvPr/>
        </p:nvSpPr>
        <p:spPr>
          <a:xfrm>
            <a:off x="11045335" y="5232400"/>
            <a:ext cx="1107996" cy="923330"/>
          </a:xfrm>
          <a:prstGeom prst="rect">
            <a:avLst/>
          </a:prstGeom>
          <a:noFill/>
        </p:spPr>
        <p:txBody>
          <a:bodyPr wrap="none" rtlCol="0">
            <a:spAutoFit/>
          </a:bodyPr>
          <a:lstStyle/>
          <a:p>
            <a:r>
              <a:rPr lang="en-US" dirty="0" smtClean="0"/>
              <a:t>Test(s)</a:t>
            </a:r>
          </a:p>
          <a:p>
            <a:r>
              <a:rPr lang="en-US" dirty="0" smtClean="0"/>
              <a:t>(including</a:t>
            </a:r>
          </a:p>
          <a:p>
            <a:r>
              <a:rPr lang="en-US" dirty="0" smtClean="0"/>
              <a:t>Scoring)</a:t>
            </a:r>
            <a:endParaRPr lang="en-US" dirty="0"/>
          </a:p>
        </p:txBody>
      </p:sp>
    </p:spTree>
    <p:extLst>
      <p:ext uri="{BB962C8B-B14F-4D97-AF65-F5344CB8AC3E}">
        <p14:creationId xmlns:p14="http://schemas.microsoft.com/office/powerpoint/2010/main" val="283303839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173024" y="1295403"/>
            <a:ext cx="11680307" cy="726765"/>
          </a:xfrm>
          <a:ln>
            <a:solidFill>
              <a:schemeClr val="accent1">
                <a:lumMod val="60000"/>
                <a:lumOff val="40000"/>
              </a:schemeClr>
            </a:solidFill>
          </a:ln>
        </p:spPr>
        <p:txBody>
          <a:bodyPr>
            <a:normAutofit fontScale="90000"/>
          </a:bodyPr>
          <a:lstStyle/>
          <a:p>
            <a:pPr algn="ctr"/>
            <a:r>
              <a:rPr lang="en-US" sz="4000" dirty="0" smtClean="0"/>
              <a:t>Do tasks, prompts, and criteria implement the construct?</a:t>
            </a:r>
            <a:endParaRPr lang="en-US" sz="4000" dirty="0"/>
          </a:p>
        </p:txBody>
      </p:sp>
      <p:sp>
        <p:nvSpPr>
          <p:cNvPr id="16" name="Content Placeholder 15"/>
          <p:cNvSpPr>
            <a:spLocks noGrp="1"/>
          </p:cNvSpPr>
          <p:nvPr>
            <p:ph idx="1"/>
          </p:nvPr>
        </p:nvSpPr>
        <p:spPr>
          <a:xfrm>
            <a:off x="173025" y="2082801"/>
            <a:ext cx="11680307" cy="3623732"/>
          </a:xfrm>
        </p:spPr>
        <p:txBody>
          <a:bodyPr>
            <a:normAutofit lnSpcReduction="10000"/>
          </a:bodyPr>
          <a:lstStyle/>
          <a:p>
            <a:endParaRPr lang="en-US" dirty="0" smtClean="0"/>
          </a:p>
          <a:p>
            <a:pPr lvl="1"/>
            <a:r>
              <a:rPr lang="en-US" sz="3600" dirty="0" smtClean="0"/>
              <a:t>Do </a:t>
            </a:r>
            <a:r>
              <a:rPr lang="en-US" sz="3600" b="1" dirty="0" smtClean="0">
                <a:solidFill>
                  <a:schemeClr val="accent6">
                    <a:lumMod val="75000"/>
                  </a:schemeClr>
                </a:solidFill>
              </a:rPr>
              <a:t>test specifications </a:t>
            </a:r>
            <a:r>
              <a:rPr lang="en-US" sz="3600" dirty="0" smtClean="0"/>
              <a:t>outline content, topics, tasks and accuracy for each productive skill at each level of STANAG 6001?</a:t>
            </a:r>
          </a:p>
          <a:p>
            <a:pPr marL="457200" lvl="1" indent="0">
              <a:buNone/>
            </a:pPr>
            <a:endParaRPr lang="en-US" sz="3600" dirty="0" smtClean="0"/>
          </a:p>
          <a:p>
            <a:pPr lvl="1"/>
            <a:r>
              <a:rPr lang="en-US" sz="3600" dirty="0" smtClean="0"/>
              <a:t>Do </a:t>
            </a:r>
            <a:r>
              <a:rPr lang="en-US" sz="3600" b="1" dirty="0" smtClean="0">
                <a:solidFill>
                  <a:schemeClr val="accent6">
                    <a:lumMod val="75000"/>
                  </a:schemeClr>
                </a:solidFill>
              </a:rPr>
              <a:t>test specifications </a:t>
            </a:r>
            <a:r>
              <a:rPr lang="en-US" sz="3600" dirty="0" smtClean="0"/>
              <a:t>define the number of tasks and topics required for each skill at each level?</a:t>
            </a:r>
            <a:endParaRPr lang="en-US" sz="3600" dirty="0"/>
          </a:p>
        </p:txBody>
      </p:sp>
      <p:sp>
        <p:nvSpPr>
          <p:cNvPr id="2" name="TextBox 1"/>
          <p:cNvSpPr txBox="1"/>
          <p:nvPr/>
        </p:nvSpPr>
        <p:spPr>
          <a:xfrm>
            <a:off x="173024" y="166642"/>
            <a:ext cx="11680307" cy="1384995"/>
          </a:xfrm>
          <a:prstGeom prst="rect">
            <a:avLst/>
          </a:prstGeom>
          <a:noFill/>
        </p:spPr>
        <p:txBody>
          <a:bodyPr wrap="square" rtlCol="0">
            <a:spAutoFit/>
          </a:bodyPr>
          <a:lstStyle/>
          <a:p>
            <a:pPr algn="ctr"/>
            <a:r>
              <a:rPr lang="en-US" sz="2800" b="1" dirty="0" smtClean="0">
                <a:solidFill>
                  <a:schemeClr val="accent1">
                    <a:lumMod val="75000"/>
                  </a:schemeClr>
                </a:solidFill>
              </a:rPr>
              <a:t>CLAIM:  The </a:t>
            </a:r>
            <a:r>
              <a:rPr lang="en-US" sz="2800" b="1" dirty="0">
                <a:solidFill>
                  <a:schemeClr val="accent1">
                    <a:lumMod val="75000"/>
                  </a:schemeClr>
                </a:solidFill>
              </a:rPr>
              <a:t>test tasks are adequate proxies for those performed in the target language domain.</a:t>
            </a:r>
          </a:p>
          <a:p>
            <a:endParaRPr lang="en-US" sz="2800" dirty="0"/>
          </a:p>
        </p:txBody>
      </p:sp>
      <p:grpSp>
        <p:nvGrpSpPr>
          <p:cNvPr id="13" name="Group 12"/>
          <p:cNvGrpSpPr/>
          <p:nvPr/>
        </p:nvGrpSpPr>
        <p:grpSpPr>
          <a:xfrm>
            <a:off x="1456266" y="2327071"/>
            <a:ext cx="10617201" cy="4210459"/>
            <a:chOff x="1456266" y="2327071"/>
            <a:chExt cx="10617201" cy="4210459"/>
          </a:xfrm>
        </p:grpSpPr>
        <p:sp>
          <p:nvSpPr>
            <p:cNvPr id="3" name="TextBox 2"/>
            <p:cNvSpPr txBox="1"/>
            <p:nvPr/>
          </p:nvSpPr>
          <p:spPr>
            <a:xfrm>
              <a:off x="7399867" y="5706533"/>
              <a:ext cx="4673600" cy="830997"/>
            </a:xfrm>
            <a:prstGeom prst="rect">
              <a:avLst/>
            </a:prstGeom>
            <a:noFill/>
          </p:spPr>
          <p:txBody>
            <a:bodyPr wrap="square" rtlCol="0">
              <a:spAutoFit/>
            </a:bodyPr>
            <a:lstStyle/>
            <a:p>
              <a:r>
                <a:rPr lang="en-US" sz="4800" b="1" dirty="0" smtClean="0">
                  <a:solidFill>
                    <a:schemeClr val="accent6">
                      <a:lumMod val="75000"/>
                    </a:schemeClr>
                  </a:solidFill>
                </a:rPr>
                <a:t>validity evidence</a:t>
              </a:r>
              <a:endParaRPr lang="en-US" sz="4800" b="1" dirty="0">
                <a:solidFill>
                  <a:schemeClr val="accent6">
                    <a:lumMod val="75000"/>
                  </a:schemeClr>
                </a:solidFill>
              </a:endParaRPr>
            </a:p>
          </p:txBody>
        </p:sp>
        <p:grpSp>
          <p:nvGrpSpPr>
            <p:cNvPr id="12" name="Group 11"/>
            <p:cNvGrpSpPr/>
            <p:nvPr/>
          </p:nvGrpSpPr>
          <p:grpSpPr>
            <a:xfrm>
              <a:off x="1456266" y="2327071"/>
              <a:ext cx="5943601" cy="3684262"/>
              <a:chOff x="1456266" y="2327071"/>
              <a:chExt cx="5943601" cy="3684262"/>
            </a:xfrm>
          </p:grpSpPr>
          <p:cxnSp>
            <p:nvCxnSpPr>
              <p:cNvPr id="5" name="Straight Arrow Connector 4"/>
              <p:cNvCxnSpPr/>
              <p:nvPr/>
            </p:nvCxnSpPr>
            <p:spPr>
              <a:xfrm>
                <a:off x="4876800" y="4792133"/>
                <a:ext cx="2523067" cy="1219200"/>
              </a:xfrm>
              <a:prstGeom prst="straightConnector1">
                <a:avLst/>
              </a:prstGeom>
              <a:ln>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1456267" y="4163072"/>
                <a:ext cx="3640667" cy="795866"/>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456266" y="2327071"/>
                <a:ext cx="3640667" cy="795866"/>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4876800" y="3122937"/>
                <a:ext cx="2523067" cy="2888396"/>
              </a:xfrm>
              <a:prstGeom prst="straightConnector1">
                <a:avLst/>
              </a:prstGeom>
              <a:ln>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28203751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p:cNvSpPr>
            <a:spLocks noGrp="1"/>
          </p:cNvSpPr>
          <p:nvPr>
            <p:ph idx="1"/>
          </p:nvPr>
        </p:nvSpPr>
        <p:spPr>
          <a:xfrm>
            <a:off x="152401" y="2184400"/>
            <a:ext cx="11758742" cy="4487333"/>
          </a:xfrm>
        </p:spPr>
        <p:txBody>
          <a:bodyPr>
            <a:normAutofit fontScale="92500" lnSpcReduction="10000"/>
          </a:bodyPr>
          <a:lstStyle/>
          <a:p>
            <a:pPr>
              <a:spcBef>
                <a:spcPts val="1200"/>
              </a:spcBef>
              <a:spcAft>
                <a:spcPts val="600"/>
              </a:spcAft>
              <a:buFont typeface="Wingdings" panose="05000000000000000000" pitchFamily="2" charset="2"/>
              <a:buChar char="q"/>
            </a:pPr>
            <a:r>
              <a:rPr lang="en-US" dirty="0" smtClean="0"/>
              <a:t>Do writing prompts and speaking tasks clearly elicit the desired language? </a:t>
            </a:r>
          </a:p>
          <a:p>
            <a:pPr lvl="1">
              <a:spcBef>
                <a:spcPts val="1200"/>
              </a:spcBef>
              <a:spcAft>
                <a:spcPts val="600"/>
              </a:spcAft>
              <a:buFont typeface="Wingdings" panose="05000000000000000000" pitchFamily="2" charset="2"/>
              <a:buChar char="q"/>
            </a:pPr>
            <a:r>
              <a:rPr lang="en-US" dirty="0" smtClean="0"/>
              <a:t>Do you have </a:t>
            </a:r>
            <a:r>
              <a:rPr lang="en-US" b="1" dirty="0" smtClean="0">
                <a:solidFill>
                  <a:schemeClr val="accent6">
                    <a:lumMod val="75000"/>
                  </a:schemeClr>
                </a:solidFill>
              </a:rPr>
              <a:t>item moderation checklists for speaking and writing prompts</a:t>
            </a:r>
            <a:r>
              <a:rPr lang="en-US" dirty="0" smtClean="0"/>
              <a:t>?  </a:t>
            </a:r>
          </a:p>
          <a:p>
            <a:pPr lvl="1">
              <a:spcBef>
                <a:spcPts val="1200"/>
              </a:spcBef>
              <a:spcAft>
                <a:spcPts val="600"/>
              </a:spcAft>
              <a:buFont typeface="Wingdings" panose="05000000000000000000" pitchFamily="2" charset="2"/>
              <a:buChar char="q"/>
            </a:pPr>
            <a:r>
              <a:rPr lang="en-US" dirty="0" smtClean="0"/>
              <a:t>Do they match the test specifications?</a:t>
            </a:r>
          </a:p>
          <a:p>
            <a:pPr lvl="1">
              <a:buFont typeface="Wingdings" panose="05000000000000000000" pitchFamily="2" charset="2"/>
              <a:buChar char="q"/>
            </a:pPr>
            <a:endParaRPr lang="en-US" dirty="0" smtClean="0"/>
          </a:p>
          <a:p>
            <a:pPr>
              <a:buFont typeface="Wingdings" panose="05000000000000000000" pitchFamily="2" charset="2"/>
              <a:buChar char="q"/>
            </a:pPr>
            <a:r>
              <a:rPr lang="en-US" dirty="0" smtClean="0"/>
              <a:t>Have any test-user </a:t>
            </a:r>
            <a:r>
              <a:rPr lang="en-US" b="1" dirty="0" smtClean="0">
                <a:solidFill>
                  <a:schemeClr val="accent6">
                    <a:lumMod val="75000"/>
                  </a:schemeClr>
                </a:solidFill>
              </a:rPr>
              <a:t>questionnaires</a:t>
            </a:r>
            <a:r>
              <a:rPr lang="en-US" dirty="0" smtClean="0"/>
              <a:t> been administered regarding:</a:t>
            </a:r>
          </a:p>
          <a:p>
            <a:pPr lvl="2">
              <a:buFont typeface="Wingdings" panose="05000000000000000000" pitchFamily="2" charset="2"/>
              <a:buChar char="q"/>
            </a:pPr>
            <a:r>
              <a:rPr lang="en-US" dirty="0" smtClean="0"/>
              <a:t>clarity of questions/prompts?</a:t>
            </a:r>
          </a:p>
          <a:p>
            <a:pPr lvl="2">
              <a:buFont typeface="Wingdings" panose="05000000000000000000" pitchFamily="2" charset="2"/>
              <a:buChar char="q"/>
            </a:pPr>
            <a:r>
              <a:rPr lang="en-US" dirty="0" smtClean="0"/>
              <a:t>suitability of tasks and topics?</a:t>
            </a:r>
          </a:p>
          <a:p>
            <a:pPr lvl="2">
              <a:buFont typeface="Wingdings" panose="05000000000000000000" pitchFamily="2" charset="2"/>
              <a:buChar char="q"/>
            </a:pPr>
            <a:r>
              <a:rPr lang="en-US" dirty="0" smtClean="0"/>
              <a:t>time allowed for writing?</a:t>
            </a:r>
          </a:p>
          <a:p>
            <a:pPr lvl="2">
              <a:buFont typeface="Wingdings" panose="05000000000000000000" pitchFamily="2" charset="2"/>
              <a:buChar char="q"/>
            </a:pPr>
            <a:r>
              <a:rPr lang="en-US" dirty="0" smtClean="0"/>
              <a:t>clarity of instructions?</a:t>
            </a:r>
          </a:p>
          <a:p>
            <a:pPr lvl="2">
              <a:buFont typeface="Wingdings" panose="05000000000000000000" pitchFamily="2" charset="2"/>
              <a:buChar char="q"/>
            </a:pPr>
            <a:r>
              <a:rPr lang="en-US" dirty="0" smtClean="0"/>
              <a:t>other?</a:t>
            </a:r>
          </a:p>
          <a:p>
            <a:pPr lvl="2">
              <a:buFont typeface="Wingdings" panose="05000000000000000000" pitchFamily="2" charset="2"/>
              <a:buChar char="q"/>
            </a:pPr>
            <a:endParaRPr lang="en-US" dirty="0" smtClean="0"/>
          </a:p>
          <a:p>
            <a:pPr lvl="1">
              <a:buFont typeface="Wingdings" panose="05000000000000000000" pitchFamily="2" charset="2"/>
              <a:buChar char="q"/>
            </a:pPr>
            <a:r>
              <a:rPr lang="en-US" dirty="0" smtClean="0"/>
              <a:t>If so, what is done with the results? Modified tests and items?</a:t>
            </a:r>
            <a:r>
              <a:rPr lang="en-US" b="1" dirty="0" smtClean="0"/>
              <a:t> </a:t>
            </a:r>
            <a:r>
              <a:rPr lang="en-US" b="1" dirty="0" smtClean="0">
                <a:solidFill>
                  <a:schemeClr val="accent6">
                    <a:lumMod val="75000"/>
                  </a:schemeClr>
                </a:solidFill>
              </a:rPr>
              <a:t>Reports</a:t>
            </a:r>
            <a:r>
              <a:rPr lang="en-US" dirty="0" smtClean="0"/>
              <a:t>?</a:t>
            </a:r>
          </a:p>
          <a:p>
            <a:pPr>
              <a:buFont typeface="Wingdings" panose="05000000000000000000" pitchFamily="2" charset="2"/>
              <a:buChar char="q"/>
            </a:pPr>
            <a:endParaRPr lang="en-US" dirty="0"/>
          </a:p>
        </p:txBody>
      </p:sp>
      <p:sp>
        <p:nvSpPr>
          <p:cNvPr id="17" name="Title 14"/>
          <p:cNvSpPr>
            <a:spLocks noGrp="1"/>
          </p:cNvSpPr>
          <p:nvPr>
            <p:ph type="title"/>
          </p:nvPr>
        </p:nvSpPr>
        <p:spPr>
          <a:xfrm>
            <a:off x="152401" y="763742"/>
            <a:ext cx="11758742" cy="1032623"/>
          </a:xfrm>
          <a:ln>
            <a:solidFill>
              <a:schemeClr val="accent1">
                <a:lumMod val="60000"/>
                <a:lumOff val="40000"/>
              </a:schemeClr>
            </a:solidFill>
          </a:ln>
        </p:spPr>
        <p:txBody>
          <a:bodyPr>
            <a:normAutofit fontScale="90000"/>
          </a:bodyPr>
          <a:lstStyle/>
          <a:p>
            <a:pPr algn="ctr"/>
            <a:r>
              <a:rPr lang="en-US" sz="4000" dirty="0" smtClean="0"/>
              <a:t>Do tasks, prompts, and criteria implement the construct?</a:t>
            </a:r>
            <a:endParaRPr lang="en-US" sz="4000" dirty="0"/>
          </a:p>
        </p:txBody>
      </p:sp>
      <p:sp>
        <p:nvSpPr>
          <p:cNvPr id="4" name="TextBox 3"/>
          <p:cNvSpPr txBox="1"/>
          <p:nvPr/>
        </p:nvSpPr>
        <p:spPr>
          <a:xfrm>
            <a:off x="191617" y="117411"/>
            <a:ext cx="11680307" cy="646331"/>
          </a:xfrm>
          <a:prstGeom prst="rect">
            <a:avLst/>
          </a:prstGeom>
          <a:noFill/>
        </p:spPr>
        <p:txBody>
          <a:bodyPr wrap="square" rtlCol="0">
            <a:spAutoFit/>
          </a:bodyPr>
          <a:lstStyle/>
          <a:p>
            <a:pPr algn="ctr"/>
            <a:r>
              <a:rPr lang="en-US" b="1" dirty="0" smtClean="0">
                <a:solidFill>
                  <a:schemeClr val="accent1">
                    <a:lumMod val="75000"/>
                  </a:schemeClr>
                </a:solidFill>
              </a:rPr>
              <a:t>CLAIM:  The </a:t>
            </a:r>
            <a:r>
              <a:rPr lang="en-US" b="1" dirty="0">
                <a:solidFill>
                  <a:schemeClr val="accent1">
                    <a:lumMod val="75000"/>
                  </a:schemeClr>
                </a:solidFill>
              </a:rPr>
              <a:t>test tasks are adequate proxies for those performed in the target language domain.</a:t>
            </a:r>
          </a:p>
          <a:p>
            <a:endParaRPr lang="en-US" dirty="0"/>
          </a:p>
        </p:txBody>
      </p:sp>
      <p:grpSp>
        <p:nvGrpSpPr>
          <p:cNvPr id="22" name="Group 21"/>
          <p:cNvGrpSpPr/>
          <p:nvPr/>
        </p:nvGrpSpPr>
        <p:grpSpPr>
          <a:xfrm>
            <a:off x="2249710" y="2532965"/>
            <a:ext cx="9789890" cy="4054102"/>
            <a:chOff x="2249710" y="2532965"/>
            <a:chExt cx="9789890" cy="4054102"/>
          </a:xfrm>
        </p:grpSpPr>
        <p:sp>
          <p:nvSpPr>
            <p:cNvPr id="2" name="TextBox 1"/>
            <p:cNvSpPr txBox="1"/>
            <p:nvPr/>
          </p:nvSpPr>
          <p:spPr>
            <a:xfrm flipH="1">
              <a:off x="9714652" y="4588933"/>
              <a:ext cx="2324948" cy="1446550"/>
            </a:xfrm>
            <a:prstGeom prst="rect">
              <a:avLst/>
            </a:prstGeom>
            <a:noFill/>
          </p:spPr>
          <p:txBody>
            <a:bodyPr wrap="square" rtlCol="0">
              <a:spAutoFit/>
            </a:bodyPr>
            <a:lstStyle/>
            <a:p>
              <a:r>
                <a:rPr lang="en-US" sz="4400" b="1" dirty="0" smtClean="0">
                  <a:solidFill>
                    <a:schemeClr val="accent6">
                      <a:lumMod val="75000"/>
                    </a:schemeClr>
                  </a:solidFill>
                </a:rPr>
                <a:t>Validity evidence</a:t>
              </a:r>
              <a:endParaRPr lang="en-US" sz="4400" b="1" dirty="0">
                <a:solidFill>
                  <a:schemeClr val="accent6">
                    <a:lumMod val="75000"/>
                  </a:schemeClr>
                </a:solidFill>
              </a:endParaRPr>
            </a:p>
          </p:txBody>
        </p:sp>
        <p:sp>
          <p:nvSpPr>
            <p:cNvPr id="3" name="Oval 2"/>
            <p:cNvSpPr/>
            <p:nvPr/>
          </p:nvSpPr>
          <p:spPr>
            <a:xfrm>
              <a:off x="2249710" y="2532965"/>
              <a:ext cx="7564119" cy="728133"/>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031067" y="3869266"/>
              <a:ext cx="2167467" cy="601134"/>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958667" y="6035483"/>
              <a:ext cx="1236133" cy="551584"/>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a:off x="9364133" y="3261098"/>
              <a:ext cx="660400" cy="1327835"/>
            </a:xfrm>
            <a:prstGeom prst="straightConnector1">
              <a:avLst/>
            </a:prstGeom>
            <a:ln>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080000" y="4428066"/>
              <a:ext cx="4961467" cy="160867"/>
            </a:xfrm>
            <a:prstGeom prst="straightConnector1">
              <a:avLst/>
            </a:prstGeom>
            <a:ln>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8771467" y="4588933"/>
              <a:ext cx="1253066" cy="1361884"/>
            </a:xfrm>
            <a:prstGeom prst="straightConnector1">
              <a:avLst/>
            </a:prstGeom>
            <a:ln>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0702139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Moderation of Tasks and Prompts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55018251"/>
              </p:ext>
            </p:extLst>
          </p:nvPr>
        </p:nvGraphicFramePr>
        <p:xfrm>
          <a:off x="838200" y="1825625"/>
          <a:ext cx="10515600" cy="3408679"/>
        </p:xfrm>
        <a:graphic>
          <a:graphicData uri="http://schemas.openxmlformats.org/drawingml/2006/table">
            <a:tbl>
              <a:tblPr firstRow="1" bandRow="1">
                <a:tableStyleId>{5C22544A-7EE6-4342-B048-85BDC9FD1C3A}</a:tableStyleId>
              </a:tblPr>
              <a:tblGrid>
                <a:gridCol w="1752600"/>
                <a:gridCol w="1752600"/>
                <a:gridCol w="1752600"/>
                <a:gridCol w="1752600"/>
                <a:gridCol w="1752600"/>
                <a:gridCol w="1752600"/>
              </a:tblGrid>
              <a:tr h="370840">
                <a:tc>
                  <a:txBody>
                    <a:bodyPr/>
                    <a:lstStyle/>
                    <a:p>
                      <a:r>
                        <a:rPr lang="en-US" dirty="0" smtClean="0"/>
                        <a:t>Prompt/Task</a:t>
                      </a:r>
                      <a:r>
                        <a:rPr lang="en-US" baseline="0" dirty="0" smtClean="0"/>
                        <a:t> or Question:</a:t>
                      </a:r>
                      <a:endParaRPr lang="en-US" dirty="0"/>
                    </a:p>
                  </a:txBody>
                  <a:tcPr/>
                </a:tc>
                <a:tc>
                  <a:txBody>
                    <a:bodyPr/>
                    <a:lstStyle/>
                    <a:p>
                      <a:r>
                        <a:rPr lang="en-US" dirty="0" smtClean="0"/>
                        <a:t>STANAG</a:t>
                      </a:r>
                      <a:r>
                        <a:rPr lang="en-US" baseline="0" dirty="0" smtClean="0"/>
                        <a:t> 6001 proficiency level</a:t>
                      </a:r>
                      <a:endParaRPr lang="en-US" dirty="0"/>
                    </a:p>
                  </a:txBody>
                  <a:tcPr/>
                </a:tc>
                <a:tc>
                  <a:txBody>
                    <a:bodyPr/>
                    <a:lstStyle/>
                    <a:p>
                      <a:r>
                        <a:rPr lang="en-US" dirty="0" smtClean="0"/>
                        <a:t>Target function</a:t>
                      </a:r>
                      <a:endParaRPr lang="en-US" dirty="0"/>
                    </a:p>
                  </a:txBody>
                  <a:tcPr/>
                </a:tc>
                <a:tc>
                  <a:txBody>
                    <a:bodyPr/>
                    <a:lstStyle/>
                    <a:p>
                      <a:r>
                        <a:rPr lang="en-US" dirty="0" smtClean="0"/>
                        <a:t>Content /</a:t>
                      </a:r>
                      <a:r>
                        <a:rPr lang="en-US" baseline="0" dirty="0" smtClean="0"/>
                        <a:t> Topic</a:t>
                      </a:r>
                      <a:endParaRPr lang="en-US" dirty="0"/>
                    </a:p>
                  </a:txBody>
                  <a:tcPr/>
                </a:tc>
                <a:tc>
                  <a:txBody>
                    <a:bodyPr/>
                    <a:lstStyle/>
                    <a:p>
                      <a:r>
                        <a:rPr lang="en-US" dirty="0" smtClean="0"/>
                        <a:t>Discourse type expected</a:t>
                      </a:r>
                      <a:endParaRPr lang="en-US" dirty="0"/>
                    </a:p>
                  </a:txBody>
                  <a:tcPr/>
                </a:tc>
                <a:tc>
                  <a:txBody>
                    <a:bodyPr/>
                    <a:lstStyle/>
                    <a:p>
                      <a:r>
                        <a:rPr lang="en-US" dirty="0" smtClean="0"/>
                        <a:t>Context (formal,</a:t>
                      </a:r>
                      <a:r>
                        <a:rPr lang="en-US" baseline="0" dirty="0" smtClean="0"/>
                        <a:t> informal, N/A)</a:t>
                      </a:r>
                      <a:endParaRPr lang="en-US" dirty="0"/>
                    </a:p>
                  </a:txBody>
                  <a:tcPr/>
                </a:tc>
              </a:tr>
              <a:tr h="370840">
                <a:tc>
                  <a:txBody>
                    <a:bodyPr/>
                    <a:lstStyle/>
                    <a:p>
                      <a:r>
                        <a:rPr lang="en-US" dirty="0" smtClean="0"/>
                        <a:t>What do</a:t>
                      </a:r>
                      <a:r>
                        <a:rPr lang="en-US" baseline="0" dirty="0" smtClean="0"/>
                        <a:t> you do to prepare for a typical day?</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5" name="TextBox 4"/>
          <p:cNvSpPr txBox="1"/>
          <p:nvPr/>
        </p:nvSpPr>
        <p:spPr>
          <a:xfrm>
            <a:off x="558800" y="6011333"/>
            <a:ext cx="11057467" cy="646331"/>
          </a:xfrm>
          <a:prstGeom prst="rect">
            <a:avLst/>
          </a:prstGeom>
          <a:noFill/>
        </p:spPr>
        <p:txBody>
          <a:bodyPr wrap="square" rtlCol="0">
            <a:spAutoFit/>
          </a:bodyPr>
          <a:lstStyle/>
          <a:p>
            <a:r>
              <a:rPr lang="en-US" dirty="0" smtClean="0"/>
              <a:t>Malone, M. 2012.  </a:t>
            </a:r>
            <a:r>
              <a:rPr lang="en-US" i="1" dirty="0" smtClean="0"/>
              <a:t>Investigating CEFR &amp; ACTFL Tasks through Prompt and Elicitation Research </a:t>
            </a:r>
            <a:r>
              <a:rPr lang="en-US" dirty="0" smtClean="0"/>
              <a:t>in </a:t>
            </a:r>
            <a:r>
              <a:rPr lang="en-US" dirty="0" err="1" smtClean="0"/>
              <a:t>Tschirner</a:t>
            </a:r>
            <a:r>
              <a:rPr lang="en-US" dirty="0" smtClean="0"/>
              <a:t>, E. (Ed) Aligning Frameworks of Reference in Language Testing; </a:t>
            </a:r>
            <a:r>
              <a:rPr lang="en-US" dirty="0" err="1" smtClean="0"/>
              <a:t>Stauffenburg</a:t>
            </a:r>
            <a:r>
              <a:rPr lang="en-US" dirty="0" smtClean="0"/>
              <a:t> </a:t>
            </a:r>
            <a:r>
              <a:rPr lang="en-US" dirty="0" err="1" smtClean="0"/>
              <a:t>Verlag</a:t>
            </a:r>
            <a:r>
              <a:rPr lang="en-US" dirty="0" smtClean="0"/>
              <a:t> Brigitte </a:t>
            </a:r>
            <a:r>
              <a:rPr lang="en-US" dirty="0" err="1" smtClean="0"/>
              <a:t>Narr</a:t>
            </a:r>
            <a:r>
              <a:rPr lang="en-US" dirty="0" smtClean="0"/>
              <a:t> GmbH: Tubingen</a:t>
            </a:r>
            <a:endParaRPr lang="en-US" i="1" dirty="0"/>
          </a:p>
        </p:txBody>
      </p:sp>
    </p:spTree>
    <p:extLst>
      <p:ext uri="{BB962C8B-B14F-4D97-AF65-F5344CB8AC3E}">
        <p14:creationId xmlns:p14="http://schemas.microsoft.com/office/powerpoint/2010/main" val="3142882354"/>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33" y="585216"/>
            <a:ext cx="11785600" cy="1499616"/>
          </a:xfrm>
        </p:spPr>
        <p:txBody>
          <a:bodyPr/>
          <a:lstStyle/>
          <a:p>
            <a:r>
              <a:rPr lang="en-US" dirty="0" smtClean="0"/>
              <a:t>Productive </a:t>
            </a:r>
            <a:r>
              <a:rPr lang="en-US" dirty="0"/>
              <a:t>skills Tasks and Prompts</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Successful tasks have the following characteristics:</a:t>
            </a:r>
          </a:p>
          <a:p>
            <a:pPr lvl="1"/>
            <a:r>
              <a:rPr lang="en-US" dirty="0" smtClean="0"/>
              <a:t>They are appropriate to the level</a:t>
            </a:r>
          </a:p>
          <a:p>
            <a:pPr lvl="1"/>
            <a:r>
              <a:rPr lang="en-US" dirty="0" smtClean="0"/>
              <a:t>They are open-ended</a:t>
            </a:r>
          </a:p>
          <a:p>
            <a:pPr lvl="1"/>
            <a:r>
              <a:rPr lang="en-US" dirty="0" smtClean="0"/>
              <a:t>They are clear</a:t>
            </a:r>
          </a:p>
          <a:p>
            <a:pPr lvl="1"/>
            <a:endParaRPr lang="en-US" dirty="0"/>
          </a:p>
          <a:p>
            <a:r>
              <a:rPr lang="en-US" dirty="0" smtClean="0"/>
              <a:t>Unsuccessful tasks have one or all of the following characteristics</a:t>
            </a:r>
          </a:p>
          <a:p>
            <a:pPr lvl="1"/>
            <a:r>
              <a:rPr lang="en-US" dirty="0" smtClean="0"/>
              <a:t>The prompts are unclear</a:t>
            </a:r>
          </a:p>
          <a:p>
            <a:pPr lvl="1"/>
            <a:r>
              <a:rPr lang="en-US" dirty="0" smtClean="0"/>
              <a:t>They are inappropriately contextualized</a:t>
            </a:r>
          </a:p>
          <a:p>
            <a:pPr lvl="1"/>
            <a:r>
              <a:rPr lang="en-US" dirty="0" smtClean="0"/>
              <a:t>They are transitional</a:t>
            </a:r>
          </a:p>
          <a:p>
            <a:pPr lvl="1"/>
            <a:r>
              <a:rPr lang="en-US" dirty="0" smtClean="0"/>
              <a:t>They are off-level</a:t>
            </a:r>
          </a:p>
          <a:p>
            <a:pPr lvl="1"/>
            <a:endParaRPr lang="en-US" dirty="0"/>
          </a:p>
        </p:txBody>
      </p:sp>
    </p:spTree>
    <p:extLst>
      <p:ext uri="{BB962C8B-B14F-4D97-AF65-F5344CB8AC3E}">
        <p14:creationId xmlns:p14="http://schemas.microsoft.com/office/powerpoint/2010/main" val="98866694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Interviewer training – reduce variance</a:t>
            </a:r>
            <a:endParaRPr lang="en-US" dirty="0"/>
          </a:p>
        </p:txBody>
      </p:sp>
      <p:sp>
        <p:nvSpPr>
          <p:cNvPr id="3" name="Content Placeholder 2"/>
          <p:cNvSpPr>
            <a:spLocks noGrp="1"/>
          </p:cNvSpPr>
          <p:nvPr>
            <p:ph idx="1"/>
          </p:nvPr>
        </p:nvSpPr>
        <p:spPr>
          <a:xfrm>
            <a:off x="838200" y="1634707"/>
            <a:ext cx="10515600" cy="4542256"/>
          </a:xfrm>
        </p:spPr>
        <p:txBody>
          <a:bodyPr>
            <a:normAutofit fontScale="92500" lnSpcReduction="20000"/>
          </a:bodyPr>
          <a:lstStyle/>
          <a:p>
            <a:r>
              <a:rPr lang="en-US" dirty="0" smtClean="0"/>
              <a:t>Interviewer behavior can influence test performance and scores</a:t>
            </a:r>
          </a:p>
          <a:p>
            <a:pPr lvl="1"/>
            <a:endParaRPr lang="en-US" dirty="0" smtClean="0"/>
          </a:p>
          <a:p>
            <a:pPr lvl="1"/>
            <a:r>
              <a:rPr lang="en-US" dirty="0" smtClean="0"/>
              <a:t>Accommodation </a:t>
            </a:r>
            <a:r>
              <a:rPr lang="en-US" dirty="0"/>
              <a:t>of (perceived) lower level candidates </a:t>
            </a:r>
            <a:endParaRPr lang="en-US" dirty="0" smtClean="0"/>
          </a:p>
          <a:p>
            <a:pPr lvl="2"/>
            <a:r>
              <a:rPr lang="en-US" dirty="0" smtClean="0"/>
              <a:t>(</a:t>
            </a:r>
            <a:r>
              <a:rPr lang="en-US" dirty="0"/>
              <a:t>supportive practices including speech modification and repetition</a:t>
            </a:r>
            <a:r>
              <a:rPr lang="en-US" dirty="0" smtClean="0"/>
              <a:t>)</a:t>
            </a:r>
            <a:endParaRPr lang="en-US" dirty="0"/>
          </a:p>
          <a:p>
            <a:pPr lvl="1"/>
            <a:endParaRPr lang="en-US" dirty="0" smtClean="0"/>
          </a:p>
          <a:p>
            <a:pPr lvl="1"/>
            <a:r>
              <a:rPr lang="en-US" dirty="0" smtClean="0"/>
              <a:t>Elicitation </a:t>
            </a:r>
            <a:r>
              <a:rPr lang="en-US" dirty="0"/>
              <a:t>styles</a:t>
            </a:r>
          </a:p>
          <a:p>
            <a:endParaRPr lang="en-US" dirty="0" smtClean="0"/>
          </a:p>
          <a:p>
            <a:r>
              <a:rPr lang="en-US" dirty="0" smtClean="0"/>
              <a:t>Interview training (often over-looked) reduces variance</a:t>
            </a:r>
          </a:p>
          <a:p>
            <a:endParaRPr lang="en-US" dirty="0" smtClean="0"/>
          </a:p>
          <a:p>
            <a:pPr lvl="1"/>
            <a:r>
              <a:rPr lang="en-US" dirty="0"/>
              <a:t>Test Protocol – Tasks and Topics must be prescribed for consistent assessment </a:t>
            </a:r>
            <a:r>
              <a:rPr lang="en-US" dirty="0" smtClean="0"/>
              <a:t>results</a:t>
            </a:r>
          </a:p>
          <a:p>
            <a:pPr lvl="1"/>
            <a:r>
              <a:rPr lang="en-US" dirty="0"/>
              <a:t>E</a:t>
            </a:r>
            <a:r>
              <a:rPr lang="en-US" dirty="0" smtClean="0"/>
              <a:t>licitation- response cycle</a:t>
            </a:r>
          </a:p>
          <a:p>
            <a:pPr lvl="1"/>
            <a:r>
              <a:rPr lang="en-US" dirty="0" smtClean="0"/>
              <a:t>Tester stance</a:t>
            </a:r>
          </a:p>
        </p:txBody>
      </p:sp>
    </p:spTree>
    <p:extLst>
      <p:ext uri="{BB962C8B-B14F-4D97-AF65-F5344CB8AC3E}">
        <p14:creationId xmlns:p14="http://schemas.microsoft.com/office/powerpoint/2010/main" val="339401240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p:cNvSpPr>
            <a:spLocks noGrp="1"/>
          </p:cNvSpPr>
          <p:nvPr>
            <p:ph idx="1"/>
          </p:nvPr>
        </p:nvSpPr>
        <p:spPr>
          <a:xfrm>
            <a:off x="321733" y="2336800"/>
            <a:ext cx="11599333" cy="4233334"/>
          </a:xfrm>
        </p:spPr>
        <p:txBody>
          <a:bodyPr>
            <a:normAutofit/>
          </a:bodyPr>
          <a:lstStyle/>
          <a:p>
            <a:pPr>
              <a:buFont typeface="Wingdings" panose="05000000000000000000" pitchFamily="2" charset="2"/>
              <a:buChar char="q"/>
            </a:pPr>
            <a:r>
              <a:rPr lang="en-US" dirty="0" smtClean="0"/>
              <a:t>Is speaking interview training conducted?</a:t>
            </a:r>
          </a:p>
          <a:p>
            <a:pPr lvl="1">
              <a:buFont typeface="Wingdings" panose="05000000000000000000" pitchFamily="2" charset="2"/>
              <a:buChar char="q"/>
            </a:pPr>
            <a:r>
              <a:rPr lang="en-US" b="1" dirty="0" smtClean="0">
                <a:solidFill>
                  <a:schemeClr val="accent6">
                    <a:lumMod val="75000"/>
                  </a:schemeClr>
                </a:solidFill>
              </a:rPr>
              <a:t>What is included in the training</a:t>
            </a:r>
            <a:r>
              <a:rPr lang="en-US" dirty="0" smtClean="0"/>
              <a:t>?</a:t>
            </a:r>
          </a:p>
          <a:p>
            <a:pPr lvl="1">
              <a:buFont typeface="Wingdings" panose="05000000000000000000" pitchFamily="2" charset="2"/>
              <a:buChar char="q"/>
            </a:pPr>
            <a:r>
              <a:rPr lang="en-US" dirty="0" smtClean="0"/>
              <a:t>What </a:t>
            </a:r>
            <a:r>
              <a:rPr lang="en-US" b="1" dirty="0" smtClean="0">
                <a:solidFill>
                  <a:srgbClr val="548235"/>
                </a:solidFill>
              </a:rPr>
              <a:t>records</a:t>
            </a:r>
            <a:r>
              <a:rPr lang="en-US" dirty="0" smtClean="0"/>
              <a:t> are kept regarding interview training?</a:t>
            </a:r>
          </a:p>
          <a:p>
            <a:pPr marL="457200" lvl="1" indent="0">
              <a:buNone/>
            </a:pPr>
            <a:endParaRPr lang="en-US" dirty="0" smtClean="0"/>
          </a:p>
          <a:p>
            <a:pPr>
              <a:buFont typeface="Wingdings" panose="05000000000000000000" pitchFamily="2" charset="2"/>
              <a:buChar char="q"/>
            </a:pPr>
            <a:r>
              <a:rPr lang="en-US" dirty="0" smtClean="0"/>
              <a:t>Are speaking exam interviewers monitored?</a:t>
            </a:r>
          </a:p>
          <a:p>
            <a:pPr lvl="1">
              <a:buFont typeface="Wingdings" panose="05000000000000000000" pitchFamily="2" charset="2"/>
              <a:buChar char="q"/>
            </a:pPr>
            <a:r>
              <a:rPr lang="en-US" dirty="0" smtClean="0"/>
              <a:t>What </a:t>
            </a:r>
            <a:r>
              <a:rPr lang="en-US" b="1" dirty="0" smtClean="0">
                <a:solidFill>
                  <a:srgbClr val="548235"/>
                </a:solidFill>
              </a:rPr>
              <a:t>records</a:t>
            </a:r>
            <a:r>
              <a:rPr lang="en-US" dirty="0" smtClean="0"/>
              <a:t> are kept?</a:t>
            </a:r>
          </a:p>
          <a:p>
            <a:pPr lvl="1">
              <a:buFont typeface="Wingdings" panose="05000000000000000000" pitchFamily="2" charset="2"/>
              <a:buChar char="q"/>
            </a:pPr>
            <a:endParaRPr lang="en-US" dirty="0"/>
          </a:p>
          <a:p>
            <a:pPr marL="457200" lvl="1" indent="0">
              <a:buNone/>
            </a:pPr>
            <a:endParaRPr lang="en-US" dirty="0" smtClean="0"/>
          </a:p>
        </p:txBody>
      </p:sp>
      <p:sp>
        <p:nvSpPr>
          <p:cNvPr id="17" name="Title 14"/>
          <p:cNvSpPr>
            <a:spLocks noGrp="1"/>
          </p:cNvSpPr>
          <p:nvPr>
            <p:ph type="title"/>
          </p:nvPr>
        </p:nvSpPr>
        <p:spPr>
          <a:xfrm>
            <a:off x="186266" y="928738"/>
            <a:ext cx="11734800" cy="1001663"/>
          </a:xfrm>
          <a:ln>
            <a:solidFill>
              <a:schemeClr val="accent1">
                <a:lumMod val="60000"/>
                <a:lumOff val="40000"/>
              </a:schemeClr>
            </a:solidFill>
          </a:ln>
        </p:spPr>
        <p:txBody>
          <a:bodyPr>
            <a:normAutofit fontScale="90000"/>
          </a:bodyPr>
          <a:lstStyle/>
          <a:p>
            <a:pPr algn="ctr"/>
            <a:r>
              <a:rPr lang="en-US" sz="4000" dirty="0" smtClean="0"/>
              <a:t>Do tasks, prompts, and criteria implement the construct?</a:t>
            </a:r>
            <a:endParaRPr lang="en-US" sz="4000" dirty="0"/>
          </a:p>
        </p:txBody>
      </p:sp>
      <p:sp>
        <p:nvSpPr>
          <p:cNvPr id="3" name="Rectangle 2"/>
          <p:cNvSpPr/>
          <p:nvPr/>
        </p:nvSpPr>
        <p:spPr>
          <a:xfrm>
            <a:off x="186266" y="199173"/>
            <a:ext cx="11734800" cy="369332"/>
          </a:xfrm>
          <a:prstGeom prst="rect">
            <a:avLst/>
          </a:prstGeom>
        </p:spPr>
        <p:txBody>
          <a:bodyPr wrap="square">
            <a:spAutoFit/>
          </a:bodyPr>
          <a:lstStyle/>
          <a:p>
            <a:pPr algn="ctr"/>
            <a:r>
              <a:rPr lang="en-US" b="1" dirty="0">
                <a:solidFill>
                  <a:schemeClr val="accent1">
                    <a:lumMod val="75000"/>
                  </a:schemeClr>
                </a:solidFill>
              </a:rPr>
              <a:t>CLAIM:  The test tasks are adequate proxies for those performed in the target language domain.</a:t>
            </a:r>
          </a:p>
        </p:txBody>
      </p:sp>
      <p:grpSp>
        <p:nvGrpSpPr>
          <p:cNvPr id="13" name="Group 12"/>
          <p:cNvGrpSpPr/>
          <p:nvPr/>
        </p:nvGrpSpPr>
        <p:grpSpPr>
          <a:xfrm>
            <a:off x="1794933" y="3115733"/>
            <a:ext cx="9087440" cy="1862667"/>
            <a:chOff x="1794933" y="3115733"/>
            <a:chExt cx="9087440" cy="1862667"/>
          </a:xfrm>
        </p:grpSpPr>
        <p:sp>
          <p:nvSpPr>
            <p:cNvPr id="4" name="Oval 3"/>
            <p:cNvSpPr/>
            <p:nvPr/>
          </p:nvSpPr>
          <p:spPr>
            <a:xfrm>
              <a:off x="1794934" y="3115733"/>
              <a:ext cx="1134533" cy="541867"/>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794933" y="4436533"/>
              <a:ext cx="1134533" cy="541867"/>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29466" y="3522133"/>
              <a:ext cx="5672667" cy="270934"/>
            </a:xfrm>
            <a:prstGeom prst="straightConnector1">
              <a:avLst/>
            </a:prstGeom>
            <a:ln>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2929465" y="3793067"/>
              <a:ext cx="5672668" cy="660400"/>
            </a:xfrm>
            <a:prstGeom prst="straightConnector1">
              <a:avLst/>
            </a:prstGeom>
            <a:ln>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602133" y="3115733"/>
              <a:ext cx="2280240" cy="1446550"/>
            </a:xfrm>
            <a:prstGeom prst="rect">
              <a:avLst/>
            </a:prstGeom>
            <a:noFill/>
          </p:spPr>
          <p:txBody>
            <a:bodyPr wrap="none" rtlCol="0">
              <a:spAutoFit/>
            </a:bodyPr>
            <a:lstStyle/>
            <a:p>
              <a:r>
                <a:rPr lang="en-US" sz="4400" b="1" dirty="0" smtClean="0">
                  <a:solidFill>
                    <a:schemeClr val="accent6">
                      <a:lumMod val="75000"/>
                    </a:schemeClr>
                  </a:solidFill>
                </a:rPr>
                <a:t>Validity </a:t>
              </a:r>
            </a:p>
            <a:p>
              <a:r>
                <a:rPr lang="en-US" sz="4400" b="1" dirty="0" smtClean="0">
                  <a:solidFill>
                    <a:schemeClr val="accent6">
                      <a:lumMod val="75000"/>
                    </a:schemeClr>
                  </a:solidFill>
                </a:rPr>
                <a:t>evidence</a:t>
              </a:r>
              <a:endParaRPr lang="en-US" sz="4400" b="1" dirty="0">
                <a:solidFill>
                  <a:schemeClr val="accent6">
                    <a:lumMod val="75000"/>
                  </a:schemeClr>
                </a:solidFill>
              </a:endParaRPr>
            </a:p>
          </p:txBody>
        </p:sp>
      </p:grpSp>
      <p:grpSp>
        <p:nvGrpSpPr>
          <p:cNvPr id="11" name="Group 10"/>
          <p:cNvGrpSpPr/>
          <p:nvPr/>
        </p:nvGrpSpPr>
        <p:grpSpPr>
          <a:xfrm>
            <a:off x="8282251" y="2445305"/>
            <a:ext cx="2494643" cy="837618"/>
            <a:chOff x="8282251" y="2445305"/>
            <a:chExt cx="2494643" cy="837618"/>
          </a:xfrm>
        </p:grpSpPr>
        <p:sp>
          <p:nvSpPr>
            <p:cNvPr id="2" name="TextBox 1"/>
            <p:cNvSpPr txBox="1"/>
            <p:nvPr/>
          </p:nvSpPr>
          <p:spPr>
            <a:xfrm>
              <a:off x="8282251" y="2445305"/>
              <a:ext cx="2494643" cy="461665"/>
            </a:xfrm>
            <a:prstGeom prst="rect">
              <a:avLst/>
            </a:prstGeom>
            <a:noFill/>
            <a:ln>
              <a:solidFill>
                <a:schemeClr val="accent6">
                  <a:lumMod val="75000"/>
                </a:schemeClr>
              </a:solidFill>
            </a:ln>
          </p:spPr>
          <p:txBody>
            <a:bodyPr wrap="none" rtlCol="0">
              <a:spAutoFit/>
            </a:bodyPr>
            <a:lstStyle/>
            <a:p>
              <a:r>
                <a:rPr lang="en-US" sz="2400" b="1" dirty="0" smtClean="0">
                  <a:solidFill>
                    <a:srgbClr val="548235"/>
                  </a:solidFill>
                </a:rPr>
                <a:t>Training materials</a:t>
              </a:r>
              <a:endParaRPr lang="en-US" sz="2400" b="1" dirty="0">
                <a:solidFill>
                  <a:srgbClr val="548235"/>
                </a:solidFill>
              </a:endParaRPr>
            </a:p>
          </p:txBody>
        </p:sp>
        <p:cxnSp>
          <p:nvCxnSpPr>
            <p:cNvPr id="8" name="Straight Arrow Connector 7"/>
            <p:cNvCxnSpPr/>
            <p:nvPr/>
          </p:nvCxnSpPr>
          <p:spPr>
            <a:xfrm>
              <a:off x="9525264" y="2985704"/>
              <a:ext cx="0" cy="297219"/>
            </a:xfrm>
            <a:prstGeom prst="straightConnector1">
              <a:avLst/>
            </a:prstGeom>
            <a:ln>
              <a:solidFill>
                <a:srgbClr val="548235"/>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6830318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42542"/>
          </a:xfrm>
        </p:spPr>
        <p:txBody>
          <a:bodyPr>
            <a:noAutofit/>
          </a:bodyPr>
          <a:lstStyle/>
          <a:p>
            <a:pPr algn="ctr"/>
            <a:r>
              <a:rPr lang="en-US" sz="6000" b="1" dirty="0" smtClean="0">
                <a:solidFill>
                  <a:schemeClr val="accent5">
                    <a:lumMod val="50000"/>
                  </a:schemeClr>
                </a:solidFill>
              </a:rPr>
              <a:t> MODERATING </a:t>
            </a:r>
            <a:br>
              <a:rPr lang="en-US" sz="6000" b="1" dirty="0" smtClean="0">
                <a:solidFill>
                  <a:schemeClr val="accent5">
                    <a:lumMod val="50000"/>
                  </a:schemeClr>
                </a:solidFill>
              </a:rPr>
            </a:br>
            <a:r>
              <a:rPr lang="en-US" sz="6000" b="1" dirty="0">
                <a:solidFill>
                  <a:schemeClr val="accent5">
                    <a:lumMod val="50000"/>
                  </a:schemeClr>
                </a:solidFill>
              </a:rPr>
              <a:t/>
            </a:r>
            <a:br>
              <a:rPr lang="en-US" sz="6000" b="1" dirty="0">
                <a:solidFill>
                  <a:schemeClr val="accent5">
                    <a:lumMod val="50000"/>
                  </a:schemeClr>
                </a:solidFill>
              </a:rPr>
            </a:br>
            <a:r>
              <a:rPr lang="en-US" sz="6000" b="1" dirty="0" smtClean="0">
                <a:solidFill>
                  <a:schemeClr val="accent5">
                    <a:lumMod val="50000"/>
                  </a:schemeClr>
                </a:solidFill>
              </a:rPr>
              <a:t/>
            </a:r>
            <a:br>
              <a:rPr lang="en-US" sz="6000" b="1" dirty="0" smtClean="0">
                <a:solidFill>
                  <a:schemeClr val="accent5">
                    <a:lumMod val="50000"/>
                  </a:schemeClr>
                </a:solidFill>
              </a:rPr>
            </a:br>
            <a:r>
              <a:rPr lang="en-US" sz="6000" b="1" dirty="0">
                <a:solidFill>
                  <a:schemeClr val="accent5">
                    <a:lumMod val="50000"/>
                  </a:schemeClr>
                </a:solidFill>
              </a:rPr>
              <a:t/>
            </a:r>
            <a:br>
              <a:rPr lang="en-US" sz="6000" b="1" dirty="0">
                <a:solidFill>
                  <a:schemeClr val="accent5">
                    <a:lumMod val="50000"/>
                  </a:schemeClr>
                </a:solidFill>
              </a:rPr>
            </a:br>
            <a:r>
              <a:rPr lang="en-US" sz="6000" b="1" dirty="0" smtClean="0">
                <a:solidFill>
                  <a:schemeClr val="accent5">
                    <a:lumMod val="50000"/>
                  </a:schemeClr>
                </a:solidFill>
              </a:rPr>
              <a:t/>
            </a:r>
            <a:br>
              <a:rPr lang="en-US" sz="6000" b="1" dirty="0" smtClean="0">
                <a:solidFill>
                  <a:schemeClr val="accent5">
                    <a:lumMod val="50000"/>
                  </a:schemeClr>
                </a:solidFill>
              </a:rPr>
            </a:br>
            <a:r>
              <a:rPr lang="en-US" sz="6000" b="1" dirty="0" smtClean="0">
                <a:solidFill>
                  <a:schemeClr val="accent5">
                    <a:lumMod val="50000"/>
                  </a:schemeClr>
                </a:solidFill>
              </a:rPr>
              <a:t/>
            </a:r>
            <a:br>
              <a:rPr lang="en-US" sz="6000" b="1" dirty="0" smtClean="0">
                <a:solidFill>
                  <a:schemeClr val="accent5">
                    <a:lumMod val="50000"/>
                  </a:schemeClr>
                </a:solidFill>
              </a:rPr>
            </a:br>
            <a:r>
              <a:rPr lang="en-US" sz="6000" b="1" dirty="0" smtClean="0">
                <a:solidFill>
                  <a:schemeClr val="accent5">
                    <a:lumMod val="50000"/>
                  </a:schemeClr>
                </a:solidFill>
              </a:rPr>
              <a:t>PROMPTS</a:t>
            </a:r>
            <a:endParaRPr lang="en-US" sz="6000" b="1" dirty="0">
              <a:solidFill>
                <a:schemeClr val="accent5">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593420">
            <a:off x="4677803" y="1759110"/>
            <a:ext cx="3152775" cy="3429000"/>
          </a:xfrm>
          <a:prstGeom prst="rect">
            <a:avLst/>
          </a:prstGeom>
        </p:spPr>
      </p:pic>
    </p:spTree>
    <p:extLst>
      <p:ext uri="{BB962C8B-B14F-4D97-AF65-F5344CB8AC3E}">
        <p14:creationId xmlns:p14="http://schemas.microsoft.com/office/powerpoint/2010/main" val="43179549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65126"/>
            <a:ext cx="11887200" cy="718608"/>
          </a:xfrm>
        </p:spPr>
        <p:txBody>
          <a:bodyPr>
            <a:normAutofit fontScale="90000"/>
          </a:bodyPr>
          <a:lstStyle/>
          <a:p>
            <a:pPr algn="ctr"/>
            <a:r>
              <a:rPr lang="en-US" b="1" dirty="0" smtClean="0"/>
              <a:t>What STANAG 6001 writing tests intend to measure:	</a:t>
            </a:r>
            <a:endParaRPr lang="en-US" b="1" dirty="0"/>
          </a:p>
        </p:txBody>
      </p:sp>
      <p:sp>
        <p:nvSpPr>
          <p:cNvPr id="3" name="Content Placeholder 2"/>
          <p:cNvSpPr>
            <a:spLocks noGrp="1"/>
          </p:cNvSpPr>
          <p:nvPr>
            <p:ph idx="1"/>
          </p:nvPr>
        </p:nvSpPr>
        <p:spPr>
          <a:xfrm>
            <a:off x="355600" y="1337733"/>
            <a:ext cx="11684000" cy="5283200"/>
          </a:xfrm>
        </p:spPr>
        <p:txBody>
          <a:bodyPr/>
          <a:lstStyle/>
          <a:p>
            <a:r>
              <a:rPr lang="en-US" dirty="0" smtClean="0"/>
              <a:t>Level 1 – can write to meet immediate personal needs </a:t>
            </a:r>
          </a:p>
          <a:p>
            <a:pPr lvl="1"/>
            <a:r>
              <a:rPr lang="en-US" dirty="0" smtClean="0"/>
              <a:t>Text types/genres:  lists, short notes, post cards, short personal letters, phone messages, and invitations as well as filling out forms and applications.</a:t>
            </a:r>
          </a:p>
          <a:p>
            <a:endParaRPr lang="en-US" dirty="0" smtClean="0"/>
          </a:p>
          <a:p>
            <a:r>
              <a:rPr lang="en-US" dirty="0" smtClean="0"/>
              <a:t>Level 2 – can write simple personal and routine workplace correspondence and related documents</a:t>
            </a:r>
          </a:p>
          <a:p>
            <a:pPr lvl="1"/>
            <a:r>
              <a:rPr lang="en-US" dirty="0" smtClean="0"/>
              <a:t>Text types/genres:  memoranda, brief reports and private letters</a:t>
            </a:r>
          </a:p>
          <a:p>
            <a:endParaRPr lang="en-US" dirty="0" smtClean="0"/>
          </a:p>
          <a:p>
            <a:r>
              <a:rPr lang="en-US" dirty="0" smtClean="0"/>
              <a:t>Level 3 – can write effective formal and informal correspondence and documents on practical, social and professional topics</a:t>
            </a:r>
          </a:p>
          <a:p>
            <a:pPr lvl="1"/>
            <a:r>
              <a:rPr lang="en-US" dirty="0" smtClean="0"/>
              <a:t>Text types/genres:  essay-length argumentation, analysis, hypothesis, and extensive explanation, narration and description</a:t>
            </a:r>
            <a:endParaRPr lang="en-US" dirty="0"/>
          </a:p>
        </p:txBody>
      </p:sp>
    </p:spTree>
    <p:extLst>
      <p:ext uri="{BB962C8B-B14F-4D97-AF65-F5344CB8AC3E}">
        <p14:creationId xmlns:p14="http://schemas.microsoft.com/office/powerpoint/2010/main" val="275979068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08075"/>
          </a:xfrm>
          <a:ln>
            <a:solidFill>
              <a:schemeClr val="accent1">
                <a:lumMod val="75000"/>
              </a:schemeClr>
            </a:solidFill>
          </a:ln>
        </p:spPr>
        <p:txBody>
          <a:bodyPr/>
          <a:lstStyle/>
          <a:p>
            <a:pPr algn="ctr"/>
            <a:r>
              <a:rPr lang="en-US" dirty="0" err="1" smtClean="0"/>
              <a:t>Weigle’s</a:t>
            </a:r>
            <a:r>
              <a:rPr lang="en-US" dirty="0" smtClean="0"/>
              <a:t> Framework for Writing Prompts:</a:t>
            </a:r>
            <a:endParaRPr lang="en-US" dirty="0"/>
          </a:p>
        </p:txBody>
      </p:sp>
      <p:sp>
        <p:nvSpPr>
          <p:cNvPr id="3" name="Content Placeholder 2"/>
          <p:cNvSpPr>
            <a:spLocks noGrp="1"/>
          </p:cNvSpPr>
          <p:nvPr>
            <p:ph sz="half" idx="1"/>
          </p:nvPr>
        </p:nvSpPr>
        <p:spPr/>
        <p:txBody>
          <a:bodyPr>
            <a:normAutofit/>
          </a:bodyPr>
          <a:lstStyle/>
          <a:p>
            <a:r>
              <a:rPr lang="en-US" dirty="0"/>
              <a:t>SUBJECT MATTER:</a:t>
            </a:r>
          </a:p>
          <a:p>
            <a:pPr lvl="1"/>
            <a:r>
              <a:rPr lang="en-US" dirty="0"/>
              <a:t>Does the task rely on background knowledge that might not be available to all the test takers?</a:t>
            </a:r>
          </a:p>
          <a:p>
            <a:pPr lvl="1"/>
            <a:r>
              <a:rPr lang="en-US" dirty="0"/>
              <a:t>Does the subject require the writer to use relevant aspects of their language </a:t>
            </a:r>
            <a:r>
              <a:rPr lang="en-US" dirty="0" smtClean="0"/>
              <a:t>ability?</a:t>
            </a:r>
            <a:endParaRPr lang="en-US" dirty="0"/>
          </a:p>
          <a:p>
            <a:pPr lvl="1"/>
            <a:r>
              <a:rPr lang="en-US" dirty="0"/>
              <a:t>Might the subject matter arouse emotions that are counter-productive to a good test performance?</a:t>
            </a:r>
          </a:p>
          <a:p>
            <a:pPr lvl="1"/>
            <a:r>
              <a:rPr lang="en-US" dirty="0"/>
              <a:t>It is interesting/motivating?</a:t>
            </a:r>
          </a:p>
          <a:p>
            <a:endParaRPr lang="en-US" dirty="0"/>
          </a:p>
        </p:txBody>
      </p:sp>
      <p:sp>
        <p:nvSpPr>
          <p:cNvPr id="4" name="Content Placeholder 3"/>
          <p:cNvSpPr>
            <a:spLocks noGrp="1"/>
          </p:cNvSpPr>
          <p:nvPr>
            <p:ph sz="half" idx="2"/>
          </p:nvPr>
        </p:nvSpPr>
        <p:spPr/>
        <p:txBody>
          <a:bodyPr>
            <a:normAutofit/>
          </a:bodyPr>
          <a:lstStyle/>
          <a:p>
            <a:r>
              <a:rPr lang="en-US" dirty="0" smtClean="0"/>
              <a:t>INPUT:</a:t>
            </a:r>
          </a:p>
          <a:p>
            <a:pPr lvl="1"/>
            <a:r>
              <a:rPr lang="en-US" dirty="0" smtClean="0"/>
              <a:t>Does the prompt draw on background knowledge that might not be available to all test-takers?</a:t>
            </a:r>
          </a:p>
          <a:p>
            <a:pPr lvl="1"/>
            <a:r>
              <a:rPr lang="en-US" dirty="0" smtClean="0"/>
              <a:t>Is there enough scaffolding (i.e., support for test taker) or too much?</a:t>
            </a:r>
          </a:p>
          <a:p>
            <a:pPr lvl="1"/>
            <a:r>
              <a:rPr lang="en-US" dirty="0" smtClean="0"/>
              <a:t>Does the prompt material introduce construct irrelevant factors (e.g., reading?)</a:t>
            </a:r>
            <a:endParaRPr lang="en-US" dirty="0"/>
          </a:p>
        </p:txBody>
      </p:sp>
    </p:spTree>
    <p:extLst>
      <p:ext uri="{BB962C8B-B14F-4D97-AF65-F5344CB8AC3E}">
        <p14:creationId xmlns:p14="http://schemas.microsoft.com/office/powerpoint/2010/main" val="3366626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6267"/>
            <a:ext cx="10515600" cy="1083733"/>
          </a:xfrm>
        </p:spPr>
        <p:txBody>
          <a:bodyPr/>
          <a:lstStyle/>
          <a:p>
            <a:r>
              <a:rPr lang="en-US" dirty="0" smtClean="0"/>
              <a:t>Results of BAT-S and BAT-W alignment studies</a:t>
            </a:r>
            <a:endParaRPr lang="en-US" dirty="0"/>
          </a:p>
        </p:txBody>
      </p:sp>
      <p:sp>
        <p:nvSpPr>
          <p:cNvPr id="3" name="Content Placeholder 2"/>
          <p:cNvSpPr>
            <a:spLocks noGrp="1"/>
          </p:cNvSpPr>
          <p:nvPr>
            <p:ph idx="1"/>
          </p:nvPr>
        </p:nvSpPr>
        <p:spPr>
          <a:xfrm>
            <a:off x="355600" y="1553647"/>
            <a:ext cx="11582400" cy="5168886"/>
          </a:xfrm>
        </p:spPr>
        <p:txBody>
          <a:bodyPr>
            <a:normAutofit/>
          </a:bodyPr>
          <a:lstStyle/>
          <a:p>
            <a:r>
              <a:rPr lang="en-US" dirty="0" smtClean="0"/>
              <a:t>Of nations participating:</a:t>
            </a:r>
          </a:p>
          <a:p>
            <a:pPr marL="0" indent="0">
              <a:buNone/>
            </a:pPr>
            <a:endParaRPr lang="en-US" dirty="0" smtClean="0"/>
          </a:p>
          <a:p>
            <a:pPr lvl="1"/>
            <a:r>
              <a:rPr lang="en-US" dirty="0" smtClean="0"/>
              <a:t>Speaking scores ranged from 0 percent to 83 percent alignment</a:t>
            </a:r>
          </a:p>
          <a:p>
            <a:endParaRPr lang="en-US" dirty="0"/>
          </a:p>
          <a:p>
            <a:pPr lvl="1"/>
            <a:r>
              <a:rPr lang="en-US" dirty="0" smtClean="0"/>
              <a:t>Writing scores ranged from 0 percent to 60 percent alignment</a:t>
            </a:r>
          </a:p>
          <a:p>
            <a:endParaRPr lang="en-US" dirty="0" smtClean="0"/>
          </a:p>
          <a:p>
            <a:pPr marL="0" indent="0">
              <a:buNone/>
            </a:pPr>
            <a:endParaRPr lang="en-US" dirty="0"/>
          </a:p>
          <a:p>
            <a:r>
              <a:rPr lang="en-US" dirty="0" smtClean="0"/>
              <a:t>This further highlights need for validation of speaking and writing tests</a:t>
            </a:r>
            <a:endParaRPr lang="en-US" dirty="0"/>
          </a:p>
        </p:txBody>
      </p:sp>
    </p:spTree>
    <p:extLst>
      <p:ext uri="{BB962C8B-B14F-4D97-AF65-F5344CB8AC3E}">
        <p14:creationId xmlns:p14="http://schemas.microsoft.com/office/powerpoint/2010/main" val="73458497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933"/>
            <a:ext cx="7636933" cy="711200"/>
          </a:xfrm>
        </p:spPr>
        <p:txBody>
          <a:bodyPr/>
          <a:lstStyle/>
          <a:p>
            <a:r>
              <a:rPr lang="en-US" dirty="0" err="1">
                <a:solidFill>
                  <a:schemeClr val="accent5">
                    <a:lumMod val="50000"/>
                  </a:schemeClr>
                </a:solidFill>
              </a:rPr>
              <a:t>Weigle’s</a:t>
            </a:r>
            <a:r>
              <a:rPr lang="en-US" dirty="0">
                <a:solidFill>
                  <a:schemeClr val="accent5">
                    <a:lumMod val="50000"/>
                  </a:schemeClr>
                </a:solidFill>
              </a:rPr>
              <a:t> </a:t>
            </a:r>
            <a:r>
              <a:rPr lang="en-US" dirty="0" smtClean="0">
                <a:solidFill>
                  <a:schemeClr val="accent5">
                    <a:lumMod val="50000"/>
                  </a:schemeClr>
                </a:solidFill>
              </a:rPr>
              <a:t>Framework (continued):</a:t>
            </a:r>
            <a:endParaRPr lang="en-US" dirty="0">
              <a:solidFill>
                <a:schemeClr val="accent5">
                  <a:lumMod val="50000"/>
                </a:schemeClr>
              </a:solidFill>
            </a:endParaRPr>
          </a:p>
        </p:txBody>
      </p:sp>
      <p:sp>
        <p:nvSpPr>
          <p:cNvPr id="3" name="Content Placeholder 2"/>
          <p:cNvSpPr>
            <a:spLocks noGrp="1"/>
          </p:cNvSpPr>
          <p:nvPr>
            <p:ph sz="half" idx="1"/>
          </p:nvPr>
        </p:nvSpPr>
        <p:spPr>
          <a:xfrm>
            <a:off x="838200" y="1388533"/>
            <a:ext cx="5181600" cy="4788430"/>
          </a:xfrm>
        </p:spPr>
        <p:txBody>
          <a:bodyPr>
            <a:normAutofit fontScale="92500" lnSpcReduction="20000"/>
          </a:bodyPr>
          <a:lstStyle/>
          <a:p>
            <a:r>
              <a:rPr lang="en-US" dirty="0" smtClean="0"/>
              <a:t>Genre:</a:t>
            </a:r>
          </a:p>
          <a:p>
            <a:pPr lvl="1"/>
            <a:r>
              <a:rPr lang="en-US" dirty="0" smtClean="0"/>
              <a:t>Is the intended form and/or function of the output appropriate</a:t>
            </a:r>
          </a:p>
          <a:p>
            <a:pPr lvl="1"/>
            <a:r>
              <a:rPr lang="en-US" dirty="0" smtClean="0"/>
              <a:t>Is the task authentic?</a:t>
            </a:r>
          </a:p>
          <a:p>
            <a:pPr lvl="1"/>
            <a:r>
              <a:rPr lang="en-US" dirty="0" smtClean="0"/>
              <a:t>Could the discourse mode adversely affect test performance?</a:t>
            </a:r>
          </a:p>
          <a:p>
            <a:pPr lvl="1"/>
            <a:r>
              <a:rPr lang="en-US" dirty="0" smtClean="0"/>
              <a:t>Will the genre require the test taker to use relevant aspects of their language ability?	</a:t>
            </a:r>
          </a:p>
          <a:p>
            <a:endParaRPr lang="en-US" dirty="0"/>
          </a:p>
          <a:p>
            <a:r>
              <a:rPr lang="en-US" dirty="0" smtClean="0"/>
              <a:t>Time allotment:</a:t>
            </a:r>
          </a:p>
          <a:p>
            <a:pPr lvl="1"/>
            <a:r>
              <a:rPr lang="en-US" dirty="0" smtClean="0"/>
              <a:t>Is the time allowed sufficient or too much?</a:t>
            </a:r>
            <a:endParaRPr lang="en-US" dirty="0"/>
          </a:p>
        </p:txBody>
      </p:sp>
      <p:sp>
        <p:nvSpPr>
          <p:cNvPr id="4" name="Content Placeholder 3"/>
          <p:cNvSpPr>
            <a:spLocks noGrp="1"/>
          </p:cNvSpPr>
          <p:nvPr>
            <p:ph sz="half" idx="2"/>
          </p:nvPr>
        </p:nvSpPr>
        <p:spPr>
          <a:xfrm>
            <a:off x="6172200" y="1388532"/>
            <a:ext cx="5181600" cy="5063067"/>
          </a:xfrm>
        </p:spPr>
        <p:txBody>
          <a:bodyPr>
            <a:normAutofit fontScale="92500" lnSpcReduction="20000"/>
          </a:bodyPr>
          <a:lstStyle/>
          <a:p>
            <a:r>
              <a:rPr lang="en-US" dirty="0" smtClean="0"/>
              <a:t>Instructions:</a:t>
            </a:r>
          </a:p>
          <a:p>
            <a:pPr lvl="1"/>
            <a:r>
              <a:rPr lang="en-US" dirty="0" smtClean="0"/>
              <a:t>Are the instruction clear?</a:t>
            </a:r>
          </a:p>
          <a:p>
            <a:pPr lvl="1"/>
            <a:r>
              <a:rPr lang="en-US" dirty="0" smtClean="0"/>
              <a:t>Do the instructions contain enough detail without being over long?</a:t>
            </a:r>
          </a:p>
          <a:p>
            <a:pPr lvl="1"/>
            <a:r>
              <a:rPr lang="en-US" dirty="0" smtClean="0"/>
              <a:t>Do the instructions provide a context for the response, a statement of audience, the required length, the style required (formal/informal) and explain how the response will be scored?</a:t>
            </a:r>
          </a:p>
          <a:p>
            <a:endParaRPr lang="en-US" dirty="0" smtClean="0"/>
          </a:p>
          <a:p>
            <a:r>
              <a:rPr lang="en-US" dirty="0" smtClean="0"/>
              <a:t>Use of Reference Material:</a:t>
            </a:r>
          </a:p>
          <a:p>
            <a:pPr lvl="1"/>
            <a:r>
              <a:rPr lang="en-US" dirty="0" smtClean="0"/>
              <a:t>Will it be beneficial for the test takers to consult reference materials (e.g., dictionaries?)</a:t>
            </a:r>
          </a:p>
          <a:p>
            <a:pPr lvl="1"/>
            <a:r>
              <a:rPr lang="en-US" dirty="0" smtClean="0"/>
              <a:t>Does this introduce a construct irrelevant factor?</a:t>
            </a:r>
          </a:p>
          <a:p>
            <a:pPr lvl="1"/>
            <a:endParaRPr lang="en-US" dirty="0"/>
          </a:p>
        </p:txBody>
      </p:sp>
    </p:spTree>
    <p:extLst>
      <p:ext uri="{BB962C8B-B14F-4D97-AF65-F5344CB8AC3E}">
        <p14:creationId xmlns:p14="http://schemas.microsoft.com/office/powerpoint/2010/main" val="320320064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1043356" cy="1325563"/>
          </a:xfrm>
        </p:spPr>
        <p:txBody>
          <a:bodyPr>
            <a:normAutofit/>
          </a:bodyPr>
          <a:lstStyle/>
          <a:p>
            <a:r>
              <a:rPr lang="en-US" dirty="0" smtClean="0"/>
              <a:t>If you haven’t got one already, may I suggest</a:t>
            </a:r>
            <a:r>
              <a:rPr lang="is-IS" dirty="0" smtClean="0"/>
              <a:t>…..</a:t>
            </a:r>
            <a:endParaRPr lang="en-US" dirty="0"/>
          </a:p>
        </p:txBody>
      </p:sp>
      <p:sp>
        <p:nvSpPr>
          <p:cNvPr id="8" name="Content Placeholder 7"/>
          <p:cNvSpPr>
            <a:spLocks noGrp="1"/>
          </p:cNvSpPr>
          <p:nvPr>
            <p:ph idx="1"/>
          </p:nvPr>
        </p:nvSpPr>
        <p:spPr/>
        <p:txBody>
          <a:bodyPr>
            <a:normAutofit/>
          </a:bodyPr>
          <a:lstStyle/>
          <a:p>
            <a:pPr marL="0" indent="0">
              <a:buNone/>
            </a:pPr>
            <a:endParaRPr lang="en-US" sz="4400" dirty="0" smtClean="0"/>
          </a:p>
          <a:p>
            <a:pPr marL="0" indent="0">
              <a:buNone/>
            </a:pPr>
            <a:endParaRPr lang="en-US" sz="4400" dirty="0"/>
          </a:p>
          <a:p>
            <a:pPr marL="0" indent="0">
              <a:buNone/>
            </a:pPr>
            <a:r>
              <a:rPr lang="en-US" sz="4400" dirty="0" smtClean="0"/>
              <a:t>A moderation checklist </a:t>
            </a:r>
            <a:r>
              <a:rPr lang="en-US" sz="4400" dirty="0"/>
              <a:t>for writing prompts incorporating factors from </a:t>
            </a:r>
            <a:r>
              <a:rPr lang="en-US" sz="4400" dirty="0" err="1"/>
              <a:t>Weigle’s</a:t>
            </a:r>
            <a:r>
              <a:rPr lang="en-US" sz="4400" dirty="0"/>
              <a:t> checklist and your writing test </a:t>
            </a:r>
            <a:r>
              <a:rPr lang="en-US" sz="4400" dirty="0" smtClean="0"/>
              <a:t>specs.</a:t>
            </a:r>
            <a:endParaRPr lang="en-US" sz="4400" dirty="0"/>
          </a:p>
        </p:txBody>
      </p:sp>
    </p:spTree>
    <p:extLst>
      <p:ext uri="{BB962C8B-B14F-4D97-AF65-F5344CB8AC3E}">
        <p14:creationId xmlns:p14="http://schemas.microsoft.com/office/powerpoint/2010/main" val="409027004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672665" y="276733"/>
            <a:ext cx="6028267" cy="2387600"/>
          </a:xfrm>
        </p:spPr>
        <p:txBody>
          <a:bodyPr>
            <a:normAutofit fontScale="90000"/>
          </a:bodyPr>
          <a:lstStyle/>
          <a:p>
            <a:r>
              <a:rPr lang="en-US" b="1" dirty="0" smtClean="0"/>
              <a:t>Validation Practices</a:t>
            </a:r>
            <a:br>
              <a:rPr lang="en-US" b="1" dirty="0" smtClean="0"/>
            </a:br>
            <a:r>
              <a:rPr lang="en-US" b="1" dirty="0" smtClean="0"/>
              <a:t>and </a:t>
            </a:r>
            <a:br>
              <a:rPr lang="en-US" b="1" dirty="0" smtClean="0"/>
            </a:br>
            <a:r>
              <a:rPr lang="en-US" b="1" dirty="0" smtClean="0"/>
              <a:t>Validity Evidence</a:t>
            </a:r>
            <a:endParaRPr lang="en-US" dirty="0"/>
          </a:p>
        </p:txBody>
      </p:sp>
      <p:sp>
        <p:nvSpPr>
          <p:cNvPr id="5" name="Subtitle 4"/>
          <p:cNvSpPr>
            <a:spLocks noGrp="1"/>
          </p:cNvSpPr>
          <p:nvPr>
            <p:ph type="subTitle" idx="1"/>
          </p:nvPr>
        </p:nvSpPr>
        <p:spPr>
          <a:xfrm>
            <a:off x="7382935" y="4736570"/>
            <a:ext cx="4470400" cy="529695"/>
          </a:xfrm>
        </p:spPr>
        <p:txBody>
          <a:bodyPr>
            <a:normAutofit fontScale="92500"/>
          </a:bodyPr>
          <a:lstStyle/>
          <a:p>
            <a:r>
              <a:rPr lang="en-US" dirty="0" smtClean="0"/>
              <a:t>Test Administration / Performance</a:t>
            </a:r>
            <a:endParaRPr lang="en-US" dirty="0"/>
          </a:p>
        </p:txBody>
      </p:sp>
      <p:sp>
        <p:nvSpPr>
          <p:cNvPr id="7" name="Down Arrow 6"/>
          <p:cNvSpPr/>
          <p:nvPr/>
        </p:nvSpPr>
        <p:spPr>
          <a:xfrm rot="4739232">
            <a:off x="6129039" y="4169026"/>
            <a:ext cx="531199" cy="1910298"/>
          </a:xfrm>
          <a:prstGeom prst="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360" y="1476963"/>
            <a:ext cx="5529551" cy="4255377"/>
          </a:xfrm>
          <a:prstGeom prst="rect">
            <a:avLst/>
          </a:prstGeom>
        </p:spPr>
      </p:pic>
    </p:spTree>
    <p:extLst>
      <p:ext uri="{BB962C8B-B14F-4D97-AF65-F5344CB8AC3E}">
        <p14:creationId xmlns:p14="http://schemas.microsoft.com/office/powerpoint/2010/main" val="162027314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9400" y="1062923"/>
            <a:ext cx="4447822" cy="3046988"/>
          </a:xfrm>
          <a:prstGeom prst="rect">
            <a:avLst/>
          </a:prstGeom>
          <a:noFill/>
        </p:spPr>
        <p:txBody>
          <a:bodyPr wrap="square" rtlCol="0">
            <a:spAutoFit/>
          </a:bodyPr>
          <a:lstStyle/>
          <a:p>
            <a:r>
              <a:rPr lang="en-US" sz="3200" dirty="0"/>
              <a:t>Do combined tasks/prompts elicit a ratable sample – i.e., enough varied evidence of sustained, unrehearsed performance at level?</a:t>
            </a:r>
          </a:p>
        </p:txBody>
      </p:sp>
      <p:sp>
        <p:nvSpPr>
          <p:cNvPr id="5" name="TextBox 4"/>
          <p:cNvSpPr txBox="1"/>
          <p:nvPr/>
        </p:nvSpPr>
        <p:spPr>
          <a:xfrm>
            <a:off x="7069667" y="1916288"/>
            <a:ext cx="4013200" cy="5539979"/>
          </a:xfrm>
          <a:prstGeom prst="rect">
            <a:avLst/>
          </a:prstGeom>
          <a:noFill/>
        </p:spPr>
        <p:txBody>
          <a:bodyPr wrap="square" rtlCol="0">
            <a:spAutoFit/>
          </a:bodyPr>
          <a:lstStyle/>
          <a:p>
            <a:r>
              <a:rPr lang="en-US" sz="2800" dirty="0"/>
              <a:t>In unscripted Oral Proficiency Interviews, a checklist to remind helps interviewers ensure a ratable sample is </a:t>
            </a:r>
            <a:r>
              <a:rPr lang="en-US" sz="2800" dirty="0" smtClean="0"/>
              <a:t>obtained.</a:t>
            </a:r>
          </a:p>
          <a:p>
            <a:endParaRPr lang="en-US" sz="2800" dirty="0"/>
          </a:p>
          <a:p>
            <a:r>
              <a:rPr lang="en-US" sz="2800" dirty="0"/>
              <a:t>Your checklist should </a:t>
            </a:r>
            <a:r>
              <a:rPr lang="en-US" sz="2800" dirty="0" smtClean="0"/>
              <a:t>match </a:t>
            </a:r>
            <a:r>
              <a:rPr lang="en-US" sz="2800" dirty="0"/>
              <a:t>test specifications for your speaking test</a:t>
            </a:r>
          </a:p>
          <a:p>
            <a:endParaRPr lang="en-US" sz="2800" dirty="0"/>
          </a:p>
          <a:p>
            <a:endParaRPr lang="en-US" sz="2800" dirty="0"/>
          </a:p>
          <a:p>
            <a:endParaRPr lang="en-US" dirty="0"/>
          </a:p>
        </p:txBody>
      </p:sp>
    </p:spTree>
    <p:extLst>
      <p:ext uri="{BB962C8B-B14F-4D97-AF65-F5344CB8AC3E}">
        <p14:creationId xmlns:p14="http://schemas.microsoft.com/office/powerpoint/2010/main" val="188615750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186268"/>
            <a:ext cx="9999472" cy="914400"/>
          </a:xfrm>
        </p:spPr>
        <p:txBody>
          <a:bodyPr>
            <a:normAutofit/>
          </a:bodyPr>
          <a:lstStyle/>
          <a:p>
            <a:r>
              <a:rPr lang="en-US" dirty="0" smtClean="0"/>
              <a:t>Sample Oral Proficiency interview guide	</a:t>
            </a:r>
            <a:endParaRPr lang="en-US" dirty="0"/>
          </a:p>
        </p:txBody>
      </p:sp>
      <p:sp>
        <p:nvSpPr>
          <p:cNvPr id="3" name="Content Placeholder 2"/>
          <p:cNvSpPr>
            <a:spLocks noGrp="1"/>
          </p:cNvSpPr>
          <p:nvPr>
            <p:ph sz="half" idx="1"/>
          </p:nvPr>
        </p:nvSpPr>
        <p:spPr>
          <a:xfrm>
            <a:off x="1024128" y="1253067"/>
            <a:ext cx="4754880" cy="4463627"/>
          </a:xfrm>
        </p:spPr>
        <p:txBody>
          <a:bodyPr>
            <a:normAutofit fontScale="70000" lnSpcReduction="20000"/>
          </a:bodyPr>
          <a:lstStyle/>
          <a:p>
            <a:pPr marL="0" indent="0">
              <a:buNone/>
            </a:pPr>
            <a:r>
              <a:rPr lang="en-US" b="1" dirty="0" smtClean="0"/>
              <a:t>LEVEL 1 – </a:t>
            </a:r>
          </a:p>
          <a:p>
            <a:pPr>
              <a:buFont typeface="Wingdings" panose="05000000000000000000" pitchFamily="2" charset="2"/>
              <a:buChar char="q"/>
            </a:pPr>
            <a:r>
              <a:rPr lang="en-US" dirty="0" smtClean="0"/>
              <a:t>Ask and answer questions</a:t>
            </a:r>
          </a:p>
          <a:p>
            <a:pPr>
              <a:buFont typeface="Wingdings" panose="05000000000000000000" pitchFamily="2" charset="2"/>
              <a:buChar char="q"/>
            </a:pPr>
            <a:r>
              <a:rPr lang="en-US" dirty="0" smtClean="0"/>
              <a:t>Talk about self</a:t>
            </a:r>
          </a:p>
          <a:p>
            <a:pPr>
              <a:buFont typeface="Wingdings" panose="05000000000000000000" pitchFamily="2" charset="2"/>
              <a:buChar char="q"/>
            </a:pPr>
            <a:endParaRPr lang="en-US" dirty="0" smtClean="0"/>
          </a:p>
          <a:p>
            <a:pPr>
              <a:buFont typeface="Wingdings" panose="05000000000000000000" pitchFamily="2" charset="2"/>
              <a:buChar char="q"/>
            </a:pPr>
            <a:r>
              <a:rPr lang="en-US" dirty="0" smtClean="0"/>
              <a:t>Role pay – everyday </a:t>
            </a:r>
            <a:r>
              <a:rPr lang="en-US" dirty="0" err="1" smtClean="0"/>
              <a:t>sitation</a:t>
            </a:r>
            <a:endParaRPr lang="en-US" dirty="0" smtClean="0"/>
          </a:p>
          <a:p>
            <a:pPr marL="0" indent="0">
              <a:buNone/>
            </a:pPr>
            <a:endParaRPr lang="en-US" dirty="0" smtClean="0"/>
          </a:p>
          <a:p>
            <a:pPr marL="0" indent="0">
              <a:buNone/>
            </a:pPr>
            <a:endParaRPr lang="en-US" dirty="0" smtClean="0"/>
          </a:p>
          <a:p>
            <a:pPr marL="0" indent="0">
              <a:buNone/>
            </a:pPr>
            <a:r>
              <a:rPr lang="en-US" b="1" dirty="0" smtClean="0"/>
              <a:t>LEVEL 2 – CONCRETE FUNCTIONAL</a:t>
            </a:r>
          </a:p>
          <a:p>
            <a:pPr>
              <a:buFont typeface="Wingdings" panose="05000000000000000000" pitchFamily="2" charset="2"/>
              <a:buChar char="q"/>
            </a:pPr>
            <a:r>
              <a:rPr lang="en-US" dirty="0" smtClean="0"/>
              <a:t>Present / past / future narration</a:t>
            </a:r>
          </a:p>
          <a:p>
            <a:pPr>
              <a:buFont typeface="Wingdings" panose="05000000000000000000" pitchFamily="2" charset="2"/>
              <a:buChar char="q"/>
            </a:pPr>
            <a:r>
              <a:rPr lang="en-US" dirty="0" smtClean="0"/>
              <a:t>Description</a:t>
            </a:r>
          </a:p>
          <a:p>
            <a:pPr>
              <a:buFont typeface="Wingdings" panose="05000000000000000000" pitchFamily="2" charset="2"/>
              <a:buChar char="q"/>
            </a:pPr>
            <a:r>
              <a:rPr lang="en-US" dirty="0" smtClean="0"/>
              <a:t>Instructions OR directions</a:t>
            </a:r>
          </a:p>
          <a:p>
            <a:pPr>
              <a:buFont typeface="Wingdings" panose="05000000000000000000" pitchFamily="2" charset="2"/>
              <a:buChar char="q"/>
            </a:pPr>
            <a:r>
              <a:rPr lang="en-US" dirty="0" smtClean="0"/>
              <a:t>Role play – situation with a complication</a:t>
            </a:r>
          </a:p>
          <a:p>
            <a:pPr>
              <a:buFont typeface="Wingdings" panose="05000000000000000000" pitchFamily="2" charset="2"/>
              <a:buChar char="q"/>
            </a:pPr>
            <a:r>
              <a:rPr lang="en-US" dirty="0" smtClean="0"/>
              <a:t>Report a current event</a:t>
            </a:r>
          </a:p>
        </p:txBody>
      </p:sp>
      <p:sp>
        <p:nvSpPr>
          <p:cNvPr id="4" name="Content Placeholder 3"/>
          <p:cNvSpPr>
            <a:spLocks noGrp="1"/>
          </p:cNvSpPr>
          <p:nvPr>
            <p:ph sz="half" idx="2"/>
          </p:nvPr>
        </p:nvSpPr>
        <p:spPr>
          <a:xfrm>
            <a:off x="5989320" y="1253067"/>
            <a:ext cx="4754880" cy="5056293"/>
          </a:xfrm>
        </p:spPr>
        <p:txBody>
          <a:bodyPr>
            <a:normAutofit fontScale="70000" lnSpcReduction="20000"/>
          </a:bodyPr>
          <a:lstStyle/>
          <a:p>
            <a:pPr marL="0" indent="0">
              <a:buNone/>
            </a:pPr>
            <a:r>
              <a:rPr lang="en-US" b="1" dirty="0"/>
              <a:t>LEVEL 3 – </a:t>
            </a:r>
            <a:r>
              <a:rPr lang="en-US" b="1" dirty="0" smtClean="0"/>
              <a:t>ABSTRACT PROFESSIONAL</a:t>
            </a:r>
            <a:endParaRPr lang="en-US" b="1" dirty="0"/>
          </a:p>
          <a:p>
            <a:pPr>
              <a:buFont typeface="Wingdings" panose="05000000000000000000" pitchFamily="2" charset="2"/>
              <a:buChar char="q"/>
            </a:pPr>
            <a:r>
              <a:rPr lang="en-US" dirty="0"/>
              <a:t>Detailed </a:t>
            </a:r>
            <a:r>
              <a:rPr lang="en-US" dirty="0" smtClean="0"/>
              <a:t>abstract description</a:t>
            </a:r>
            <a:endParaRPr lang="en-US" dirty="0"/>
          </a:p>
          <a:p>
            <a:pPr>
              <a:buFont typeface="Wingdings" panose="05000000000000000000" pitchFamily="2" charset="2"/>
              <a:buChar char="q"/>
            </a:pPr>
            <a:r>
              <a:rPr lang="en-US" dirty="0"/>
              <a:t>Hypothesis / Speculation</a:t>
            </a:r>
          </a:p>
          <a:p>
            <a:pPr>
              <a:buFont typeface="Wingdings" panose="05000000000000000000" pitchFamily="2" charset="2"/>
              <a:buChar char="q"/>
            </a:pPr>
            <a:r>
              <a:rPr lang="en-US" dirty="0"/>
              <a:t>Role play – unfamiliar role &amp; situation</a:t>
            </a:r>
          </a:p>
          <a:p>
            <a:pPr>
              <a:buFont typeface="Wingdings" panose="05000000000000000000" pitchFamily="2" charset="2"/>
              <a:buChar char="q"/>
            </a:pPr>
            <a:r>
              <a:rPr lang="en-US" dirty="0"/>
              <a:t>Use of formal and informal registers</a:t>
            </a:r>
          </a:p>
          <a:p>
            <a:pPr>
              <a:buFont typeface="Wingdings" panose="05000000000000000000" pitchFamily="2" charset="2"/>
              <a:buChar char="q"/>
            </a:pPr>
            <a:r>
              <a:rPr lang="en-US" dirty="0"/>
              <a:t>Two supported opinions on abstract topics </a:t>
            </a:r>
            <a:endParaRPr lang="en-US" dirty="0" smtClean="0"/>
          </a:p>
          <a:p>
            <a:pPr marL="0" indent="0">
              <a:buNone/>
            </a:pPr>
            <a:endParaRPr lang="en-US" dirty="0"/>
          </a:p>
          <a:p>
            <a:pPr marL="0" indent="0">
              <a:buNone/>
            </a:pPr>
            <a:r>
              <a:rPr lang="en-US" b="1" dirty="0" smtClean="0"/>
              <a:t>LEVEL 4 – PROFESSIONAL TAILORING</a:t>
            </a:r>
          </a:p>
          <a:p>
            <a:pPr>
              <a:buFont typeface="Wingdings" panose="05000000000000000000" pitchFamily="2" charset="2"/>
              <a:buChar char="q"/>
            </a:pPr>
            <a:r>
              <a:rPr lang="en-US" dirty="0" smtClean="0"/>
              <a:t>Tailored speech to situation / audience</a:t>
            </a:r>
          </a:p>
          <a:p>
            <a:pPr>
              <a:buFont typeface="Wingdings" panose="05000000000000000000" pitchFamily="2" charset="2"/>
              <a:buChar char="q"/>
            </a:pPr>
            <a:r>
              <a:rPr lang="en-US" dirty="0" smtClean="0"/>
              <a:t>Roles plays – persuade, advise, negotiate</a:t>
            </a:r>
          </a:p>
          <a:p>
            <a:pPr>
              <a:buFont typeface="Wingdings" panose="05000000000000000000" pitchFamily="2" charset="2"/>
              <a:buChar char="q"/>
            </a:pPr>
            <a:r>
              <a:rPr lang="en-US" dirty="0" smtClean="0"/>
              <a:t>Support opinion on abstract topic</a:t>
            </a:r>
          </a:p>
          <a:p>
            <a:pPr>
              <a:buFont typeface="Wingdings" panose="05000000000000000000" pitchFamily="2" charset="2"/>
              <a:buChar char="q"/>
            </a:pPr>
            <a:r>
              <a:rPr lang="en-US" dirty="0" smtClean="0"/>
              <a:t>Present counter-arguments for opinion</a:t>
            </a:r>
          </a:p>
          <a:p>
            <a:pPr>
              <a:buFont typeface="Wingdings" panose="05000000000000000000" pitchFamily="2" charset="2"/>
              <a:buChar char="q"/>
            </a:pPr>
            <a:r>
              <a:rPr lang="en-US" dirty="0" smtClean="0"/>
              <a:t>Use formal and informal registers to convey messages with slang and/or idiomatic language to different people</a:t>
            </a:r>
          </a:p>
        </p:txBody>
      </p:sp>
      <p:sp>
        <p:nvSpPr>
          <p:cNvPr id="5" name="Rounded Rectangle 4"/>
          <p:cNvSpPr/>
          <p:nvPr/>
        </p:nvSpPr>
        <p:spPr>
          <a:xfrm>
            <a:off x="1024128" y="1100668"/>
            <a:ext cx="4648539" cy="2082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5989320" y="1100668"/>
            <a:ext cx="4648539" cy="247226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024128" y="3408681"/>
            <a:ext cx="4648539" cy="24604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5989320" y="3725332"/>
            <a:ext cx="4648539" cy="27364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29487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p:cNvSpPr>
            <a:spLocks noGrp="1"/>
          </p:cNvSpPr>
          <p:nvPr>
            <p:ph idx="1"/>
          </p:nvPr>
        </p:nvSpPr>
        <p:spPr>
          <a:xfrm>
            <a:off x="321733" y="2133600"/>
            <a:ext cx="11599333" cy="4436534"/>
          </a:xfrm>
        </p:spPr>
        <p:txBody>
          <a:bodyPr>
            <a:normAutofit/>
          </a:bodyPr>
          <a:lstStyle/>
          <a:p>
            <a:pPr marL="457200" lvl="1" indent="0">
              <a:buNone/>
            </a:pPr>
            <a:endParaRPr lang="en-US" dirty="0" smtClean="0"/>
          </a:p>
          <a:p>
            <a:pPr>
              <a:buFont typeface="Wingdings" panose="05000000000000000000" pitchFamily="2" charset="2"/>
              <a:buChar char="q"/>
            </a:pPr>
            <a:r>
              <a:rPr lang="en-US" dirty="0" smtClean="0"/>
              <a:t>Are random speaking samples transcribed and/or re-listened to in order to:</a:t>
            </a:r>
          </a:p>
          <a:p>
            <a:pPr>
              <a:buFont typeface="Wingdings" panose="05000000000000000000" pitchFamily="2" charset="2"/>
              <a:buChar char="q"/>
            </a:pPr>
            <a:endParaRPr lang="en-US" sz="800" dirty="0"/>
          </a:p>
          <a:p>
            <a:pPr lvl="1">
              <a:buFont typeface="Wingdings" panose="05000000000000000000" pitchFamily="2" charset="2"/>
              <a:buChar char="q"/>
            </a:pPr>
            <a:r>
              <a:rPr lang="en-US" dirty="0" smtClean="0"/>
              <a:t>ensure that speaking prompts do in fact elicit the intended language for task, level and accuracy? </a:t>
            </a:r>
          </a:p>
          <a:p>
            <a:pPr lvl="1">
              <a:buFont typeface="Wingdings" panose="05000000000000000000" pitchFamily="2" charset="2"/>
              <a:buChar char="q"/>
            </a:pPr>
            <a:r>
              <a:rPr lang="en-US" dirty="0" smtClean="0"/>
              <a:t>ensure that language elicited is unrehearsed?</a:t>
            </a:r>
          </a:p>
          <a:p>
            <a:pPr lvl="1">
              <a:buFont typeface="Wingdings" panose="05000000000000000000" pitchFamily="2" charset="2"/>
              <a:buChar char="q"/>
            </a:pPr>
            <a:r>
              <a:rPr lang="en-US" dirty="0" smtClean="0"/>
              <a:t>ensure that language elicited represents a ratable sample? </a:t>
            </a:r>
          </a:p>
          <a:p>
            <a:pPr lvl="1">
              <a:buFont typeface="Wingdings" panose="05000000000000000000" pitchFamily="2" charset="2"/>
              <a:buChar char="q"/>
            </a:pPr>
            <a:endParaRPr lang="en-US" dirty="0" smtClean="0"/>
          </a:p>
          <a:p>
            <a:pPr>
              <a:buFont typeface="Wingdings" panose="05000000000000000000" pitchFamily="2" charset="2"/>
              <a:buChar char="q"/>
            </a:pPr>
            <a:r>
              <a:rPr lang="en-US" dirty="0" smtClean="0"/>
              <a:t> What </a:t>
            </a:r>
            <a:r>
              <a:rPr lang="en-US" b="1" dirty="0" smtClean="0">
                <a:solidFill>
                  <a:schemeClr val="accent6">
                    <a:lumMod val="50000"/>
                  </a:schemeClr>
                </a:solidFill>
              </a:rPr>
              <a:t>records</a:t>
            </a:r>
            <a:r>
              <a:rPr lang="en-US" dirty="0" smtClean="0"/>
              <a:t> are kept?</a:t>
            </a:r>
            <a:endParaRPr lang="en-US" dirty="0"/>
          </a:p>
        </p:txBody>
      </p:sp>
      <p:sp>
        <p:nvSpPr>
          <p:cNvPr id="17" name="Title 14"/>
          <p:cNvSpPr>
            <a:spLocks noGrp="1"/>
          </p:cNvSpPr>
          <p:nvPr>
            <p:ph type="title"/>
          </p:nvPr>
        </p:nvSpPr>
        <p:spPr>
          <a:xfrm>
            <a:off x="253999" y="911803"/>
            <a:ext cx="11734800" cy="1001663"/>
          </a:xfrm>
          <a:ln>
            <a:solidFill>
              <a:schemeClr val="accent1">
                <a:lumMod val="60000"/>
                <a:lumOff val="40000"/>
              </a:schemeClr>
            </a:solidFill>
          </a:ln>
        </p:spPr>
        <p:txBody>
          <a:bodyPr>
            <a:normAutofit/>
          </a:bodyPr>
          <a:lstStyle/>
          <a:p>
            <a:pPr algn="ctr"/>
            <a:r>
              <a:rPr lang="en-US" sz="4000" dirty="0" smtClean="0"/>
              <a:t>Do tasks and criteria implement the construct?</a:t>
            </a:r>
            <a:endParaRPr lang="en-US" sz="4000" dirty="0"/>
          </a:p>
        </p:txBody>
      </p:sp>
      <p:sp>
        <p:nvSpPr>
          <p:cNvPr id="2" name="Rectangle 1"/>
          <p:cNvSpPr/>
          <p:nvPr/>
        </p:nvSpPr>
        <p:spPr>
          <a:xfrm>
            <a:off x="253999" y="247738"/>
            <a:ext cx="11734800" cy="369332"/>
          </a:xfrm>
          <a:prstGeom prst="rect">
            <a:avLst/>
          </a:prstGeom>
        </p:spPr>
        <p:txBody>
          <a:bodyPr wrap="square">
            <a:spAutoFit/>
          </a:bodyPr>
          <a:lstStyle/>
          <a:p>
            <a:pPr algn="ctr"/>
            <a:r>
              <a:rPr lang="en-US" b="1" dirty="0">
                <a:solidFill>
                  <a:schemeClr val="accent1">
                    <a:lumMod val="75000"/>
                  </a:schemeClr>
                </a:solidFill>
              </a:rPr>
              <a:t>CLAIM:  The test tasks are adequate proxies for those performed in the target language domain.</a:t>
            </a:r>
          </a:p>
        </p:txBody>
      </p:sp>
      <p:grpSp>
        <p:nvGrpSpPr>
          <p:cNvPr id="13" name="Group 12"/>
          <p:cNvGrpSpPr/>
          <p:nvPr/>
        </p:nvGrpSpPr>
        <p:grpSpPr>
          <a:xfrm>
            <a:off x="1422400" y="5075037"/>
            <a:ext cx="6463587" cy="1446550"/>
            <a:chOff x="1422400" y="5075037"/>
            <a:chExt cx="6463587" cy="1446550"/>
          </a:xfrm>
        </p:grpSpPr>
        <p:sp>
          <p:nvSpPr>
            <p:cNvPr id="3" name="Oval 2"/>
            <p:cNvSpPr/>
            <p:nvPr/>
          </p:nvSpPr>
          <p:spPr>
            <a:xfrm>
              <a:off x="1422400" y="5267516"/>
              <a:ext cx="1473200" cy="491067"/>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605747" y="5075037"/>
              <a:ext cx="2280240" cy="1446550"/>
            </a:xfrm>
            <a:prstGeom prst="rect">
              <a:avLst/>
            </a:prstGeom>
            <a:noFill/>
          </p:spPr>
          <p:txBody>
            <a:bodyPr wrap="none" rtlCol="0">
              <a:spAutoFit/>
            </a:bodyPr>
            <a:lstStyle/>
            <a:p>
              <a:r>
                <a:rPr lang="en-US" sz="4400" b="1" dirty="0" smtClean="0">
                  <a:solidFill>
                    <a:schemeClr val="accent6">
                      <a:lumMod val="75000"/>
                    </a:schemeClr>
                  </a:solidFill>
                </a:rPr>
                <a:t>Validity </a:t>
              </a:r>
            </a:p>
            <a:p>
              <a:r>
                <a:rPr lang="en-US" sz="4400" b="1" dirty="0" smtClean="0">
                  <a:solidFill>
                    <a:schemeClr val="accent6">
                      <a:lumMod val="75000"/>
                    </a:schemeClr>
                  </a:solidFill>
                </a:rPr>
                <a:t>evidence</a:t>
              </a:r>
              <a:endParaRPr lang="en-US" sz="4400" b="1" dirty="0">
                <a:solidFill>
                  <a:schemeClr val="accent6">
                    <a:lumMod val="75000"/>
                  </a:schemeClr>
                </a:solidFill>
              </a:endParaRPr>
            </a:p>
          </p:txBody>
        </p:sp>
        <p:cxnSp>
          <p:nvCxnSpPr>
            <p:cNvPr id="5" name="Straight Arrow Connector 4"/>
            <p:cNvCxnSpPr/>
            <p:nvPr/>
          </p:nvCxnSpPr>
          <p:spPr>
            <a:xfrm flipH="1" flipV="1">
              <a:off x="3056271" y="5758584"/>
              <a:ext cx="2549476" cy="388216"/>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4" name="TextBox 3"/>
          <p:cNvSpPr txBox="1"/>
          <p:nvPr/>
        </p:nvSpPr>
        <p:spPr>
          <a:xfrm>
            <a:off x="9045919" y="3925627"/>
            <a:ext cx="2875147" cy="1569660"/>
          </a:xfrm>
          <a:prstGeom prst="rect">
            <a:avLst/>
          </a:prstGeom>
          <a:noFill/>
          <a:ln>
            <a:solidFill>
              <a:schemeClr val="accent1"/>
            </a:solidFill>
          </a:ln>
        </p:spPr>
        <p:txBody>
          <a:bodyPr wrap="square" rtlCol="0">
            <a:spAutoFit/>
          </a:bodyPr>
          <a:lstStyle/>
          <a:p>
            <a:r>
              <a:rPr lang="en-US" sz="3200" b="1" dirty="0" smtClean="0">
                <a:solidFill>
                  <a:schemeClr val="accent5">
                    <a:lumMod val="75000"/>
                  </a:schemeClr>
                </a:solidFill>
              </a:rPr>
              <a:t>Avoid </a:t>
            </a:r>
            <a:r>
              <a:rPr lang="en-US" sz="3200" b="1" dirty="0">
                <a:solidFill>
                  <a:schemeClr val="accent5">
                    <a:lumMod val="75000"/>
                  </a:schemeClr>
                </a:solidFill>
              </a:rPr>
              <a:t>construct </a:t>
            </a:r>
            <a:endParaRPr lang="en-US" sz="3200" b="1" dirty="0" smtClean="0">
              <a:solidFill>
                <a:schemeClr val="accent5">
                  <a:lumMod val="75000"/>
                </a:schemeClr>
              </a:solidFill>
            </a:endParaRPr>
          </a:p>
          <a:p>
            <a:r>
              <a:rPr lang="en-US" sz="3200" b="1" dirty="0" smtClean="0">
                <a:solidFill>
                  <a:schemeClr val="accent5">
                    <a:lumMod val="75000"/>
                  </a:schemeClr>
                </a:solidFill>
              </a:rPr>
              <a:t>under-representation</a:t>
            </a:r>
            <a:endParaRPr lang="en-US" sz="3200" b="1" dirty="0">
              <a:solidFill>
                <a:schemeClr val="accent5">
                  <a:lumMod val="75000"/>
                </a:schemeClr>
              </a:solidFill>
            </a:endParaRPr>
          </a:p>
        </p:txBody>
      </p:sp>
    </p:spTree>
    <p:extLst>
      <p:ext uri="{BB962C8B-B14F-4D97-AF65-F5344CB8AC3E}">
        <p14:creationId xmlns:p14="http://schemas.microsoft.com/office/powerpoint/2010/main" val="3827881264"/>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186266" y="1388789"/>
            <a:ext cx="11734798" cy="833844"/>
          </a:xfrm>
          <a:ln>
            <a:solidFill>
              <a:schemeClr val="accent1">
                <a:lumMod val="60000"/>
                <a:lumOff val="40000"/>
              </a:schemeClr>
            </a:solidFill>
          </a:ln>
        </p:spPr>
        <p:txBody>
          <a:bodyPr/>
          <a:lstStyle/>
          <a:p>
            <a:pPr algn="ctr"/>
            <a:r>
              <a:rPr lang="en-US" dirty="0" smtClean="0"/>
              <a:t>Test administration validation</a:t>
            </a:r>
            <a:endParaRPr lang="en-US" dirty="0"/>
          </a:p>
        </p:txBody>
      </p:sp>
      <p:sp>
        <p:nvSpPr>
          <p:cNvPr id="16" name="Content Placeholder 15"/>
          <p:cNvSpPr>
            <a:spLocks noGrp="1"/>
          </p:cNvSpPr>
          <p:nvPr>
            <p:ph idx="1"/>
          </p:nvPr>
        </p:nvSpPr>
        <p:spPr>
          <a:xfrm>
            <a:off x="838200" y="1825624"/>
            <a:ext cx="10515600" cy="4486275"/>
          </a:xfrm>
        </p:spPr>
        <p:txBody>
          <a:bodyPr>
            <a:normAutofit/>
          </a:bodyPr>
          <a:lstStyle/>
          <a:p>
            <a:endParaRPr lang="en-US" dirty="0" smtClean="0"/>
          </a:p>
          <a:p>
            <a:pPr>
              <a:buFont typeface="Wingdings" panose="05000000000000000000" pitchFamily="2" charset="2"/>
              <a:buChar char="q"/>
            </a:pPr>
            <a:r>
              <a:rPr lang="en-US" dirty="0" smtClean="0"/>
              <a:t>Are test conditions and tasks uniform from one testing location to the next?</a:t>
            </a:r>
          </a:p>
          <a:p>
            <a:pPr marL="0" indent="0">
              <a:buNone/>
            </a:pPr>
            <a:endParaRPr lang="en-US" dirty="0" smtClean="0"/>
          </a:p>
          <a:p>
            <a:pPr>
              <a:buFont typeface="Wingdings" panose="05000000000000000000" pitchFamily="2" charset="2"/>
              <a:buChar char="q"/>
            </a:pPr>
            <a:r>
              <a:rPr lang="en-US" dirty="0" smtClean="0"/>
              <a:t>Are test conditions and tasks uniform between testing times?</a:t>
            </a:r>
          </a:p>
          <a:p>
            <a:pPr marL="0" indent="0">
              <a:buNone/>
            </a:pPr>
            <a:endParaRPr lang="en-US" dirty="0"/>
          </a:p>
          <a:p>
            <a:pPr>
              <a:buFont typeface="Wingdings" panose="05000000000000000000" pitchFamily="2" charset="2"/>
              <a:buChar char="q"/>
            </a:pPr>
            <a:r>
              <a:rPr lang="en-US" dirty="0" smtClean="0"/>
              <a:t>Do </a:t>
            </a:r>
            <a:r>
              <a:rPr lang="en-US" b="1" dirty="0" smtClean="0">
                <a:solidFill>
                  <a:schemeClr val="accent6">
                    <a:lumMod val="50000"/>
                  </a:schemeClr>
                </a:solidFill>
              </a:rPr>
              <a:t>written test administration instructions </a:t>
            </a:r>
            <a:r>
              <a:rPr lang="en-US" dirty="0" smtClean="0"/>
              <a:t>exist to outline testing conditions?</a:t>
            </a:r>
          </a:p>
        </p:txBody>
      </p:sp>
      <p:sp>
        <p:nvSpPr>
          <p:cNvPr id="4" name="Rectangle 3"/>
          <p:cNvSpPr/>
          <p:nvPr/>
        </p:nvSpPr>
        <p:spPr>
          <a:xfrm>
            <a:off x="186266" y="356207"/>
            <a:ext cx="11734799" cy="954107"/>
          </a:xfrm>
          <a:prstGeom prst="rect">
            <a:avLst/>
          </a:prstGeom>
        </p:spPr>
        <p:txBody>
          <a:bodyPr wrap="square">
            <a:spAutoFit/>
          </a:bodyPr>
          <a:lstStyle/>
          <a:p>
            <a:pPr algn="ctr"/>
            <a:r>
              <a:rPr lang="en-US" sz="2800" b="1" dirty="0" smtClean="0">
                <a:solidFill>
                  <a:schemeClr val="accent1">
                    <a:lumMod val="75000"/>
                  </a:schemeClr>
                </a:solidFill>
              </a:rPr>
              <a:t>CLAIM:  The </a:t>
            </a:r>
            <a:r>
              <a:rPr lang="en-US" sz="2800" b="1" dirty="0">
                <a:solidFill>
                  <a:schemeClr val="accent1">
                    <a:lumMod val="75000"/>
                  </a:schemeClr>
                </a:solidFill>
              </a:rPr>
              <a:t>test yields results that are consistent across assessment contexts (e.g., across test forms, tasks, and judges.)</a:t>
            </a:r>
          </a:p>
        </p:txBody>
      </p:sp>
      <p:sp>
        <p:nvSpPr>
          <p:cNvPr id="2" name="TextBox 1"/>
          <p:cNvSpPr txBox="1"/>
          <p:nvPr/>
        </p:nvSpPr>
        <p:spPr>
          <a:xfrm>
            <a:off x="7611533" y="5523505"/>
            <a:ext cx="3742267" cy="1200329"/>
          </a:xfrm>
          <a:prstGeom prst="rect">
            <a:avLst/>
          </a:prstGeom>
          <a:noFill/>
        </p:spPr>
        <p:txBody>
          <a:bodyPr wrap="square" rtlCol="0">
            <a:spAutoFit/>
          </a:bodyPr>
          <a:lstStyle/>
          <a:p>
            <a:r>
              <a:rPr lang="en-US" sz="2400" b="1" dirty="0" smtClean="0">
                <a:solidFill>
                  <a:schemeClr val="accent1">
                    <a:lumMod val="75000"/>
                  </a:schemeClr>
                </a:solidFill>
              </a:rPr>
              <a:t>Alterations to procedures may introduce construct irrelevant variance </a:t>
            </a:r>
            <a:endParaRPr lang="en-US" sz="2400" b="1" dirty="0">
              <a:solidFill>
                <a:schemeClr val="accent1">
                  <a:lumMod val="75000"/>
                </a:schemeClr>
              </a:solidFill>
            </a:endParaRPr>
          </a:p>
        </p:txBody>
      </p:sp>
      <p:grpSp>
        <p:nvGrpSpPr>
          <p:cNvPr id="7" name="Group 6"/>
          <p:cNvGrpSpPr/>
          <p:nvPr/>
        </p:nvGrpSpPr>
        <p:grpSpPr>
          <a:xfrm>
            <a:off x="1676400" y="4605866"/>
            <a:ext cx="5774267" cy="2367752"/>
            <a:chOff x="1676400" y="4605866"/>
            <a:chExt cx="5774267" cy="2367752"/>
          </a:xfrm>
        </p:grpSpPr>
        <p:sp>
          <p:nvSpPr>
            <p:cNvPr id="3" name="Oval 2"/>
            <p:cNvSpPr/>
            <p:nvPr/>
          </p:nvSpPr>
          <p:spPr>
            <a:xfrm>
              <a:off x="1676400" y="4605866"/>
              <a:ext cx="5774267" cy="7620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H="1">
              <a:off x="3759200" y="5378217"/>
              <a:ext cx="1439333" cy="461665"/>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921931" y="5650179"/>
              <a:ext cx="2302935" cy="1323439"/>
            </a:xfrm>
            <a:prstGeom prst="rect">
              <a:avLst/>
            </a:prstGeom>
            <a:noFill/>
          </p:spPr>
          <p:txBody>
            <a:bodyPr wrap="square" rtlCol="0">
              <a:spAutoFit/>
            </a:bodyPr>
            <a:lstStyle/>
            <a:p>
              <a:r>
                <a:rPr lang="en-US" sz="4000" b="1" dirty="0" smtClean="0">
                  <a:solidFill>
                    <a:schemeClr val="accent6">
                      <a:lumMod val="75000"/>
                    </a:schemeClr>
                  </a:solidFill>
                </a:rPr>
                <a:t>Validity </a:t>
              </a:r>
            </a:p>
            <a:p>
              <a:r>
                <a:rPr lang="en-US" sz="4000" b="1" dirty="0" smtClean="0">
                  <a:solidFill>
                    <a:schemeClr val="accent6">
                      <a:lumMod val="75000"/>
                    </a:schemeClr>
                  </a:solidFill>
                </a:rPr>
                <a:t>evidence</a:t>
              </a:r>
              <a:endParaRPr lang="en-US" sz="4000" b="1" dirty="0">
                <a:solidFill>
                  <a:schemeClr val="accent6">
                    <a:lumMod val="75000"/>
                  </a:schemeClr>
                </a:solidFill>
              </a:endParaRPr>
            </a:p>
          </p:txBody>
        </p:sp>
      </p:grpSp>
    </p:spTree>
    <p:extLst>
      <p:ext uri="{BB962C8B-B14F-4D97-AF65-F5344CB8AC3E}">
        <p14:creationId xmlns:p14="http://schemas.microsoft.com/office/powerpoint/2010/main" val="796402773"/>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186266" y="860476"/>
            <a:ext cx="11734798" cy="965149"/>
          </a:xfrm>
          <a:ln>
            <a:solidFill>
              <a:schemeClr val="accent1">
                <a:lumMod val="60000"/>
                <a:lumOff val="40000"/>
              </a:schemeClr>
            </a:solidFill>
          </a:ln>
        </p:spPr>
        <p:txBody>
          <a:bodyPr/>
          <a:lstStyle/>
          <a:p>
            <a:pPr algn="ctr"/>
            <a:r>
              <a:rPr lang="en-US" dirty="0" smtClean="0"/>
              <a:t>Test administration validation</a:t>
            </a:r>
            <a:endParaRPr lang="en-US" dirty="0"/>
          </a:p>
        </p:txBody>
      </p:sp>
      <p:sp>
        <p:nvSpPr>
          <p:cNvPr id="16" name="Content Placeholder 15"/>
          <p:cNvSpPr>
            <a:spLocks noGrp="1"/>
          </p:cNvSpPr>
          <p:nvPr>
            <p:ph idx="1"/>
          </p:nvPr>
        </p:nvSpPr>
        <p:spPr>
          <a:xfrm>
            <a:off x="838200" y="1825625"/>
            <a:ext cx="10515600" cy="4351338"/>
          </a:xfrm>
        </p:spPr>
        <p:txBody>
          <a:bodyPr/>
          <a:lstStyle/>
          <a:p>
            <a:endParaRPr lang="en-US" dirty="0" smtClean="0"/>
          </a:p>
          <a:p>
            <a:pPr>
              <a:buFont typeface="Wingdings" panose="05000000000000000000" pitchFamily="2" charset="2"/>
              <a:buChar char="q"/>
            </a:pPr>
            <a:r>
              <a:rPr lang="en-US" dirty="0" smtClean="0"/>
              <a:t> Standardized written test administration procedures published in a </a:t>
            </a:r>
            <a:r>
              <a:rPr lang="en-US" b="1" dirty="0" smtClean="0">
                <a:solidFill>
                  <a:schemeClr val="accent6">
                    <a:lumMod val="50000"/>
                  </a:schemeClr>
                </a:solidFill>
              </a:rPr>
              <a:t>test administration manual </a:t>
            </a:r>
            <a:r>
              <a:rPr lang="en-US" dirty="0" smtClean="0"/>
              <a:t>should include….</a:t>
            </a:r>
          </a:p>
          <a:p>
            <a:pPr lvl="1">
              <a:buFont typeface="Wingdings" panose="05000000000000000000" pitchFamily="2" charset="2"/>
              <a:buChar char="q"/>
            </a:pPr>
            <a:r>
              <a:rPr lang="en-US" dirty="0" smtClean="0"/>
              <a:t>Materials needed/allowed.</a:t>
            </a:r>
          </a:p>
          <a:p>
            <a:pPr lvl="1">
              <a:buFont typeface="Wingdings" panose="05000000000000000000" pitchFamily="2" charset="2"/>
              <a:buChar char="q"/>
            </a:pPr>
            <a:r>
              <a:rPr lang="en-US" dirty="0" smtClean="0"/>
              <a:t>Order of presentation.</a:t>
            </a:r>
          </a:p>
          <a:p>
            <a:pPr lvl="1">
              <a:buFont typeface="Wingdings" panose="05000000000000000000" pitchFamily="2" charset="2"/>
              <a:buChar char="q"/>
            </a:pPr>
            <a:r>
              <a:rPr lang="en-US" dirty="0" smtClean="0"/>
              <a:t>Instructions to be read verbatim.</a:t>
            </a:r>
          </a:p>
          <a:p>
            <a:pPr lvl="1">
              <a:buFont typeface="Wingdings" panose="05000000000000000000" pitchFamily="2" charset="2"/>
              <a:buChar char="q"/>
            </a:pPr>
            <a:r>
              <a:rPr lang="en-US" dirty="0" smtClean="0"/>
              <a:t>Checking identity of test taker.</a:t>
            </a:r>
          </a:p>
          <a:p>
            <a:pPr lvl="1">
              <a:buFont typeface="Wingdings" panose="05000000000000000000" pitchFamily="2" charset="2"/>
              <a:buChar char="q"/>
            </a:pPr>
            <a:r>
              <a:rPr lang="en-US" dirty="0" smtClean="0"/>
              <a:t>Policy to admit latecomers / leave test room.</a:t>
            </a:r>
          </a:p>
          <a:p>
            <a:pPr lvl="1">
              <a:buFont typeface="Wingdings" panose="05000000000000000000" pitchFamily="2" charset="2"/>
              <a:buChar char="q"/>
            </a:pPr>
            <a:r>
              <a:rPr lang="en-US" dirty="0" smtClean="0"/>
              <a:t>Time limits.</a:t>
            </a:r>
          </a:p>
          <a:p>
            <a:pPr lvl="1">
              <a:buFont typeface="Wingdings" panose="05000000000000000000" pitchFamily="2" charset="2"/>
              <a:buChar char="q"/>
            </a:pPr>
            <a:r>
              <a:rPr lang="en-US" dirty="0" smtClean="0"/>
              <a:t>Facility requirements.</a:t>
            </a:r>
            <a:endParaRPr lang="en-US" dirty="0"/>
          </a:p>
        </p:txBody>
      </p:sp>
      <p:sp>
        <p:nvSpPr>
          <p:cNvPr id="4" name="Rectangle 3"/>
          <p:cNvSpPr/>
          <p:nvPr/>
        </p:nvSpPr>
        <p:spPr>
          <a:xfrm>
            <a:off x="186266" y="356207"/>
            <a:ext cx="11734799" cy="369332"/>
          </a:xfrm>
          <a:prstGeom prst="rect">
            <a:avLst/>
          </a:prstGeom>
        </p:spPr>
        <p:txBody>
          <a:bodyPr wrap="square">
            <a:spAutoFit/>
          </a:bodyPr>
          <a:lstStyle/>
          <a:p>
            <a:pPr algn="ctr"/>
            <a:r>
              <a:rPr lang="en-US" b="1" dirty="0" smtClean="0">
                <a:solidFill>
                  <a:schemeClr val="accent1">
                    <a:lumMod val="75000"/>
                  </a:schemeClr>
                </a:solidFill>
              </a:rPr>
              <a:t>CLAIM:  The </a:t>
            </a:r>
            <a:r>
              <a:rPr lang="en-US" b="1" dirty="0">
                <a:solidFill>
                  <a:schemeClr val="accent1">
                    <a:lumMod val="75000"/>
                  </a:schemeClr>
                </a:solidFill>
              </a:rPr>
              <a:t>test yields results that are consistent across assessment contexts (e.g., across test forms, tasks, and judges.)</a:t>
            </a:r>
          </a:p>
        </p:txBody>
      </p:sp>
      <p:sp>
        <p:nvSpPr>
          <p:cNvPr id="2" name="TextBox 1"/>
          <p:cNvSpPr txBox="1"/>
          <p:nvPr/>
        </p:nvSpPr>
        <p:spPr>
          <a:xfrm>
            <a:off x="8928098" y="4576300"/>
            <a:ext cx="3742267" cy="1815882"/>
          </a:xfrm>
          <a:prstGeom prst="rect">
            <a:avLst/>
          </a:prstGeom>
          <a:noFill/>
        </p:spPr>
        <p:txBody>
          <a:bodyPr wrap="square" rtlCol="0">
            <a:spAutoFit/>
          </a:bodyPr>
          <a:lstStyle/>
          <a:p>
            <a:r>
              <a:rPr lang="en-US" sz="2800" b="1" dirty="0" smtClean="0">
                <a:solidFill>
                  <a:schemeClr val="accent1">
                    <a:lumMod val="75000"/>
                  </a:schemeClr>
                </a:solidFill>
              </a:rPr>
              <a:t>Alterations to procedures may introduce construct irrelevant variance </a:t>
            </a:r>
            <a:endParaRPr lang="en-US" sz="2800" b="1" dirty="0">
              <a:solidFill>
                <a:schemeClr val="accent1">
                  <a:lumMod val="75000"/>
                </a:schemeClr>
              </a:solidFill>
            </a:endParaRPr>
          </a:p>
        </p:txBody>
      </p:sp>
    </p:spTree>
    <p:extLst>
      <p:ext uri="{BB962C8B-B14F-4D97-AF65-F5344CB8AC3E}">
        <p14:creationId xmlns:p14="http://schemas.microsoft.com/office/powerpoint/2010/main" val="340601031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8534" y="336601"/>
            <a:ext cx="7653866" cy="2387600"/>
          </a:xfrm>
        </p:spPr>
        <p:txBody>
          <a:bodyPr>
            <a:normAutofit fontScale="90000"/>
          </a:bodyPr>
          <a:lstStyle/>
          <a:p>
            <a:r>
              <a:rPr lang="en-US" b="1" dirty="0" smtClean="0"/>
              <a:t>Validation Practices</a:t>
            </a:r>
            <a:br>
              <a:rPr lang="en-US" b="1" dirty="0" smtClean="0"/>
            </a:br>
            <a:r>
              <a:rPr lang="en-US" b="1" dirty="0" smtClean="0"/>
              <a:t>and </a:t>
            </a:r>
            <a:br>
              <a:rPr lang="en-US" b="1" dirty="0" smtClean="0"/>
            </a:br>
            <a:r>
              <a:rPr lang="en-US" b="1" dirty="0" smtClean="0"/>
              <a:t>Validity Evidence</a:t>
            </a:r>
            <a:endParaRPr lang="en-US" dirty="0"/>
          </a:p>
        </p:txBody>
      </p:sp>
      <p:sp>
        <p:nvSpPr>
          <p:cNvPr id="5" name="Subtitle 4"/>
          <p:cNvSpPr>
            <a:spLocks noGrp="1"/>
          </p:cNvSpPr>
          <p:nvPr>
            <p:ph type="subTitle" idx="1"/>
          </p:nvPr>
        </p:nvSpPr>
        <p:spPr>
          <a:xfrm>
            <a:off x="737522" y="4606049"/>
            <a:ext cx="3345868" cy="529695"/>
          </a:xfrm>
        </p:spPr>
        <p:txBody>
          <a:bodyPr/>
          <a:lstStyle/>
          <a:p>
            <a:r>
              <a:rPr lang="en-US" dirty="0" smtClean="0"/>
              <a:t>Rating the performance</a:t>
            </a:r>
            <a:endParaRPr lang="en-US" dirty="0"/>
          </a:p>
        </p:txBody>
      </p:sp>
      <p:sp>
        <p:nvSpPr>
          <p:cNvPr id="7" name="Down Arrow 6"/>
          <p:cNvSpPr/>
          <p:nvPr/>
        </p:nvSpPr>
        <p:spPr>
          <a:xfrm rot="16878504">
            <a:off x="5225976" y="3754724"/>
            <a:ext cx="531199" cy="2765904"/>
          </a:xfrm>
          <a:prstGeom prst="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4385" y="1783595"/>
            <a:ext cx="5636359" cy="4126138"/>
          </a:xfrm>
          <a:prstGeom prst="rect">
            <a:avLst/>
          </a:prstGeom>
        </p:spPr>
      </p:pic>
    </p:spTree>
    <p:extLst>
      <p:ext uri="{BB962C8B-B14F-4D97-AF65-F5344CB8AC3E}">
        <p14:creationId xmlns:p14="http://schemas.microsoft.com/office/powerpoint/2010/main" val="1510922089"/>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p:cNvSpPr>
            <a:spLocks noGrp="1"/>
          </p:cNvSpPr>
          <p:nvPr>
            <p:ph idx="1"/>
          </p:nvPr>
        </p:nvSpPr>
        <p:spPr>
          <a:xfrm>
            <a:off x="321733" y="2362200"/>
            <a:ext cx="11599333" cy="4233334"/>
          </a:xfrm>
        </p:spPr>
        <p:txBody>
          <a:bodyPr>
            <a:normAutofit/>
          </a:bodyPr>
          <a:lstStyle/>
          <a:p>
            <a:pPr>
              <a:buFont typeface="Wingdings" panose="05000000000000000000" pitchFamily="2" charset="2"/>
              <a:buChar char="q"/>
            </a:pPr>
            <a:endParaRPr lang="en-US" dirty="0"/>
          </a:p>
          <a:p>
            <a:pPr lvl="1">
              <a:buFont typeface="Wingdings" panose="05000000000000000000" pitchFamily="2" charset="2"/>
              <a:buChar char="q"/>
            </a:pPr>
            <a:endParaRPr lang="en-US" dirty="0" smtClean="0"/>
          </a:p>
          <a:p>
            <a:pPr lvl="1">
              <a:buFont typeface="Wingdings" panose="05000000000000000000" pitchFamily="2" charset="2"/>
              <a:buChar char="q"/>
            </a:pPr>
            <a:r>
              <a:rPr lang="en-US" dirty="0" smtClean="0"/>
              <a:t>Do </a:t>
            </a:r>
            <a:r>
              <a:rPr lang="en-US" b="1" dirty="0" smtClean="0">
                <a:solidFill>
                  <a:schemeClr val="accent6">
                    <a:lumMod val="50000"/>
                  </a:schemeClr>
                </a:solidFill>
              </a:rPr>
              <a:t>published scoring rubrics </a:t>
            </a:r>
            <a:r>
              <a:rPr lang="en-US" dirty="0" smtClean="0"/>
              <a:t>clearly differentiate criteria required for each level</a:t>
            </a:r>
            <a:r>
              <a:rPr lang="en-US" dirty="0" smtClean="0"/>
              <a:t>?</a:t>
            </a:r>
          </a:p>
          <a:p>
            <a:pPr lvl="1">
              <a:buFont typeface="Wingdings" panose="05000000000000000000" pitchFamily="2" charset="2"/>
              <a:buChar char="q"/>
            </a:pPr>
            <a:endParaRPr lang="en-US" dirty="0"/>
          </a:p>
          <a:p>
            <a:pPr lvl="1">
              <a:buFont typeface="Wingdings" panose="05000000000000000000" pitchFamily="2" charset="2"/>
              <a:buChar char="q"/>
            </a:pPr>
            <a:r>
              <a:rPr lang="en-US" dirty="0" smtClean="0"/>
              <a:t>Does rater training and norming address borderline ratings?</a:t>
            </a:r>
            <a:endParaRPr lang="en-US" dirty="0" smtClean="0"/>
          </a:p>
          <a:p>
            <a:pPr marL="457200" lvl="1" indent="0">
              <a:buNone/>
            </a:pPr>
            <a:endParaRPr lang="en-US" dirty="0"/>
          </a:p>
          <a:p>
            <a:pPr marL="457200" lvl="1" indent="0">
              <a:buNone/>
            </a:pPr>
            <a:endParaRPr lang="en-US" dirty="0" smtClean="0"/>
          </a:p>
        </p:txBody>
      </p:sp>
      <p:sp>
        <p:nvSpPr>
          <p:cNvPr id="17" name="Title 14"/>
          <p:cNvSpPr>
            <a:spLocks noGrp="1"/>
          </p:cNvSpPr>
          <p:nvPr>
            <p:ph type="title"/>
          </p:nvPr>
        </p:nvSpPr>
        <p:spPr>
          <a:xfrm>
            <a:off x="186266" y="1251769"/>
            <a:ext cx="11734800" cy="1001663"/>
          </a:xfrm>
          <a:ln>
            <a:solidFill>
              <a:schemeClr val="accent1">
                <a:lumMod val="60000"/>
                <a:lumOff val="40000"/>
              </a:schemeClr>
            </a:solidFill>
          </a:ln>
        </p:spPr>
        <p:txBody>
          <a:bodyPr>
            <a:normAutofit/>
          </a:bodyPr>
          <a:lstStyle/>
          <a:p>
            <a:pPr algn="ctr"/>
            <a:r>
              <a:rPr lang="en-US" sz="4000" dirty="0" smtClean="0"/>
              <a:t>Do </a:t>
            </a:r>
            <a:r>
              <a:rPr lang="en-US" sz="4000" dirty="0" smtClean="0"/>
              <a:t>scoring criteria implement the construct?</a:t>
            </a:r>
            <a:endParaRPr lang="en-US" sz="4000" dirty="0"/>
          </a:p>
        </p:txBody>
      </p:sp>
      <p:sp>
        <p:nvSpPr>
          <p:cNvPr id="3" name="Rectangle 2"/>
          <p:cNvSpPr/>
          <p:nvPr/>
        </p:nvSpPr>
        <p:spPr>
          <a:xfrm>
            <a:off x="186266" y="199173"/>
            <a:ext cx="11734800" cy="923330"/>
          </a:xfrm>
          <a:prstGeom prst="rect">
            <a:avLst/>
          </a:prstGeom>
        </p:spPr>
        <p:txBody>
          <a:bodyPr wrap="square">
            <a:spAutoFit/>
          </a:bodyPr>
          <a:lstStyle/>
          <a:p>
            <a:r>
              <a:rPr lang="en-US" b="1" dirty="0" smtClean="0">
                <a:solidFill>
                  <a:schemeClr val="accent1">
                    <a:lumMod val="75000"/>
                  </a:schemeClr>
                </a:solidFill>
              </a:rPr>
              <a:t>CLAIM:  </a:t>
            </a:r>
            <a:r>
              <a:rPr lang="en-US" b="1" dirty="0">
                <a:solidFill>
                  <a:schemeClr val="accent1">
                    <a:lumMod val="75000"/>
                  </a:schemeClr>
                </a:solidFill>
              </a:rPr>
              <a:t>The score on the STANAG 6001 speaking / writing test is an adequate reflection of the observed test behavior (i.e., scoring procedures are appropriate and clear, and test administration processes are carried out as intended by test designers. </a:t>
            </a:r>
          </a:p>
        </p:txBody>
      </p:sp>
      <p:grpSp>
        <p:nvGrpSpPr>
          <p:cNvPr id="2" name="Group 1"/>
          <p:cNvGrpSpPr/>
          <p:nvPr/>
        </p:nvGrpSpPr>
        <p:grpSpPr>
          <a:xfrm>
            <a:off x="1365955" y="3143956"/>
            <a:ext cx="10255841" cy="2988734"/>
            <a:chOff x="1365955" y="3143956"/>
            <a:chExt cx="10255841" cy="2988734"/>
          </a:xfrm>
        </p:grpSpPr>
        <p:sp>
          <p:nvSpPr>
            <p:cNvPr id="7" name="Oval 6"/>
            <p:cNvSpPr/>
            <p:nvPr/>
          </p:nvSpPr>
          <p:spPr>
            <a:xfrm>
              <a:off x="1365955" y="3143956"/>
              <a:ext cx="3691468" cy="618067"/>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5057423" y="3787423"/>
              <a:ext cx="3917185" cy="1291167"/>
            </a:xfrm>
            <a:prstGeom prst="straightConnector1">
              <a:avLst/>
            </a:prstGeom>
            <a:ln>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341556" y="4686140"/>
              <a:ext cx="2280240" cy="1446550"/>
            </a:xfrm>
            <a:prstGeom prst="rect">
              <a:avLst/>
            </a:prstGeom>
            <a:noFill/>
          </p:spPr>
          <p:txBody>
            <a:bodyPr wrap="none" rtlCol="0">
              <a:spAutoFit/>
            </a:bodyPr>
            <a:lstStyle/>
            <a:p>
              <a:r>
                <a:rPr lang="en-US" sz="4400" b="1" dirty="0" smtClean="0">
                  <a:solidFill>
                    <a:schemeClr val="accent6">
                      <a:lumMod val="75000"/>
                    </a:schemeClr>
                  </a:solidFill>
                </a:rPr>
                <a:t>Validity </a:t>
              </a:r>
            </a:p>
            <a:p>
              <a:r>
                <a:rPr lang="en-US" sz="4400" b="1" dirty="0" smtClean="0">
                  <a:solidFill>
                    <a:schemeClr val="accent6">
                      <a:lumMod val="75000"/>
                    </a:schemeClr>
                  </a:solidFill>
                </a:rPr>
                <a:t>evidence</a:t>
              </a:r>
              <a:endParaRPr lang="en-US" sz="4400" b="1" dirty="0">
                <a:solidFill>
                  <a:schemeClr val="accent6">
                    <a:lumMod val="75000"/>
                  </a:schemeClr>
                </a:solidFill>
              </a:endParaRPr>
            </a:p>
          </p:txBody>
        </p:sp>
      </p:grpSp>
    </p:spTree>
    <p:extLst>
      <p:ext uri="{BB962C8B-B14F-4D97-AF65-F5344CB8AC3E}">
        <p14:creationId xmlns:p14="http://schemas.microsoft.com/office/powerpoint/2010/main" val="44579731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0240" y="108080"/>
            <a:ext cx="8741108" cy="931832"/>
          </a:xfrm>
        </p:spPr>
        <p:txBody>
          <a:bodyPr>
            <a:normAutofit/>
          </a:bodyPr>
          <a:lstStyle/>
          <a:p>
            <a:r>
              <a:rPr lang="en-US" dirty="0" smtClean="0"/>
              <a:t>Test factors that can influence scores  </a:t>
            </a:r>
            <a:endParaRPr lang="en-US" dirty="0"/>
          </a:p>
        </p:txBody>
      </p:sp>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725411"/>
            <a:ext cx="1685760" cy="1692503"/>
          </a:xfrm>
          <a:prstGeom prst="rect">
            <a:avLst/>
          </a:prstGeom>
        </p:spPr>
      </p:pic>
      <p:sp>
        <p:nvSpPr>
          <p:cNvPr id="12" name="Rounded Rectangle 11"/>
          <p:cNvSpPr/>
          <p:nvPr/>
        </p:nvSpPr>
        <p:spPr>
          <a:xfrm>
            <a:off x="1898903" y="3431533"/>
            <a:ext cx="1330229" cy="1107817"/>
          </a:xfrm>
          <a:prstGeom prst="roundRect">
            <a:avLst/>
          </a:prstGeom>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a:lstStyle/>
          <a:p>
            <a:pPr algn="ctr"/>
            <a:endParaRPr lang="en-US" sz="900" dirty="0" smtClean="0"/>
          </a:p>
          <a:p>
            <a:pPr algn="ctr"/>
            <a:r>
              <a:rPr lang="en-US" sz="1600" dirty="0" smtClean="0"/>
              <a:t>The test instrument</a:t>
            </a:r>
          </a:p>
          <a:p>
            <a:endParaRPr lang="en-US" dirty="0"/>
          </a:p>
        </p:txBody>
      </p:sp>
      <p:grpSp>
        <p:nvGrpSpPr>
          <p:cNvPr id="52" name="Group 51"/>
          <p:cNvGrpSpPr/>
          <p:nvPr/>
        </p:nvGrpSpPr>
        <p:grpSpPr>
          <a:xfrm>
            <a:off x="4979413" y="1080798"/>
            <a:ext cx="2546221" cy="1252888"/>
            <a:chOff x="4506528" y="918678"/>
            <a:chExt cx="2546221" cy="1252888"/>
          </a:xfrm>
        </p:grpSpPr>
        <p:sp>
          <p:nvSpPr>
            <p:cNvPr id="11" name="12-Point Star 10"/>
            <p:cNvSpPr/>
            <p:nvPr/>
          </p:nvSpPr>
          <p:spPr>
            <a:xfrm>
              <a:off x="4506528" y="918678"/>
              <a:ext cx="1384273" cy="1086978"/>
            </a:xfrm>
            <a:prstGeom prst="star12">
              <a:avLst/>
            </a:prstGeom>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a:lstStyle/>
            <a:p>
              <a:pPr algn="ctr"/>
              <a:r>
                <a:rPr lang="en-US" dirty="0" smtClean="0"/>
                <a:t>SLP</a:t>
              </a:r>
              <a:endParaRPr lang="en-US" dirty="0"/>
            </a:p>
          </p:txBody>
        </p:sp>
        <p:sp>
          <p:nvSpPr>
            <p:cNvPr id="15" name="12-Point Star 14"/>
            <p:cNvSpPr/>
            <p:nvPr/>
          </p:nvSpPr>
          <p:spPr>
            <a:xfrm>
              <a:off x="5537143" y="1084588"/>
              <a:ext cx="1515606" cy="1086978"/>
            </a:xfrm>
            <a:prstGeom prst="star12">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dirty="0" smtClean="0"/>
                <a:t>Rating</a:t>
              </a:r>
              <a:endParaRPr lang="en-US" dirty="0"/>
            </a:p>
          </p:txBody>
        </p:sp>
      </p:grpSp>
      <p:sp>
        <p:nvSpPr>
          <p:cNvPr id="16" name="Rounded Rectangle 15"/>
          <p:cNvSpPr/>
          <p:nvPr/>
        </p:nvSpPr>
        <p:spPr>
          <a:xfrm>
            <a:off x="7982639" y="2840882"/>
            <a:ext cx="1353472" cy="1104028"/>
          </a:xfrm>
          <a:prstGeom prst="roundRect">
            <a:avLst/>
          </a:prstGeom>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a:lstStyle/>
          <a:p>
            <a:pPr algn="ctr"/>
            <a:r>
              <a:rPr lang="en-US" sz="1600" dirty="0" smtClean="0"/>
              <a:t>Rating scales and scoring procedures</a:t>
            </a:r>
            <a:endParaRPr lang="en-US" sz="1600" dirty="0"/>
          </a:p>
        </p:txBody>
      </p:sp>
      <p:sp>
        <p:nvSpPr>
          <p:cNvPr id="17" name="TextBox 16"/>
          <p:cNvSpPr txBox="1"/>
          <p:nvPr/>
        </p:nvSpPr>
        <p:spPr>
          <a:xfrm>
            <a:off x="135111" y="5552599"/>
            <a:ext cx="1505540" cy="369332"/>
          </a:xfrm>
          <a:prstGeom prst="rect">
            <a:avLst/>
          </a:prstGeom>
          <a:noFill/>
        </p:spPr>
        <p:txBody>
          <a:bodyPr wrap="none" rtlCol="0">
            <a:spAutoFit/>
          </a:bodyPr>
          <a:lstStyle/>
          <a:p>
            <a:r>
              <a:rPr lang="en-US" dirty="0" smtClean="0"/>
              <a:t>The test-taker</a:t>
            </a:r>
            <a:endParaRPr lang="en-US" dirty="0"/>
          </a:p>
        </p:txBody>
      </p:sp>
      <p:sp>
        <p:nvSpPr>
          <p:cNvPr id="18" name="TextBox 17"/>
          <p:cNvSpPr txBox="1"/>
          <p:nvPr/>
        </p:nvSpPr>
        <p:spPr>
          <a:xfrm>
            <a:off x="1405145" y="2404775"/>
            <a:ext cx="2257424" cy="923330"/>
          </a:xfrm>
          <a:prstGeom prst="rect">
            <a:avLst/>
          </a:prstGeom>
          <a:noFill/>
        </p:spPr>
        <p:txBody>
          <a:bodyPr wrap="none" rtlCol="0">
            <a:spAutoFit/>
          </a:bodyPr>
          <a:lstStyle/>
          <a:p>
            <a:pPr algn="ctr"/>
            <a:r>
              <a:rPr lang="en-US" dirty="0" smtClean="0"/>
              <a:t>The Speaking test/OPI</a:t>
            </a:r>
          </a:p>
          <a:p>
            <a:r>
              <a:rPr lang="en-US" dirty="0" smtClean="0"/>
              <a:t>Or</a:t>
            </a:r>
          </a:p>
          <a:p>
            <a:pPr algn="ctr"/>
            <a:r>
              <a:rPr lang="en-US" dirty="0" smtClean="0"/>
              <a:t>The writing test</a:t>
            </a:r>
            <a:endParaRPr lang="en-US" dirty="0"/>
          </a:p>
        </p:txBody>
      </p:sp>
      <p:grpSp>
        <p:nvGrpSpPr>
          <p:cNvPr id="20" name="Group 19"/>
          <p:cNvGrpSpPr/>
          <p:nvPr/>
        </p:nvGrpSpPr>
        <p:grpSpPr>
          <a:xfrm>
            <a:off x="4012772" y="2729015"/>
            <a:ext cx="3391263" cy="2134575"/>
            <a:chOff x="4012772" y="2729015"/>
            <a:chExt cx="3485840" cy="2134575"/>
          </a:xfrm>
        </p:grpSpPr>
        <p:sp>
          <p:nvSpPr>
            <p:cNvPr id="9" name="Horizontal Scroll 8"/>
            <p:cNvSpPr/>
            <p:nvPr/>
          </p:nvSpPr>
          <p:spPr>
            <a:xfrm>
              <a:off x="4384928" y="3249722"/>
              <a:ext cx="1357251" cy="822960"/>
            </a:xfrm>
            <a:prstGeom prst="horizontalScroll">
              <a:avLst/>
            </a:prstGeom>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a:lstStyle/>
            <a:p>
              <a:pPr algn="ctr"/>
              <a:r>
                <a:rPr lang="en-US" sz="1400" dirty="0" smtClean="0"/>
                <a:t>Written performance</a:t>
              </a:r>
              <a:endParaRPr lang="en-US" sz="1400" dirty="0"/>
            </a:p>
          </p:txBody>
        </p:sp>
        <p:sp>
          <p:nvSpPr>
            <p:cNvPr id="10" name="Oval Callout 9"/>
            <p:cNvSpPr/>
            <p:nvPr/>
          </p:nvSpPr>
          <p:spPr>
            <a:xfrm>
              <a:off x="5492832" y="3648761"/>
              <a:ext cx="1640984" cy="714960"/>
            </a:xfrm>
            <a:prstGeom prst="wedgeEllipseCallout">
              <a:avLst>
                <a:gd name="adj1" fmla="val -21656"/>
                <a:gd name="adj2" fmla="val 90844"/>
              </a:avLst>
            </a:prstGeom>
            <a:solidFill>
              <a:srgbClr val="2F5597"/>
            </a:solidFill>
            <a:ln/>
          </p:spPr>
          <p:style>
            <a:lnRef idx="1">
              <a:schemeClr val="accent1"/>
            </a:lnRef>
            <a:fillRef idx="3">
              <a:schemeClr val="accent1"/>
            </a:fillRef>
            <a:effectRef idx="2">
              <a:schemeClr val="accent1"/>
            </a:effectRef>
            <a:fontRef idx="minor">
              <a:schemeClr val="lt1"/>
            </a:fontRef>
          </p:style>
          <p:txBody>
            <a:bodyPr/>
            <a:lstStyle/>
            <a:p>
              <a:pPr algn="ctr"/>
              <a:r>
                <a:rPr lang="en-US" sz="1400" dirty="0" smtClean="0"/>
                <a:t>Spoken performance</a:t>
              </a:r>
              <a:endParaRPr lang="en-US" sz="1400" dirty="0"/>
            </a:p>
          </p:txBody>
        </p:sp>
        <p:sp>
          <p:nvSpPr>
            <p:cNvPr id="19" name="Oval 18"/>
            <p:cNvSpPr/>
            <p:nvPr/>
          </p:nvSpPr>
          <p:spPr>
            <a:xfrm>
              <a:off x="4012772" y="2729015"/>
              <a:ext cx="3485840" cy="2134575"/>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1" name="TextBox 20"/>
          <p:cNvSpPr txBox="1"/>
          <p:nvPr/>
        </p:nvSpPr>
        <p:spPr>
          <a:xfrm>
            <a:off x="4566722" y="4985179"/>
            <a:ext cx="2198038" cy="369332"/>
          </a:xfrm>
          <a:prstGeom prst="rect">
            <a:avLst/>
          </a:prstGeom>
          <a:noFill/>
        </p:spPr>
        <p:txBody>
          <a:bodyPr wrap="none" rtlCol="0">
            <a:spAutoFit/>
          </a:bodyPr>
          <a:lstStyle/>
          <a:p>
            <a:r>
              <a:rPr lang="en-US" dirty="0" smtClean="0"/>
              <a:t>Performance on Test</a:t>
            </a:r>
            <a:endParaRPr lang="en-US" dirty="0"/>
          </a:p>
        </p:txBody>
      </p:sp>
      <p:grpSp>
        <p:nvGrpSpPr>
          <p:cNvPr id="24" name="Group 23"/>
          <p:cNvGrpSpPr/>
          <p:nvPr/>
        </p:nvGrpSpPr>
        <p:grpSpPr>
          <a:xfrm>
            <a:off x="9484731" y="1773597"/>
            <a:ext cx="2707269" cy="2333435"/>
            <a:chOff x="9484731" y="1773597"/>
            <a:chExt cx="2707269" cy="2333435"/>
          </a:xfrm>
        </p:grpSpPr>
        <p:grpSp>
          <p:nvGrpSpPr>
            <p:cNvPr id="14" name="Group 13"/>
            <p:cNvGrpSpPr/>
            <p:nvPr/>
          </p:nvGrpSpPr>
          <p:grpSpPr>
            <a:xfrm>
              <a:off x="9484731" y="1972456"/>
              <a:ext cx="2707269" cy="1999476"/>
              <a:chOff x="7424442" y="1801523"/>
              <a:chExt cx="4174436" cy="3386721"/>
            </a:xfrm>
          </p:grpSpPr>
          <p:pic>
            <p:nvPicPr>
              <p:cNvPr id="7"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7628" y="1865282"/>
                <a:ext cx="2381250" cy="2390775"/>
              </a:xfrm>
              <a:prstGeom prst="rect">
                <a:avLst/>
              </a:prstGeom>
            </p:spPr>
          </p:pic>
          <p:pic>
            <p:nvPicPr>
              <p:cNvPr id="6"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4442" y="1801523"/>
                <a:ext cx="2381250" cy="2390775"/>
              </a:xfrm>
              <a:prstGeom prst="rect">
                <a:avLst/>
              </a:prstGeom>
            </p:spPr>
          </p:pic>
          <p:pic>
            <p:nvPicPr>
              <p:cNvPr id="8"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9413" y="2797469"/>
                <a:ext cx="2381250" cy="2390775"/>
              </a:xfrm>
              <a:prstGeom prst="rect">
                <a:avLst/>
              </a:prstGeom>
            </p:spPr>
          </p:pic>
        </p:grpSp>
        <p:sp>
          <p:nvSpPr>
            <p:cNvPr id="22" name="Oval 21"/>
            <p:cNvSpPr/>
            <p:nvPr/>
          </p:nvSpPr>
          <p:spPr>
            <a:xfrm>
              <a:off x="9687396" y="1773597"/>
              <a:ext cx="2310383" cy="2333435"/>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5" name="TextBox 24"/>
          <p:cNvSpPr txBox="1"/>
          <p:nvPr/>
        </p:nvSpPr>
        <p:spPr>
          <a:xfrm>
            <a:off x="10525079" y="4188092"/>
            <a:ext cx="787395" cy="369332"/>
          </a:xfrm>
          <a:prstGeom prst="rect">
            <a:avLst/>
          </a:prstGeom>
          <a:noFill/>
        </p:spPr>
        <p:txBody>
          <a:bodyPr wrap="none" rtlCol="0">
            <a:spAutoFit/>
          </a:bodyPr>
          <a:lstStyle/>
          <a:p>
            <a:r>
              <a:rPr lang="en-US" dirty="0" smtClean="0"/>
              <a:t>Raters</a:t>
            </a:r>
            <a:endParaRPr lang="en-US" dirty="0"/>
          </a:p>
        </p:txBody>
      </p:sp>
      <p:sp>
        <p:nvSpPr>
          <p:cNvPr id="26" name="TextBox 25"/>
          <p:cNvSpPr txBox="1"/>
          <p:nvPr/>
        </p:nvSpPr>
        <p:spPr>
          <a:xfrm>
            <a:off x="7903943" y="4025972"/>
            <a:ext cx="1498540" cy="369332"/>
          </a:xfrm>
          <a:prstGeom prst="rect">
            <a:avLst/>
          </a:prstGeom>
          <a:noFill/>
        </p:spPr>
        <p:txBody>
          <a:bodyPr wrap="none" rtlCol="0">
            <a:spAutoFit/>
          </a:bodyPr>
          <a:lstStyle/>
          <a:p>
            <a:r>
              <a:rPr lang="en-US" dirty="0" smtClean="0"/>
              <a:t>Rating criteria</a:t>
            </a:r>
            <a:endParaRPr lang="en-US" dirty="0"/>
          </a:p>
        </p:txBody>
      </p:sp>
      <p:cxnSp>
        <p:nvCxnSpPr>
          <p:cNvPr id="28" name="Straight Arrow Connector 27"/>
          <p:cNvCxnSpPr/>
          <p:nvPr/>
        </p:nvCxnSpPr>
        <p:spPr>
          <a:xfrm flipV="1">
            <a:off x="1270035" y="4228622"/>
            <a:ext cx="540441" cy="135099"/>
          </a:xfrm>
          <a:prstGeom prst="straightConnector1">
            <a:avLst/>
          </a:prstGeom>
          <a:ln w="38100" cmpd="sng">
            <a:solidFill>
              <a:schemeClr val="accent5"/>
            </a:solidFill>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flipV="1">
            <a:off x="3337220" y="3998952"/>
            <a:ext cx="580974" cy="13510"/>
          </a:xfrm>
          <a:prstGeom prst="straightConnector1">
            <a:avLst/>
          </a:prstGeom>
          <a:ln w="38100" cmpd="sng">
            <a:solidFill>
              <a:schemeClr val="accent5"/>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H="1">
            <a:off x="7539145" y="3715243"/>
            <a:ext cx="324266" cy="54039"/>
          </a:xfrm>
          <a:prstGeom prst="straightConnector1">
            <a:avLst/>
          </a:prstGeom>
          <a:ln w="38100" cmpd="sng">
            <a:solidFill>
              <a:schemeClr val="accent5"/>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H="1">
            <a:off x="9430688" y="3012724"/>
            <a:ext cx="918748" cy="472849"/>
          </a:xfrm>
          <a:prstGeom prst="straightConnector1">
            <a:avLst/>
          </a:prstGeom>
          <a:ln w="38100" cmpd="sng">
            <a:solidFill>
              <a:schemeClr val="accent5"/>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1181511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5542"/>
          </a:xfrm>
        </p:spPr>
        <p:txBody>
          <a:bodyPr/>
          <a:lstStyle/>
          <a:p>
            <a:r>
              <a:rPr lang="en-US" dirty="0" smtClean="0"/>
              <a:t>Scoring considerations	</a:t>
            </a:r>
            <a:endParaRPr lang="en-US" dirty="0"/>
          </a:p>
        </p:txBody>
      </p:sp>
      <p:sp>
        <p:nvSpPr>
          <p:cNvPr id="3" name="Content Placeholder 2"/>
          <p:cNvSpPr>
            <a:spLocks noGrp="1"/>
          </p:cNvSpPr>
          <p:nvPr>
            <p:ph idx="1"/>
          </p:nvPr>
        </p:nvSpPr>
        <p:spPr>
          <a:xfrm>
            <a:off x="838200" y="1236132"/>
            <a:ext cx="10515600" cy="5469467"/>
          </a:xfrm>
        </p:spPr>
        <p:txBody>
          <a:bodyPr>
            <a:normAutofit lnSpcReduction="10000"/>
          </a:bodyPr>
          <a:lstStyle/>
          <a:p>
            <a:r>
              <a:rPr lang="en-US" dirty="0" smtClean="0"/>
              <a:t>Holistic ratings vs. analytic ratings</a:t>
            </a:r>
          </a:p>
          <a:p>
            <a:pPr lvl="1"/>
            <a:r>
              <a:rPr lang="en-US" dirty="0" smtClean="0"/>
              <a:t>Analytic scores must reflect salient features of written texts in a balanced way</a:t>
            </a:r>
          </a:p>
          <a:p>
            <a:pPr lvl="1"/>
            <a:r>
              <a:rPr lang="en-US" dirty="0" smtClean="0"/>
              <a:t>Focused holistic scoring is based on an analytic rubric</a:t>
            </a:r>
          </a:p>
          <a:p>
            <a:pPr marL="457200" lvl="1" indent="0">
              <a:buNone/>
            </a:pPr>
            <a:endParaRPr lang="en-US" dirty="0" smtClean="0"/>
          </a:p>
          <a:p>
            <a:pPr marL="0" indent="0">
              <a:buNone/>
            </a:pPr>
            <a:endParaRPr lang="en-US" dirty="0" smtClean="0"/>
          </a:p>
          <a:p>
            <a:r>
              <a:rPr lang="en-US" dirty="0" smtClean="0"/>
              <a:t>Liz Hamp Lyons suggests the following facets be considered in a rubric or analytic rating scale:</a:t>
            </a:r>
          </a:p>
          <a:p>
            <a:pPr lvl="1"/>
            <a:r>
              <a:rPr lang="en-US" dirty="0" smtClean="0"/>
              <a:t>Vocabulary</a:t>
            </a:r>
          </a:p>
          <a:p>
            <a:pPr lvl="1"/>
            <a:r>
              <a:rPr lang="en-US" dirty="0" smtClean="0"/>
              <a:t>Grammatical competence</a:t>
            </a:r>
          </a:p>
          <a:p>
            <a:pPr lvl="1"/>
            <a:r>
              <a:rPr lang="en-US" dirty="0" smtClean="0"/>
              <a:t>Textual competence</a:t>
            </a:r>
          </a:p>
          <a:p>
            <a:pPr lvl="1"/>
            <a:r>
              <a:rPr lang="en-US" dirty="0" smtClean="0"/>
              <a:t>Accuracy</a:t>
            </a:r>
          </a:p>
          <a:p>
            <a:pPr lvl="1"/>
            <a:r>
              <a:rPr lang="en-US" dirty="0" smtClean="0"/>
              <a:t>Fluency</a:t>
            </a:r>
          </a:p>
          <a:p>
            <a:pPr lvl="1"/>
            <a:r>
              <a:rPr lang="en-US" dirty="0" smtClean="0"/>
              <a:t>Syntactic control</a:t>
            </a:r>
          </a:p>
          <a:p>
            <a:pPr lvl="1"/>
            <a:r>
              <a:rPr lang="en-US" dirty="0" smtClean="0"/>
              <a:t>Rhetorical control</a:t>
            </a:r>
          </a:p>
          <a:p>
            <a:pPr marL="457200" lvl="1" indent="0">
              <a:buNone/>
            </a:pPr>
            <a:endParaRPr lang="en-US" dirty="0"/>
          </a:p>
        </p:txBody>
      </p:sp>
    </p:spTree>
    <p:extLst>
      <p:ext uri="{BB962C8B-B14F-4D97-AF65-F5344CB8AC3E}">
        <p14:creationId xmlns:p14="http://schemas.microsoft.com/office/powerpoint/2010/main" val="310860619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Reviewing and </a:t>
            </a:r>
            <a:r>
              <a:rPr lang="en-US" dirty="0" err="1" smtClean="0"/>
              <a:t>trialling</a:t>
            </a:r>
            <a:r>
              <a:rPr lang="en-US" dirty="0" smtClean="0"/>
              <a:t> scoring criteria	</a:t>
            </a:r>
            <a:endParaRPr lang="en-US" dirty="0"/>
          </a:p>
        </p:txBody>
      </p:sp>
      <p:sp>
        <p:nvSpPr>
          <p:cNvPr id="3" name="Content Placeholder 2"/>
          <p:cNvSpPr>
            <a:spLocks noGrp="1"/>
          </p:cNvSpPr>
          <p:nvPr>
            <p:ph idx="1"/>
          </p:nvPr>
        </p:nvSpPr>
        <p:spPr>
          <a:xfrm>
            <a:off x="838200" y="1507067"/>
            <a:ext cx="10515600" cy="4669896"/>
          </a:xfrm>
        </p:spPr>
        <p:txBody>
          <a:bodyPr>
            <a:normAutofit/>
          </a:bodyPr>
          <a:lstStyle/>
          <a:p>
            <a:r>
              <a:rPr lang="en-US" dirty="0" smtClean="0"/>
              <a:t>Are </a:t>
            </a:r>
            <a:r>
              <a:rPr lang="en-US" dirty="0" smtClean="0"/>
              <a:t>scoring rubrics for each task:</a:t>
            </a:r>
          </a:p>
          <a:p>
            <a:pPr lvl="1"/>
            <a:r>
              <a:rPr lang="en-US" dirty="0" smtClean="0"/>
              <a:t> worded clearly?</a:t>
            </a:r>
          </a:p>
          <a:p>
            <a:pPr lvl="1"/>
            <a:r>
              <a:rPr lang="en-US" dirty="0"/>
              <a:t>e</a:t>
            </a:r>
            <a:r>
              <a:rPr lang="en-US" dirty="0" smtClean="0"/>
              <a:t>fficient </a:t>
            </a:r>
            <a:r>
              <a:rPr lang="en-US" dirty="0" smtClean="0"/>
              <a:t>to use?</a:t>
            </a:r>
          </a:p>
          <a:p>
            <a:pPr lvl="1"/>
            <a:r>
              <a:rPr lang="en-US" dirty="0"/>
              <a:t>a</a:t>
            </a:r>
            <a:r>
              <a:rPr lang="en-US" dirty="0" smtClean="0"/>
              <a:t>ccompanied </a:t>
            </a:r>
            <a:r>
              <a:rPr lang="en-US" dirty="0" smtClean="0"/>
              <a:t>by responses that serve as clear exemplars?</a:t>
            </a:r>
          </a:p>
          <a:p>
            <a:pPr lvl="1"/>
            <a:endParaRPr lang="en-US" dirty="0"/>
          </a:p>
          <a:p>
            <a:r>
              <a:rPr lang="en-US" dirty="0" smtClean="0"/>
              <a:t>Is the physical environment appropriate for scoring?</a:t>
            </a:r>
          </a:p>
          <a:p>
            <a:pPr lvl="1"/>
            <a:endParaRPr lang="en-US" dirty="0"/>
          </a:p>
          <a:p>
            <a:r>
              <a:rPr lang="en-US" dirty="0" smtClean="0"/>
              <a:t>Do </a:t>
            </a:r>
            <a:r>
              <a:rPr lang="en-US" dirty="0" smtClean="0"/>
              <a:t>materials prevent scorers from seeing:</a:t>
            </a:r>
          </a:p>
          <a:p>
            <a:pPr lvl="2"/>
            <a:r>
              <a:rPr lang="en-US" dirty="0" smtClean="0"/>
              <a:t>ratings assigned by other scores?</a:t>
            </a:r>
          </a:p>
          <a:p>
            <a:pPr lvl="2"/>
            <a:r>
              <a:rPr lang="en-US" dirty="0" smtClean="0"/>
              <a:t>Identity of test taker?</a:t>
            </a:r>
            <a:endParaRPr lang="en-US" dirty="0"/>
          </a:p>
        </p:txBody>
      </p:sp>
    </p:spTree>
    <p:extLst>
      <p:ext uri="{BB962C8B-B14F-4D97-AF65-F5344CB8AC3E}">
        <p14:creationId xmlns:p14="http://schemas.microsoft.com/office/powerpoint/2010/main" val="2964606224"/>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7764"/>
          </a:xfrm>
          <a:ln>
            <a:solidFill>
              <a:schemeClr val="accent1">
                <a:lumMod val="75000"/>
              </a:schemeClr>
            </a:solidFill>
          </a:ln>
        </p:spPr>
        <p:txBody>
          <a:bodyPr/>
          <a:lstStyle/>
          <a:p>
            <a:pPr algn="ctr"/>
            <a:r>
              <a:rPr lang="en-US" dirty="0" smtClean="0"/>
              <a:t>Rater training and rater norming	</a:t>
            </a:r>
            <a:endParaRPr lang="en-US" dirty="0"/>
          </a:p>
        </p:txBody>
      </p:sp>
      <p:sp>
        <p:nvSpPr>
          <p:cNvPr id="3" name="Content Placeholder 2"/>
          <p:cNvSpPr>
            <a:spLocks noGrp="1"/>
          </p:cNvSpPr>
          <p:nvPr>
            <p:ph idx="1"/>
          </p:nvPr>
        </p:nvSpPr>
        <p:spPr>
          <a:xfrm>
            <a:off x="838200" y="1538111"/>
            <a:ext cx="10515600" cy="4638852"/>
          </a:xfrm>
        </p:spPr>
        <p:txBody>
          <a:bodyPr>
            <a:normAutofit fontScale="85000" lnSpcReduction="20000"/>
          </a:bodyPr>
          <a:lstStyle/>
          <a:p>
            <a:pPr marL="128016" lvl="1" indent="0">
              <a:buNone/>
            </a:pPr>
            <a:r>
              <a:rPr lang="en-US" b="1" dirty="0" smtClean="0"/>
              <a:t>Avoid rater variation </a:t>
            </a:r>
          </a:p>
          <a:p>
            <a:pPr marL="128016" lvl="1" indent="0">
              <a:buNone/>
            </a:pPr>
            <a:endParaRPr lang="en-US" b="1" dirty="0"/>
          </a:p>
          <a:p>
            <a:pPr lvl="1"/>
            <a:r>
              <a:rPr lang="en-US" sz="2600" dirty="0"/>
              <a:t>NEED FOR TRAINING:</a:t>
            </a:r>
          </a:p>
          <a:p>
            <a:pPr lvl="2"/>
            <a:r>
              <a:rPr lang="en-US" sz="2200" dirty="0" smtClean="0"/>
              <a:t>Raters need to internalize </a:t>
            </a:r>
            <a:r>
              <a:rPr lang="en-US" sz="2200" dirty="0"/>
              <a:t>interpretation of rating scale</a:t>
            </a:r>
            <a:endParaRPr lang="en-US" dirty="0"/>
          </a:p>
          <a:p>
            <a:pPr marL="457200" lvl="1" indent="0">
              <a:buNone/>
            </a:pPr>
            <a:endParaRPr lang="en-US" sz="2600" dirty="0" smtClean="0"/>
          </a:p>
          <a:p>
            <a:pPr lvl="1"/>
            <a:r>
              <a:rPr lang="en-US" sz="2600" dirty="0" smtClean="0"/>
              <a:t>NEED FOR NORMING:</a:t>
            </a:r>
          </a:p>
          <a:p>
            <a:pPr lvl="2"/>
            <a:r>
              <a:rPr lang="en-US" sz="2200" dirty="0" smtClean="0"/>
              <a:t>Research has shown changes </a:t>
            </a:r>
            <a:r>
              <a:rPr lang="en-US" sz="2200" dirty="0"/>
              <a:t>in rater behavior post training (low intra-rater reliability)</a:t>
            </a:r>
          </a:p>
          <a:p>
            <a:endParaRPr lang="en-US" dirty="0" smtClean="0"/>
          </a:p>
          <a:p>
            <a:r>
              <a:rPr lang="en-US" dirty="0" smtClean="0"/>
              <a:t>TRAINING AND NORMING alleviate rater tendency to harshness </a:t>
            </a:r>
            <a:r>
              <a:rPr lang="en-US" dirty="0" smtClean="0"/>
              <a:t>/ </a:t>
            </a:r>
            <a:r>
              <a:rPr lang="en-US" dirty="0" smtClean="0"/>
              <a:t>leniency:</a:t>
            </a:r>
            <a:endParaRPr lang="en-US" dirty="0" smtClean="0"/>
          </a:p>
          <a:p>
            <a:pPr marL="0" indent="0">
              <a:buNone/>
            </a:pPr>
            <a:endParaRPr lang="en-US" dirty="0" smtClean="0"/>
          </a:p>
          <a:p>
            <a:pPr lvl="1"/>
            <a:r>
              <a:rPr lang="en-US" dirty="0" smtClean="0"/>
              <a:t>1 group of candidates, not others</a:t>
            </a:r>
          </a:p>
          <a:p>
            <a:pPr lvl="1"/>
            <a:endParaRPr lang="en-US" dirty="0" smtClean="0"/>
          </a:p>
          <a:p>
            <a:pPr lvl="1"/>
            <a:r>
              <a:rPr lang="en-US" dirty="0" smtClean="0"/>
              <a:t>1 task type, not others</a:t>
            </a:r>
          </a:p>
          <a:p>
            <a:pPr lvl="1"/>
            <a:endParaRPr lang="en-US" dirty="0" smtClean="0"/>
          </a:p>
          <a:p>
            <a:pPr lvl="1"/>
            <a:r>
              <a:rPr lang="en-US" dirty="0" smtClean="0"/>
              <a:t>1 aspect of communicative ability, not others</a:t>
            </a:r>
          </a:p>
          <a:p>
            <a:pPr lvl="1"/>
            <a:endParaRPr lang="en-US" dirty="0" smtClean="0"/>
          </a:p>
        </p:txBody>
      </p:sp>
    </p:spTree>
    <p:extLst>
      <p:ext uri="{BB962C8B-B14F-4D97-AF65-F5344CB8AC3E}">
        <p14:creationId xmlns:p14="http://schemas.microsoft.com/office/powerpoint/2010/main" val="120826539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 and Intra-rater reliability</a:t>
            </a:r>
            <a:endParaRPr lang="en-US" dirty="0"/>
          </a:p>
        </p:txBody>
      </p:sp>
      <p:sp>
        <p:nvSpPr>
          <p:cNvPr id="3" name="Content Placeholder 2"/>
          <p:cNvSpPr>
            <a:spLocks noGrp="1"/>
          </p:cNvSpPr>
          <p:nvPr>
            <p:ph idx="1"/>
          </p:nvPr>
        </p:nvSpPr>
        <p:spPr/>
        <p:txBody>
          <a:bodyPr/>
          <a:lstStyle/>
          <a:p>
            <a:r>
              <a:rPr lang="en-US" dirty="0" smtClean="0"/>
              <a:t>How consistent are raters scores with one another?</a:t>
            </a:r>
          </a:p>
          <a:p>
            <a:endParaRPr lang="en-US" dirty="0"/>
          </a:p>
          <a:p>
            <a:r>
              <a:rPr lang="en-US" dirty="0" smtClean="0"/>
              <a:t>How consistent are raters scores with themselves over time.</a:t>
            </a:r>
          </a:p>
          <a:p>
            <a:endParaRPr lang="en-US" dirty="0"/>
          </a:p>
          <a:p>
            <a:r>
              <a:rPr lang="en-US" dirty="0" smtClean="0"/>
              <a:t>Statistical results </a:t>
            </a:r>
            <a:r>
              <a:rPr lang="en-US" dirty="0"/>
              <a:t>and reports are </a:t>
            </a:r>
            <a:r>
              <a:rPr lang="en-US" b="1" dirty="0">
                <a:solidFill>
                  <a:schemeClr val="accent6">
                    <a:lumMod val="75000"/>
                  </a:schemeClr>
                </a:solidFill>
              </a:rPr>
              <a:t>validity evidence</a:t>
            </a:r>
            <a:r>
              <a:rPr lang="en-US" dirty="0"/>
              <a:t>.</a:t>
            </a:r>
          </a:p>
          <a:p>
            <a:endParaRPr lang="en-US" dirty="0" smtClean="0"/>
          </a:p>
          <a:p>
            <a:r>
              <a:rPr lang="en-US" dirty="0" smtClean="0"/>
              <a:t>We </a:t>
            </a:r>
            <a:r>
              <a:rPr lang="en-US" dirty="0" smtClean="0"/>
              <a:t>have a workshop to </a:t>
            </a:r>
            <a:r>
              <a:rPr lang="en-US" dirty="0" smtClean="0"/>
              <a:t>learn to measure </a:t>
            </a:r>
            <a:r>
              <a:rPr lang="en-US" dirty="0" smtClean="0"/>
              <a:t>these aspects of scoring </a:t>
            </a:r>
            <a:r>
              <a:rPr lang="en-US" dirty="0" smtClean="0"/>
              <a:t>validity with </a:t>
            </a:r>
            <a:r>
              <a:rPr lang="en-US" dirty="0" err="1" smtClean="0"/>
              <a:t>Ulle</a:t>
            </a:r>
            <a:r>
              <a:rPr lang="en-US" dirty="0" smtClean="0"/>
              <a:t>…</a:t>
            </a:r>
            <a:r>
              <a:rPr lang="en-US" dirty="0" smtClean="0"/>
              <a:t>.</a:t>
            </a:r>
          </a:p>
          <a:p>
            <a:endParaRPr lang="en-US" dirty="0"/>
          </a:p>
        </p:txBody>
      </p:sp>
      <p:sp>
        <p:nvSpPr>
          <p:cNvPr id="4" name="Oval 3"/>
          <p:cNvSpPr/>
          <p:nvPr/>
        </p:nvSpPr>
        <p:spPr>
          <a:xfrm>
            <a:off x="2523066" y="3856405"/>
            <a:ext cx="2909711" cy="588595"/>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188059"/>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795865" y="1256808"/>
            <a:ext cx="10515600" cy="1043303"/>
          </a:xfrm>
          <a:ln>
            <a:solidFill>
              <a:schemeClr val="accent1">
                <a:lumMod val="60000"/>
                <a:lumOff val="40000"/>
              </a:schemeClr>
            </a:solidFill>
          </a:ln>
        </p:spPr>
        <p:txBody>
          <a:bodyPr>
            <a:normAutofit fontScale="90000"/>
          </a:bodyPr>
          <a:lstStyle/>
          <a:p>
            <a:pPr algn="ctr"/>
            <a:r>
              <a:rPr lang="en-US" dirty="0" smtClean="0"/>
              <a:t>To summarize:</a:t>
            </a:r>
            <a:br>
              <a:rPr lang="en-US" dirty="0" smtClean="0"/>
            </a:br>
            <a:r>
              <a:rPr lang="en-US" dirty="0" smtClean="0"/>
              <a:t>Scoring </a:t>
            </a:r>
            <a:r>
              <a:rPr lang="en-US" dirty="0" smtClean="0"/>
              <a:t>validation for speaking and writing</a:t>
            </a:r>
            <a:endParaRPr lang="en-US" dirty="0"/>
          </a:p>
        </p:txBody>
      </p:sp>
      <p:sp>
        <p:nvSpPr>
          <p:cNvPr id="16" name="Content Placeholder 15"/>
          <p:cNvSpPr>
            <a:spLocks noGrp="1"/>
          </p:cNvSpPr>
          <p:nvPr>
            <p:ph idx="1"/>
          </p:nvPr>
        </p:nvSpPr>
        <p:spPr/>
        <p:txBody>
          <a:bodyPr>
            <a:normAutofit/>
          </a:bodyPr>
          <a:lstStyle/>
          <a:p>
            <a:endParaRPr lang="en-US" dirty="0" smtClean="0"/>
          </a:p>
          <a:p>
            <a:r>
              <a:rPr lang="en-US" dirty="0" smtClean="0"/>
              <a:t>Scoring captures relevant aspects of performance</a:t>
            </a:r>
          </a:p>
          <a:p>
            <a:pPr lvl="1"/>
            <a:r>
              <a:rPr lang="en-US" dirty="0" smtClean="0"/>
              <a:t>Scoring procedures are fully outlined in written documents</a:t>
            </a:r>
          </a:p>
          <a:p>
            <a:pPr lvl="1"/>
            <a:r>
              <a:rPr lang="en-US" dirty="0" smtClean="0"/>
              <a:t>Scoring procedures are </a:t>
            </a:r>
            <a:r>
              <a:rPr lang="en-US" dirty="0" err="1" smtClean="0"/>
              <a:t>trialled</a:t>
            </a:r>
            <a:r>
              <a:rPr lang="en-US" dirty="0" smtClean="0"/>
              <a:t> </a:t>
            </a:r>
          </a:p>
          <a:p>
            <a:r>
              <a:rPr lang="en-US" dirty="0" smtClean="0"/>
              <a:t>Raters can implement scoring procedures consistently</a:t>
            </a:r>
          </a:p>
          <a:p>
            <a:pPr lvl="1"/>
            <a:r>
              <a:rPr lang="en-US" dirty="0" smtClean="0"/>
              <a:t>Raters are trained</a:t>
            </a:r>
          </a:p>
          <a:p>
            <a:pPr lvl="1"/>
            <a:r>
              <a:rPr lang="en-US" dirty="0" smtClean="0"/>
              <a:t>Raters are regularly normed</a:t>
            </a:r>
          </a:p>
          <a:p>
            <a:pPr lvl="1"/>
            <a:r>
              <a:rPr lang="en-US" dirty="0" smtClean="0"/>
              <a:t>Raters are monitored and their </a:t>
            </a:r>
            <a:r>
              <a:rPr lang="en-US" dirty="0" smtClean="0"/>
              <a:t>ratings </a:t>
            </a:r>
            <a:r>
              <a:rPr lang="en-US" dirty="0" smtClean="0"/>
              <a:t>analyzed for inter-rater and intra-rater reliability</a:t>
            </a:r>
          </a:p>
          <a:p>
            <a:pPr lvl="1"/>
            <a:r>
              <a:rPr lang="en-US" dirty="0" smtClean="0"/>
              <a:t>Inter- and intra-rater reliability inform training and norming</a:t>
            </a:r>
          </a:p>
          <a:p>
            <a:endParaRPr lang="en-US" dirty="0"/>
          </a:p>
        </p:txBody>
      </p:sp>
      <p:sp>
        <p:nvSpPr>
          <p:cNvPr id="4" name="Rectangle 3"/>
          <p:cNvSpPr/>
          <p:nvPr/>
        </p:nvSpPr>
        <p:spPr>
          <a:xfrm>
            <a:off x="186266" y="356207"/>
            <a:ext cx="11734799" cy="830997"/>
          </a:xfrm>
          <a:prstGeom prst="rect">
            <a:avLst/>
          </a:prstGeom>
        </p:spPr>
        <p:txBody>
          <a:bodyPr wrap="square">
            <a:spAutoFit/>
          </a:bodyPr>
          <a:lstStyle/>
          <a:p>
            <a:pPr algn="ctr"/>
            <a:r>
              <a:rPr lang="en-US" sz="2400" b="1" dirty="0" smtClean="0">
                <a:solidFill>
                  <a:schemeClr val="accent1">
                    <a:lumMod val="75000"/>
                  </a:schemeClr>
                </a:solidFill>
              </a:rPr>
              <a:t>CLAIM:  The </a:t>
            </a:r>
            <a:r>
              <a:rPr lang="en-US" sz="2400" b="1" dirty="0">
                <a:solidFill>
                  <a:schemeClr val="accent1">
                    <a:lumMod val="75000"/>
                  </a:schemeClr>
                </a:solidFill>
              </a:rPr>
              <a:t>test yields results that are consistent across assessment contexts (e.g., across test forms, tasks, and judges.)</a:t>
            </a:r>
          </a:p>
        </p:txBody>
      </p:sp>
    </p:spTree>
    <p:extLst>
      <p:ext uri="{BB962C8B-B14F-4D97-AF65-F5344CB8AC3E}">
        <p14:creationId xmlns:p14="http://schemas.microsoft.com/office/powerpoint/2010/main" val="96824215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0240" y="108080"/>
            <a:ext cx="8741108" cy="931832"/>
          </a:xfrm>
        </p:spPr>
        <p:txBody>
          <a:bodyPr>
            <a:normAutofit/>
          </a:bodyPr>
          <a:lstStyle/>
          <a:p>
            <a:r>
              <a:rPr lang="en-US" dirty="0" smtClean="0"/>
              <a:t>Test factors that can influence scores  </a:t>
            </a:r>
            <a:endParaRPr lang="en-US" dirty="0"/>
          </a:p>
        </p:txBody>
      </p:sp>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725411"/>
            <a:ext cx="1685760" cy="1692503"/>
          </a:xfrm>
          <a:prstGeom prst="rect">
            <a:avLst/>
          </a:prstGeom>
        </p:spPr>
      </p:pic>
      <p:sp>
        <p:nvSpPr>
          <p:cNvPr id="12" name="Rounded Rectangle 11"/>
          <p:cNvSpPr/>
          <p:nvPr/>
        </p:nvSpPr>
        <p:spPr>
          <a:xfrm>
            <a:off x="1898903" y="3431533"/>
            <a:ext cx="1330229" cy="1107817"/>
          </a:xfrm>
          <a:prstGeom prst="roundRect">
            <a:avLst/>
          </a:prstGeom>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a:lstStyle/>
          <a:p>
            <a:pPr algn="ctr"/>
            <a:endParaRPr lang="en-US" sz="900" dirty="0" smtClean="0"/>
          </a:p>
          <a:p>
            <a:pPr algn="ctr"/>
            <a:r>
              <a:rPr lang="en-US" sz="1600" dirty="0" smtClean="0"/>
              <a:t>The test instrument</a:t>
            </a:r>
          </a:p>
          <a:p>
            <a:endParaRPr lang="en-US" dirty="0"/>
          </a:p>
        </p:txBody>
      </p:sp>
      <p:grpSp>
        <p:nvGrpSpPr>
          <p:cNvPr id="52" name="Group 51"/>
          <p:cNvGrpSpPr/>
          <p:nvPr/>
        </p:nvGrpSpPr>
        <p:grpSpPr>
          <a:xfrm>
            <a:off x="4979413" y="1080798"/>
            <a:ext cx="2546221" cy="1252888"/>
            <a:chOff x="4506528" y="918678"/>
            <a:chExt cx="2546221" cy="1252888"/>
          </a:xfrm>
        </p:grpSpPr>
        <p:sp>
          <p:nvSpPr>
            <p:cNvPr id="11" name="12-Point Star 10"/>
            <p:cNvSpPr/>
            <p:nvPr/>
          </p:nvSpPr>
          <p:spPr>
            <a:xfrm>
              <a:off x="4506528" y="918678"/>
              <a:ext cx="1384273" cy="1086978"/>
            </a:xfrm>
            <a:prstGeom prst="star12">
              <a:avLst/>
            </a:prstGeom>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a:lstStyle/>
            <a:p>
              <a:pPr algn="ctr"/>
              <a:r>
                <a:rPr lang="en-US" dirty="0" smtClean="0"/>
                <a:t>SLP</a:t>
              </a:r>
              <a:endParaRPr lang="en-US" dirty="0"/>
            </a:p>
          </p:txBody>
        </p:sp>
        <p:sp>
          <p:nvSpPr>
            <p:cNvPr id="15" name="12-Point Star 14"/>
            <p:cNvSpPr/>
            <p:nvPr/>
          </p:nvSpPr>
          <p:spPr>
            <a:xfrm>
              <a:off x="5537143" y="1084588"/>
              <a:ext cx="1515606" cy="1086978"/>
            </a:xfrm>
            <a:prstGeom prst="star12">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dirty="0" smtClean="0"/>
                <a:t>Rating</a:t>
              </a:r>
              <a:endParaRPr lang="en-US" dirty="0"/>
            </a:p>
          </p:txBody>
        </p:sp>
      </p:grpSp>
      <p:sp>
        <p:nvSpPr>
          <p:cNvPr id="16" name="Rounded Rectangle 15"/>
          <p:cNvSpPr/>
          <p:nvPr/>
        </p:nvSpPr>
        <p:spPr>
          <a:xfrm>
            <a:off x="7982639" y="2840882"/>
            <a:ext cx="1353472" cy="1104028"/>
          </a:xfrm>
          <a:prstGeom prst="roundRect">
            <a:avLst/>
          </a:prstGeom>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a:lstStyle/>
          <a:p>
            <a:pPr algn="ctr"/>
            <a:r>
              <a:rPr lang="en-US" sz="1600" dirty="0" smtClean="0"/>
              <a:t>Rating scales and scoring procedures</a:t>
            </a:r>
            <a:endParaRPr lang="en-US" sz="1600" dirty="0"/>
          </a:p>
        </p:txBody>
      </p:sp>
      <p:sp>
        <p:nvSpPr>
          <p:cNvPr id="17" name="TextBox 16"/>
          <p:cNvSpPr txBox="1"/>
          <p:nvPr/>
        </p:nvSpPr>
        <p:spPr>
          <a:xfrm>
            <a:off x="135111" y="5552599"/>
            <a:ext cx="1505540" cy="369332"/>
          </a:xfrm>
          <a:prstGeom prst="rect">
            <a:avLst/>
          </a:prstGeom>
          <a:noFill/>
        </p:spPr>
        <p:txBody>
          <a:bodyPr wrap="none" rtlCol="0">
            <a:spAutoFit/>
          </a:bodyPr>
          <a:lstStyle/>
          <a:p>
            <a:r>
              <a:rPr lang="en-US" dirty="0" smtClean="0"/>
              <a:t>The test-taker</a:t>
            </a:r>
            <a:endParaRPr lang="en-US" dirty="0"/>
          </a:p>
        </p:txBody>
      </p:sp>
      <p:sp>
        <p:nvSpPr>
          <p:cNvPr id="18" name="TextBox 17"/>
          <p:cNvSpPr txBox="1"/>
          <p:nvPr/>
        </p:nvSpPr>
        <p:spPr>
          <a:xfrm>
            <a:off x="1405145" y="2404775"/>
            <a:ext cx="2257424" cy="923330"/>
          </a:xfrm>
          <a:prstGeom prst="rect">
            <a:avLst/>
          </a:prstGeom>
          <a:noFill/>
        </p:spPr>
        <p:txBody>
          <a:bodyPr wrap="none" rtlCol="0">
            <a:spAutoFit/>
          </a:bodyPr>
          <a:lstStyle/>
          <a:p>
            <a:pPr algn="ctr"/>
            <a:r>
              <a:rPr lang="en-US" dirty="0" smtClean="0"/>
              <a:t>The Speaking test/OPI</a:t>
            </a:r>
          </a:p>
          <a:p>
            <a:r>
              <a:rPr lang="en-US" dirty="0" smtClean="0"/>
              <a:t>Or</a:t>
            </a:r>
          </a:p>
          <a:p>
            <a:pPr algn="ctr"/>
            <a:r>
              <a:rPr lang="en-US" dirty="0" smtClean="0"/>
              <a:t>The writing test</a:t>
            </a:r>
            <a:endParaRPr lang="en-US" dirty="0"/>
          </a:p>
        </p:txBody>
      </p:sp>
      <p:grpSp>
        <p:nvGrpSpPr>
          <p:cNvPr id="20" name="Group 19"/>
          <p:cNvGrpSpPr/>
          <p:nvPr/>
        </p:nvGrpSpPr>
        <p:grpSpPr>
          <a:xfrm>
            <a:off x="4012772" y="2729015"/>
            <a:ext cx="3391263" cy="2134575"/>
            <a:chOff x="4012772" y="2729015"/>
            <a:chExt cx="3485840" cy="2134575"/>
          </a:xfrm>
        </p:grpSpPr>
        <p:sp>
          <p:nvSpPr>
            <p:cNvPr id="9" name="Horizontal Scroll 8"/>
            <p:cNvSpPr/>
            <p:nvPr/>
          </p:nvSpPr>
          <p:spPr>
            <a:xfrm>
              <a:off x="4384928" y="3249722"/>
              <a:ext cx="1357251" cy="822960"/>
            </a:xfrm>
            <a:prstGeom prst="horizontalScroll">
              <a:avLst/>
            </a:prstGeom>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a:lstStyle/>
            <a:p>
              <a:pPr algn="ctr"/>
              <a:r>
                <a:rPr lang="en-US" sz="1400" dirty="0" smtClean="0"/>
                <a:t>Written performance</a:t>
              </a:r>
              <a:endParaRPr lang="en-US" sz="1400" dirty="0"/>
            </a:p>
          </p:txBody>
        </p:sp>
        <p:sp>
          <p:nvSpPr>
            <p:cNvPr id="10" name="Oval Callout 9"/>
            <p:cNvSpPr/>
            <p:nvPr/>
          </p:nvSpPr>
          <p:spPr>
            <a:xfrm>
              <a:off x="5492832" y="3648761"/>
              <a:ext cx="1640984" cy="714960"/>
            </a:xfrm>
            <a:prstGeom prst="wedgeEllipseCallout">
              <a:avLst>
                <a:gd name="adj1" fmla="val -21656"/>
                <a:gd name="adj2" fmla="val 90844"/>
              </a:avLst>
            </a:prstGeom>
            <a:solidFill>
              <a:srgbClr val="2F5597"/>
            </a:solidFill>
            <a:ln/>
          </p:spPr>
          <p:style>
            <a:lnRef idx="1">
              <a:schemeClr val="accent1"/>
            </a:lnRef>
            <a:fillRef idx="3">
              <a:schemeClr val="accent1"/>
            </a:fillRef>
            <a:effectRef idx="2">
              <a:schemeClr val="accent1"/>
            </a:effectRef>
            <a:fontRef idx="minor">
              <a:schemeClr val="lt1"/>
            </a:fontRef>
          </p:style>
          <p:txBody>
            <a:bodyPr/>
            <a:lstStyle/>
            <a:p>
              <a:pPr algn="ctr"/>
              <a:r>
                <a:rPr lang="en-US" sz="1400" dirty="0" smtClean="0"/>
                <a:t>Spoken performance</a:t>
              </a:r>
              <a:endParaRPr lang="en-US" sz="1400" dirty="0"/>
            </a:p>
          </p:txBody>
        </p:sp>
        <p:sp>
          <p:nvSpPr>
            <p:cNvPr id="19" name="Oval 18"/>
            <p:cNvSpPr/>
            <p:nvPr/>
          </p:nvSpPr>
          <p:spPr>
            <a:xfrm>
              <a:off x="4012772" y="2729015"/>
              <a:ext cx="3485840" cy="2134575"/>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1" name="TextBox 20"/>
          <p:cNvSpPr txBox="1"/>
          <p:nvPr/>
        </p:nvSpPr>
        <p:spPr>
          <a:xfrm>
            <a:off x="4566722" y="4985179"/>
            <a:ext cx="2198038" cy="369332"/>
          </a:xfrm>
          <a:prstGeom prst="rect">
            <a:avLst/>
          </a:prstGeom>
          <a:noFill/>
        </p:spPr>
        <p:txBody>
          <a:bodyPr wrap="none" rtlCol="0">
            <a:spAutoFit/>
          </a:bodyPr>
          <a:lstStyle/>
          <a:p>
            <a:r>
              <a:rPr lang="en-US" dirty="0" smtClean="0"/>
              <a:t>Performance on Test</a:t>
            </a:r>
            <a:endParaRPr lang="en-US" dirty="0"/>
          </a:p>
        </p:txBody>
      </p:sp>
      <p:grpSp>
        <p:nvGrpSpPr>
          <p:cNvPr id="24" name="Group 23"/>
          <p:cNvGrpSpPr/>
          <p:nvPr/>
        </p:nvGrpSpPr>
        <p:grpSpPr>
          <a:xfrm>
            <a:off x="9484731" y="1773597"/>
            <a:ext cx="2707269" cy="2333435"/>
            <a:chOff x="9484731" y="1773597"/>
            <a:chExt cx="2707269" cy="2333435"/>
          </a:xfrm>
        </p:grpSpPr>
        <p:grpSp>
          <p:nvGrpSpPr>
            <p:cNvPr id="14" name="Group 13"/>
            <p:cNvGrpSpPr/>
            <p:nvPr/>
          </p:nvGrpSpPr>
          <p:grpSpPr>
            <a:xfrm>
              <a:off x="9484731" y="1972456"/>
              <a:ext cx="2707269" cy="1999476"/>
              <a:chOff x="7424442" y="1801523"/>
              <a:chExt cx="4174436" cy="3386721"/>
            </a:xfrm>
          </p:grpSpPr>
          <p:pic>
            <p:nvPicPr>
              <p:cNvPr id="7"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7628" y="1865282"/>
                <a:ext cx="2381250" cy="2390775"/>
              </a:xfrm>
              <a:prstGeom prst="rect">
                <a:avLst/>
              </a:prstGeom>
            </p:spPr>
          </p:pic>
          <p:pic>
            <p:nvPicPr>
              <p:cNvPr id="6"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4442" y="1801523"/>
                <a:ext cx="2381250" cy="2390775"/>
              </a:xfrm>
              <a:prstGeom prst="rect">
                <a:avLst/>
              </a:prstGeom>
            </p:spPr>
          </p:pic>
          <p:pic>
            <p:nvPicPr>
              <p:cNvPr id="8"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9413" y="2797469"/>
                <a:ext cx="2381250" cy="2390775"/>
              </a:xfrm>
              <a:prstGeom prst="rect">
                <a:avLst/>
              </a:prstGeom>
            </p:spPr>
          </p:pic>
        </p:grpSp>
        <p:sp>
          <p:nvSpPr>
            <p:cNvPr id="22" name="Oval 21"/>
            <p:cNvSpPr/>
            <p:nvPr/>
          </p:nvSpPr>
          <p:spPr>
            <a:xfrm>
              <a:off x="9687396" y="1773597"/>
              <a:ext cx="2310383" cy="2333435"/>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5" name="TextBox 24"/>
          <p:cNvSpPr txBox="1"/>
          <p:nvPr/>
        </p:nvSpPr>
        <p:spPr>
          <a:xfrm>
            <a:off x="10525079" y="4188092"/>
            <a:ext cx="787395" cy="369332"/>
          </a:xfrm>
          <a:prstGeom prst="rect">
            <a:avLst/>
          </a:prstGeom>
          <a:noFill/>
        </p:spPr>
        <p:txBody>
          <a:bodyPr wrap="none" rtlCol="0">
            <a:spAutoFit/>
          </a:bodyPr>
          <a:lstStyle/>
          <a:p>
            <a:r>
              <a:rPr lang="en-US" dirty="0" smtClean="0"/>
              <a:t>Raters</a:t>
            </a:r>
            <a:endParaRPr lang="en-US" dirty="0"/>
          </a:p>
        </p:txBody>
      </p:sp>
      <p:sp>
        <p:nvSpPr>
          <p:cNvPr id="26" name="TextBox 25"/>
          <p:cNvSpPr txBox="1"/>
          <p:nvPr/>
        </p:nvSpPr>
        <p:spPr>
          <a:xfrm>
            <a:off x="7903943" y="4025972"/>
            <a:ext cx="1498540" cy="369332"/>
          </a:xfrm>
          <a:prstGeom prst="rect">
            <a:avLst/>
          </a:prstGeom>
          <a:noFill/>
        </p:spPr>
        <p:txBody>
          <a:bodyPr wrap="none" rtlCol="0">
            <a:spAutoFit/>
          </a:bodyPr>
          <a:lstStyle/>
          <a:p>
            <a:r>
              <a:rPr lang="en-US" dirty="0" smtClean="0"/>
              <a:t>Rating criteria</a:t>
            </a:r>
            <a:endParaRPr lang="en-US" dirty="0"/>
          </a:p>
        </p:txBody>
      </p:sp>
      <p:cxnSp>
        <p:nvCxnSpPr>
          <p:cNvPr id="28" name="Straight Arrow Connector 27"/>
          <p:cNvCxnSpPr/>
          <p:nvPr/>
        </p:nvCxnSpPr>
        <p:spPr>
          <a:xfrm flipV="1">
            <a:off x="1270035" y="4228622"/>
            <a:ext cx="540441" cy="135099"/>
          </a:xfrm>
          <a:prstGeom prst="straightConnector1">
            <a:avLst/>
          </a:prstGeom>
          <a:ln w="38100" cmpd="sng">
            <a:solidFill>
              <a:schemeClr val="accent5"/>
            </a:solidFill>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flipV="1">
            <a:off x="3337220" y="3998952"/>
            <a:ext cx="580974" cy="13510"/>
          </a:xfrm>
          <a:prstGeom prst="straightConnector1">
            <a:avLst/>
          </a:prstGeom>
          <a:ln w="38100" cmpd="sng">
            <a:solidFill>
              <a:schemeClr val="accent5"/>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H="1">
            <a:off x="7539145" y="3715243"/>
            <a:ext cx="324266" cy="54039"/>
          </a:xfrm>
          <a:prstGeom prst="straightConnector1">
            <a:avLst/>
          </a:prstGeom>
          <a:ln w="38100" cmpd="sng">
            <a:solidFill>
              <a:schemeClr val="accent5"/>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H="1">
            <a:off x="9430688" y="3012724"/>
            <a:ext cx="918748" cy="472849"/>
          </a:xfrm>
          <a:prstGeom prst="straightConnector1">
            <a:avLst/>
          </a:prstGeom>
          <a:ln w="38100" cmpd="sng">
            <a:solidFill>
              <a:schemeClr val="accent5"/>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7807073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893" y="158573"/>
            <a:ext cx="10490539" cy="1162227"/>
          </a:xfrm>
        </p:spPr>
        <p:txBody>
          <a:bodyPr>
            <a:normAutofit/>
          </a:bodyPr>
          <a:lstStyle/>
          <a:p>
            <a:pPr algn="ctr"/>
            <a:r>
              <a:rPr lang="en-US" dirty="0" smtClean="0"/>
              <a:t>Love research?  </a:t>
            </a:r>
            <a:endParaRPr lang="en-US" sz="3100" dirty="0"/>
          </a:p>
        </p:txBody>
      </p:sp>
      <p:sp>
        <p:nvSpPr>
          <p:cNvPr id="3" name="Content Placeholder 2"/>
          <p:cNvSpPr>
            <a:spLocks noGrp="1"/>
          </p:cNvSpPr>
          <p:nvPr>
            <p:ph idx="1"/>
          </p:nvPr>
        </p:nvSpPr>
        <p:spPr>
          <a:xfrm>
            <a:off x="1024126" y="2692400"/>
            <a:ext cx="9720071" cy="4023360"/>
          </a:xfrm>
        </p:spPr>
        <p:txBody>
          <a:bodyPr>
            <a:normAutofit/>
          </a:bodyPr>
          <a:lstStyle/>
          <a:p>
            <a:r>
              <a:rPr lang="en-US" sz="3200" b="1" dirty="0" smtClean="0"/>
              <a:t>1.  Lexical Frequency Profiling Study for STANAG 6001 spoken &amp; written texts </a:t>
            </a:r>
          </a:p>
          <a:p>
            <a:endParaRPr lang="en-US" sz="1100" b="1" dirty="0" smtClean="0"/>
          </a:p>
          <a:p>
            <a:pPr marL="434340" indent="-342900">
              <a:lnSpc>
                <a:spcPct val="100000"/>
              </a:lnSpc>
              <a:spcBef>
                <a:spcPts val="0"/>
              </a:spcBef>
              <a:spcAft>
                <a:spcPts val="0"/>
              </a:spcAft>
              <a:buFont typeface="Wingdings" panose="05000000000000000000" pitchFamily="2" charset="2"/>
              <a:buChar char="ü"/>
            </a:pPr>
            <a:r>
              <a:rPr lang="en-US" sz="2800" dirty="0" smtClean="0"/>
              <a:t>See: Douglas, S.R., </a:t>
            </a:r>
            <a:r>
              <a:rPr lang="en-US" sz="2800" i="1" dirty="0" smtClean="0"/>
              <a:t>The Relationship Between Lexical Frequency Profiling Measures and Rater Judgements of Spoken and Written General English Language Proficiency on the CELPIP-General Test</a:t>
            </a:r>
            <a:r>
              <a:rPr lang="en-US" sz="2800" dirty="0" smtClean="0"/>
              <a:t>. </a:t>
            </a:r>
            <a:r>
              <a:rPr lang="fr-FR" sz="2800" dirty="0" smtClean="0"/>
              <a:t>TESL </a:t>
            </a:r>
            <a:r>
              <a:rPr lang="fr-FR" sz="2800" dirty="0"/>
              <a:t>CANADA JOURNAL/REVUE TESL DU CANADA </a:t>
            </a:r>
            <a:r>
              <a:rPr lang="fr-FR" sz="2800" dirty="0" smtClean="0"/>
              <a:t>45 </a:t>
            </a:r>
            <a:r>
              <a:rPr lang="en-US" sz="2800" dirty="0" smtClean="0"/>
              <a:t>Volume </a:t>
            </a:r>
            <a:r>
              <a:rPr lang="en-US" sz="2800" dirty="0"/>
              <a:t>32, special issue 9, </a:t>
            </a:r>
            <a:r>
              <a:rPr lang="en-US" sz="2800" dirty="0" smtClean="0"/>
              <a:t>2015</a:t>
            </a:r>
          </a:p>
          <a:p>
            <a:pPr indent="0">
              <a:lnSpc>
                <a:spcPct val="100000"/>
              </a:lnSpc>
              <a:spcBef>
                <a:spcPts val="0"/>
              </a:spcBef>
              <a:spcAft>
                <a:spcPts val="0"/>
              </a:spcAft>
              <a:buNone/>
            </a:pPr>
            <a:endParaRPr lang="en-US" b="1" dirty="0" smtClean="0"/>
          </a:p>
          <a:p>
            <a:pPr indent="0">
              <a:lnSpc>
                <a:spcPct val="100000"/>
              </a:lnSpc>
              <a:spcBef>
                <a:spcPts val="0"/>
              </a:spcBef>
              <a:spcAft>
                <a:spcPts val="0"/>
              </a:spcAft>
              <a:buNone/>
            </a:pPr>
            <a:endParaRPr lang="en-US" b="1" dirty="0" smtClean="0"/>
          </a:p>
        </p:txBody>
      </p:sp>
      <p:sp>
        <p:nvSpPr>
          <p:cNvPr id="4" name="Rectangle 3"/>
          <p:cNvSpPr/>
          <p:nvPr/>
        </p:nvSpPr>
        <p:spPr>
          <a:xfrm>
            <a:off x="1693333" y="1436630"/>
            <a:ext cx="8507482" cy="830997"/>
          </a:xfrm>
          <a:prstGeom prst="rect">
            <a:avLst/>
          </a:prstGeom>
          <a:ln>
            <a:solidFill>
              <a:schemeClr val="accent2">
                <a:lumMod val="75000"/>
              </a:schemeClr>
            </a:solidFill>
          </a:ln>
        </p:spPr>
        <p:txBody>
          <a:bodyPr wrap="square" anchor="ctr">
            <a:spAutoFit/>
          </a:bodyPr>
          <a:lstStyle/>
          <a:p>
            <a:r>
              <a:rPr lang="en-US" sz="2400" dirty="0" smtClean="0"/>
              <a:t>Three (labor intensive) suggestions for further </a:t>
            </a:r>
            <a:r>
              <a:rPr lang="en-US" sz="2400" dirty="0"/>
              <a:t>evidence to </a:t>
            </a:r>
            <a:r>
              <a:rPr lang="en-US" sz="2400" dirty="0" smtClean="0"/>
              <a:t>support </a:t>
            </a:r>
            <a:r>
              <a:rPr lang="en-US" sz="2400" dirty="0"/>
              <a:t>validity CLAIMS of STANAG 6001 productive skills </a:t>
            </a:r>
            <a:r>
              <a:rPr lang="en-US" sz="2400" dirty="0" smtClean="0"/>
              <a:t>testing</a:t>
            </a:r>
            <a:endParaRPr lang="en-US" sz="2400" dirty="0"/>
          </a:p>
        </p:txBody>
      </p:sp>
    </p:spTree>
    <p:extLst>
      <p:ext uri="{BB962C8B-B14F-4D97-AF65-F5344CB8AC3E}">
        <p14:creationId xmlns:p14="http://schemas.microsoft.com/office/powerpoint/2010/main" val="3863359473"/>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85216"/>
            <a:ext cx="11480800" cy="1057317"/>
          </a:xfrm>
        </p:spPr>
        <p:txBody>
          <a:bodyPr/>
          <a:lstStyle/>
          <a:p>
            <a:pPr algn="ctr"/>
            <a:r>
              <a:rPr lang="en-US" dirty="0"/>
              <a:t>Considering post-graduate or doctoral studies?</a:t>
            </a:r>
          </a:p>
        </p:txBody>
      </p:sp>
      <p:sp>
        <p:nvSpPr>
          <p:cNvPr id="3" name="Content Placeholder 2"/>
          <p:cNvSpPr>
            <a:spLocks noGrp="1"/>
          </p:cNvSpPr>
          <p:nvPr>
            <p:ph idx="1"/>
          </p:nvPr>
        </p:nvSpPr>
        <p:spPr>
          <a:xfrm>
            <a:off x="1024128" y="3088801"/>
            <a:ext cx="9720071" cy="3220558"/>
          </a:xfrm>
        </p:spPr>
        <p:txBody>
          <a:bodyPr/>
          <a:lstStyle/>
          <a:p>
            <a:pPr indent="0">
              <a:lnSpc>
                <a:spcPct val="100000"/>
              </a:lnSpc>
              <a:spcBef>
                <a:spcPts val="0"/>
              </a:spcBef>
              <a:spcAft>
                <a:spcPts val="0"/>
              </a:spcAft>
              <a:buNone/>
            </a:pPr>
            <a:r>
              <a:rPr lang="en-US" sz="3200" b="1" dirty="0" smtClean="0"/>
              <a:t>2.  Hybrid </a:t>
            </a:r>
            <a:r>
              <a:rPr lang="en-US" sz="3200" b="1" dirty="0"/>
              <a:t>Conversational/Discourse Analysis </a:t>
            </a:r>
            <a:endParaRPr lang="en-US" sz="3200" b="1" dirty="0" smtClean="0"/>
          </a:p>
          <a:p>
            <a:pPr indent="0">
              <a:lnSpc>
                <a:spcPct val="100000"/>
              </a:lnSpc>
              <a:spcBef>
                <a:spcPts val="0"/>
              </a:spcBef>
              <a:spcAft>
                <a:spcPts val="0"/>
              </a:spcAft>
              <a:buNone/>
            </a:pPr>
            <a:r>
              <a:rPr lang="en-US" sz="3200" b="1" dirty="0" smtClean="0"/>
              <a:t>of </a:t>
            </a:r>
            <a:r>
              <a:rPr lang="en-US" sz="3200" b="1" dirty="0"/>
              <a:t>spoken &amp; written texts from STANAG 6001 </a:t>
            </a:r>
            <a:r>
              <a:rPr lang="en-US" sz="3200" b="1" dirty="0" smtClean="0"/>
              <a:t>tests</a:t>
            </a:r>
          </a:p>
          <a:p>
            <a:pPr indent="0">
              <a:lnSpc>
                <a:spcPct val="100000"/>
              </a:lnSpc>
              <a:spcBef>
                <a:spcPts val="0"/>
              </a:spcBef>
              <a:spcAft>
                <a:spcPts val="0"/>
              </a:spcAft>
              <a:buNone/>
            </a:pPr>
            <a:endParaRPr lang="en-US" sz="1100" b="1" dirty="0"/>
          </a:p>
          <a:p>
            <a:pPr marL="434340" indent="-342900">
              <a:lnSpc>
                <a:spcPct val="100000"/>
              </a:lnSpc>
              <a:spcBef>
                <a:spcPts val="0"/>
              </a:spcBef>
              <a:buFont typeface="Wingdings" panose="05000000000000000000" pitchFamily="2" charset="2"/>
              <a:buChar char="ü"/>
            </a:pPr>
            <a:r>
              <a:rPr lang="en-US" sz="2800" dirty="0"/>
              <a:t>See:  </a:t>
            </a:r>
            <a:r>
              <a:rPr lang="en-US" dirty="0" err="1"/>
              <a:t>Lazaraton</a:t>
            </a:r>
            <a:r>
              <a:rPr lang="en-US" dirty="0"/>
              <a:t>, A. (2002).  </a:t>
            </a:r>
            <a:r>
              <a:rPr lang="en-US" i="1" dirty="0"/>
              <a:t>Studies in Language Testing 14: A qualitative approach to the validation of oral language tests</a:t>
            </a:r>
            <a:r>
              <a:rPr lang="en-US" dirty="0"/>
              <a:t>.  Cambridge: CUP</a:t>
            </a:r>
          </a:p>
          <a:p>
            <a:pPr marL="91440" indent="0">
              <a:lnSpc>
                <a:spcPct val="100000"/>
              </a:lnSpc>
              <a:spcBef>
                <a:spcPts val="0"/>
              </a:spcBef>
              <a:spcAft>
                <a:spcPts val="0"/>
              </a:spcAft>
              <a:buNone/>
            </a:pPr>
            <a:endParaRPr lang="en-US" sz="2800" dirty="0"/>
          </a:p>
          <a:p>
            <a:endParaRPr lang="en-US" sz="2800" dirty="0"/>
          </a:p>
        </p:txBody>
      </p:sp>
      <p:sp>
        <p:nvSpPr>
          <p:cNvPr id="4" name="Rectangle 3"/>
          <p:cNvSpPr/>
          <p:nvPr/>
        </p:nvSpPr>
        <p:spPr>
          <a:xfrm>
            <a:off x="1765129" y="1877052"/>
            <a:ext cx="8238067" cy="830997"/>
          </a:xfrm>
          <a:prstGeom prst="rect">
            <a:avLst/>
          </a:prstGeom>
          <a:ln>
            <a:solidFill>
              <a:schemeClr val="accent2">
                <a:lumMod val="75000"/>
              </a:schemeClr>
            </a:solidFill>
          </a:ln>
        </p:spPr>
        <p:txBody>
          <a:bodyPr wrap="square" anchor="ctr">
            <a:spAutoFit/>
          </a:bodyPr>
          <a:lstStyle/>
          <a:p>
            <a:r>
              <a:rPr lang="en-US" sz="2400" dirty="0" smtClean="0"/>
              <a:t>Another (labor intensive) suggestion for further </a:t>
            </a:r>
            <a:r>
              <a:rPr lang="en-US" sz="2400" dirty="0"/>
              <a:t>evidence to </a:t>
            </a:r>
            <a:endParaRPr lang="en-US" sz="2400" dirty="0" smtClean="0"/>
          </a:p>
          <a:p>
            <a:r>
              <a:rPr lang="en-US" sz="2400" dirty="0" smtClean="0"/>
              <a:t>support </a:t>
            </a:r>
            <a:r>
              <a:rPr lang="en-US" sz="2400" dirty="0"/>
              <a:t>validity CLAIMS of STANAG 6001 productive skills </a:t>
            </a:r>
            <a:r>
              <a:rPr lang="en-US" sz="2400" dirty="0" smtClean="0"/>
              <a:t>testing</a:t>
            </a:r>
            <a:endParaRPr lang="en-US" sz="2400" dirty="0"/>
          </a:p>
        </p:txBody>
      </p:sp>
    </p:spTree>
    <p:extLst>
      <p:ext uri="{BB962C8B-B14F-4D97-AF65-F5344CB8AC3E}">
        <p14:creationId xmlns:p14="http://schemas.microsoft.com/office/powerpoint/2010/main" val="344472716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955717"/>
          </a:xfrm>
        </p:spPr>
        <p:txBody>
          <a:bodyPr/>
          <a:lstStyle/>
          <a:p>
            <a:pPr algn="ctr"/>
            <a:r>
              <a:rPr lang="en-US" dirty="0" smtClean="0"/>
              <a:t>Got time on your hands?</a:t>
            </a:r>
            <a:endParaRPr lang="en-US" dirty="0"/>
          </a:p>
        </p:txBody>
      </p:sp>
      <p:sp>
        <p:nvSpPr>
          <p:cNvPr id="3" name="Content Placeholder 2"/>
          <p:cNvSpPr>
            <a:spLocks noGrp="1"/>
          </p:cNvSpPr>
          <p:nvPr>
            <p:ph idx="1"/>
          </p:nvPr>
        </p:nvSpPr>
        <p:spPr>
          <a:xfrm>
            <a:off x="1024128" y="2912532"/>
            <a:ext cx="9720071" cy="3572935"/>
          </a:xfrm>
        </p:spPr>
        <p:txBody>
          <a:bodyPr/>
          <a:lstStyle/>
          <a:p>
            <a:pPr indent="0">
              <a:lnSpc>
                <a:spcPct val="100000"/>
              </a:lnSpc>
              <a:spcBef>
                <a:spcPts val="0"/>
              </a:spcBef>
              <a:spcAft>
                <a:spcPts val="0"/>
              </a:spcAft>
              <a:buNone/>
            </a:pPr>
            <a:r>
              <a:rPr lang="en-US" sz="3200" b="1" dirty="0" smtClean="0"/>
              <a:t>3. Expert </a:t>
            </a:r>
            <a:r>
              <a:rPr lang="en-US" sz="3200" b="1" dirty="0"/>
              <a:t>ratings of language elicited in STANAG 6001 Oral Proficiency Interviews/ Speaking Tests – using checklists from </a:t>
            </a:r>
            <a:r>
              <a:rPr lang="en-US" sz="3200" b="1" dirty="0" smtClean="0"/>
              <a:t>descriptors</a:t>
            </a:r>
          </a:p>
          <a:p>
            <a:pPr indent="0">
              <a:lnSpc>
                <a:spcPct val="100000"/>
              </a:lnSpc>
              <a:spcBef>
                <a:spcPts val="0"/>
              </a:spcBef>
              <a:spcAft>
                <a:spcPts val="0"/>
              </a:spcAft>
              <a:buNone/>
            </a:pPr>
            <a:endParaRPr lang="en-US" sz="1100" b="1" dirty="0"/>
          </a:p>
          <a:p>
            <a:pPr marL="434340" indent="-342900">
              <a:lnSpc>
                <a:spcPct val="100000"/>
              </a:lnSpc>
              <a:spcBef>
                <a:spcPts val="0"/>
              </a:spcBef>
              <a:spcAft>
                <a:spcPts val="0"/>
              </a:spcAft>
              <a:buFont typeface="Wingdings" panose="05000000000000000000" pitchFamily="2" charset="2"/>
              <a:buChar char="ü"/>
            </a:pPr>
            <a:r>
              <a:rPr lang="en-US" sz="2800" dirty="0"/>
              <a:t>See:  O’Sullivan, B. et.al, </a:t>
            </a:r>
            <a:r>
              <a:rPr lang="en-US" sz="2800" i="1" dirty="0"/>
              <a:t>Using observation checklists to validate speaking test tasks</a:t>
            </a:r>
            <a:r>
              <a:rPr lang="en-US" sz="2800" dirty="0"/>
              <a:t>.  Language Testing 2002 19 (1) 33-56.</a:t>
            </a:r>
          </a:p>
          <a:p>
            <a:endParaRPr lang="en-US" dirty="0"/>
          </a:p>
        </p:txBody>
      </p:sp>
      <p:sp>
        <p:nvSpPr>
          <p:cNvPr id="5" name="Rectangle 4"/>
          <p:cNvSpPr/>
          <p:nvPr/>
        </p:nvSpPr>
        <p:spPr>
          <a:xfrm>
            <a:off x="1765129" y="1673852"/>
            <a:ext cx="8238067" cy="830997"/>
          </a:xfrm>
          <a:prstGeom prst="rect">
            <a:avLst/>
          </a:prstGeom>
          <a:ln>
            <a:solidFill>
              <a:schemeClr val="accent2">
                <a:lumMod val="75000"/>
              </a:schemeClr>
            </a:solidFill>
          </a:ln>
        </p:spPr>
        <p:txBody>
          <a:bodyPr wrap="square" anchor="ctr">
            <a:spAutoFit/>
          </a:bodyPr>
          <a:lstStyle/>
          <a:p>
            <a:r>
              <a:rPr lang="en-US" sz="2400" dirty="0" smtClean="0"/>
              <a:t>A final (labor intensive) suggestion for further </a:t>
            </a:r>
            <a:r>
              <a:rPr lang="en-US" sz="2400" dirty="0"/>
              <a:t>evidence to </a:t>
            </a:r>
            <a:endParaRPr lang="en-US" sz="2400" dirty="0" smtClean="0"/>
          </a:p>
          <a:p>
            <a:r>
              <a:rPr lang="en-US" sz="2400" dirty="0" smtClean="0"/>
              <a:t>support </a:t>
            </a:r>
            <a:r>
              <a:rPr lang="en-US" sz="2400" dirty="0"/>
              <a:t>validity CLAIMS of STANAG 6001 productive skills </a:t>
            </a:r>
            <a:r>
              <a:rPr lang="en-US" sz="2400" dirty="0" smtClean="0"/>
              <a:t>testing</a:t>
            </a:r>
            <a:endParaRPr lang="en-US" sz="2400" dirty="0"/>
          </a:p>
        </p:txBody>
      </p:sp>
    </p:spTree>
    <p:extLst>
      <p:ext uri="{BB962C8B-B14F-4D97-AF65-F5344CB8AC3E}">
        <p14:creationId xmlns:p14="http://schemas.microsoft.com/office/powerpoint/2010/main" val="126618677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400"/>
          </a:xfrm>
        </p:spPr>
        <p:txBody>
          <a:bodyPr>
            <a:normAutofit/>
          </a:bodyPr>
          <a:lstStyle/>
          <a:p>
            <a:r>
              <a:rPr lang="en-US" b="1" dirty="0" smtClean="0"/>
              <a:t>References</a:t>
            </a:r>
            <a:endParaRPr lang="en-US" b="1" dirty="0"/>
          </a:p>
        </p:txBody>
      </p:sp>
      <p:sp>
        <p:nvSpPr>
          <p:cNvPr id="3" name="Content Placeholder 2"/>
          <p:cNvSpPr>
            <a:spLocks noGrp="1"/>
          </p:cNvSpPr>
          <p:nvPr>
            <p:ph idx="1"/>
          </p:nvPr>
        </p:nvSpPr>
        <p:spPr>
          <a:xfrm>
            <a:off x="287867" y="762000"/>
            <a:ext cx="11616266" cy="6095999"/>
          </a:xfrm>
        </p:spPr>
        <p:txBody>
          <a:bodyPr>
            <a:normAutofit fontScale="77500" lnSpcReduction="20000"/>
          </a:bodyPr>
          <a:lstStyle/>
          <a:p>
            <a:pPr marL="457200" indent="-457200">
              <a:buNone/>
            </a:pPr>
            <a:r>
              <a:rPr lang="en-US" i="1" dirty="0" smtClean="0"/>
              <a:t>Advanced Language Testing Seminar Handbook </a:t>
            </a:r>
            <a:r>
              <a:rPr lang="en-US" dirty="0" smtClean="0"/>
              <a:t>(2016).  Partner Language Training Center Europe (PLTCE), Garmisch, Germany.</a:t>
            </a:r>
            <a:endParaRPr lang="en-US" dirty="0"/>
          </a:p>
          <a:p>
            <a:pPr marL="457200" indent="-457200">
              <a:buNone/>
            </a:pPr>
            <a:r>
              <a:rPr lang="en-US" dirty="0" smtClean="0"/>
              <a:t>Brown (2003) in </a:t>
            </a:r>
            <a:r>
              <a:rPr lang="en-US" dirty="0" err="1" smtClean="0"/>
              <a:t>Dubeau</a:t>
            </a:r>
            <a:r>
              <a:rPr lang="en-US" dirty="0" smtClean="0"/>
              <a:t>, J. (2006).  Are we all on the same page?  An Exploratory Study of OPI Ratings Across NATO countries using the NATO STANAG 6001 scale.  Unpublished MA Thesis.  [</a:t>
            </a:r>
            <a:r>
              <a:rPr lang="en-US" dirty="0"/>
              <a:t>Accessed 2 Sep </a:t>
            </a:r>
            <a:r>
              <a:rPr lang="en-US" dirty="0" smtClean="0"/>
              <a:t>2016 at </a:t>
            </a:r>
            <a:r>
              <a:rPr lang="en-US" dirty="0" smtClean="0">
                <a:hlinkClick r:id="rId3"/>
              </a:rPr>
              <a:t>http://natobilc.org/en/products/bilc-subjects/projects/</a:t>
            </a:r>
            <a:r>
              <a:rPr lang="en-US" dirty="0" smtClean="0"/>
              <a:t>  ]</a:t>
            </a:r>
          </a:p>
          <a:p>
            <a:pPr marL="457200" indent="-457200">
              <a:buNone/>
            </a:pPr>
            <a:r>
              <a:rPr lang="en-US" dirty="0"/>
              <a:t>Kane, Michael. </a:t>
            </a:r>
            <a:r>
              <a:rPr lang="en-US" dirty="0" smtClean="0"/>
              <a:t>(2006). </a:t>
            </a:r>
            <a:r>
              <a:rPr lang="en-US" i="1" dirty="0"/>
              <a:t>Content-related validity evidence in test development.</a:t>
            </a:r>
            <a:r>
              <a:rPr lang="en-US" dirty="0"/>
              <a:t> In S. M. Downing, &amp; T. M. </a:t>
            </a:r>
            <a:r>
              <a:rPr lang="en-US" dirty="0" err="1"/>
              <a:t>Haladyna</a:t>
            </a:r>
            <a:r>
              <a:rPr lang="en-US" dirty="0"/>
              <a:t> (Eds.), </a:t>
            </a:r>
            <a:r>
              <a:rPr lang="en-US" b="1" dirty="0"/>
              <a:t>Handbook of </a:t>
            </a:r>
            <a:r>
              <a:rPr lang="en-US" b="1" dirty="0" smtClean="0"/>
              <a:t>Test Development </a:t>
            </a:r>
            <a:r>
              <a:rPr lang="en-US" dirty="0"/>
              <a:t>(pp. 131-153). Mahwah, NJ: Lawrence Erlbaum Associates. </a:t>
            </a:r>
          </a:p>
          <a:p>
            <a:pPr marL="457200" indent="-457200">
              <a:buNone/>
            </a:pPr>
            <a:r>
              <a:rPr lang="en-US" dirty="0" err="1" smtClean="0"/>
              <a:t>Lazaraton</a:t>
            </a:r>
            <a:r>
              <a:rPr lang="en-US" dirty="0" smtClean="0"/>
              <a:t>, A. (2002).  </a:t>
            </a:r>
            <a:r>
              <a:rPr lang="en-US" i="1" dirty="0" smtClean="0"/>
              <a:t>Studies in Language Testing 14: A qualitative approach to the validation of oral language tests</a:t>
            </a:r>
            <a:r>
              <a:rPr lang="en-US" dirty="0" smtClean="0"/>
              <a:t>.  Cambridge: CUP</a:t>
            </a:r>
          </a:p>
          <a:p>
            <a:pPr marL="457200" indent="-457200">
              <a:buNone/>
            </a:pPr>
            <a:r>
              <a:rPr lang="en-US" dirty="0" err="1" smtClean="0"/>
              <a:t>Luoma</a:t>
            </a:r>
            <a:r>
              <a:rPr lang="en-US" dirty="0"/>
              <a:t>, Sari.  </a:t>
            </a:r>
            <a:r>
              <a:rPr lang="en-US" dirty="0" smtClean="0"/>
              <a:t>(2004)</a:t>
            </a:r>
            <a:r>
              <a:rPr lang="en-US" i="1" dirty="0" smtClean="0"/>
              <a:t>.  </a:t>
            </a:r>
            <a:r>
              <a:rPr lang="en-US" b="1" dirty="0"/>
              <a:t>Assessing Speaking</a:t>
            </a:r>
            <a:r>
              <a:rPr lang="en-US" dirty="0"/>
              <a:t>.  Cambridge: </a:t>
            </a:r>
            <a:r>
              <a:rPr lang="en-US" dirty="0" smtClean="0"/>
              <a:t>CUP</a:t>
            </a:r>
          </a:p>
          <a:p>
            <a:pPr marL="457200" indent="-457200">
              <a:buNone/>
            </a:pPr>
            <a:r>
              <a:rPr lang="en-US" dirty="0" smtClean="0"/>
              <a:t>Malone, M.  </a:t>
            </a:r>
            <a:r>
              <a:rPr lang="en-US" i="1" dirty="0" smtClean="0"/>
              <a:t>Investigating CEFR and ACTFL Tasks through Prompt and Elicitation Research </a:t>
            </a:r>
            <a:r>
              <a:rPr lang="en-US" dirty="0" smtClean="0"/>
              <a:t>in </a:t>
            </a:r>
            <a:r>
              <a:rPr lang="en-US" dirty="0" err="1" smtClean="0"/>
              <a:t>Tserj</a:t>
            </a:r>
            <a:r>
              <a:rPr lang="en-US" dirty="0" smtClean="0"/>
              <a:t> (</a:t>
            </a:r>
            <a:r>
              <a:rPr lang="en-US" dirty="0" err="1" smtClean="0"/>
              <a:t>ed</a:t>
            </a:r>
            <a:r>
              <a:rPr lang="en-US" dirty="0" smtClean="0"/>
              <a:t>) (year) </a:t>
            </a:r>
            <a:r>
              <a:rPr lang="en-US" dirty="0" err="1" smtClean="0"/>
              <a:t>sdfsdfsdfsdfdsf</a:t>
            </a:r>
            <a:r>
              <a:rPr lang="en-US" dirty="0" smtClean="0"/>
              <a:t>.</a:t>
            </a:r>
          </a:p>
          <a:p>
            <a:pPr marL="457200" indent="-457200">
              <a:buNone/>
            </a:pPr>
            <a:r>
              <a:rPr lang="en-US" dirty="0"/>
              <a:t>O’Sullivan, B. et.al, </a:t>
            </a:r>
            <a:r>
              <a:rPr lang="en-US" i="1" dirty="0"/>
              <a:t>Using observation checklists to validate speaking test tasks</a:t>
            </a:r>
            <a:r>
              <a:rPr lang="en-US" dirty="0"/>
              <a:t>.  Language Testing 2002 19 (1) 33-56.</a:t>
            </a:r>
          </a:p>
          <a:p>
            <a:pPr marL="457200" indent="-457200">
              <a:buNone/>
            </a:pPr>
            <a:r>
              <a:rPr lang="en-US" dirty="0" smtClean="0"/>
              <a:t>Shaw, S.D. and Weir, C.J. (2007) </a:t>
            </a:r>
            <a:r>
              <a:rPr lang="en-US" i="1" dirty="0" smtClean="0"/>
              <a:t>Studies in Language Testing 26: Examining writing</a:t>
            </a:r>
            <a:r>
              <a:rPr lang="en-US" dirty="0" smtClean="0"/>
              <a:t>.  Cambridge: CUP</a:t>
            </a:r>
            <a:endParaRPr lang="en-US" dirty="0"/>
          </a:p>
          <a:p>
            <a:pPr marL="457200" indent="-457200">
              <a:buNone/>
            </a:pPr>
            <a:r>
              <a:rPr lang="en-US" dirty="0" smtClean="0"/>
              <a:t>Taylor, L.  (2011). </a:t>
            </a:r>
            <a:r>
              <a:rPr lang="en-US" i="1" dirty="0" smtClean="0"/>
              <a:t>Studies in Language Testing 30: Examining speaking.  </a:t>
            </a:r>
            <a:r>
              <a:rPr lang="en-US" dirty="0" smtClean="0"/>
              <a:t>Cambridge: CUP</a:t>
            </a:r>
            <a:endParaRPr lang="en-US" i="1" dirty="0" smtClean="0"/>
          </a:p>
          <a:p>
            <a:pPr marL="457200" indent="-457200">
              <a:buNone/>
            </a:pPr>
            <a:r>
              <a:rPr lang="en-US" dirty="0" err="1" smtClean="0"/>
              <a:t>Weigle</a:t>
            </a:r>
            <a:r>
              <a:rPr lang="en-US" dirty="0" smtClean="0"/>
              <a:t>, S.C. (2002) </a:t>
            </a:r>
            <a:r>
              <a:rPr lang="en-US" b="1" dirty="0" smtClean="0"/>
              <a:t>Assessing Writing</a:t>
            </a:r>
            <a:r>
              <a:rPr lang="en-US" dirty="0" smtClean="0"/>
              <a:t>.  Cambridge: CUP</a:t>
            </a:r>
          </a:p>
          <a:p>
            <a:pPr marL="457200" indent="-457200">
              <a:buNone/>
            </a:pPr>
            <a:r>
              <a:rPr lang="en-US" dirty="0" smtClean="0"/>
              <a:t>Weir</a:t>
            </a:r>
            <a:r>
              <a:rPr lang="en-US" dirty="0"/>
              <a:t>, Cyril J. </a:t>
            </a:r>
            <a:r>
              <a:rPr lang="en-US" dirty="0" smtClean="0"/>
              <a:t>(2005). </a:t>
            </a:r>
            <a:r>
              <a:rPr lang="en-US" b="1" dirty="0"/>
              <a:t>Language Testing and Validation</a:t>
            </a:r>
            <a:r>
              <a:rPr lang="en-US" dirty="0"/>
              <a:t>. </a:t>
            </a:r>
            <a:r>
              <a:rPr lang="en-GB" dirty="0"/>
              <a:t>Basingstoke: Palgrave Macmillan </a:t>
            </a:r>
            <a:endParaRPr lang="en-US" dirty="0"/>
          </a:p>
        </p:txBody>
      </p:sp>
    </p:spTree>
    <p:extLst>
      <p:ext uri="{BB962C8B-B14F-4D97-AF65-F5344CB8AC3E}">
        <p14:creationId xmlns:p14="http://schemas.microsoft.com/office/powerpoint/2010/main" val="197303560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20333" y="1820333"/>
            <a:ext cx="8509000" cy="1200329"/>
          </a:xfrm>
          <a:prstGeom prst="rect">
            <a:avLst/>
          </a:prstGeom>
          <a:noFill/>
        </p:spPr>
        <p:txBody>
          <a:bodyPr wrap="square" lIns="91440" tIns="45720" rIns="91440" bIns="45720">
            <a:spAutoFit/>
          </a:bodyPr>
          <a:lstStyle/>
          <a:p>
            <a:pPr algn="ctr"/>
            <a:r>
              <a:rPr lang="en-US" sz="72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 Validity Argument</a:t>
            </a:r>
            <a:endParaRPr lang="en-US" sz="7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91926982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Herculanum"/>
                <a:cs typeface="Herculanum"/>
              </a:rPr>
              <a:t>The end	</a:t>
            </a:r>
            <a:endParaRPr lang="en-US" dirty="0">
              <a:latin typeface="Herculanum"/>
              <a:cs typeface="Herculanum"/>
            </a:endParaRPr>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dirty="0" smtClean="0"/>
              <a:t>Thank you </a:t>
            </a:r>
          </a:p>
          <a:p>
            <a:pPr marL="0" indent="0" algn="ctr">
              <a:buNone/>
            </a:pPr>
            <a:r>
              <a:rPr lang="en-US" dirty="0" smtClean="0"/>
              <a:t>and good luck!</a:t>
            </a:r>
            <a:endParaRPr lang="en-US" dirty="0"/>
          </a:p>
        </p:txBody>
      </p:sp>
      <p:sp>
        <p:nvSpPr>
          <p:cNvPr id="4" name="Smiley Face 3"/>
          <p:cNvSpPr/>
          <p:nvPr/>
        </p:nvSpPr>
        <p:spPr>
          <a:xfrm>
            <a:off x="5638800" y="4792133"/>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6199213"/>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134" y="382058"/>
            <a:ext cx="3437466" cy="1325563"/>
          </a:xfrm>
        </p:spPr>
        <p:txBody>
          <a:bodyPr/>
          <a:lstStyle/>
          <a:p>
            <a:r>
              <a:rPr lang="en-US" dirty="0" smtClean="0"/>
              <a:t>Score interpretation</a:t>
            </a:r>
            <a:endParaRPr lang="en-US" dirty="0"/>
          </a:p>
        </p:txBody>
      </p:sp>
      <p:sp>
        <p:nvSpPr>
          <p:cNvPr id="3" name="Content Placeholder 2"/>
          <p:cNvSpPr>
            <a:spLocks noGrp="1"/>
          </p:cNvSpPr>
          <p:nvPr>
            <p:ph idx="1"/>
          </p:nvPr>
        </p:nvSpPr>
        <p:spPr>
          <a:xfrm>
            <a:off x="474134" y="2096558"/>
            <a:ext cx="3750734" cy="4351338"/>
          </a:xfrm>
        </p:spPr>
        <p:txBody>
          <a:bodyPr/>
          <a:lstStyle/>
          <a:p>
            <a:r>
              <a:rPr lang="it-IT" dirty="0" smtClean="0"/>
              <a:t> What domain of language use beyond the test do we claim our inferences generalize to?</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07267" y="860620"/>
            <a:ext cx="7634600" cy="5587276"/>
          </a:xfrm>
          <a:prstGeom prst="rect">
            <a:avLst/>
          </a:prstGeom>
        </p:spPr>
      </p:pic>
    </p:spTree>
    <p:extLst>
      <p:ext uri="{BB962C8B-B14F-4D97-AF65-F5344CB8AC3E}">
        <p14:creationId xmlns:p14="http://schemas.microsoft.com/office/powerpoint/2010/main" val="2271693474"/>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838200" y="466725"/>
            <a:ext cx="7027333" cy="5525294"/>
            <a:chOff x="2032000" y="524566"/>
            <a:chExt cx="8152342" cy="5613767"/>
          </a:xfrm>
        </p:grpSpPr>
        <p:graphicFrame>
          <p:nvGraphicFramePr>
            <p:cNvPr id="3" name="Diagram 2"/>
            <p:cNvGraphicFramePr/>
            <p:nvPr>
              <p:extLst>
                <p:ext uri="{D42A27DB-BD31-4B8C-83A1-F6EECF244321}">
                  <p14:modId xmlns:p14="http://schemas.microsoft.com/office/powerpoint/2010/main" val="108192639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ounded Rectangle 3"/>
            <p:cNvSpPr/>
            <p:nvPr/>
          </p:nvSpPr>
          <p:spPr>
            <a:xfrm>
              <a:off x="7670800" y="1168400"/>
              <a:ext cx="1540933" cy="8297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800" dirty="0" smtClean="0"/>
                <a:t>Purpose of assessment</a:t>
              </a:r>
              <a:endParaRPr lang="en-US" sz="800" dirty="0"/>
            </a:p>
          </p:txBody>
        </p:sp>
        <p:sp>
          <p:nvSpPr>
            <p:cNvPr id="5" name="Rounded Rectangle 4"/>
            <p:cNvSpPr/>
            <p:nvPr/>
          </p:nvSpPr>
          <p:spPr>
            <a:xfrm>
              <a:off x="7840134" y="3681574"/>
              <a:ext cx="1540932" cy="9412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800" dirty="0" smtClean="0"/>
                <a:t>Tasks, criteria, instructions</a:t>
              </a:r>
              <a:endParaRPr lang="en-US" sz="800" dirty="0"/>
            </a:p>
          </p:txBody>
        </p:sp>
        <p:sp>
          <p:nvSpPr>
            <p:cNvPr id="6" name="Rounded Rectangle 5"/>
            <p:cNvSpPr/>
            <p:nvPr/>
          </p:nvSpPr>
          <p:spPr>
            <a:xfrm>
              <a:off x="5325533" y="4207936"/>
              <a:ext cx="1540932" cy="6645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800" dirty="0" smtClean="0"/>
                <a:t>Performance Criteria</a:t>
              </a:r>
              <a:endParaRPr lang="en-US" sz="800" dirty="0"/>
            </a:p>
          </p:txBody>
        </p:sp>
        <p:sp>
          <p:nvSpPr>
            <p:cNvPr id="7" name="Rounded Rectangle 6"/>
            <p:cNvSpPr/>
            <p:nvPr/>
          </p:nvSpPr>
          <p:spPr>
            <a:xfrm>
              <a:off x="2810932" y="3793066"/>
              <a:ext cx="1540933" cy="8297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800" dirty="0" smtClean="0"/>
                <a:t>Scores</a:t>
              </a:r>
              <a:endParaRPr lang="en-US" sz="800" dirty="0"/>
            </a:p>
          </p:txBody>
        </p:sp>
        <p:pic>
          <p:nvPicPr>
            <p:cNvPr id="8" name="Picture 7"/>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4381498" y="4207932"/>
              <a:ext cx="457201" cy="865553"/>
            </a:xfrm>
            <a:prstGeom prst="rect">
              <a:avLst/>
            </a:prstGeom>
          </p:spPr>
        </p:pic>
        <p:pic>
          <p:nvPicPr>
            <p:cNvPr id="9" name="Picture 8"/>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7501465" y="4268417"/>
              <a:ext cx="457201" cy="865553"/>
            </a:xfrm>
            <a:prstGeom prst="rect">
              <a:avLst/>
            </a:prstGeom>
          </p:spPr>
        </p:pic>
        <p:pic>
          <p:nvPicPr>
            <p:cNvPr id="10" name="Picture 9"/>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7061200" y="4268418"/>
              <a:ext cx="457201" cy="865553"/>
            </a:xfrm>
            <a:prstGeom prst="rect">
              <a:avLst/>
            </a:prstGeom>
          </p:spPr>
        </p:pic>
        <p:pic>
          <p:nvPicPr>
            <p:cNvPr id="11" name="Picture 10"/>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9264647" y="2816022"/>
              <a:ext cx="457201" cy="865553"/>
            </a:xfrm>
            <a:prstGeom prst="rect">
              <a:avLst/>
            </a:prstGeom>
          </p:spPr>
        </p:pic>
        <p:pic>
          <p:nvPicPr>
            <p:cNvPr id="12" name="Picture 11"/>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9727141" y="2816022"/>
              <a:ext cx="457201" cy="865553"/>
            </a:xfrm>
            <a:prstGeom prst="rect">
              <a:avLst/>
            </a:prstGeom>
          </p:spPr>
        </p:pic>
        <p:pic>
          <p:nvPicPr>
            <p:cNvPr id="13" name="Picture 12"/>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4804832" y="4207931"/>
              <a:ext cx="457201" cy="865553"/>
            </a:xfrm>
            <a:prstGeom prst="rect">
              <a:avLst/>
            </a:prstGeom>
          </p:spPr>
        </p:pic>
        <p:pic>
          <p:nvPicPr>
            <p:cNvPr id="14" name="Picture 13"/>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4576231" y="524566"/>
              <a:ext cx="457201" cy="865553"/>
            </a:xfrm>
            <a:prstGeom prst="rect">
              <a:avLst/>
            </a:prstGeom>
          </p:spPr>
        </p:pic>
      </p:grpSp>
      <p:sp>
        <p:nvSpPr>
          <p:cNvPr id="15" name="Title 14"/>
          <p:cNvSpPr>
            <a:spLocks noGrp="1"/>
          </p:cNvSpPr>
          <p:nvPr>
            <p:ph type="title"/>
          </p:nvPr>
        </p:nvSpPr>
        <p:spPr>
          <a:xfrm>
            <a:off x="8297332" y="365125"/>
            <a:ext cx="3056467" cy="1325563"/>
          </a:xfrm>
        </p:spPr>
        <p:txBody>
          <a:bodyPr/>
          <a:lstStyle/>
          <a:p>
            <a:endParaRPr lang="en-US" dirty="0"/>
          </a:p>
        </p:txBody>
      </p:sp>
      <p:sp>
        <p:nvSpPr>
          <p:cNvPr id="16" name="Content Placeholder 15"/>
          <p:cNvSpPr>
            <a:spLocks noGrp="1"/>
          </p:cNvSpPr>
          <p:nvPr>
            <p:ph idx="1"/>
          </p:nvPr>
        </p:nvSpPr>
        <p:spPr/>
        <p:txBody>
          <a:bodyPr/>
          <a:lstStyle/>
          <a:p>
            <a:endParaRPr lang="en-US" dirty="0" smtClean="0"/>
          </a:p>
          <a:p>
            <a:endParaRPr lang="en-US" dirty="0"/>
          </a:p>
        </p:txBody>
      </p:sp>
    </p:spTree>
    <p:extLst>
      <p:ext uri="{BB962C8B-B14F-4D97-AF65-F5344CB8AC3E}">
        <p14:creationId xmlns:p14="http://schemas.microsoft.com/office/powerpoint/2010/main" val="3671406837"/>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2400" b="1" dirty="0" smtClean="0"/>
              <a:t>Protocol / format of test</a:t>
            </a:r>
          </a:p>
          <a:p>
            <a:pPr lvl="1"/>
            <a:r>
              <a:rPr lang="en-US" sz="2400" dirty="0" smtClean="0"/>
              <a:t>Tasks/ prompts</a:t>
            </a:r>
          </a:p>
          <a:p>
            <a:pPr marL="128016" lvl="1" indent="0">
              <a:buNone/>
            </a:pPr>
            <a:r>
              <a:rPr lang="en-US" sz="2400" b="1" dirty="0" smtClean="0"/>
              <a:t>Interviewer variation</a:t>
            </a:r>
          </a:p>
          <a:p>
            <a:pPr lvl="1"/>
            <a:r>
              <a:rPr lang="en-US" sz="2600" dirty="0" smtClean="0"/>
              <a:t>Interviewer behavior &amp; tester stance</a:t>
            </a:r>
          </a:p>
          <a:p>
            <a:pPr lvl="2"/>
            <a:r>
              <a:rPr lang="en-US" sz="2000" dirty="0" smtClean="0"/>
              <a:t>Accommodation and support</a:t>
            </a:r>
          </a:p>
          <a:p>
            <a:pPr lvl="1"/>
            <a:r>
              <a:rPr lang="en-US" sz="2600" dirty="0" smtClean="0"/>
              <a:t>Elicitation styles</a:t>
            </a:r>
          </a:p>
          <a:p>
            <a:pPr marL="128016" lvl="1" indent="0">
              <a:buNone/>
            </a:pPr>
            <a:r>
              <a:rPr lang="en-US" sz="2400" b="1" dirty="0" smtClean="0"/>
              <a:t>Rater variation</a:t>
            </a:r>
          </a:p>
          <a:p>
            <a:pPr lvl="1"/>
            <a:r>
              <a:rPr lang="en-US" sz="2600" dirty="0" smtClean="0"/>
              <a:t>Changes in rater behavior post training (low intra-rater reliability)</a:t>
            </a:r>
          </a:p>
          <a:p>
            <a:pPr lvl="1"/>
            <a:r>
              <a:rPr lang="en-US" sz="2600" dirty="0" smtClean="0"/>
              <a:t>Lack of internalizing interpretation of rating scale</a:t>
            </a:r>
          </a:p>
          <a:p>
            <a:pPr lvl="1"/>
            <a:r>
              <a:rPr lang="en-US" sz="2600" dirty="0" smtClean="0"/>
              <a:t>Harshness / leniency toward:</a:t>
            </a:r>
          </a:p>
          <a:p>
            <a:pPr lvl="2"/>
            <a:r>
              <a:rPr lang="en-US" sz="2000" dirty="0" smtClean="0"/>
              <a:t>One group of candidates, not others</a:t>
            </a:r>
          </a:p>
          <a:p>
            <a:pPr lvl="2"/>
            <a:r>
              <a:rPr lang="en-US" sz="2000" dirty="0" smtClean="0"/>
              <a:t>One task type, not others</a:t>
            </a:r>
          </a:p>
          <a:p>
            <a:pPr lvl="2"/>
            <a:r>
              <a:rPr lang="en-US" sz="2000" dirty="0" smtClean="0"/>
              <a:t>One aspect of communicative ability, not others</a:t>
            </a:r>
            <a:endParaRPr lang="en-US" sz="2000" dirty="0"/>
          </a:p>
        </p:txBody>
      </p:sp>
    </p:spTree>
    <p:extLst>
      <p:ext uri="{BB962C8B-B14F-4D97-AF65-F5344CB8AC3E}">
        <p14:creationId xmlns:p14="http://schemas.microsoft.com/office/powerpoint/2010/main" val="1035068888"/>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2365342871"/>
              </p:ext>
            </p:extLst>
          </p:nvPr>
        </p:nvGraphicFramePr>
        <p:xfrm>
          <a:off x="880533" y="466726"/>
          <a:ext cx="10210800" cy="605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225659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3942"/>
          </a:xfrm>
        </p:spPr>
        <p:txBody>
          <a:bodyPr>
            <a:normAutofit fontScale="90000"/>
          </a:bodyPr>
          <a:lstStyle/>
          <a:p>
            <a:pPr algn="ctr"/>
            <a:r>
              <a:rPr lang="en-US" dirty="0" smtClean="0"/>
              <a:t>3 sample claims:</a:t>
            </a:r>
            <a:endParaRPr lang="en-US" dirty="0"/>
          </a:p>
        </p:txBody>
      </p:sp>
      <p:sp>
        <p:nvSpPr>
          <p:cNvPr id="3" name="Content Placeholder 2"/>
          <p:cNvSpPr>
            <a:spLocks noGrp="1"/>
          </p:cNvSpPr>
          <p:nvPr>
            <p:ph idx="1"/>
          </p:nvPr>
        </p:nvSpPr>
        <p:spPr>
          <a:xfrm>
            <a:off x="405311" y="1361146"/>
            <a:ext cx="11241181" cy="4856163"/>
          </a:xfrm>
        </p:spPr>
        <p:txBody>
          <a:bodyPr>
            <a:normAutofit/>
          </a:bodyPr>
          <a:lstStyle/>
          <a:p>
            <a:pPr marL="0" indent="0">
              <a:buNone/>
            </a:pPr>
            <a:r>
              <a:rPr lang="en-US" dirty="0" smtClean="0"/>
              <a:t>The STANAG 6001 test tasks are adequate substitutes for those performed in the target language domain.</a:t>
            </a:r>
          </a:p>
          <a:p>
            <a:pPr marL="0" indent="0">
              <a:buNone/>
            </a:pPr>
            <a:endParaRPr lang="en-US" dirty="0"/>
          </a:p>
          <a:p>
            <a:pPr marL="0" indent="0">
              <a:buNone/>
            </a:pPr>
            <a:r>
              <a:rPr lang="en-US" dirty="0" smtClean="0"/>
              <a:t>The STANAG 6001 test yields results that are consistent across assessment contexts (e.g., across test forms, tasks, and judges.)</a:t>
            </a:r>
          </a:p>
          <a:p>
            <a:pPr marL="0" indent="0">
              <a:buNone/>
            </a:pPr>
            <a:endParaRPr lang="en-US" dirty="0"/>
          </a:p>
          <a:p>
            <a:pPr marL="0" indent="0">
              <a:buNone/>
            </a:pPr>
            <a:r>
              <a:rPr lang="en-US" dirty="0" smtClean="0"/>
              <a:t>The scores </a:t>
            </a:r>
            <a:r>
              <a:rPr lang="en-US" dirty="0"/>
              <a:t>on the STANAG 6001 </a:t>
            </a:r>
            <a:r>
              <a:rPr lang="en-US" dirty="0" smtClean="0"/>
              <a:t>speaking and writing test are </a:t>
            </a:r>
            <a:r>
              <a:rPr lang="en-US" dirty="0"/>
              <a:t>an adequate reflection of the observed test </a:t>
            </a:r>
            <a:r>
              <a:rPr lang="en-US" dirty="0" smtClean="0"/>
              <a:t>behavior</a:t>
            </a:r>
            <a:r>
              <a:rPr lang="en-US" dirty="0"/>
              <a:t> </a:t>
            </a:r>
            <a:r>
              <a:rPr lang="en-US" dirty="0" smtClean="0"/>
              <a:t>(i.e., scoring procedures are appropriate and clear, and test administration processes are carried out as intended by test designers.) </a:t>
            </a:r>
            <a:endParaRPr lang="en-US" dirty="0"/>
          </a:p>
        </p:txBody>
      </p:sp>
    </p:spTree>
    <p:extLst>
      <p:ext uri="{BB962C8B-B14F-4D97-AF65-F5344CB8AC3E}">
        <p14:creationId xmlns:p14="http://schemas.microsoft.com/office/powerpoint/2010/main" val="112352407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3068" y="270933"/>
            <a:ext cx="6062133" cy="4524315"/>
          </a:xfrm>
          <a:prstGeom prst="rect">
            <a:avLst/>
          </a:prstGeom>
          <a:noFill/>
        </p:spPr>
        <p:txBody>
          <a:bodyPr wrap="square" rtlCol="0">
            <a:spAutoFit/>
          </a:bodyPr>
          <a:lstStyle/>
          <a:p>
            <a:r>
              <a:rPr lang="en-US" sz="9600" dirty="0" smtClean="0"/>
              <a:t>How can we support our </a:t>
            </a:r>
            <a:r>
              <a:rPr lang="en-US" sz="9600" b="1" dirty="0" smtClean="0">
                <a:solidFill>
                  <a:schemeClr val="accent1">
                    <a:lumMod val="75000"/>
                  </a:schemeClr>
                </a:solidFill>
              </a:rPr>
              <a:t>claims</a:t>
            </a:r>
            <a:r>
              <a:rPr lang="en-US" sz="9600" dirty="0" smtClean="0"/>
              <a:t>?</a:t>
            </a:r>
            <a:endParaRPr lang="en-US" sz="9600" dirty="0"/>
          </a:p>
        </p:txBody>
      </p:sp>
      <p:sp>
        <p:nvSpPr>
          <p:cNvPr id="2" name="TextBox 1"/>
          <p:cNvSpPr txBox="1"/>
          <p:nvPr/>
        </p:nvSpPr>
        <p:spPr>
          <a:xfrm>
            <a:off x="6011334" y="4795248"/>
            <a:ext cx="5977467" cy="1938992"/>
          </a:xfrm>
          <a:prstGeom prst="rect">
            <a:avLst/>
          </a:prstGeom>
          <a:noFill/>
        </p:spPr>
        <p:txBody>
          <a:bodyPr wrap="square" rtlCol="0">
            <a:spAutoFit/>
          </a:bodyPr>
          <a:lstStyle/>
          <a:p>
            <a:r>
              <a:rPr lang="en-US" sz="6000" dirty="0" smtClean="0"/>
              <a:t>with compilations of </a:t>
            </a:r>
            <a:r>
              <a:rPr lang="en-US" sz="6000" b="1" dirty="0" smtClean="0">
                <a:solidFill>
                  <a:schemeClr val="accent6">
                    <a:lumMod val="75000"/>
                  </a:schemeClr>
                </a:solidFill>
              </a:rPr>
              <a:t>evidence</a:t>
            </a:r>
            <a:r>
              <a:rPr lang="en-US" sz="6000" dirty="0" smtClean="0"/>
              <a:t> . . .</a:t>
            </a:r>
            <a:endParaRPr lang="en-US" sz="60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28936" y="750330"/>
            <a:ext cx="3708414" cy="3804737"/>
          </a:xfrm>
          <a:prstGeom prst="rect">
            <a:avLst/>
          </a:prstGeom>
        </p:spPr>
      </p:pic>
    </p:spTree>
    <p:extLst>
      <p:ext uri="{BB962C8B-B14F-4D97-AF65-F5344CB8AC3E}">
        <p14:creationId xmlns:p14="http://schemas.microsoft.com/office/powerpoint/2010/main" val="402456401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638800" y="2971800"/>
            <a:ext cx="65" cy="276999"/>
          </a:xfrm>
          <a:prstGeom prst="rect">
            <a:avLst/>
          </a:prstGeom>
          <a:noFill/>
        </p:spPr>
        <p:txBody>
          <a:bodyPr wrap="none" lIns="0" tIns="0" rIns="0" bIns="0" rtlCol="0">
            <a:spAutoFit/>
          </a:bodyPr>
          <a:lstStyle/>
          <a:p>
            <a:endParaRPr lang="en-US" dirty="0"/>
          </a:p>
        </p:txBody>
      </p:sp>
      <p:grpSp>
        <p:nvGrpSpPr>
          <p:cNvPr id="19" name="Group 18"/>
          <p:cNvGrpSpPr/>
          <p:nvPr/>
        </p:nvGrpSpPr>
        <p:grpSpPr>
          <a:xfrm>
            <a:off x="531284" y="337065"/>
            <a:ext cx="8500533" cy="6265334"/>
            <a:chOff x="2032000" y="372533"/>
            <a:chExt cx="8500533" cy="6265334"/>
          </a:xfrm>
        </p:grpSpPr>
        <p:grpSp>
          <p:nvGrpSpPr>
            <p:cNvPr id="17" name="Group 16"/>
            <p:cNvGrpSpPr/>
            <p:nvPr/>
          </p:nvGrpSpPr>
          <p:grpSpPr>
            <a:xfrm>
              <a:off x="2032000" y="524566"/>
              <a:ext cx="8152342" cy="5613767"/>
              <a:chOff x="2032000" y="524566"/>
              <a:chExt cx="8152342" cy="5613767"/>
            </a:xfrm>
          </p:grpSpPr>
          <p:graphicFrame>
            <p:nvGraphicFramePr>
              <p:cNvPr id="2" name="Diagram 1"/>
              <p:cNvGraphicFramePr/>
              <p:nvPr>
                <p:extLst>
                  <p:ext uri="{D42A27DB-BD31-4B8C-83A1-F6EECF244321}">
                    <p14:modId xmlns:p14="http://schemas.microsoft.com/office/powerpoint/2010/main" val="3419820187"/>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ounded Rectangle 2"/>
              <p:cNvSpPr/>
              <p:nvPr/>
            </p:nvSpPr>
            <p:spPr>
              <a:xfrm>
                <a:off x="7670800" y="1168400"/>
                <a:ext cx="1540933" cy="8297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smtClean="0"/>
                  <a:t>Purpose of assessment</a:t>
                </a:r>
                <a:endParaRPr lang="en-US" dirty="0"/>
              </a:p>
            </p:txBody>
          </p:sp>
          <p:sp>
            <p:nvSpPr>
              <p:cNvPr id="4" name="Rounded Rectangle 3"/>
              <p:cNvSpPr/>
              <p:nvPr/>
            </p:nvSpPr>
            <p:spPr>
              <a:xfrm>
                <a:off x="7840134" y="3793067"/>
                <a:ext cx="1540933" cy="8297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smtClean="0"/>
                  <a:t>Tasks, criteria, instructions</a:t>
                </a:r>
                <a:endParaRPr lang="en-US" dirty="0"/>
              </a:p>
            </p:txBody>
          </p:sp>
          <p:sp>
            <p:nvSpPr>
              <p:cNvPr id="5" name="Rounded Rectangle 4"/>
              <p:cNvSpPr/>
              <p:nvPr/>
            </p:nvSpPr>
            <p:spPr>
              <a:xfrm>
                <a:off x="5325533" y="4207933"/>
                <a:ext cx="1540933" cy="8297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smtClean="0"/>
                  <a:t>Performance Criteria</a:t>
                </a:r>
                <a:endParaRPr lang="en-US" dirty="0"/>
              </a:p>
            </p:txBody>
          </p:sp>
          <p:sp>
            <p:nvSpPr>
              <p:cNvPr id="6" name="Rounded Rectangle 5"/>
              <p:cNvSpPr/>
              <p:nvPr/>
            </p:nvSpPr>
            <p:spPr>
              <a:xfrm>
                <a:off x="2810932" y="3793066"/>
                <a:ext cx="1540933" cy="8297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smtClean="0"/>
                  <a:t>Scores</a:t>
                </a:r>
                <a:endParaRPr lang="en-US" dirty="0"/>
              </a:p>
            </p:txBody>
          </p:sp>
          <p:pic>
            <p:nvPicPr>
              <p:cNvPr id="9" name="Picture 8"/>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4381498" y="4207932"/>
                <a:ext cx="457201" cy="865553"/>
              </a:xfrm>
              <a:prstGeom prst="rect">
                <a:avLst/>
              </a:prstGeom>
            </p:spPr>
          </p:pic>
          <p:pic>
            <p:nvPicPr>
              <p:cNvPr id="11" name="Picture 10"/>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7501465" y="4268417"/>
                <a:ext cx="457201" cy="865553"/>
              </a:xfrm>
              <a:prstGeom prst="rect">
                <a:avLst/>
              </a:prstGeom>
            </p:spPr>
          </p:pic>
          <p:pic>
            <p:nvPicPr>
              <p:cNvPr id="12" name="Picture 11"/>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7061200" y="4268418"/>
                <a:ext cx="457201" cy="865553"/>
              </a:xfrm>
              <a:prstGeom prst="rect">
                <a:avLst/>
              </a:prstGeom>
            </p:spPr>
          </p:pic>
          <p:pic>
            <p:nvPicPr>
              <p:cNvPr id="13" name="Picture 12"/>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9264647" y="2816022"/>
                <a:ext cx="457201" cy="865553"/>
              </a:xfrm>
              <a:prstGeom prst="rect">
                <a:avLst/>
              </a:prstGeom>
            </p:spPr>
          </p:pic>
          <p:pic>
            <p:nvPicPr>
              <p:cNvPr id="14" name="Picture 13"/>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9727141" y="2816022"/>
                <a:ext cx="457201" cy="865553"/>
              </a:xfrm>
              <a:prstGeom prst="rect">
                <a:avLst/>
              </a:prstGeom>
            </p:spPr>
          </p:pic>
          <p:pic>
            <p:nvPicPr>
              <p:cNvPr id="15" name="Picture 14"/>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4804832" y="4207931"/>
                <a:ext cx="457201" cy="865553"/>
              </a:xfrm>
              <a:prstGeom prst="rect">
                <a:avLst/>
              </a:prstGeom>
            </p:spPr>
          </p:pic>
          <p:pic>
            <p:nvPicPr>
              <p:cNvPr id="16" name="Picture 15"/>
              <p:cNvPicPr>
                <a:picLocks noChangeAspect="1"/>
              </p:cNvPicPr>
              <p:nvPr/>
            </p:nvPicPr>
            <p:blipFill rotWithShape="1">
              <a:blip r:embed="rId8" cstate="print">
                <a:extLst>
                  <a:ext uri="{28A0092B-C50C-407E-A947-70E740481C1C}">
                    <a14:useLocalDpi xmlns:a14="http://schemas.microsoft.com/office/drawing/2010/main" val="0"/>
                  </a:ext>
                </a:extLst>
              </a:blip>
              <a:srcRect l="24400" t="774" r="22977"/>
              <a:stretch/>
            </p:blipFill>
            <p:spPr>
              <a:xfrm>
                <a:off x="4576231" y="524566"/>
                <a:ext cx="457201" cy="865553"/>
              </a:xfrm>
              <a:prstGeom prst="rect">
                <a:avLst/>
              </a:prstGeom>
            </p:spPr>
          </p:pic>
        </p:grpSp>
        <p:sp>
          <p:nvSpPr>
            <p:cNvPr id="18" name="Rounded Rectangle 17"/>
            <p:cNvSpPr/>
            <p:nvPr/>
          </p:nvSpPr>
          <p:spPr>
            <a:xfrm>
              <a:off x="2032000" y="372533"/>
              <a:ext cx="8500533" cy="626533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p:cNvSpPr txBox="1"/>
          <p:nvPr/>
        </p:nvSpPr>
        <p:spPr>
          <a:xfrm>
            <a:off x="9031817" y="6233067"/>
            <a:ext cx="3160183" cy="369332"/>
          </a:xfrm>
          <a:prstGeom prst="rect">
            <a:avLst/>
          </a:prstGeom>
          <a:noFill/>
        </p:spPr>
        <p:txBody>
          <a:bodyPr wrap="square" rtlCol="0">
            <a:spAutoFit/>
          </a:bodyPr>
          <a:lstStyle/>
          <a:p>
            <a:r>
              <a:rPr lang="en-US" dirty="0" smtClean="0">
                <a:latin typeface="Arial Narrow" panose="020B0606020202030204" pitchFamily="34" charset="0"/>
              </a:rPr>
              <a:t>Diagram adapted from </a:t>
            </a:r>
            <a:r>
              <a:rPr lang="en-US" dirty="0" err="1" smtClean="0">
                <a:latin typeface="Arial Narrow" panose="020B0606020202030204" pitchFamily="34" charset="0"/>
              </a:rPr>
              <a:t>Luoma</a:t>
            </a:r>
            <a:r>
              <a:rPr lang="en-US" dirty="0" smtClean="0">
                <a:latin typeface="Arial Narrow" panose="020B0606020202030204" pitchFamily="34" charset="0"/>
              </a:rPr>
              <a:t> 2004</a:t>
            </a:r>
            <a:endParaRPr lang="en-US" dirty="0">
              <a:latin typeface="Arial Narrow" panose="020B0606020202030204" pitchFamily="34" charset="0"/>
            </a:endParaRPr>
          </a:p>
        </p:txBody>
      </p:sp>
      <p:sp>
        <p:nvSpPr>
          <p:cNvPr id="8" name="TextBox 7"/>
          <p:cNvSpPr txBox="1"/>
          <p:nvPr/>
        </p:nvSpPr>
        <p:spPr>
          <a:xfrm>
            <a:off x="9326034" y="1132932"/>
            <a:ext cx="2455333" cy="1200329"/>
          </a:xfrm>
          <a:prstGeom prst="rect">
            <a:avLst/>
          </a:prstGeom>
          <a:solidFill>
            <a:schemeClr val="accent1">
              <a:lumMod val="60000"/>
              <a:lumOff val="40000"/>
            </a:schemeClr>
          </a:solidFill>
          <a:ln>
            <a:solidFill>
              <a:schemeClr val="tx2">
                <a:lumMod val="60000"/>
                <a:lumOff val="40000"/>
              </a:schemeClr>
            </a:solidFill>
          </a:ln>
        </p:spPr>
        <p:txBody>
          <a:bodyPr wrap="square" rtlCol="0">
            <a:spAutoFit/>
          </a:bodyPr>
          <a:lstStyle/>
          <a:p>
            <a:pPr algn="ctr"/>
            <a:r>
              <a:rPr lang="en-US" dirty="0" smtClean="0"/>
              <a:t>Validity evidence is created and collected throughout the test development cycle.</a:t>
            </a:r>
          </a:p>
        </p:txBody>
      </p:sp>
      <p:sp>
        <p:nvSpPr>
          <p:cNvPr id="10" name="TextBox 9"/>
          <p:cNvSpPr txBox="1"/>
          <p:nvPr/>
        </p:nvSpPr>
        <p:spPr>
          <a:xfrm>
            <a:off x="9353550" y="3115556"/>
            <a:ext cx="2455333" cy="2585323"/>
          </a:xfrm>
          <a:prstGeom prst="rect">
            <a:avLst/>
          </a:prstGeom>
          <a:solidFill>
            <a:schemeClr val="accent1">
              <a:lumMod val="60000"/>
              <a:lumOff val="40000"/>
            </a:schemeClr>
          </a:solidFill>
          <a:ln>
            <a:solidFill>
              <a:schemeClr val="tx2">
                <a:lumMod val="60000"/>
                <a:lumOff val="40000"/>
              </a:schemeClr>
            </a:solidFill>
          </a:ln>
        </p:spPr>
        <p:txBody>
          <a:bodyPr wrap="square" rtlCol="0">
            <a:spAutoFit/>
          </a:bodyPr>
          <a:lstStyle/>
          <a:p>
            <a:r>
              <a:rPr lang="en-US" dirty="0" smtClean="0"/>
              <a:t>Starting at the planning phase, tasks, criteria and instructions must correspond to STANAG 6001 descriptors, CTA statements, and  established test development guidelines.</a:t>
            </a:r>
            <a:endParaRPr lang="en-US" dirty="0"/>
          </a:p>
        </p:txBody>
      </p:sp>
    </p:spTree>
    <p:extLst>
      <p:ext uri="{BB962C8B-B14F-4D97-AF65-F5344CB8AC3E}">
        <p14:creationId xmlns:p14="http://schemas.microsoft.com/office/powerpoint/2010/main" val="1647603034"/>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952507" y="289519"/>
            <a:ext cx="7239493" cy="2387600"/>
          </a:xfrm>
        </p:spPr>
        <p:txBody>
          <a:bodyPr>
            <a:normAutofit fontScale="90000"/>
          </a:bodyPr>
          <a:lstStyle/>
          <a:p>
            <a:r>
              <a:rPr lang="en-US" b="1" dirty="0" smtClean="0"/>
              <a:t>Validation Practices</a:t>
            </a:r>
            <a:br>
              <a:rPr lang="en-US" b="1" dirty="0" smtClean="0"/>
            </a:br>
            <a:r>
              <a:rPr lang="en-US" b="1" dirty="0" smtClean="0"/>
              <a:t>and </a:t>
            </a:r>
            <a:br>
              <a:rPr lang="en-US" b="1" dirty="0" smtClean="0"/>
            </a:br>
            <a:r>
              <a:rPr lang="en-US" b="1" dirty="0" smtClean="0"/>
              <a:t>Validity Evidence</a:t>
            </a:r>
            <a:endParaRPr lang="en-US" dirty="0"/>
          </a:p>
        </p:txBody>
      </p:sp>
      <p:sp>
        <p:nvSpPr>
          <p:cNvPr id="5" name="Subtitle 4"/>
          <p:cNvSpPr>
            <a:spLocks noGrp="1"/>
          </p:cNvSpPr>
          <p:nvPr>
            <p:ph type="subTitle" idx="1"/>
          </p:nvPr>
        </p:nvSpPr>
        <p:spPr>
          <a:xfrm>
            <a:off x="8170966" y="3255849"/>
            <a:ext cx="3369733" cy="549120"/>
          </a:xfrm>
        </p:spPr>
        <p:txBody>
          <a:bodyPr/>
          <a:lstStyle/>
          <a:p>
            <a:r>
              <a:rPr lang="en-US" dirty="0" smtClean="0"/>
              <a:t>Test Development Phase</a:t>
            </a:r>
            <a:endParaRPr lang="en-US" dirty="0"/>
          </a:p>
        </p:txBody>
      </p:sp>
      <p:sp>
        <p:nvSpPr>
          <p:cNvPr id="8" name="Down Arrow 7"/>
          <p:cNvSpPr/>
          <p:nvPr/>
        </p:nvSpPr>
        <p:spPr>
          <a:xfrm rot="5148933">
            <a:off x="6864109" y="2570894"/>
            <a:ext cx="531199" cy="2049215"/>
          </a:xfrm>
          <a:prstGeom prst="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757" y="1924796"/>
            <a:ext cx="5529551" cy="4261473"/>
          </a:xfrm>
          <a:prstGeom prst="rect">
            <a:avLst/>
          </a:prstGeom>
        </p:spPr>
      </p:pic>
    </p:spTree>
    <p:extLst>
      <p:ext uri="{BB962C8B-B14F-4D97-AF65-F5344CB8AC3E}">
        <p14:creationId xmlns:p14="http://schemas.microsoft.com/office/powerpoint/2010/main" val="1622273617"/>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Countering validity threats in </a:t>
            </a:r>
            <a:endParaRPr lang="en-US" dirty="0"/>
          </a:p>
        </p:txBody>
      </p:sp>
      <p:sp>
        <p:nvSpPr>
          <p:cNvPr id="3" name="Content Placeholder 2"/>
          <p:cNvSpPr>
            <a:spLocks noGrp="1"/>
          </p:cNvSpPr>
          <p:nvPr>
            <p:ph idx="1"/>
          </p:nvPr>
        </p:nvSpPr>
        <p:spPr/>
        <p:txBody>
          <a:bodyPr/>
          <a:lstStyle/>
          <a:p>
            <a:r>
              <a:rPr lang="en-US" dirty="0" smtClean="0"/>
              <a:t>Do tasks/prompts reflect CTA for level?</a:t>
            </a:r>
            <a:endParaRPr lang="en-US" dirty="0"/>
          </a:p>
        </p:txBody>
      </p:sp>
      <p:pic>
        <p:nvPicPr>
          <p:cNvPr id="4" name="Picture 3"/>
          <p:cNvPicPr>
            <a:picLocks noChangeAspect="1"/>
          </p:cNvPicPr>
          <p:nvPr/>
        </p:nvPicPr>
        <p:blipFill>
          <a:blip r:embed="rId2"/>
          <a:stretch>
            <a:fillRect/>
          </a:stretch>
        </p:blipFill>
        <p:spPr>
          <a:xfrm>
            <a:off x="7460722" y="526288"/>
            <a:ext cx="2006473" cy="1003236"/>
          </a:xfrm>
          <a:prstGeom prst="rect">
            <a:avLst/>
          </a:prstGeom>
          <a:solidFill>
            <a:schemeClr val="accent2">
              <a:lumMod val="60000"/>
              <a:lumOff val="40000"/>
            </a:schemeClr>
          </a:solidFill>
          <a:ln>
            <a:solidFill>
              <a:schemeClr val="accent1">
                <a:lumMod val="75000"/>
              </a:schemeClr>
            </a:solidFill>
          </a:ln>
        </p:spPr>
      </p:pic>
      <p:grpSp>
        <p:nvGrpSpPr>
          <p:cNvPr id="5" name="Group 4"/>
          <p:cNvGrpSpPr/>
          <p:nvPr/>
        </p:nvGrpSpPr>
        <p:grpSpPr>
          <a:xfrm>
            <a:off x="1337733" y="2286001"/>
            <a:ext cx="9215183" cy="3955574"/>
            <a:chOff x="304800" y="1600200"/>
            <a:chExt cx="8464550" cy="3887788"/>
          </a:xfrm>
        </p:grpSpPr>
        <p:sp>
          <p:nvSpPr>
            <p:cNvPr id="6" name="Text Box 4"/>
            <p:cNvSpPr txBox="1">
              <a:spLocks noChangeArrowheads="1"/>
            </p:cNvSpPr>
            <p:nvPr/>
          </p:nvSpPr>
          <p:spPr bwMode="auto">
            <a:xfrm>
              <a:off x="304800" y="2209800"/>
              <a:ext cx="2362200" cy="3276600"/>
            </a:xfrm>
            <a:prstGeom prst="rect">
              <a:avLst/>
            </a:prstGeom>
            <a:solidFill>
              <a:srgbClr val="FFFFFF">
                <a:alpha val="50195"/>
              </a:srgbClr>
            </a:solidFill>
            <a:ln w="9525">
              <a:solidFill>
                <a:schemeClr val="tx1"/>
              </a:solidFill>
              <a:miter lim="800000"/>
              <a:headEnd type="none" w="sm" len="sm"/>
              <a:tailEnd type="none" w="sm" len="sm"/>
            </a:ln>
          </p:spPr>
          <p:txBody>
            <a:bodyPr lIns="36000" tIns="36000" rIns="36000" bIns="36000" anchorCtr="1"/>
            <a:lstStyle>
              <a:lvl1pPr eaLnBrk="0" hangingPunct="0">
                <a:defRPr sz="4000" b="1">
                  <a:solidFill>
                    <a:schemeClr val="tx1"/>
                  </a:solidFill>
                  <a:latin typeface="Arial" panose="020B0604020202020204" pitchFamily="34" charset="0"/>
                  <a:cs typeface="Arial" panose="020B0604020202020204" pitchFamily="34" charset="0"/>
                </a:defRPr>
              </a:lvl1pPr>
              <a:lvl2pPr marL="742950" indent="-285750" eaLnBrk="0" hangingPunct="0">
                <a:defRPr sz="4000" b="1">
                  <a:solidFill>
                    <a:schemeClr val="tx1"/>
                  </a:solidFill>
                  <a:latin typeface="Arial" panose="020B0604020202020204" pitchFamily="34" charset="0"/>
                  <a:cs typeface="Arial" panose="020B0604020202020204" pitchFamily="34" charset="0"/>
                </a:defRPr>
              </a:lvl2pPr>
              <a:lvl3pPr marL="1143000" indent="-228600" eaLnBrk="0" hangingPunct="0">
                <a:defRPr sz="4000" b="1">
                  <a:solidFill>
                    <a:schemeClr val="tx1"/>
                  </a:solidFill>
                  <a:latin typeface="Arial" panose="020B0604020202020204" pitchFamily="34" charset="0"/>
                  <a:cs typeface="Arial" panose="020B0604020202020204" pitchFamily="34" charset="0"/>
                </a:defRPr>
              </a:lvl3pPr>
              <a:lvl4pPr marL="1600200" indent="-228600" eaLnBrk="0" hangingPunct="0">
                <a:defRPr sz="4000" b="1">
                  <a:solidFill>
                    <a:schemeClr val="tx1"/>
                  </a:solidFill>
                  <a:latin typeface="Arial" panose="020B0604020202020204" pitchFamily="34" charset="0"/>
                  <a:cs typeface="Arial" panose="020B0604020202020204" pitchFamily="34" charset="0"/>
                </a:defRPr>
              </a:lvl4pPr>
              <a:lvl5pPr marL="2057400" indent="-228600" eaLnBrk="0" hangingPunct="0">
                <a:defRPr sz="4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9pPr>
            </a:lstStyle>
            <a:p>
              <a:pPr algn="ctr">
                <a:lnSpc>
                  <a:spcPts val="1800"/>
                </a:lnSpc>
                <a:spcBef>
                  <a:spcPct val="50000"/>
                </a:spcBef>
              </a:pPr>
              <a:endParaRPr lang="en-US" altLang="en-US" sz="1400" b="0" dirty="0"/>
            </a:p>
            <a:p>
              <a:pPr algn="ctr">
                <a:lnSpc>
                  <a:spcPts val="2000"/>
                </a:lnSpc>
              </a:pPr>
              <a:r>
                <a:rPr lang="en-US" altLang="en-US" sz="2400" dirty="0">
                  <a:solidFill>
                    <a:srgbClr val="009900"/>
                  </a:solidFill>
                </a:rPr>
                <a:t>WHAT A PERSON CAN TALK ABOUT</a:t>
              </a:r>
              <a:endParaRPr lang="en-US" altLang="en-US" sz="2400" b="0" dirty="0"/>
            </a:p>
            <a:p>
              <a:pPr algn="ctr">
                <a:lnSpc>
                  <a:spcPts val="2000"/>
                </a:lnSpc>
                <a:spcBef>
                  <a:spcPct val="50000"/>
                </a:spcBef>
              </a:pPr>
              <a:endParaRPr lang="en-US" altLang="en-US" sz="1400" b="0" dirty="0"/>
            </a:p>
            <a:p>
              <a:pPr algn="ctr">
                <a:lnSpc>
                  <a:spcPts val="2000"/>
                </a:lnSpc>
                <a:spcBef>
                  <a:spcPct val="60000"/>
                </a:spcBef>
              </a:pPr>
              <a:endParaRPr lang="en-US" altLang="en-US" sz="1600" i="1" dirty="0"/>
            </a:p>
            <a:p>
              <a:pPr algn="ctr">
                <a:lnSpc>
                  <a:spcPts val="2000"/>
                </a:lnSpc>
              </a:pPr>
              <a:r>
                <a:rPr lang="en-US" altLang="en-US" sz="2000" i="1" dirty="0"/>
                <a:t>Topics, subject areas addressed; settings</a:t>
              </a:r>
              <a:endParaRPr lang="en-US" altLang="en-US" sz="2000" dirty="0"/>
            </a:p>
          </p:txBody>
        </p:sp>
        <p:sp>
          <p:nvSpPr>
            <p:cNvPr id="7" name="Text Box 5"/>
            <p:cNvSpPr txBox="1">
              <a:spLocks noChangeArrowheads="1"/>
            </p:cNvSpPr>
            <p:nvPr/>
          </p:nvSpPr>
          <p:spPr bwMode="auto">
            <a:xfrm>
              <a:off x="2667000" y="2209800"/>
              <a:ext cx="2667000" cy="3276600"/>
            </a:xfrm>
            <a:prstGeom prst="rect">
              <a:avLst/>
            </a:prstGeom>
            <a:solidFill>
              <a:srgbClr val="FFFFFF">
                <a:alpha val="50195"/>
              </a:srgbClr>
            </a:solidFill>
            <a:ln w="9525">
              <a:solidFill>
                <a:schemeClr val="tx1"/>
              </a:solidFill>
              <a:miter lim="800000"/>
              <a:headEnd type="none" w="sm" len="sm"/>
              <a:tailEnd type="none" w="sm" len="sm"/>
            </a:ln>
          </p:spPr>
          <p:txBody>
            <a:bodyPr lIns="36000" tIns="36000" rIns="36000" bIns="36000" anchorCtr="1"/>
            <a:lstStyle>
              <a:lvl1pPr eaLnBrk="0" hangingPunct="0">
                <a:defRPr sz="4000" b="1">
                  <a:solidFill>
                    <a:schemeClr val="tx1"/>
                  </a:solidFill>
                  <a:latin typeface="Arial" panose="020B0604020202020204" pitchFamily="34" charset="0"/>
                  <a:cs typeface="Arial" panose="020B0604020202020204" pitchFamily="34" charset="0"/>
                </a:defRPr>
              </a:lvl1pPr>
              <a:lvl2pPr marL="742950" indent="-285750" eaLnBrk="0" hangingPunct="0">
                <a:defRPr sz="4000" b="1">
                  <a:solidFill>
                    <a:schemeClr val="tx1"/>
                  </a:solidFill>
                  <a:latin typeface="Arial" panose="020B0604020202020204" pitchFamily="34" charset="0"/>
                  <a:cs typeface="Arial" panose="020B0604020202020204" pitchFamily="34" charset="0"/>
                </a:defRPr>
              </a:lvl2pPr>
              <a:lvl3pPr marL="1143000" indent="-228600" eaLnBrk="0" hangingPunct="0">
                <a:defRPr sz="4000" b="1">
                  <a:solidFill>
                    <a:schemeClr val="tx1"/>
                  </a:solidFill>
                  <a:latin typeface="Arial" panose="020B0604020202020204" pitchFamily="34" charset="0"/>
                  <a:cs typeface="Arial" panose="020B0604020202020204" pitchFamily="34" charset="0"/>
                </a:defRPr>
              </a:lvl3pPr>
              <a:lvl4pPr marL="1600200" indent="-228600" eaLnBrk="0" hangingPunct="0">
                <a:defRPr sz="4000" b="1">
                  <a:solidFill>
                    <a:schemeClr val="tx1"/>
                  </a:solidFill>
                  <a:latin typeface="Arial" panose="020B0604020202020204" pitchFamily="34" charset="0"/>
                  <a:cs typeface="Arial" panose="020B0604020202020204" pitchFamily="34" charset="0"/>
                </a:defRPr>
              </a:lvl4pPr>
              <a:lvl5pPr marL="2057400" indent="-228600" eaLnBrk="0" hangingPunct="0">
                <a:defRPr sz="4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9pPr>
            </a:lstStyle>
            <a:p>
              <a:pPr algn="ctr">
                <a:lnSpc>
                  <a:spcPts val="1800"/>
                </a:lnSpc>
                <a:spcBef>
                  <a:spcPct val="50000"/>
                </a:spcBef>
              </a:pPr>
              <a:endParaRPr lang="en-US" altLang="en-US" sz="1400" b="0" dirty="0"/>
            </a:p>
            <a:p>
              <a:pPr algn="ctr">
                <a:lnSpc>
                  <a:spcPts val="2000"/>
                </a:lnSpc>
              </a:pPr>
              <a:r>
                <a:rPr lang="en-US" altLang="en-US" sz="2400" dirty="0">
                  <a:solidFill>
                    <a:srgbClr val="0000FF"/>
                  </a:solidFill>
                </a:rPr>
                <a:t>WHAT A PERSON CAN DO WITH THE LANGUAGE</a:t>
              </a:r>
              <a:endParaRPr lang="en-US" altLang="en-US" sz="2400" b="0" dirty="0"/>
            </a:p>
            <a:p>
              <a:pPr algn="ctr">
                <a:lnSpc>
                  <a:spcPts val="2000"/>
                </a:lnSpc>
                <a:spcBef>
                  <a:spcPct val="50000"/>
                </a:spcBef>
              </a:pPr>
              <a:endParaRPr lang="en-US" altLang="en-US" sz="1600" i="1" dirty="0"/>
            </a:p>
            <a:p>
              <a:pPr algn="ctr">
                <a:lnSpc>
                  <a:spcPts val="2000"/>
                </a:lnSpc>
                <a:spcBef>
                  <a:spcPct val="40000"/>
                </a:spcBef>
              </a:pPr>
              <a:r>
                <a:rPr lang="en-US" altLang="en-US" sz="2000" i="1" dirty="0"/>
                <a:t>Tasks accomplished, attitudes expressed, tones conveyed</a:t>
              </a:r>
              <a:endParaRPr lang="en-US" altLang="en-US" sz="2000" dirty="0"/>
            </a:p>
          </p:txBody>
        </p:sp>
        <p:sp>
          <p:nvSpPr>
            <p:cNvPr id="8" name="Text Box 6"/>
            <p:cNvSpPr txBox="1">
              <a:spLocks noChangeArrowheads="1"/>
            </p:cNvSpPr>
            <p:nvPr/>
          </p:nvSpPr>
          <p:spPr bwMode="auto">
            <a:xfrm>
              <a:off x="5334000" y="2209800"/>
              <a:ext cx="1905000" cy="3276600"/>
            </a:xfrm>
            <a:prstGeom prst="rect">
              <a:avLst/>
            </a:prstGeom>
            <a:solidFill>
              <a:srgbClr val="FFFFFF">
                <a:alpha val="50195"/>
              </a:srgbClr>
            </a:solidFill>
            <a:ln w="9525">
              <a:solidFill>
                <a:schemeClr val="tx1"/>
              </a:solidFill>
              <a:miter lim="800000"/>
              <a:headEnd type="none" w="sm" len="sm"/>
              <a:tailEnd type="none" w="sm" len="sm"/>
            </a:ln>
          </p:spPr>
          <p:txBody>
            <a:bodyPr lIns="36000" tIns="36000" rIns="36000" bIns="36000" anchorCtr="1"/>
            <a:lstStyle>
              <a:lvl1pPr eaLnBrk="0" hangingPunct="0">
                <a:defRPr sz="4000" b="1">
                  <a:solidFill>
                    <a:schemeClr val="tx1"/>
                  </a:solidFill>
                  <a:latin typeface="Arial" panose="020B0604020202020204" pitchFamily="34" charset="0"/>
                  <a:cs typeface="Arial" panose="020B0604020202020204" pitchFamily="34" charset="0"/>
                </a:defRPr>
              </a:lvl1pPr>
              <a:lvl2pPr marL="742950" indent="-285750" eaLnBrk="0" hangingPunct="0">
                <a:defRPr sz="4000" b="1">
                  <a:solidFill>
                    <a:schemeClr val="tx1"/>
                  </a:solidFill>
                  <a:latin typeface="Arial" panose="020B0604020202020204" pitchFamily="34" charset="0"/>
                  <a:cs typeface="Arial" panose="020B0604020202020204" pitchFamily="34" charset="0"/>
                </a:defRPr>
              </a:lvl2pPr>
              <a:lvl3pPr marL="1143000" indent="-228600" eaLnBrk="0" hangingPunct="0">
                <a:defRPr sz="4000" b="1">
                  <a:solidFill>
                    <a:schemeClr val="tx1"/>
                  </a:solidFill>
                  <a:latin typeface="Arial" panose="020B0604020202020204" pitchFamily="34" charset="0"/>
                  <a:cs typeface="Arial" panose="020B0604020202020204" pitchFamily="34" charset="0"/>
                </a:defRPr>
              </a:lvl3pPr>
              <a:lvl4pPr marL="1600200" indent="-228600" eaLnBrk="0" hangingPunct="0">
                <a:defRPr sz="4000" b="1">
                  <a:solidFill>
                    <a:schemeClr val="tx1"/>
                  </a:solidFill>
                  <a:latin typeface="Arial" panose="020B0604020202020204" pitchFamily="34" charset="0"/>
                  <a:cs typeface="Arial" panose="020B0604020202020204" pitchFamily="34" charset="0"/>
                </a:defRPr>
              </a:lvl4pPr>
              <a:lvl5pPr marL="2057400" indent="-228600" eaLnBrk="0" hangingPunct="0">
                <a:defRPr sz="4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9pPr>
            </a:lstStyle>
            <a:p>
              <a:pPr algn="ctr">
                <a:lnSpc>
                  <a:spcPts val="1800"/>
                </a:lnSpc>
                <a:spcBef>
                  <a:spcPct val="50000"/>
                </a:spcBef>
              </a:pPr>
              <a:endParaRPr lang="en-US" altLang="en-US" sz="1400" b="0"/>
            </a:p>
            <a:p>
              <a:pPr algn="ctr">
                <a:lnSpc>
                  <a:spcPts val="2000"/>
                </a:lnSpc>
              </a:pPr>
              <a:r>
                <a:rPr lang="en-US" altLang="en-US" sz="2400">
                  <a:solidFill>
                    <a:srgbClr val="CC0000"/>
                  </a:solidFill>
                </a:rPr>
                <a:t>HOW WELL A PERSON CAN USE THE LANGUAGE</a:t>
              </a:r>
              <a:endParaRPr lang="en-US" altLang="en-US" sz="2400" b="0"/>
            </a:p>
            <a:p>
              <a:pPr algn="ctr">
                <a:lnSpc>
                  <a:spcPts val="2000"/>
                </a:lnSpc>
              </a:pPr>
              <a:endParaRPr lang="en-US" altLang="en-US" sz="2400" b="0"/>
            </a:p>
            <a:p>
              <a:pPr algn="ctr">
                <a:lnSpc>
                  <a:spcPts val="2000"/>
                </a:lnSpc>
              </a:pPr>
              <a:r>
                <a:rPr lang="en-US" altLang="en-US" sz="2000" i="1"/>
                <a:t>Acceptability, quality and correctness of message conveyed</a:t>
              </a:r>
              <a:endParaRPr lang="en-US" altLang="en-US" sz="2000"/>
            </a:p>
          </p:txBody>
        </p:sp>
        <p:grpSp>
          <p:nvGrpSpPr>
            <p:cNvPr id="9" name="Group 7"/>
            <p:cNvGrpSpPr>
              <a:grpSpLocks/>
            </p:cNvGrpSpPr>
            <p:nvPr/>
          </p:nvGrpSpPr>
          <p:grpSpPr bwMode="auto">
            <a:xfrm>
              <a:off x="309563" y="1600200"/>
              <a:ext cx="8456612" cy="609600"/>
              <a:chOff x="192" y="1008"/>
              <a:chExt cx="5328" cy="384"/>
            </a:xfrm>
          </p:grpSpPr>
          <p:sp>
            <p:nvSpPr>
              <p:cNvPr id="11" name="Text Box 8"/>
              <p:cNvSpPr txBox="1">
                <a:spLocks noChangeArrowheads="1"/>
              </p:cNvSpPr>
              <p:nvPr/>
            </p:nvSpPr>
            <p:spPr bwMode="auto">
              <a:xfrm>
                <a:off x="1680" y="1008"/>
                <a:ext cx="1680" cy="384"/>
              </a:xfrm>
              <a:prstGeom prst="rect">
                <a:avLst/>
              </a:prstGeom>
              <a:gradFill rotWithShape="0">
                <a:gsLst>
                  <a:gs pos="0">
                    <a:srgbClr val="FBD82B"/>
                  </a:gs>
                  <a:gs pos="50000">
                    <a:srgbClr val="FFFF00"/>
                  </a:gs>
                  <a:gs pos="100000">
                    <a:srgbClr val="FBD82B"/>
                  </a:gs>
                </a:gsLst>
                <a:lin ang="5400000" scaled="1"/>
              </a:gradFill>
              <a:ln w="9525">
                <a:solidFill>
                  <a:schemeClr val="tx1"/>
                </a:solidFill>
                <a:miter lim="800000"/>
                <a:headEnd type="none" w="sm" len="sm"/>
                <a:tailEnd type="none" w="sm" len="sm"/>
              </a:ln>
            </p:spPr>
            <p:txBody>
              <a:bodyPr lIns="36000" tIns="36000" rIns="36000" bIns="36000" anchor="ctr" anchorCtr="1"/>
              <a:lstStyle>
                <a:lvl1pPr eaLnBrk="0" hangingPunct="0">
                  <a:defRPr sz="4000" b="1">
                    <a:solidFill>
                      <a:schemeClr val="tx1"/>
                    </a:solidFill>
                    <a:latin typeface="Arial" panose="020B0604020202020204" pitchFamily="34" charset="0"/>
                    <a:cs typeface="Arial" panose="020B0604020202020204" pitchFamily="34" charset="0"/>
                  </a:defRPr>
                </a:lvl1pPr>
                <a:lvl2pPr marL="742950" indent="-285750" eaLnBrk="0" hangingPunct="0">
                  <a:defRPr sz="4000" b="1">
                    <a:solidFill>
                      <a:schemeClr val="tx1"/>
                    </a:solidFill>
                    <a:latin typeface="Arial" panose="020B0604020202020204" pitchFamily="34" charset="0"/>
                    <a:cs typeface="Arial" panose="020B0604020202020204" pitchFamily="34" charset="0"/>
                  </a:defRPr>
                </a:lvl2pPr>
                <a:lvl3pPr marL="1143000" indent="-228600" eaLnBrk="0" hangingPunct="0">
                  <a:defRPr sz="4000" b="1">
                    <a:solidFill>
                      <a:schemeClr val="tx1"/>
                    </a:solidFill>
                    <a:latin typeface="Arial" panose="020B0604020202020204" pitchFamily="34" charset="0"/>
                    <a:cs typeface="Arial" panose="020B0604020202020204" pitchFamily="34" charset="0"/>
                  </a:defRPr>
                </a:lvl3pPr>
                <a:lvl4pPr marL="1600200" indent="-228600" eaLnBrk="0" hangingPunct="0">
                  <a:defRPr sz="4000" b="1">
                    <a:solidFill>
                      <a:schemeClr val="tx1"/>
                    </a:solidFill>
                    <a:latin typeface="Arial" panose="020B0604020202020204" pitchFamily="34" charset="0"/>
                    <a:cs typeface="Arial" panose="020B0604020202020204" pitchFamily="34" charset="0"/>
                  </a:defRPr>
                </a:lvl4pPr>
                <a:lvl5pPr marL="2057400" indent="-228600" eaLnBrk="0" hangingPunct="0">
                  <a:defRPr sz="4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9pPr>
              </a:lstStyle>
              <a:p>
                <a:pPr algn="ctr">
                  <a:lnSpc>
                    <a:spcPts val="2200"/>
                  </a:lnSpc>
                  <a:spcBef>
                    <a:spcPct val="50000"/>
                  </a:spcBef>
                </a:pPr>
                <a:r>
                  <a:rPr lang="en-US" altLang="en-US" sz="1800" b="0">
                    <a:latin typeface="Arial Black" panose="020B0A04020102020204" pitchFamily="34" charset="0"/>
                  </a:rPr>
                  <a:t>TASKS</a:t>
                </a:r>
              </a:p>
            </p:txBody>
          </p:sp>
          <p:sp>
            <p:nvSpPr>
              <p:cNvPr id="12" name="Text Box 9"/>
              <p:cNvSpPr txBox="1">
                <a:spLocks noChangeArrowheads="1"/>
              </p:cNvSpPr>
              <p:nvPr/>
            </p:nvSpPr>
            <p:spPr bwMode="auto">
              <a:xfrm>
                <a:off x="192" y="1008"/>
                <a:ext cx="1488" cy="384"/>
              </a:xfrm>
              <a:prstGeom prst="rect">
                <a:avLst/>
              </a:prstGeom>
              <a:gradFill rotWithShape="0">
                <a:gsLst>
                  <a:gs pos="0">
                    <a:srgbClr val="FBD82B"/>
                  </a:gs>
                  <a:gs pos="50000">
                    <a:srgbClr val="FFFF00"/>
                  </a:gs>
                  <a:gs pos="100000">
                    <a:srgbClr val="FBD82B"/>
                  </a:gs>
                </a:gsLst>
                <a:lin ang="5400000" scaled="1"/>
              </a:gradFill>
              <a:ln w="9525">
                <a:solidFill>
                  <a:schemeClr val="tx1"/>
                </a:solidFill>
                <a:miter lim="800000"/>
                <a:headEnd type="none" w="sm" len="sm"/>
                <a:tailEnd type="none" w="sm" len="sm"/>
              </a:ln>
            </p:spPr>
            <p:txBody>
              <a:bodyPr lIns="36000" tIns="36000" rIns="36000" bIns="36000" anchor="ctr" anchorCtr="1"/>
              <a:lstStyle>
                <a:lvl1pPr eaLnBrk="0" hangingPunct="0">
                  <a:defRPr sz="4000" b="1">
                    <a:solidFill>
                      <a:schemeClr val="tx1"/>
                    </a:solidFill>
                    <a:latin typeface="Arial" panose="020B0604020202020204" pitchFamily="34" charset="0"/>
                    <a:cs typeface="Arial" panose="020B0604020202020204" pitchFamily="34" charset="0"/>
                  </a:defRPr>
                </a:lvl1pPr>
                <a:lvl2pPr marL="742950" indent="-285750" eaLnBrk="0" hangingPunct="0">
                  <a:defRPr sz="4000" b="1">
                    <a:solidFill>
                      <a:schemeClr val="tx1"/>
                    </a:solidFill>
                    <a:latin typeface="Arial" panose="020B0604020202020204" pitchFamily="34" charset="0"/>
                    <a:cs typeface="Arial" panose="020B0604020202020204" pitchFamily="34" charset="0"/>
                  </a:defRPr>
                </a:lvl2pPr>
                <a:lvl3pPr marL="1143000" indent="-228600" eaLnBrk="0" hangingPunct="0">
                  <a:defRPr sz="4000" b="1">
                    <a:solidFill>
                      <a:schemeClr val="tx1"/>
                    </a:solidFill>
                    <a:latin typeface="Arial" panose="020B0604020202020204" pitchFamily="34" charset="0"/>
                    <a:cs typeface="Arial" panose="020B0604020202020204" pitchFamily="34" charset="0"/>
                  </a:defRPr>
                </a:lvl3pPr>
                <a:lvl4pPr marL="1600200" indent="-228600" eaLnBrk="0" hangingPunct="0">
                  <a:defRPr sz="4000" b="1">
                    <a:solidFill>
                      <a:schemeClr val="tx1"/>
                    </a:solidFill>
                    <a:latin typeface="Arial" panose="020B0604020202020204" pitchFamily="34" charset="0"/>
                    <a:cs typeface="Arial" panose="020B0604020202020204" pitchFamily="34" charset="0"/>
                  </a:defRPr>
                </a:lvl4pPr>
                <a:lvl5pPr marL="2057400" indent="-228600" eaLnBrk="0" hangingPunct="0">
                  <a:defRPr sz="4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9pPr>
              </a:lstStyle>
              <a:p>
                <a:pPr algn="ctr">
                  <a:lnSpc>
                    <a:spcPts val="2200"/>
                  </a:lnSpc>
                  <a:spcBef>
                    <a:spcPct val="50000"/>
                  </a:spcBef>
                </a:pPr>
                <a:r>
                  <a:rPr lang="en-US" altLang="en-US" sz="2000" b="0">
                    <a:latin typeface="Arial Black" panose="020B0A04020102020204" pitchFamily="34" charset="0"/>
                  </a:rPr>
                  <a:t>CONTENT</a:t>
                </a:r>
              </a:p>
            </p:txBody>
          </p:sp>
          <p:sp>
            <p:nvSpPr>
              <p:cNvPr id="13" name="Text Box 10"/>
              <p:cNvSpPr txBox="1">
                <a:spLocks noChangeArrowheads="1"/>
              </p:cNvSpPr>
              <p:nvPr/>
            </p:nvSpPr>
            <p:spPr bwMode="auto">
              <a:xfrm>
                <a:off x="3360" y="1008"/>
                <a:ext cx="1200" cy="384"/>
              </a:xfrm>
              <a:prstGeom prst="rect">
                <a:avLst/>
              </a:prstGeom>
              <a:gradFill rotWithShape="0">
                <a:gsLst>
                  <a:gs pos="0">
                    <a:srgbClr val="FBD82B"/>
                  </a:gs>
                  <a:gs pos="50000">
                    <a:srgbClr val="FFFF00"/>
                  </a:gs>
                  <a:gs pos="100000">
                    <a:srgbClr val="FBD82B"/>
                  </a:gs>
                </a:gsLst>
                <a:lin ang="5400000" scaled="1"/>
              </a:gradFill>
              <a:ln w="9525">
                <a:solidFill>
                  <a:schemeClr val="tx1"/>
                </a:solidFill>
                <a:miter lim="800000"/>
                <a:headEnd type="none" w="sm" len="sm"/>
                <a:tailEnd type="none" w="sm" len="sm"/>
              </a:ln>
            </p:spPr>
            <p:txBody>
              <a:bodyPr lIns="36000" tIns="36000" rIns="36000" bIns="36000" anchor="ctr" anchorCtr="1"/>
              <a:lstStyle>
                <a:lvl1pPr eaLnBrk="0" hangingPunct="0">
                  <a:defRPr sz="4000" b="1">
                    <a:solidFill>
                      <a:schemeClr val="tx1"/>
                    </a:solidFill>
                    <a:latin typeface="Arial" panose="020B0604020202020204" pitchFamily="34" charset="0"/>
                    <a:cs typeface="Arial" panose="020B0604020202020204" pitchFamily="34" charset="0"/>
                  </a:defRPr>
                </a:lvl1pPr>
                <a:lvl2pPr marL="742950" indent="-285750" eaLnBrk="0" hangingPunct="0">
                  <a:defRPr sz="4000" b="1">
                    <a:solidFill>
                      <a:schemeClr val="tx1"/>
                    </a:solidFill>
                    <a:latin typeface="Arial" panose="020B0604020202020204" pitchFamily="34" charset="0"/>
                    <a:cs typeface="Arial" panose="020B0604020202020204" pitchFamily="34" charset="0"/>
                  </a:defRPr>
                </a:lvl2pPr>
                <a:lvl3pPr marL="1143000" indent="-228600" eaLnBrk="0" hangingPunct="0">
                  <a:defRPr sz="4000" b="1">
                    <a:solidFill>
                      <a:schemeClr val="tx1"/>
                    </a:solidFill>
                    <a:latin typeface="Arial" panose="020B0604020202020204" pitchFamily="34" charset="0"/>
                    <a:cs typeface="Arial" panose="020B0604020202020204" pitchFamily="34" charset="0"/>
                  </a:defRPr>
                </a:lvl3pPr>
                <a:lvl4pPr marL="1600200" indent="-228600" eaLnBrk="0" hangingPunct="0">
                  <a:defRPr sz="4000" b="1">
                    <a:solidFill>
                      <a:schemeClr val="tx1"/>
                    </a:solidFill>
                    <a:latin typeface="Arial" panose="020B0604020202020204" pitchFamily="34" charset="0"/>
                    <a:cs typeface="Arial" panose="020B0604020202020204" pitchFamily="34" charset="0"/>
                  </a:defRPr>
                </a:lvl4pPr>
                <a:lvl5pPr marL="2057400" indent="-228600" eaLnBrk="0" hangingPunct="0">
                  <a:defRPr sz="4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9pPr>
              </a:lstStyle>
              <a:p>
                <a:pPr algn="ctr">
                  <a:lnSpc>
                    <a:spcPts val="2200"/>
                  </a:lnSpc>
                  <a:spcBef>
                    <a:spcPct val="50000"/>
                  </a:spcBef>
                </a:pPr>
                <a:r>
                  <a:rPr lang="en-US" altLang="en-US" sz="2000" b="0">
                    <a:latin typeface="Arial Black" panose="020B0A04020102020204" pitchFamily="34" charset="0"/>
                  </a:rPr>
                  <a:t>ACCURACY</a:t>
                </a:r>
                <a:endParaRPr lang="en-US" altLang="en-US" sz="2000"/>
              </a:p>
            </p:txBody>
          </p:sp>
          <p:sp>
            <p:nvSpPr>
              <p:cNvPr id="14" name="Text Box 11"/>
              <p:cNvSpPr txBox="1">
                <a:spLocks noChangeArrowheads="1"/>
              </p:cNvSpPr>
              <p:nvPr/>
            </p:nvSpPr>
            <p:spPr bwMode="auto">
              <a:xfrm>
                <a:off x="4560" y="1008"/>
                <a:ext cx="960" cy="384"/>
              </a:xfrm>
              <a:prstGeom prst="rect">
                <a:avLst/>
              </a:prstGeom>
              <a:gradFill rotWithShape="0">
                <a:gsLst>
                  <a:gs pos="0">
                    <a:srgbClr val="FBD82B"/>
                  </a:gs>
                  <a:gs pos="50000">
                    <a:srgbClr val="FFFF00"/>
                  </a:gs>
                  <a:gs pos="100000">
                    <a:srgbClr val="FBD82B"/>
                  </a:gs>
                </a:gsLst>
                <a:lin ang="5400000" scaled="1"/>
              </a:gradFill>
              <a:ln w="9525">
                <a:solidFill>
                  <a:schemeClr val="tx1"/>
                </a:solidFill>
                <a:miter lim="800000"/>
                <a:headEnd type="none" w="sm" len="sm"/>
                <a:tailEnd type="none" w="sm" len="sm"/>
              </a:ln>
            </p:spPr>
            <p:txBody>
              <a:bodyPr lIns="36000" tIns="36000" rIns="36000" bIns="36000" anchor="ctr" anchorCtr="1"/>
              <a:lstStyle>
                <a:lvl1pPr eaLnBrk="0" hangingPunct="0">
                  <a:defRPr sz="4000" b="1">
                    <a:solidFill>
                      <a:schemeClr val="tx1"/>
                    </a:solidFill>
                    <a:latin typeface="Arial" panose="020B0604020202020204" pitchFamily="34" charset="0"/>
                    <a:cs typeface="Arial" panose="020B0604020202020204" pitchFamily="34" charset="0"/>
                  </a:defRPr>
                </a:lvl1pPr>
                <a:lvl2pPr marL="742950" indent="-285750" eaLnBrk="0" hangingPunct="0">
                  <a:defRPr sz="4000" b="1">
                    <a:solidFill>
                      <a:schemeClr val="tx1"/>
                    </a:solidFill>
                    <a:latin typeface="Arial" panose="020B0604020202020204" pitchFamily="34" charset="0"/>
                    <a:cs typeface="Arial" panose="020B0604020202020204" pitchFamily="34" charset="0"/>
                  </a:defRPr>
                </a:lvl2pPr>
                <a:lvl3pPr marL="1143000" indent="-228600" eaLnBrk="0" hangingPunct="0">
                  <a:defRPr sz="4000" b="1">
                    <a:solidFill>
                      <a:schemeClr val="tx1"/>
                    </a:solidFill>
                    <a:latin typeface="Arial" panose="020B0604020202020204" pitchFamily="34" charset="0"/>
                    <a:cs typeface="Arial" panose="020B0604020202020204" pitchFamily="34" charset="0"/>
                  </a:defRPr>
                </a:lvl3pPr>
                <a:lvl4pPr marL="1600200" indent="-228600" eaLnBrk="0" hangingPunct="0">
                  <a:defRPr sz="4000" b="1">
                    <a:solidFill>
                      <a:schemeClr val="tx1"/>
                    </a:solidFill>
                    <a:latin typeface="Arial" panose="020B0604020202020204" pitchFamily="34" charset="0"/>
                    <a:cs typeface="Arial" panose="020B0604020202020204" pitchFamily="34" charset="0"/>
                  </a:defRPr>
                </a:lvl4pPr>
                <a:lvl5pPr marL="2057400" indent="-228600" eaLnBrk="0" hangingPunct="0">
                  <a:defRPr sz="4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9pPr>
              </a:lstStyle>
              <a:p>
                <a:pPr algn="ctr">
                  <a:lnSpc>
                    <a:spcPts val="2200"/>
                  </a:lnSpc>
                  <a:spcBef>
                    <a:spcPct val="50000"/>
                  </a:spcBef>
                </a:pPr>
                <a:r>
                  <a:rPr lang="en-US" altLang="en-US" sz="2000" b="0">
                    <a:latin typeface="Arial Black" panose="020B0A04020102020204" pitchFamily="34" charset="0"/>
                  </a:rPr>
                  <a:t>TEXT</a:t>
                </a:r>
              </a:p>
            </p:txBody>
          </p:sp>
        </p:grpSp>
        <p:sp>
          <p:nvSpPr>
            <p:cNvPr id="10" name="Text Box 12"/>
            <p:cNvSpPr txBox="1">
              <a:spLocks noChangeArrowheads="1"/>
            </p:cNvSpPr>
            <p:nvPr/>
          </p:nvSpPr>
          <p:spPr bwMode="auto">
            <a:xfrm>
              <a:off x="7245350" y="2211388"/>
              <a:ext cx="1524000" cy="3276600"/>
            </a:xfrm>
            <a:prstGeom prst="rect">
              <a:avLst/>
            </a:prstGeom>
            <a:solidFill>
              <a:srgbClr val="FFFFFF">
                <a:alpha val="50195"/>
              </a:srgbClr>
            </a:solidFill>
            <a:ln w="9525">
              <a:solidFill>
                <a:schemeClr val="tx1"/>
              </a:solidFill>
              <a:miter lim="800000"/>
              <a:headEnd type="none" w="sm" len="sm"/>
              <a:tailEnd type="none" w="sm" len="sm"/>
            </a:ln>
          </p:spPr>
          <p:txBody>
            <a:bodyPr lIns="0" tIns="36000" rIns="0" bIns="36000" anchorCtr="1"/>
            <a:lstStyle>
              <a:lvl1pPr eaLnBrk="0" hangingPunct="0">
                <a:defRPr sz="4000" b="1">
                  <a:solidFill>
                    <a:schemeClr val="tx1"/>
                  </a:solidFill>
                  <a:latin typeface="Arial" panose="020B0604020202020204" pitchFamily="34" charset="0"/>
                  <a:cs typeface="Arial" panose="020B0604020202020204" pitchFamily="34" charset="0"/>
                </a:defRPr>
              </a:lvl1pPr>
              <a:lvl2pPr marL="742950" indent="-285750" eaLnBrk="0" hangingPunct="0">
                <a:defRPr sz="4000" b="1">
                  <a:solidFill>
                    <a:schemeClr val="tx1"/>
                  </a:solidFill>
                  <a:latin typeface="Arial" panose="020B0604020202020204" pitchFamily="34" charset="0"/>
                  <a:cs typeface="Arial" panose="020B0604020202020204" pitchFamily="34" charset="0"/>
                </a:defRPr>
              </a:lvl2pPr>
              <a:lvl3pPr marL="1143000" indent="-228600" eaLnBrk="0" hangingPunct="0">
                <a:defRPr sz="4000" b="1">
                  <a:solidFill>
                    <a:schemeClr val="tx1"/>
                  </a:solidFill>
                  <a:latin typeface="Arial" panose="020B0604020202020204" pitchFamily="34" charset="0"/>
                  <a:cs typeface="Arial" panose="020B0604020202020204" pitchFamily="34" charset="0"/>
                </a:defRPr>
              </a:lvl3pPr>
              <a:lvl4pPr marL="1600200" indent="-228600" eaLnBrk="0" hangingPunct="0">
                <a:defRPr sz="4000" b="1">
                  <a:solidFill>
                    <a:schemeClr val="tx1"/>
                  </a:solidFill>
                  <a:latin typeface="Arial" panose="020B0604020202020204" pitchFamily="34" charset="0"/>
                  <a:cs typeface="Arial" panose="020B0604020202020204" pitchFamily="34" charset="0"/>
                </a:defRPr>
              </a:lvl4pPr>
              <a:lvl5pPr marL="2057400" indent="-228600" eaLnBrk="0" hangingPunct="0">
                <a:defRPr sz="4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4000" b="1">
                  <a:solidFill>
                    <a:schemeClr val="tx1"/>
                  </a:solidFill>
                  <a:latin typeface="Arial" panose="020B0604020202020204" pitchFamily="34" charset="0"/>
                  <a:cs typeface="Arial" panose="020B0604020202020204" pitchFamily="34" charset="0"/>
                </a:defRPr>
              </a:lvl9pPr>
            </a:lstStyle>
            <a:p>
              <a:pPr algn="ctr">
                <a:lnSpc>
                  <a:spcPts val="1800"/>
                </a:lnSpc>
                <a:spcBef>
                  <a:spcPct val="200000"/>
                </a:spcBef>
              </a:pPr>
              <a:endParaRPr lang="en-US" altLang="en-US" sz="2000">
                <a:solidFill>
                  <a:srgbClr val="663300"/>
                </a:solidFill>
              </a:endParaRPr>
            </a:p>
            <a:p>
              <a:pPr algn="ctr">
                <a:lnSpc>
                  <a:spcPts val="1800"/>
                </a:lnSpc>
              </a:pPr>
              <a:r>
                <a:rPr lang="en-US" altLang="en-US" sz="2100">
                  <a:solidFill>
                    <a:srgbClr val="663300"/>
                  </a:solidFill>
                </a:rPr>
                <a:t>WHAT TYPE OF TEXT A PERSON PRODUCES</a:t>
              </a:r>
              <a:endParaRPr lang="en-US" altLang="en-US" sz="2100" b="0">
                <a:solidFill>
                  <a:srgbClr val="663300"/>
                </a:solidFill>
              </a:endParaRPr>
            </a:p>
            <a:p>
              <a:pPr algn="ctr">
                <a:lnSpc>
                  <a:spcPts val="1800"/>
                </a:lnSpc>
                <a:spcBef>
                  <a:spcPct val="50000"/>
                </a:spcBef>
              </a:pPr>
              <a:endParaRPr lang="en-US" altLang="en-US" sz="2000" i="1"/>
            </a:p>
            <a:p>
              <a:pPr algn="ctr">
                <a:lnSpc>
                  <a:spcPts val="2000"/>
                </a:lnSpc>
              </a:pPr>
              <a:r>
                <a:rPr lang="en-US" altLang="en-US" sz="2000" i="1"/>
                <a:t>Length and organization of texts; discourse types</a:t>
              </a:r>
            </a:p>
          </p:txBody>
        </p:sp>
      </p:grpSp>
    </p:spTree>
    <p:extLst>
      <p:ext uri="{BB962C8B-B14F-4D97-AF65-F5344CB8AC3E}">
        <p14:creationId xmlns:p14="http://schemas.microsoft.com/office/powerpoint/2010/main" val="81359515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2910</TotalTime>
  <Words>3434</Words>
  <Application>Microsoft Macintosh PowerPoint</Application>
  <PresentationFormat>Custom</PresentationFormat>
  <Paragraphs>479</Paragraphs>
  <Slides>44</Slides>
  <Notes>24</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Validation Practices  &amp; Validity Evidence for Productive Skills Testing _ STANAG 6001</vt:lpstr>
      <vt:lpstr>Results of BAT-S and BAT-W alignment studies</vt:lpstr>
      <vt:lpstr>Test factors that can influence scores  </vt:lpstr>
      <vt:lpstr>PowerPoint Presentation</vt:lpstr>
      <vt:lpstr>3 sample claims:</vt:lpstr>
      <vt:lpstr>PowerPoint Presentation</vt:lpstr>
      <vt:lpstr>PowerPoint Presentation</vt:lpstr>
      <vt:lpstr>Validation Practices and  Validity Evidence</vt:lpstr>
      <vt:lpstr>Countering validity threats in </vt:lpstr>
      <vt:lpstr>Do tasks and  criteria implement  the construct?</vt:lpstr>
      <vt:lpstr>Do tasks, prompts, and criteria implement the construct?</vt:lpstr>
      <vt:lpstr>Do tasks, prompts, and criteria implement the construct?</vt:lpstr>
      <vt:lpstr>Sample Moderation of Tasks and Prompts</vt:lpstr>
      <vt:lpstr>Productive skills Tasks and Prompts </vt:lpstr>
      <vt:lpstr>Interviewer training – reduce variance</vt:lpstr>
      <vt:lpstr>Do tasks, prompts, and criteria implement the construct?</vt:lpstr>
      <vt:lpstr> MODERATING       PROMPTS</vt:lpstr>
      <vt:lpstr>What STANAG 6001 writing tests intend to measure: </vt:lpstr>
      <vt:lpstr>Weigle’s Framework for Writing Prompts:</vt:lpstr>
      <vt:lpstr>Weigle’s Framework (continued):</vt:lpstr>
      <vt:lpstr>If you haven’t got one already, may I suggest…..</vt:lpstr>
      <vt:lpstr>Validation Practices and  Validity Evidence</vt:lpstr>
      <vt:lpstr>PowerPoint Presentation</vt:lpstr>
      <vt:lpstr>Sample Oral Proficiency interview guide </vt:lpstr>
      <vt:lpstr>Do tasks and criteria implement the construct?</vt:lpstr>
      <vt:lpstr>Test administration validation</vt:lpstr>
      <vt:lpstr>Test administration validation</vt:lpstr>
      <vt:lpstr>Validation Practices and  Validity Evidence</vt:lpstr>
      <vt:lpstr>Do scoring criteria implement the construct?</vt:lpstr>
      <vt:lpstr>Scoring considerations </vt:lpstr>
      <vt:lpstr>Reviewing and trialling scoring criteria </vt:lpstr>
      <vt:lpstr>Rater training and rater norming </vt:lpstr>
      <vt:lpstr>Inter- and Intra-rater reliability</vt:lpstr>
      <vt:lpstr>To summarize: Scoring validation for speaking and writing</vt:lpstr>
      <vt:lpstr>Test factors that can influence scores  </vt:lpstr>
      <vt:lpstr>Love research?  </vt:lpstr>
      <vt:lpstr>Considering post-graduate or doctoral studies?</vt:lpstr>
      <vt:lpstr>Got time on your hands?</vt:lpstr>
      <vt:lpstr>References</vt:lpstr>
      <vt:lpstr>The end </vt:lpstr>
      <vt:lpstr>Score interpretation</vt:lpstr>
      <vt:lpstr>PowerPoint Presentation</vt:lpstr>
      <vt:lpstr>PowerPoint Presentation</vt:lpstr>
      <vt:lpstr>PowerPoint Presentation</vt:lpstr>
    </vt:vector>
  </TitlesOfParts>
  <Company>Marshall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Harrison, Roxane</dc:creator>
  <cp:lastModifiedBy>Roxane Harrison</cp:lastModifiedBy>
  <cp:revision>133</cp:revision>
  <cp:lastPrinted>2016-08-23T13:26:49Z</cp:lastPrinted>
  <dcterms:created xsi:type="dcterms:W3CDTF">2016-08-12T08:30:51Z</dcterms:created>
  <dcterms:modified xsi:type="dcterms:W3CDTF">2016-09-06T16:09:31Z</dcterms:modified>
</cp:coreProperties>
</file>