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559" r:id="rId3"/>
    <p:sldId id="557" r:id="rId4"/>
    <p:sldId id="592" r:id="rId5"/>
    <p:sldId id="570" r:id="rId6"/>
    <p:sldId id="594" r:id="rId7"/>
    <p:sldId id="560" r:id="rId8"/>
    <p:sldId id="463" r:id="rId9"/>
    <p:sldId id="561" r:id="rId10"/>
    <p:sldId id="581" r:id="rId11"/>
    <p:sldId id="593" r:id="rId12"/>
    <p:sldId id="572" r:id="rId13"/>
    <p:sldId id="563" r:id="rId14"/>
    <p:sldId id="573" r:id="rId15"/>
    <p:sldId id="582" r:id="rId16"/>
    <p:sldId id="571" r:id="rId17"/>
    <p:sldId id="569" r:id="rId18"/>
    <p:sldId id="564" r:id="rId19"/>
    <p:sldId id="576" r:id="rId20"/>
    <p:sldId id="587" r:id="rId21"/>
    <p:sldId id="574" r:id="rId22"/>
    <p:sldId id="585" r:id="rId23"/>
    <p:sldId id="591" r:id="rId24"/>
    <p:sldId id="567" r:id="rId25"/>
    <p:sldId id="588" r:id="rId26"/>
    <p:sldId id="589" r:id="rId27"/>
    <p:sldId id="590" r:id="rId28"/>
    <p:sldId id="578" r:id="rId29"/>
  </p:sldIdLst>
  <p:sldSz cx="9906000" cy="6858000" type="A4"/>
  <p:notesSz cx="6797675" cy="9926638"/>
  <p:defaultTextStyle>
    <a:defPPr>
      <a:defRPr lang="it-IT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30F01"/>
    <a:srgbClr val="008000"/>
    <a:srgbClr val="990000"/>
    <a:srgbClr val="1003BD"/>
    <a:srgbClr val="FF0000"/>
    <a:srgbClr val="CCFFFF"/>
    <a:srgbClr val="0066FF"/>
    <a:srgbClr val="1BA5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8" autoAdjust="0"/>
    <p:restoredTop sz="92105" autoAdjust="0"/>
  </p:normalViewPr>
  <p:slideViewPr>
    <p:cSldViewPr>
      <p:cViewPr>
        <p:scale>
          <a:sx n="80" d="100"/>
          <a:sy n="80" d="100"/>
        </p:scale>
        <p:origin x="-78" y="13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4578"/>
    </p:cViewPr>
  </p:sorterViewPr>
  <p:notesViewPr>
    <p:cSldViewPr>
      <p:cViewPr varScale="1">
        <p:scale>
          <a:sx n="76" d="100"/>
          <a:sy n="76" d="100"/>
        </p:scale>
        <p:origin x="-216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4013D-6A0C-49CD-BBB5-732209DFE65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47E10B0-1147-4928-8CE9-56F6FDF8CBA5}">
      <dgm:prSet phldrT="[Testo]"/>
      <dgm:spPr/>
      <dgm:t>
        <a:bodyPr/>
        <a:lstStyle/>
        <a:p>
          <a:r>
            <a: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DOMAINS </a:t>
          </a:r>
          <a:endParaRPr lang="it-IT" dirty="0"/>
        </a:p>
      </dgm:t>
    </dgm:pt>
    <dgm:pt modelId="{7B6BEA1D-2CB6-4CD7-8D7A-DF64FD84C577}" type="parTrans" cxnId="{EFD9DF7E-C27F-48D6-8407-A0538AF855FC}">
      <dgm:prSet/>
      <dgm:spPr/>
      <dgm:t>
        <a:bodyPr/>
        <a:lstStyle/>
        <a:p>
          <a:endParaRPr lang="it-IT"/>
        </a:p>
      </dgm:t>
    </dgm:pt>
    <dgm:pt modelId="{CA4E02CF-5F12-4B26-9C45-67B57AB24CB5}" type="sibTrans" cxnId="{EFD9DF7E-C27F-48D6-8407-A0538AF855FC}">
      <dgm:prSet/>
      <dgm:spPr/>
      <dgm:t>
        <a:bodyPr/>
        <a:lstStyle/>
        <a:p>
          <a:endParaRPr lang="it-IT"/>
        </a:p>
      </dgm:t>
    </dgm:pt>
    <dgm:pt modelId="{A15B7601-2D9C-45D9-9BBC-A3B9757DEB69}">
      <dgm:prSet phldrT="[Testo]"/>
      <dgm:spPr/>
      <dgm:t>
        <a:bodyPr/>
        <a:lstStyle/>
        <a:p>
          <a:r>
            <a: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LEXIS</a:t>
          </a:r>
          <a:endParaRPr lang="it-IT" dirty="0"/>
        </a:p>
      </dgm:t>
    </dgm:pt>
    <dgm:pt modelId="{1587472B-A0EB-4209-A388-43D4A675D5ED}" type="parTrans" cxnId="{50A89D96-358A-48D1-876C-DB8DF29009E5}">
      <dgm:prSet/>
      <dgm:spPr/>
      <dgm:t>
        <a:bodyPr/>
        <a:lstStyle/>
        <a:p>
          <a:endParaRPr lang="it-IT"/>
        </a:p>
      </dgm:t>
    </dgm:pt>
    <dgm:pt modelId="{946E2B0D-831C-4781-A914-C7F8B74BEBBA}" type="sibTrans" cxnId="{50A89D96-358A-48D1-876C-DB8DF29009E5}">
      <dgm:prSet/>
      <dgm:spPr/>
      <dgm:t>
        <a:bodyPr/>
        <a:lstStyle/>
        <a:p>
          <a:endParaRPr lang="it-IT"/>
        </a:p>
      </dgm:t>
    </dgm:pt>
    <dgm:pt modelId="{A742C728-DCC2-4457-A48D-EFCB229C37C0}">
      <dgm:prSet phldrT="[Testo]"/>
      <dgm:spPr/>
      <dgm:t>
        <a:bodyPr/>
        <a:lstStyle/>
        <a:p>
          <a:r>
            <a: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GRAMMAR</a:t>
          </a:r>
          <a:endParaRPr lang="it-IT" dirty="0"/>
        </a:p>
      </dgm:t>
    </dgm:pt>
    <dgm:pt modelId="{BDE76EDC-186E-4E82-AF87-0831A2D50C03}" type="parTrans" cxnId="{D1FBCB9C-5E7F-4012-AA5E-E519C395AC7F}">
      <dgm:prSet/>
      <dgm:spPr/>
      <dgm:t>
        <a:bodyPr/>
        <a:lstStyle/>
        <a:p>
          <a:endParaRPr lang="it-IT"/>
        </a:p>
      </dgm:t>
    </dgm:pt>
    <dgm:pt modelId="{A493AA91-4692-49E4-B44A-BE8CA767189E}" type="sibTrans" cxnId="{D1FBCB9C-5E7F-4012-AA5E-E519C395AC7F}">
      <dgm:prSet/>
      <dgm:spPr/>
      <dgm:t>
        <a:bodyPr/>
        <a:lstStyle/>
        <a:p>
          <a:endParaRPr lang="it-IT"/>
        </a:p>
      </dgm:t>
    </dgm:pt>
    <dgm:pt modelId="{30B8F3A3-AB1D-4D0C-9890-32084E06804B}">
      <dgm:prSet phldrT="[Testo]" custT="1"/>
      <dgm:spPr/>
      <dgm:t>
        <a:bodyPr/>
        <a:lstStyle/>
        <a:p>
          <a:r>
            <a: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FUNCTIONS</a:t>
          </a:r>
          <a:endParaRPr lang="it-IT" sz="2400" dirty="0"/>
        </a:p>
      </dgm:t>
    </dgm:pt>
    <dgm:pt modelId="{6DE908BB-9198-492D-ABBB-6F03B92000BE}" type="parTrans" cxnId="{B6A95048-6069-49F2-8C43-FDD97898B2E8}">
      <dgm:prSet/>
      <dgm:spPr/>
      <dgm:t>
        <a:bodyPr/>
        <a:lstStyle/>
        <a:p>
          <a:endParaRPr lang="it-IT"/>
        </a:p>
      </dgm:t>
    </dgm:pt>
    <dgm:pt modelId="{4325BE78-B655-409C-8DF2-54270FAABDB9}" type="sibTrans" cxnId="{B6A95048-6069-49F2-8C43-FDD97898B2E8}">
      <dgm:prSet/>
      <dgm:spPr/>
      <dgm:t>
        <a:bodyPr/>
        <a:lstStyle/>
        <a:p>
          <a:endParaRPr lang="it-IT"/>
        </a:p>
      </dgm:t>
    </dgm:pt>
    <dgm:pt modelId="{7CB67F0F-4AE3-4F40-8214-7869E0F5B41D}" type="pres">
      <dgm:prSet presAssocID="{1344013D-6A0C-49CD-BBB5-732209DFE6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E94259D-D900-446F-A1B5-2FE94B4611A2}" type="pres">
      <dgm:prSet presAssocID="{447E10B0-1147-4928-8CE9-56F6FDF8CB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EB649-63F4-4B11-81B0-DC7CE79AD3D1}" type="pres">
      <dgm:prSet presAssocID="{CA4E02CF-5F12-4B26-9C45-67B57AB24CB5}" presName="sibTrans" presStyleLbl="sibTrans2D1" presStyleIdx="0" presStyleCnt="4"/>
      <dgm:spPr/>
      <dgm:t>
        <a:bodyPr/>
        <a:lstStyle/>
        <a:p>
          <a:endParaRPr lang="it-IT"/>
        </a:p>
      </dgm:t>
    </dgm:pt>
    <dgm:pt modelId="{D39B41FA-787D-488A-9229-36F88F16E811}" type="pres">
      <dgm:prSet presAssocID="{CA4E02CF-5F12-4B26-9C45-67B57AB24CB5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99E16011-E3B7-42BD-B392-04E1582E03B0}" type="pres">
      <dgm:prSet presAssocID="{A15B7601-2D9C-45D9-9BBC-A3B9757DEB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67FDAF-1653-4490-BE82-1A3A069608BE}" type="pres">
      <dgm:prSet presAssocID="{946E2B0D-831C-4781-A914-C7F8B74BEBBA}" presName="sibTrans" presStyleLbl="sibTrans2D1" presStyleIdx="1" presStyleCnt="4"/>
      <dgm:spPr/>
      <dgm:t>
        <a:bodyPr/>
        <a:lstStyle/>
        <a:p>
          <a:endParaRPr lang="it-IT"/>
        </a:p>
      </dgm:t>
    </dgm:pt>
    <dgm:pt modelId="{51FAAA84-CD0E-4E77-9179-77B6DBE9BE02}" type="pres">
      <dgm:prSet presAssocID="{946E2B0D-831C-4781-A914-C7F8B74BEBBA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0060997A-6889-400B-A3F4-D9710C6C3B1D}" type="pres">
      <dgm:prSet presAssocID="{A742C728-DCC2-4457-A48D-EFCB229C37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2C1674-BA6E-4B48-8674-9602B79599A2}" type="pres">
      <dgm:prSet presAssocID="{A493AA91-4692-49E4-B44A-BE8CA767189E}" presName="sibTrans" presStyleLbl="sibTrans2D1" presStyleIdx="2" presStyleCnt="4"/>
      <dgm:spPr/>
      <dgm:t>
        <a:bodyPr/>
        <a:lstStyle/>
        <a:p>
          <a:endParaRPr lang="it-IT"/>
        </a:p>
      </dgm:t>
    </dgm:pt>
    <dgm:pt modelId="{F6044F9B-CBD8-436F-84D0-EA71C79772EC}" type="pres">
      <dgm:prSet presAssocID="{A493AA91-4692-49E4-B44A-BE8CA767189E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CAA29072-3DC3-42DD-8DF9-AA5493C6F72A}" type="pres">
      <dgm:prSet presAssocID="{30B8F3A3-AB1D-4D0C-9890-32084E06804B}" presName="node" presStyleLbl="node1" presStyleIdx="3" presStyleCnt="4" custRadScaleRad="100083" custRadScaleInc="24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D9E0A9-F1E7-4403-8DBA-64E2D84F9F32}" type="pres">
      <dgm:prSet presAssocID="{4325BE78-B655-409C-8DF2-54270FAABDB9}" presName="sibTrans" presStyleLbl="sibTrans2D1" presStyleIdx="3" presStyleCnt="4"/>
      <dgm:spPr/>
      <dgm:t>
        <a:bodyPr/>
        <a:lstStyle/>
        <a:p>
          <a:endParaRPr lang="it-IT"/>
        </a:p>
      </dgm:t>
    </dgm:pt>
    <dgm:pt modelId="{DA0F0512-4937-499F-A81D-4BC91AA9C81A}" type="pres">
      <dgm:prSet presAssocID="{4325BE78-B655-409C-8DF2-54270FAABDB9}" presName="connectorText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B1DA3518-8E79-4191-BA71-0740118EBA5D}" type="presOf" srcId="{CA4E02CF-5F12-4B26-9C45-67B57AB24CB5}" destId="{1A7EB649-63F4-4B11-81B0-DC7CE79AD3D1}" srcOrd="0" destOrd="0" presId="urn:microsoft.com/office/officeart/2005/8/layout/cycle2"/>
    <dgm:cxn modelId="{EFD9DF7E-C27F-48D6-8407-A0538AF855FC}" srcId="{1344013D-6A0C-49CD-BBB5-732209DFE656}" destId="{447E10B0-1147-4928-8CE9-56F6FDF8CBA5}" srcOrd="0" destOrd="0" parTransId="{7B6BEA1D-2CB6-4CD7-8D7A-DF64FD84C577}" sibTransId="{CA4E02CF-5F12-4B26-9C45-67B57AB24CB5}"/>
    <dgm:cxn modelId="{E9B39576-E75F-4C54-A276-2AB263302AD1}" type="presOf" srcId="{A493AA91-4692-49E4-B44A-BE8CA767189E}" destId="{F6044F9B-CBD8-436F-84D0-EA71C79772EC}" srcOrd="1" destOrd="0" presId="urn:microsoft.com/office/officeart/2005/8/layout/cycle2"/>
    <dgm:cxn modelId="{3618F81A-E811-4C63-8561-C226461C512E}" type="presOf" srcId="{A742C728-DCC2-4457-A48D-EFCB229C37C0}" destId="{0060997A-6889-400B-A3F4-D9710C6C3B1D}" srcOrd="0" destOrd="0" presId="urn:microsoft.com/office/officeart/2005/8/layout/cycle2"/>
    <dgm:cxn modelId="{6B07F3BE-0468-4E03-9E46-F3965E763CA5}" type="presOf" srcId="{4325BE78-B655-409C-8DF2-54270FAABDB9}" destId="{0ED9E0A9-F1E7-4403-8DBA-64E2D84F9F32}" srcOrd="0" destOrd="0" presId="urn:microsoft.com/office/officeart/2005/8/layout/cycle2"/>
    <dgm:cxn modelId="{B6A95048-6069-49F2-8C43-FDD97898B2E8}" srcId="{1344013D-6A0C-49CD-BBB5-732209DFE656}" destId="{30B8F3A3-AB1D-4D0C-9890-32084E06804B}" srcOrd="3" destOrd="0" parTransId="{6DE908BB-9198-492D-ABBB-6F03B92000BE}" sibTransId="{4325BE78-B655-409C-8DF2-54270FAABDB9}"/>
    <dgm:cxn modelId="{1A642099-92AC-4890-97B8-B0779C163FC0}" type="presOf" srcId="{30B8F3A3-AB1D-4D0C-9890-32084E06804B}" destId="{CAA29072-3DC3-42DD-8DF9-AA5493C6F72A}" srcOrd="0" destOrd="0" presId="urn:microsoft.com/office/officeart/2005/8/layout/cycle2"/>
    <dgm:cxn modelId="{FF372655-0EA8-4E02-A371-D90B1454DEBB}" type="presOf" srcId="{CA4E02CF-5F12-4B26-9C45-67B57AB24CB5}" destId="{D39B41FA-787D-488A-9229-36F88F16E811}" srcOrd="1" destOrd="0" presId="urn:microsoft.com/office/officeart/2005/8/layout/cycle2"/>
    <dgm:cxn modelId="{A100B782-E974-40A9-9799-BB7F180E5A31}" type="presOf" srcId="{946E2B0D-831C-4781-A914-C7F8B74BEBBA}" destId="{51FAAA84-CD0E-4E77-9179-77B6DBE9BE02}" srcOrd="1" destOrd="0" presId="urn:microsoft.com/office/officeart/2005/8/layout/cycle2"/>
    <dgm:cxn modelId="{4BC5709D-8E87-46D1-A10E-D1AFBB70320D}" type="presOf" srcId="{447E10B0-1147-4928-8CE9-56F6FDF8CBA5}" destId="{AE94259D-D900-446F-A1B5-2FE94B4611A2}" srcOrd="0" destOrd="0" presId="urn:microsoft.com/office/officeart/2005/8/layout/cycle2"/>
    <dgm:cxn modelId="{B7615F20-7885-4789-9064-1E106A681640}" type="presOf" srcId="{A493AA91-4692-49E4-B44A-BE8CA767189E}" destId="{622C1674-BA6E-4B48-8674-9602B79599A2}" srcOrd="0" destOrd="0" presId="urn:microsoft.com/office/officeart/2005/8/layout/cycle2"/>
    <dgm:cxn modelId="{48E10496-24D4-4EA2-9DBB-0B66A88391DA}" type="presOf" srcId="{4325BE78-B655-409C-8DF2-54270FAABDB9}" destId="{DA0F0512-4937-499F-A81D-4BC91AA9C81A}" srcOrd="1" destOrd="0" presId="urn:microsoft.com/office/officeart/2005/8/layout/cycle2"/>
    <dgm:cxn modelId="{50A89D96-358A-48D1-876C-DB8DF29009E5}" srcId="{1344013D-6A0C-49CD-BBB5-732209DFE656}" destId="{A15B7601-2D9C-45D9-9BBC-A3B9757DEB69}" srcOrd="1" destOrd="0" parTransId="{1587472B-A0EB-4209-A388-43D4A675D5ED}" sibTransId="{946E2B0D-831C-4781-A914-C7F8B74BEBBA}"/>
    <dgm:cxn modelId="{024E2827-2D77-465E-829A-BDD827F09C4A}" type="presOf" srcId="{946E2B0D-831C-4781-A914-C7F8B74BEBBA}" destId="{4467FDAF-1653-4490-BE82-1A3A069608BE}" srcOrd="0" destOrd="0" presId="urn:microsoft.com/office/officeart/2005/8/layout/cycle2"/>
    <dgm:cxn modelId="{23659EF3-BF5B-4562-B2FD-D28886E1628E}" type="presOf" srcId="{1344013D-6A0C-49CD-BBB5-732209DFE656}" destId="{7CB67F0F-4AE3-4F40-8214-7869E0F5B41D}" srcOrd="0" destOrd="0" presId="urn:microsoft.com/office/officeart/2005/8/layout/cycle2"/>
    <dgm:cxn modelId="{D1FBCB9C-5E7F-4012-AA5E-E519C395AC7F}" srcId="{1344013D-6A0C-49CD-BBB5-732209DFE656}" destId="{A742C728-DCC2-4457-A48D-EFCB229C37C0}" srcOrd="2" destOrd="0" parTransId="{BDE76EDC-186E-4E82-AF87-0831A2D50C03}" sibTransId="{A493AA91-4692-49E4-B44A-BE8CA767189E}"/>
    <dgm:cxn modelId="{469EF5FD-45F7-4726-AB57-B9BA2255C0B5}" type="presOf" srcId="{A15B7601-2D9C-45D9-9BBC-A3B9757DEB69}" destId="{99E16011-E3B7-42BD-B392-04E1582E03B0}" srcOrd="0" destOrd="0" presId="urn:microsoft.com/office/officeart/2005/8/layout/cycle2"/>
    <dgm:cxn modelId="{549DF87F-43FB-4478-9C31-EECEF9CAEF61}" type="presParOf" srcId="{7CB67F0F-4AE3-4F40-8214-7869E0F5B41D}" destId="{AE94259D-D900-446F-A1B5-2FE94B4611A2}" srcOrd="0" destOrd="0" presId="urn:microsoft.com/office/officeart/2005/8/layout/cycle2"/>
    <dgm:cxn modelId="{4350D0D7-D58C-4687-88A2-47432BE66CC9}" type="presParOf" srcId="{7CB67F0F-4AE3-4F40-8214-7869E0F5B41D}" destId="{1A7EB649-63F4-4B11-81B0-DC7CE79AD3D1}" srcOrd="1" destOrd="0" presId="urn:microsoft.com/office/officeart/2005/8/layout/cycle2"/>
    <dgm:cxn modelId="{5DB86256-A198-4817-B54D-42422AC6324A}" type="presParOf" srcId="{1A7EB649-63F4-4B11-81B0-DC7CE79AD3D1}" destId="{D39B41FA-787D-488A-9229-36F88F16E811}" srcOrd="0" destOrd="0" presId="urn:microsoft.com/office/officeart/2005/8/layout/cycle2"/>
    <dgm:cxn modelId="{9FA2416B-809D-4AE8-85C1-6E04529784F7}" type="presParOf" srcId="{7CB67F0F-4AE3-4F40-8214-7869E0F5B41D}" destId="{99E16011-E3B7-42BD-B392-04E1582E03B0}" srcOrd="2" destOrd="0" presId="urn:microsoft.com/office/officeart/2005/8/layout/cycle2"/>
    <dgm:cxn modelId="{9FA1DACE-08AA-4D9B-9C8D-A26BB1F7989B}" type="presParOf" srcId="{7CB67F0F-4AE3-4F40-8214-7869E0F5B41D}" destId="{4467FDAF-1653-4490-BE82-1A3A069608BE}" srcOrd="3" destOrd="0" presId="urn:microsoft.com/office/officeart/2005/8/layout/cycle2"/>
    <dgm:cxn modelId="{3465B0ED-44D7-43FB-AA11-09BB75C82D6F}" type="presParOf" srcId="{4467FDAF-1653-4490-BE82-1A3A069608BE}" destId="{51FAAA84-CD0E-4E77-9179-77B6DBE9BE02}" srcOrd="0" destOrd="0" presId="urn:microsoft.com/office/officeart/2005/8/layout/cycle2"/>
    <dgm:cxn modelId="{55436F65-57C0-47C1-843F-E14118CF4112}" type="presParOf" srcId="{7CB67F0F-4AE3-4F40-8214-7869E0F5B41D}" destId="{0060997A-6889-400B-A3F4-D9710C6C3B1D}" srcOrd="4" destOrd="0" presId="urn:microsoft.com/office/officeart/2005/8/layout/cycle2"/>
    <dgm:cxn modelId="{D0ABA497-FBB6-4FBC-A435-A429CBBE146D}" type="presParOf" srcId="{7CB67F0F-4AE3-4F40-8214-7869E0F5B41D}" destId="{622C1674-BA6E-4B48-8674-9602B79599A2}" srcOrd="5" destOrd="0" presId="urn:microsoft.com/office/officeart/2005/8/layout/cycle2"/>
    <dgm:cxn modelId="{B5127AD6-5768-4CBE-AFB9-8A73C19296C5}" type="presParOf" srcId="{622C1674-BA6E-4B48-8674-9602B79599A2}" destId="{F6044F9B-CBD8-436F-84D0-EA71C79772EC}" srcOrd="0" destOrd="0" presId="urn:microsoft.com/office/officeart/2005/8/layout/cycle2"/>
    <dgm:cxn modelId="{583A523E-2EC2-4D20-BC06-821F50E7E08C}" type="presParOf" srcId="{7CB67F0F-4AE3-4F40-8214-7869E0F5B41D}" destId="{CAA29072-3DC3-42DD-8DF9-AA5493C6F72A}" srcOrd="6" destOrd="0" presId="urn:microsoft.com/office/officeart/2005/8/layout/cycle2"/>
    <dgm:cxn modelId="{834840B3-3002-406F-B65B-809C7B407DB5}" type="presParOf" srcId="{7CB67F0F-4AE3-4F40-8214-7869E0F5B41D}" destId="{0ED9E0A9-F1E7-4403-8DBA-64E2D84F9F32}" srcOrd="7" destOrd="0" presId="urn:microsoft.com/office/officeart/2005/8/layout/cycle2"/>
    <dgm:cxn modelId="{6CE71D9D-D1FD-45E3-A5EF-3CD46EACEF44}" type="presParOf" srcId="{0ED9E0A9-F1E7-4403-8DBA-64E2D84F9F32}" destId="{DA0F0512-4937-499F-A81D-4BC91AA9C8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94259D-D900-446F-A1B5-2FE94B4611A2}">
      <dsp:nvSpPr>
        <dsp:cNvPr id="0" name=""/>
        <dsp:cNvSpPr/>
      </dsp:nvSpPr>
      <dsp:spPr>
        <a:xfrm>
          <a:off x="3683609" y="2242"/>
          <a:ext cx="2194292" cy="2194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DOMAINS </a:t>
          </a:r>
          <a:endParaRPr lang="it-IT" sz="2500" kern="1200" dirty="0"/>
        </a:p>
      </dsp:txBody>
      <dsp:txXfrm>
        <a:off x="3683609" y="2242"/>
        <a:ext cx="2194292" cy="2194292"/>
      </dsp:txXfrm>
    </dsp:sp>
    <dsp:sp modelId="{1A7EB649-63F4-4B11-81B0-DC7CE79AD3D1}">
      <dsp:nvSpPr>
        <dsp:cNvPr id="0" name=""/>
        <dsp:cNvSpPr/>
      </dsp:nvSpPr>
      <dsp:spPr>
        <a:xfrm rot="2700000">
          <a:off x="5642318" y="1882237"/>
          <a:ext cx="583145" cy="74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/>
        </a:p>
      </dsp:txBody>
      <dsp:txXfrm rot="2700000">
        <a:off x="5642318" y="1882237"/>
        <a:ext cx="583145" cy="740573"/>
      </dsp:txXfrm>
    </dsp:sp>
    <dsp:sp modelId="{99E16011-E3B7-42BD-B392-04E1582E03B0}">
      <dsp:nvSpPr>
        <dsp:cNvPr id="0" name=""/>
        <dsp:cNvSpPr/>
      </dsp:nvSpPr>
      <dsp:spPr>
        <a:xfrm>
          <a:off x="6013220" y="2331853"/>
          <a:ext cx="2194292" cy="2194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LEXIS</a:t>
          </a:r>
          <a:endParaRPr lang="it-IT" sz="2500" kern="1200" dirty="0"/>
        </a:p>
      </dsp:txBody>
      <dsp:txXfrm>
        <a:off x="6013220" y="2331853"/>
        <a:ext cx="2194292" cy="2194292"/>
      </dsp:txXfrm>
    </dsp:sp>
    <dsp:sp modelId="{4467FDAF-1653-4490-BE82-1A3A069608BE}">
      <dsp:nvSpPr>
        <dsp:cNvPr id="0" name=""/>
        <dsp:cNvSpPr/>
      </dsp:nvSpPr>
      <dsp:spPr>
        <a:xfrm rot="8100000">
          <a:off x="5665658" y="4211848"/>
          <a:ext cx="583145" cy="74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/>
        </a:p>
      </dsp:txBody>
      <dsp:txXfrm rot="8100000">
        <a:off x="5665658" y="4211848"/>
        <a:ext cx="583145" cy="740573"/>
      </dsp:txXfrm>
    </dsp:sp>
    <dsp:sp modelId="{0060997A-6889-400B-A3F4-D9710C6C3B1D}">
      <dsp:nvSpPr>
        <dsp:cNvPr id="0" name=""/>
        <dsp:cNvSpPr/>
      </dsp:nvSpPr>
      <dsp:spPr>
        <a:xfrm>
          <a:off x="3683609" y="4661464"/>
          <a:ext cx="2194292" cy="2194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GRAMMAR</a:t>
          </a:r>
          <a:endParaRPr lang="it-IT" sz="2500" kern="1200" dirty="0"/>
        </a:p>
      </dsp:txBody>
      <dsp:txXfrm>
        <a:off x="3683609" y="4661464"/>
        <a:ext cx="2194292" cy="2194292"/>
      </dsp:txXfrm>
    </dsp:sp>
    <dsp:sp modelId="{622C1674-BA6E-4B48-8674-9602B79599A2}">
      <dsp:nvSpPr>
        <dsp:cNvPr id="0" name=""/>
        <dsp:cNvSpPr/>
      </dsp:nvSpPr>
      <dsp:spPr>
        <a:xfrm rot="13531798">
          <a:off x="3326781" y="4213136"/>
          <a:ext cx="600657" cy="74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/>
        </a:p>
      </dsp:txBody>
      <dsp:txXfrm rot="13531798">
        <a:off x="3326781" y="4213136"/>
        <a:ext cx="600657" cy="740573"/>
      </dsp:txXfrm>
    </dsp:sp>
    <dsp:sp modelId="{CAA29072-3DC3-42DD-8DF9-AA5493C6F72A}">
      <dsp:nvSpPr>
        <dsp:cNvPr id="0" name=""/>
        <dsp:cNvSpPr/>
      </dsp:nvSpPr>
      <dsp:spPr>
        <a:xfrm>
          <a:off x="1352500" y="2286827"/>
          <a:ext cx="2194292" cy="2194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FUNCTIONS</a:t>
          </a:r>
          <a:endParaRPr lang="it-IT" sz="2400" kern="1200" dirty="0"/>
        </a:p>
      </dsp:txBody>
      <dsp:txXfrm>
        <a:off x="1352500" y="2286827"/>
        <a:ext cx="2194292" cy="2194292"/>
      </dsp:txXfrm>
    </dsp:sp>
    <dsp:sp modelId="{0ED9E0A9-F1E7-4403-8DBA-64E2D84F9F32}">
      <dsp:nvSpPr>
        <dsp:cNvPr id="0" name=""/>
        <dsp:cNvSpPr/>
      </dsp:nvSpPr>
      <dsp:spPr>
        <a:xfrm rot="18934650">
          <a:off x="3320281" y="1882625"/>
          <a:ext cx="566921" cy="740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/>
        </a:p>
      </dsp:txBody>
      <dsp:txXfrm rot="18934650">
        <a:off x="3320281" y="1882625"/>
        <a:ext cx="566921" cy="740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390525"/>
            <a:ext cx="5362575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357190" y="4298951"/>
            <a:ext cx="6065837" cy="5275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7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106596-504C-4357-A9D0-BAFE0FEB7BD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55026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13D3833D-07BE-4EA1-A3E7-317DACE4D8CE}" type="slidenum">
              <a:rPr lang="it-IT">
                <a:cs typeface="Arial" charset="0"/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00629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it-IT" baseline="0" dirty="0" err="1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  <a:p>
            <a:endParaRPr lang="it-IT" baseline="0" dirty="0" smtClean="0"/>
          </a:p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56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601979-A982-4153-91E7-0E947A5BDB7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00629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it-IT" sz="1400" dirty="0" smtClean="0"/>
              <a:t>13 </a:t>
            </a:r>
            <a:r>
              <a:rPr lang="it-IT" sz="1400" dirty="0" err="1" smtClean="0"/>
              <a:t>areas</a:t>
            </a:r>
            <a:r>
              <a:rPr lang="it-IT" sz="1400" dirty="0" smtClean="0"/>
              <a:t> (</a:t>
            </a:r>
            <a:r>
              <a:rPr lang="it-IT" sz="1400" dirty="0" err="1" smtClean="0"/>
              <a:t>from</a:t>
            </a:r>
            <a:r>
              <a:rPr lang="it-IT" sz="1400" dirty="0" smtClean="0"/>
              <a:t> </a:t>
            </a:r>
            <a:r>
              <a:rPr lang="it-IT" sz="1400" dirty="0" err="1" smtClean="0"/>
              <a:t>Aircraft</a:t>
            </a:r>
            <a:r>
              <a:rPr lang="it-IT" sz="1400" dirty="0" smtClean="0"/>
              <a:t> </a:t>
            </a:r>
            <a:r>
              <a:rPr lang="it-IT" sz="1400" dirty="0" err="1" smtClean="0"/>
              <a:t>Maintenance</a:t>
            </a:r>
            <a:r>
              <a:rPr lang="it-IT" sz="1400" dirty="0" smtClean="0"/>
              <a:t> </a:t>
            </a:r>
            <a:r>
              <a:rPr lang="it-IT" sz="1400" dirty="0" err="1" smtClean="0"/>
              <a:t>to</a:t>
            </a:r>
            <a:r>
              <a:rPr lang="it-IT" sz="1400" dirty="0" smtClean="0"/>
              <a:t> </a:t>
            </a:r>
            <a:r>
              <a:rPr lang="it-IT" sz="1400" dirty="0" err="1" smtClean="0"/>
              <a:t>Non-Destructive</a:t>
            </a:r>
            <a:r>
              <a:rPr lang="it-IT" sz="1400" dirty="0" smtClean="0"/>
              <a:t> </a:t>
            </a:r>
            <a:r>
              <a:rPr lang="it-IT" sz="1400" dirty="0" err="1" smtClean="0"/>
              <a:t>testing</a:t>
            </a:r>
            <a:r>
              <a:rPr lang="it-IT" sz="1400" dirty="0" smtClean="0"/>
              <a:t> )</a:t>
            </a:r>
          </a:p>
          <a:p>
            <a:endParaRPr lang="it-IT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Abbreviations</a:t>
            </a: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Adjectives</a:t>
            </a: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Dimensions</a:t>
            </a:r>
            <a:r>
              <a:rPr lang="it-IT" sz="1400" dirty="0" smtClean="0"/>
              <a:t> and </a:t>
            </a:r>
            <a:r>
              <a:rPr lang="it-IT" sz="1400" dirty="0" err="1" smtClean="0"/>
              <a:t>units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measure</a:t>
            </a: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Describing</a:t>
            </a:r>
            <a:r>
              <a:rPr lang="it-IT" sz="1400" dirty="0" smtClean="0"/>
              <a:t> </a:t>
            </a:r>
            <a:r>
              <a:rPr lang="it-IT" sz="1400" dirty="0" err="1" smtClean="0"/>
              <a:t>shapes</a:t>
            </a: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Equipment</a:t>
            </a:r>
            <a:r>
              <a:rPr lang="it-IT" sz="1400" dirty="0" smtClean="0"/>
              <a:t> and </a:t>
            </a:r>
            <a:r>
              <a:rPr lang="it-IT" sz="1400" dirty="0" err="1" smtClean="0"/>
              <a:t>tools</a:t>
            </a: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Types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materials</a:t>
            </a:r>
            <a:r>
              <a:rPr lang="it-IT" sz="1400" dirty="0" smtClean="0"/>
              <a:t> </a:t>
            </a:r>
          </a:p>
          <a:p>
            <a:endParaRPr lang="it-IT" sz="1400" dirty="0" smtClean="0"/>
          </a:p>
          <a:p>
            <a:endParaRPr lang="it-IT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Countable</a:t>
            </a:r>
            <a:r>
              <a:rPr lang="it-IT" sz="1400" dirty="0" smtClean="0"/>
              <a:t> and </a:t>
            </a:r>
            <a:r>
              <a:rPr lang="it-IT" sz="1400" dirty="0" err="1" smtClean="0"/>
              <a:t>uncountables</a:t>
            </a:r>
            <a:r>
              <a:rPr lang="it-IT" sz="1400" dirty="0" smtClean="0"/>
              <a:t> </a:t>
            </a:r>
            <a:r>
              <a:rPr lang="it-IT" sz="1400" dirty="0" err="1" smtClean="0"/>
              <a:t>nouns</a:t>
            </a: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Phrasal</a:t>
            </a:r>
            <a:r>
              <a:rPr lang="it-IT" sz="1400" dirty="0" smtClean="0"/>
              <a:t> </a:t>
            </a:r>
            <a:r>
              <a:rPr lang="it-IT" sz="1400" dirty="0" err="1" smtClean="0"/>
              <a:t>verbs</a:t>
            </a: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Positions</a:t>
            </a:r>
            <a:r>
              <a:rPr lang="it-IT" sz="1400" dirty="0" smtClean="0"/>
              <a:t> and </a:t>
            </a:r>
            <a:r>
              <a:rPr lang="it-IT" sz="1400" dirty="0" err="1" smtClean="0"/>
              <a:t>prepositions</a:t>
            </a: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Comparatives</a:t>
            </a:r>
            <a:r>
              <a:rPr lang="it-IT" sz="1400" dirty="0" smtClean="0"/>
              <a:t> </a:t>
            </a:r>
          </a:p>
          <a:p>
            <a:endParaRPr lang="it-IT" sz="1400" dirty="0" smtClean="0"/>
          </a:p>
          <a:p>
            <a:r>
              <a:rPr lang="it-IT" sz="1400" dirty="0" smtClean="0"/>
              <a:t> </a:t>
            </a:r>
            <a:endParaRPr lang="it-IT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Consequences</a:t>
            </a:r>
            <a:r>
              <a:rPr lang="it-IT" sz="1400" dirty="0" smtClean="0"/>
              <a:t> – </a:t>
            </a:r>
            <a:r>
              <a:rPr lang="it-IT" sz="1400" dirty="0" err="1" smtClean="0"/>
              <a:t>describing</a:t>
            </a:r>
            <a:r>
              <a:rPr lang="it-IT" sz="1400" dirty="0" smtClean="0"/>
              <a:t> cause/</a:t>
            </a:r>
            <a:r>
              <a:rPr lang="it-IT" sz="1400" dirty="0" err="1" smtClean="0"/>
              <a:t>effect</a:t>
            </a: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Describing</a:t>
            </a:r>
            <a:r>
              <a:rPr lang="it-IT" sz="1400" dirty="0" smtClean="0"/>
              <a:t> </a:t>
            </a:r>
            <a:r>
              <a:rPr lang="it-IT" sz="1400" dirty="0" err="1" smtClean="0"/>
              <a:t>processes</a:t>
            </a:r>
            <a:r>
              <a:rPr lang="it-IT" sz="1400" dirty="0" smtClean="0"/>
              <a:t> (First, </a:t>
            </a:r>
            <a:r>
              <a:rPr lang="it-IT" sz="1400" dirty="0" err="1" smtClean="0"/>
              <a:t>then</a:t>
            </a:r>
            <a:r>
              <a:rPr lang="it-IT" sz="1400" dirty="0" smtClean="0"/>
              <a:t>, </a:t>
            </a:r>
            <a:r>
              <a:rPr lang="it-IT" sz="1400" dirty="0" err="1" smtClean="0"/>
              <a:t>after</a:t>
            </a:r>
            <a:r>
              <a:rPr lang="it-IT" sz="1400" dirty="0" smtClean="0"/>
              <a:t> </a:t>
            </a:r>
            <a:r>
              <a:rPr lang="it-IT" sz="1400" dirty="0" err="1" smtClean="0"/>
              <a:t>that</a:t>
            </a:r>
            <a:r>
              <a:rPr lang="it-IT" sz="1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Describing</a:t>
            </a:r>
            <a:r>
              <a:rPr lang="it-IT" sz="1400" dirty="0" smtClean="0"/>
              <a:t> </a:t>
            </a:r>
            <a:r>
              <a:rPr lang="it-IT" sz="1400" dirty="0" err="1" smtClean="0"/>
              <a:t>parts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things</a:t>
            </a:r>
            <a:r>
              <a:rPr lang="it-IT" sz="1400" dirty="0" smtClean="0"/>
              <a:t> and </a:t>
            </a:r>
            <a:r>
              <a:rPr lang="it-IT" sz="1400" dirty="0" err="1" smtClean="0"/>
              <a:t>how</a:t>
            </a:r>
            <a:r>
              <a:rPr lang="it-IT" sz="1400" dirty="0" smtClean="0"/>
              <a:t> </a:t>
            </a:r>
            <a:r>
              <a:rPr lang="it-IT" sz="1400" dirty="0" err="1" smtClean="0"/>
              <a:t>they</a:t>
            </a:r>
            <a:r>
              <a:rPr lang="it-IT" sz="1400" dirty="0" smtClean="0"/>
              <a:t> are </a:t>
            </a:r>
            <a:r>
              <a:rPr lang="it-IT" sz="1400" dirty="0" err="1" smtClean="0"/>
              <a:t>assembled</a:t>
            </a: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Troubleshooting</a:t>
            </a:r>
            <a:r>
              <a:rPr lang="it-IT" sz="1400" dirty="0" smtClean="0"/>
              <a:t> – </a:t>
            </a:r>
            <a:r>
              <a:rPr lang="it-IT" sz="1400" dirty="0" err="1" smtClean="0"/>
              <a:t>describing</a:t>
            </a:r>
            <a:r>
              <a:rPr lang="it-IT" sz="1400" dirty="0" smtClean="0"/>
              <a:t>/</a:t>
            </a:r>
            <a:r>
              <a:rPr lang="it-IT" sz="1400" dirty="0" err="1" smtClean="0"/>
              <a:t>identifying</a:t>
            </a:r>
            <a:r>
              <a:rPr lang="it-IT" sz="1400" dirty="0" smtClean="0"/>
              <a:t> </a:t>
            </a:r>
            <a:r>
              <a:rPr lang="it-IT" sz="1400" dirty="0" err="1" smtClean="0"/>
              <a:t>problems</a:t>
            </a:r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</a:t>
            </a:r>
            <a:r>
              <a:rPr lang="it-IT" sz="1400" dirty="0" err="1" smtClean="0"/>
              <a:t>Comparing</a:t>
            </a:r>
            <a:r>
              <a:rPr lang="it-IT" sz="1400" dirty="0" smtClean="0"/>
              <a:t> and </a:t>
            </a:r>
            <a:r>
              <a:rPr lang="it-IT" sz="1400" dirty="0" err="1" smtClean="0"/>
              <a:t>contrasting</a:t>
            </a:r>
            <a:endParaRPr lang="it-IT" sz="14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15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0062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0062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7134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06596-504C-4357-A9D0-BAFE0FEB7BDE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50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bg>
      <p:bgPr>
        <a:solidFill>
          <a:srgbClr val="AEE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84731" cy="4154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525574" y="-101600"/>
            <a:ext cx="3211457" cy="120032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7200" b="1">
                <a:solidFill>
                  <a:srgbClr val="FF0000"/>
                </a:solidFill>
              </a:rPr>
              <a:t>T-346A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101600"/>
            <a:ext cx="908050" cy="838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med"/>
          </a:ln>
        </p:spPr>
      </p:pic>
      <p:pic>
        <p:nvPicPr>
          <p:cNvPr id="7" name="Picture 17" descr="T-346A_NIPP4240 ridotta 60 percento"/>
          <p:cNvPicPr>
            <a:picLocks noChangeAspect="1" noChangeArrowheads="1"/>
          </p:cNvPicPr>
          <p:nvPr userDrawn="1"/>
        </p:nvPicPr>
        <p:blipFill>
          <a:blip r:embed="rId3" cstate="print"/>
          <a:srcRect t="3925"/>
          <a:stretch>
            <a:fillRect/>
          </a:stretch>
        </p:blipFill>
        <p:spPr bwMode="auto">
          <a:xfrm>
            <a:off x="0" y="990600"/>
            <a:ext cx="990600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Logo AAEM 2013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" y="87314"/>
            <a:ext cx="2722431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2067190" y="5946776"/>
            <a:ext cx="5766462" cy="78483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kern="0" dirty="0">
                <a:solidFill>
                  <a:srgbClr val="003366"/>
                </a:solidFill>
              </a:rPr>
              <a:t>The materials in this presentation (hereafter the Materials) are property of </a:t>
            </a:r>
            <a:r>
              <a:rPr lang="en-GB" sz="900" kern="0" dirty="0" err="1">
                <a:solidFill>
                  <a:srgbClr val="003366"/>
                </a:solidFill>
              </a:rPr>
              <a:t>AleniaAermacchi</a:t>
            </a:r>
            <a:r>
              <a:rPr lang="en-GB" sz="900" kern="0" dirty="0">
                <a:solidFill>
                  <a:srgbClr val="003366"/>
                </a:solidFill>
              </a:rPr>
              <a:t> </a:t>
            </a:r>
            <a:r>
              <a:rPr lang="en-GB" sz="900" kern="0" dirty="0" err="1">
                <a:solidFill>
                  <a:srgbClr val="003366"/>
                </a:solidFill>
              </a:rPr>
              <a:t>S.p.A</a:t>
            </a:r>
            <a:r>
              <a:rPr lang="en-GB" sz="900" kern="0" dirty="0">
                <a:solidFill>
                  <a:srgbClr val="003366"/>
                </a:solidFill>
              </a:rPr>
              <a:t>. Any use or disclosure of the Materials without previous approval by </a:t>
            </a:r>
            <a:r>
              <a:rPr lang="en-GB" sz="900" kern="0" dirty="0" err="1">
                <a:solidFill>
                  <a:srgbClr val="003366"/>
                </a:solidFill>
              </a:rPr>
              <a:t>AleniaAermacchi</a:t>
            </a:r>
            <a:r>
              <a:rPr lang="en-GB" sz="900" kern="0" dirty="0">
                <a:solidFill>
                  <a:srgbClr val="003366"/>
                </a:solidFill>
              </a:rPr>
              <a:t> </a:t>
            </a:r>
            <a:r>
              <a:rPr lang="en-GB" sz="900" kern="0" dirty="0" err="1">
                <a:solidFill>
                  <a:srgbClr val="003366"/>
                </a:solidFill>
              </a:rPr>
              <a:t>S.p.A</a:t>
            </a:r>
            <a:r>
              <a:rPr lang="en-GB" sz="900" kern="0" dirty="0">
                <a:solidFill>
                  <a:srgbClr val="003366"/>
                </a:solidFill>
              </a:rPr>
              <a:t>.</a:t>
            </a:r>
            <a:r>
              <a:rPr lang="en-GB" sz="900" kern="0" dirty="0">
                <a:solidFill>
                  <a:sysClr val="windowText" lastClr="000000"/>
                </a:solidFill>
              </a:rPr>
              <a:t> </a:t>
            </a:r>
            <a:r>
              <a:rPr lang="en-GB" sz="900" kern="0" dirty="0">
                <a:solidFill>
                  <a:srgbClr val="003366"/>
                </a:solidFill>
              </a:rPr>
              <a:t>in writing is forbidden. The information in the Materials is provided solely for the purpose of illustration. </a:t>
            </a:r>
            <a:r>
              <a:rPr lang="en-GB" sz="900" kern="0" dirty="0" err="1">
                <a:solidFill>
                  <a:srgbClr val="003366"/>
                </a:solidFill>
              </a:rPr>
              <a:t>AleniaAermacchi</a:t>
            </a:r>
            <a:r>
              <a:rPr lang="en-GB" sz="900" kern="0" dirty="0">
                <a:solidFill>
                  <a:srgbClr val="003366"/>
                </a:solidFill>
              </a:rPr>
              <a:t> </a:t>
            </a:r>
            <a:r>
              <a:rPr lang="en-GB" sz="900" kern="0" dirty="0" err="1">
                <a:solidFill>
                  <a:srgbClr val="003366"/>
                </a:solidFill>
              </a:rPr>
              <a:t>S.p.A</a:t>
            </a:r>
            <a:r>
              <a:rPr lang="en-GB" sz="900" kern="0" dirty="0">
                <a:solidFill>
                  <a:srgbClr val="003366"/>
                </a:solidFill>
              </a:rPr>
              <a:t>.</a:t>
            </a:r>
            <a:r>
              <a:rPr lang="en-GB" sz="900" kern="0" dirty="0">
                <a:solidFill>
                  <a:sysClr val="windowText" lastClr="000000"/>
                </a:solidFill>
              </a:rPr>
              <a:t> </a:t>
            </a:r>
            <a:r>
              <a:rPr lang="en-GB" sz="900" kern="0" dirty="0">
                <a:solidFill>
                  <a:srgbClr val="003366"/>
                </a:solidFill>
              </a:rPr>
              <a:t>does not guarantee the validity of the Materials and shall not be liable for unauthorized use of the Materials. © </a:t>
            </a:r>
            <a:r>
              <a:rPr lang="en-GB" sz="900" kern="0" dirty="0" err="1">
                <a:solidFill>
                  <a:srgbClr val="003366"/>
                </a:solidFill>
              </a:rPr>
              <a:t>AleniaAermacchi</a:t>
            </a:r>
            <a:r>
              <a:rPr lang="en-GB" sz="900" kern="0" dirty="0">
                <a:solidFill>
                  <a:srgbClr val="003366"/>
                </a:solidFill>
              </a:rPr>
              <a:t> </a:t>
            </a:r>
            <a:r>
              <a:rPr lang="en-GB" sz="900" kern="0" dirty="0" err="1">
                <a:solidFill>
                  <a:srgbClr val="003366"/>
                </a:solidFill>
              </a:rPr>
              <a:t>S.p.A</a:t>
            </a:r>
            <a:r>
              <a:rPr lang="en-GB" sz="900" kern="0" dirty="0">
                <a:solidFill>
                  <a:srgbClr val="003366"/>
                </a:solidFill>
              </a:rPr>
              <a:t>. – All rights reserved.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0638" y="6507164"/>
            <a:ext cx="2318263" cy="41549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3366"/>
                </a:solidFill>
              </a:rPr>
              <a:t>5000G01U00_CC</a:t>
            </a:r>
            <a:endParaRPr lang="en-GB" b="1">
              <a:solidFill>
                <a:srgbClr val="003366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7846458" y="6283326"/>
            <a:ext cx="2021707" cy="80329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b="1" dirty="0">
                <a:solidFill>
                  <a:srgbClr val="003366"/>
                </a:solidFill>
              </a:rPr>
              <a:t>Rev. 0</a:t>
            </a:r>
          </a:p>
          <a:p>
            <a:pPr algn="r">
              <a:spcBef>
                <a:spcPct val="20000"/>
              </a:spcBef>
              <a:defRPr/>
            </a:pPr>
            <a:r>
              <a:rPr lang="it-IT" b="1" dirty="0">
                <a:solidFill>
                  <a:srgbClr val="003366"/>
                </a:solidFill>
              </a:rPr>
              <a:t>02 March 2015</a:t>
            </a:r>
          </a:p>
        </p:txBody>
      </p:sp>
      <p:sp>
        <p:nvSpPr>
          <p:cNvPr id="103629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4653136"/>
            <a:ext cx="8420100" cy="1143000"/>
          </a:xfrm>
          <a:prstGeom prst="rect">
            <a:avLst/>
          </a:prstGeom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 sz="2800" b="1" i="0">
                <a:solidFill>
                  <a:srgbClr val="FF00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2125998" y="1052736"/>
            <a:ext cx="5670154" cy="1441450"/>
          </a:xfrm>
          <a:prstGeom prst="rect">
            <a:avLst/>
          </a:prstGeom>
          <a:ln>
            <a:miter lim="800000"/>
            <a:headEnd/>
            <a:tailEnd/>
          </a:ln>
          <a:effectLst>
            <a:outerShdw dist="17961" dir="2700000" algn="ctr" rotWithShape="0">
              <a:srgbClr val="333333"/>
            </a:outerShdw>
          </a:effectLst>
        </p:spPr>
        <p:txBody>
          <a:bodyPr/>
          <a:lstStyle>
            <a:lvl1pPr marL="0" indent="0"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it-IT" sz="2800" b="1" kern="120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  <a:lvl2pPr marL="0" indent="0"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it-IT" sz="2800" b="1" kern="120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2pPr>
            <a:lvl3pPr marL="0" indent="0"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it-IT" sz="2800" b="1" kern="120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3pPr>
            <a:lvl4pPr marL="0" indent="0"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it-IT" sz="2800" b="1" kern="120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4pPr>
            <a:lvl5pPr marL="0" indent="0"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it-IT" sz="2800" b="1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5pPr>
          </a:lstStyle>
          <a:p>
            <a:endParaRPr lang="en-GB" dirty="0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66FF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2743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8" name="Rectangle 4"/>
          <p:cNvSpPr>
            <a:spLocks/>
          </p:cNvSpPr>
          <p:nvPr userDrawn="1"/>
        </p:nvSpPr>
        <p:spPr bwMode="auto">
          <a:xfrm>
            <a:off x="0" y="6499384"/>
            <a:ext cx="9777535" cy="28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marL="180975" defTabSz="1072743" fontAlgn="auto">
              <a:spcBef>
                <a:spcPts val="0"/>
              </a:spcBef>
              <a:spcAft>
                <a:spcPts val="0"/>
              </a:spcAft>
              <a:tabLst>
                <a:tab pos="809625" algn="l"/>
              </a:tabLst>
              <a:defRPr/>
            </a:pPr>
            <a:fld id="{EDAFDD6B-7E03-4E08-A3B9-CE963E3C2EEC}" type="slidenum">
              <a:rPr lang="it-IT" sz="1400" b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pPr marL="180975" defTabSz="1072743" fontAlgn="auto">
                <a:spcBef>
                  <a:spcPts val="0"/>
                </a:spcBef>
                <a:spcAft>
                  <a:spcPts val="0"/>
                </a:spcAft>
                <a:tabLst>
                  <a:tab pos="809625" algn="l"/>
                </a:tabLst>
                <a:defRPr/>
              </a:pPr>
              <a:t>‹#›</a:t>
            </a:fld>
            <a:r>
              <a:rPr lang="it-IT" sz="1400" b="1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t> / </a:t>
            </a:r>
            <a:fld id="{775A72BA-5D07-4E64-AF92-A77D95ABD5F6}" type="slidenum">
              <a:rPr lang="it-IT" sz="1400" b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pPr marL="180975" defTabSz="1072743" fontAlgn="auto">
                <a:spcBef>
                  <a:spcPts val="0"/>
                </a:spcBef>
                <a:spcAft>
                  <a:spcPts val="0"/>
                </a:spcAft>
                <a:tabLst>
                  <a:tab pos="809625" algn="l"/>
                </a:tabLst>
                <a:defRPr/>
              </a:pPr>
              <a:t>‹#›</a:t>
            </a:fld>
            <a:endParaRPr lang="it-IT" sz="1400" b="1" i="1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Century" pitchFamily="18" charset="0"/>
              <a:cs typeface="Times New Roman" pitchFamily="18" charset="0"/>
              <a:sym typeface="TeX Gyre Heros" charset="0"/>
            </a:endParaRPr>
          </a:p>
        </p:txBody>
      </p:sp>
      <p:pic>
        <p:nvPicPr>
          <p:cNvPr id="7" name="Immagine 6" descr="CFAE_03_LatDX_96dpi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 bwMode="blackGray">
          <a:xfrm>
            <a:off x="5000660" y="12062"/>
            <a:ext cx="5024438" cy="67745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6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E:\BURP%20FOLDER\charge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BURP%20FOLDER\Hallelujah%20Chorus%20Sound%20Effect%20(320%20%20kbps).mp3" TargetMode="Externa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Fs001\Fotografico\Foto CenForAvEn (area riservata)\Riservate Comandante\Libro Bianco\interni\D910 Laboratori  e biblioteca 18 11 14\DSC_68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8B8B8"/>
              </a:clrFrom>
              <a:clrTo>
                <a:srgbClr val="B8B8B8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96616" y="1305503"/>
            <a:ext cx="6502597" cy="432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Immagine 5" descr="Sma_new_20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8" y="14287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52438" y="149225"/>
            <a:ext cx="4143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692696"/>
            <a:ext cx="99060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ENGLISH TRAINING CENTER</a:t>
            </a:r>
          </a:p>
          <a:p>
            <a:pPr algn="ctr"/>
            <a:endPara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NUTS AND BOLTS:</a:t>
            </a:r>
          </a:p>
          <a:p>
            <a:pPr algn="ctr"/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BUILDING A MAINTENANCE ENGLISH COURSE</a:t>
            </a:r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BENJAMIN C. </a:t>
            </a:r>
            <a:r>
              <a:rPr lang="it-IT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PIM -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MAJ. </a:t>
            </a:r>
            <a:r>
              <a:rPr lang="it-IT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D’ADDIO</a:t>
            </a:r>
            <a:endParaRPr lang="it-IT" sz="24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024966" y="6215082"/>
            <a:ext cx="357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NEEDS ANALYSIS 1</a:t>
            </a:r>
            <a:endParaRPr lang="it-IT" sz="3600" b="1" spc="60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 descr="E:\Immagi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63" y="882650"/>
            <a:ext cx="8397875" cy="5091113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9024966" y="6215082"/>
            <a:ext cx="5365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10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5456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057456" y="644250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11</a:t>
            </a:r>
            <a:endParaRPr lang="it-IT" sz="1100" dirty="0"/>
          </a:p>
        </p:txBody>
      </p:sp>
      <p:pic>
        <p:nvPicPr>
          <p:cNvPr id="14" name="Picture 13" descr="ita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8850" y="1868574"/>
            <a:ext cx="3871743" cy="4176464"/>
          </a:xfrm>
          <a:prstGeom prst="rect">
            <a:avLst/>
          </a:prstGeom>
        </p:spPr>
      </p:pic>
      <p:sp>
        <p:nvSpPr>
          <p:cNvPr id="15" name="Flowchart: Connector 14"/>
          <p:cNvSpPr/>
          <p:nvPr/>
        </p:nvSpPr>
        <p:spPr>
          <a:xfrm>
            <a:off x="3368824" y="3284984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12" descr="14131490552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4848" y="2852936"/>
            <a:ext cx="447126" cy="576064"/>
          </a:xfrm>
          <a:prstGeom prst="rect">
            <a:avLst/>
          </a:prstGeom>
        </p:spPr>
      </p:pic>
      <p:sp>
        <p:nvSpPr>
          <p:cNvPr id="18" name="Flowchart: Connector 17"/>
          <p:cNvSpPr/>
          <p:nvPr/>
        </p:nvSpPr>
        <p:spPr>
          <a:xfrm>
            <a:off x="3872880" y="3933056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NEEDS ANALYSIS 1</a:t>
            </a:r>
            <a:endParaRPr lang="it-IT" sz="3600" b="1" spc="60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CasellaDiTesto 7"/>
          <p:cNvSpPr txBox="1"/>
          <p:nvPr/>
        </p:nvSpPr>
        <p:spPr>
          <a:xfrm>
            <a:off x="6033120" y="32849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32° Wing AMENDOLA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27" name="Picture 26" descr="AEREO AMENDO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9104" y="3861048"/>
            <a:ext cx="3810000" cy="2578100"/>
          </a:xfrm>
          <a:prstGeom prst="rect">
            <a:avLst/>
          </a:prstGeom>
        </p:spPr>
      </p:pic>
      <p:pic>
        <p:nvPicPr>
          <p:cNvPr id="33" name="Picture 32" descr="32 STORM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97216" y="1484784"/>
            <a:ext cx="1368152" cy="1663969"/>
          </a:xfrm>
          <a:prstGeom prst="rect">
            <a:avLst/>
          </a:prstGeom>
        </p:spPr>
      </p:pic>
      <p:cxnSp>
        <p:nvCxnSpPr>
          <p:cNvPr id="35" name="Straight Connector 34"/>
          <p:cNvCxnSpPr>
            <a:endCxn id="18" idx="1"/>
          </p:cNvCxnSpPr>
          <p:nvPr/>
        </p:nvCxnSpPr>
        <p:spPr>
          <a:xfrm>
            <a:off x="3512840" y="3501008"/>
            <a:ext cx="381131" cy="45313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OMINO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88904" y="3238934"/>
            <a:ext cx="504056" cy="746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31161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NEEDS ANALYSIS 2</a:t>
            </a:r>
            <a:endParaRPr lang="it-IT" sz="3600" b="1" spc="60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666852" y="2571744"/>
          <a:ext cx="657229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9"/>
                <a:gridCol w="1314459"/>
                <a:gridCol w="1314459"/>
                <a:gridCol w="1314459"/>
                <a:gridCol w="1314459"/>
              </a:tblGrid>
              <a:tr h="297179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Language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Level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L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W</a:t>
                      </a:r>
                      <a:endParaRPr lang="it-IT" b="1" dirty="0"/>
                    </a:p>
                  </a:txBody>
                  <a:tcPr/>
                </a:tc>
              </a:tr>
              <a:tr h="297179">
                <a:tc>
                  <a:txBody>
                    <a:bodyPr/>
                    <a:lstStyle/>
                    <a:p>
                      <a:r>
                        <a:rPr lang="it-IT" b="1" dirty="0" smtClean="0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</a:tr>
              <a:tr h="297179">
                <a:tc>
                  <a:txBody>
                    <a:bodyPr/>
                    <a:lstStyle/>
                    <a:p>
                      <a:r>
                        <a:rPr lang="it-IT" b="1" dirty="0" smtClean="0"/>
                        <a:t>1+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46</a:t>
                      </a:r>
                      <a:endParaRPr lang="it-IT" dirty="0"/>
                    </a:p>
                  </a:txBody>
                  <a:tcPr/>
                </a:tc>
              </a:tr>
              <a:tr h="297179">
                <a:tc>
                  <a:txBody>
                    <a:bodyPr/>
                    <a:lstStyle/>
                    <a:p>
                      <a:r>
                        <a:rPr lang="it-IT" b="1" dirty="0" smtClean="0"/>
                        <a:t>2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</a:tr>
              <a:tr h="297179">
                <a:tc>
                  <a:txBody>
                    <a:bodyPr/>
                    <a:lstStyle/>
                    <a:p>
                      <a:r>
                        <a:rPr lang="it-IT" b="1" dirty="0" smtClean="0"/>
                        <a:t>Total 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50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50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50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50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166918" y="1571612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38158" y="1142984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Summary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students</a:t>
            </a:r>
            <a:r>
              <a:rPr lang="it-IT" sz="2800" dirty="0" smtClean="0"/>
              <a:t>’ SLP </a:t>
            </a:r>
            <a:r>
              <a:rPr lang="it-IT" sz="2800" dirty="0" err="1" smtClean="0"/>
              <a:t>profile</a:t>
            </a:r>
            <a:r>
              <a:rPr lang="it-IT" sz="2800" dirty="0" smtClean="0"/>
              <a:t> </a:t>
            </a:r>
            <a:r>
              <a:rPr lang="it-IT" sz="2800" dirty="0" err="1" smtClean="0"/>
              <a:t>according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STANAG 6001 Ed.4 </a:t>
            </a: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024966" y="6215082"/>
            <a:ext cx="6085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12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59978375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NEEDS ANALYSIS 3</a:t>
            </a:r>
            <a:endParaRPr lang="it-IT" sz="3600" b="1" spc="60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3844" y="1357298"/>
            <a:ext cx="8929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Sample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questionnaire</a:t>
            </a:r>
            <a:r>
              <a:rPr lang="it-IT" dirty="0" smtClean="0"/>
              <a:t> </a:t>
            </a:r>
            <a:r>
              <a:rPr lang="it-IT" dirty="0" err="1" smtClean="0"/>
              <a:t>findings</a:t>
            </a:r>
            <a:r>
              <a:rPr lang="it-IT" dirty="0" smtClean="0"/>
              <a:t>: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738158" y="2428868"/>
          <a:ext cx="8215368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2024076"/>
                <a:gridCol w="1369228"/>
                <a:gridCol w="1369228"/>
                <a:gridCol w="1369228"/>
                <a:gridCol w="1369228"/>
              </a:tblGrid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Very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Confident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Somewhat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Confident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Not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Confident</a:t>
                      </a:r>
                      <a:endParaRPr lang="it-I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 smtClean="0"/>
                        <a:t>Q. 11 </a:t>
                      </a:r>
                      <a:endParaRPr lang="it-IT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it-IT" sz="1800" dirty="0" err="1" smtClean="0"/>
                        <a:t>How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confident</a:t>
                      </a:r>
                      <a:r>
                        <a:rPr lang="it-IT" sz="1800" baseline="0" dirty="0" smtClean="0"/>
                        <a:t> are </a:t>
                      </a:r>
                      <a:r>
                        <a:rPr lang="it-IT" sz="1800" baseline="0" dirty="0" err="1" smtClean="0"/>
                        <a:t>you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about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reading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simple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everyday</a:t>
                      </a:r>
                      <a:r>
                        <a:rPr lang="it-IT" sz="1800" baseline="0" dirty="0" smtClean="0"/>
                        <a:t> work </a:t>
                      </a:r>
                      <a:r>
                        <a:rPr lang="it-IT" sz="1800" baseline="0" dirty="0" err="1" smtClean="0"/>
                        <a:t>related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messages</a:t>
                      </a:r>
                      <a:r>
                        <a:rPr lang="it-IT" sz="1800" baseline="0" dirty="0" smtClean="0"/>
                        <a:t>?</a:t>
                      </a:r>
                      <a:endParaRPr lang="it-IT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24</a:t>
                      </a:r>
                      <a:endParaRPr lang="it-I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 smtClean="0"/>
                        <a:t>Q.12 </a:t>
                      </a:r>
                      <a:endParaRPr lang="it-IT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 smtClean="0"/>
                        <a:t>How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confident</a:t>
                      </a:r>
                      <a:r>
                        <a:rPr lang="it-IT" sz="1800" baseline="0" dirty="0" smtClean="0"/>
                        <a:t> are </a:t>
                      </a:r>
                      <a:r>
                        <a:rPr lang="it-IT" sz="1800" baseline="0" dirty="0" err="1" smtClean="0"/>
                        <a:t>you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about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reading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technical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err="1" smtClean="0"/>
                        <a:t>manuals</a:t>
                      </a:r>
                      <a:r>
                        <a:rPr lang="it-IT" sz="1800" baseline="0" dirty="0" smtClean="0"/>
                        <a:t>?</a:t>
                      </a:r>
                      <a:endParaRPr lang="it-IT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40</a:t>
                      </a:r>
                      <a:endParaRPr lang="it-I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9024966" y="6215082"/>
            <a:ext cx="571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13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599783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452407" y="1142984"/>
          <a:ext cx="8945599" cy="410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2357454"/>
                <a:gridCol w="1344679"/>
                <a:gridCol w="1528459"/>
                <a:gridCol w="1528459"/>
                <a:gridCol w="1472169"/>
              </a:tblGrid>
              <a:tr h="57150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err="1" smtClean="0"/>
                        <a:t>Question</a:t>
                      </a:r>
                      <a:r>
                        <a:rPr lang="it-IT" sz="2200" dirty="0" smtClean="0"/>
                        <a:t> 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err="1" smtClean="0"/>
                        <a:t>Always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err="1" smtClean="0"/>
                        <a:t>Often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err="1" smtClean="0"/>
                        <a:t>Sometimes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 err="1" smtClean="0"/>
                        <a:t>Rarely</a:t>
                      </a:r>
                      <a:endParaRPr lang="it-IT" sz="2200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Q.13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 smtClean="0"/>
                        <a:t>Do </a:t>
                      </a:r>
                      <a:r>
                        <a:rPr lang="it-IT" sz="2200" dirty="0" err="1" smtClean="0"/>
                        <a:t>you</a:t>
                      </a:r>
                      <a:r>
                        <a:rPr lang="it-IT" sz="2200" dirty="0" smtClean="0"/>
                        <a:t> </a:t>
                      </a:r>
                      <a:r>
                        <a:rPr lang="it-IT" sz="2200" dirty="0" err="1" smtClean="0"/>
                        <a:t>understand</a:t>
                      </a:r>
                      <a:r>
                        <a:rPr lang="it-IT" sz="2200" dirty="0" smtClean="0"/>
                        <a:t> </a:t>
                      </a:r>
                      <a:r>
                        <a:rPr lang="it-IT" sz="2200" dirty="0" err="1" smtClean="0"/>
                        <a:t>phrasal</a:t>
                      </a:r>
                      <a:r>
                        <a:rPr lang="it-IT" sz="2200" dirty="0" smtClean="0"/>
                        <a:t> </a:t>
                      </a:r>
                      <a:r>
                        <a:rPr lang="it-IT" sz="2200" dirty="0" err="1" smtClean="0"/>
                        <a:t>verbs</a:t>
                      </a:r>
                      <a:r>
                        <a:rPr lang="it-IT" sz="2200" dirty="0" smtClean="0"/>
                        <a:t> </a:t>
                      </a:r>
                      <a:r>
                        <a:rPr lang="it-IT" sz="2200" dirty="0" err="1" smtClean="0"/>
                        <a:t>when</a:t>
                      </a:r>
                      <a:r>
                        <a:rPr lang="it-IT" sz="2200" dirty="0" smtClean="0"/>
                        <a:t> </a:t>
                      </a:r>
                      <a:r>
                        <a:rPr lang="it-IT" sz="2200" dirty="0" err="1" smtClean="0"/>
                        <a:t>reading</a:t>
                      </a:r>
                      <a:r>
                        <a:rPr lang="it-IT" sz="2200" dirty="0" smtClean="0"/>
                        <a:t> a </a:t>
                      </a:r>
                      <a:r>
                        <a:rPr lang="it-IT" sz="2200" dirty="0" err="1" smtClean="0"/>
                        <a:t>technical</a:t>
                      </a:r>
                      <a:r>
                        <a:rPr lang="it-IT" sz="2200" dirty="0" smtClean="0"/>
                        <a:t> </a:t>
                      </a:r>
                      <a:r>
                        <a:rPr lang="it-IT" sz="2200" dirty="0" err="1" smtClean="0"/>
                        <a:t>manual</a:t>
                      </a:r>
                      <a:r>
                        <a:rPr lang="it-IT" sz="2200" dirty="0" smtClean="0"/>
                        <a:t>?</a:t>
                      </a:r>
                    </a:p>
                    <a:p>
                      <a:pPr algn="just"/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2200" dirty="0" smtClean="0"/>
                        <a:t>20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2200" dirty="0" smtClean="0"/>
                        <a:t>28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2</a:t>
                      </a:r>
                      <a:endParaRPr lang="it-IT" sz="2200" dirty="0"/>
                    </a:p>
                  </a:txBody>
                  <a:tcPr/>
                </a:tc>
              </a:tr>
              <a:tr h="115184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Q.</a:t>
                      </a:r>
                      <a:r>
                        <a:rPr lang="it-IT" sz="1800" baseline="0" dirty="0" smtClean="0"/>
                        <a:t> 14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 smtClean="0"/>
                        <a:t>Do </a:t>
                      </a:r>
                      <a:r>
                        <a:rPr lang="it-IT" sz="2200" dirty="0" err="1" smtClean="0"/>
                        <a:t>you</a:t>
                      </a:r>
                      <a:r>
                        <a:rPr lang="it-IT" sz="2200" dirty="0" smtClean="0"/>
                        <a:t> </a:t>
                      </a:r>
                      <a:r>
                        <a:rPr lang="it-IT" sz="2200" dirty="0" err="1" smtClean="0"/>
                        <a:t>understand</a:t>
                      </a:r>
                      <a:r>
                        <a:rPr lang="it-IT" sz="2200" baseline="0" dirty="0" smtClean="0"/>
                        <a:t> </a:t>
                      </a:r>
                      <a:r>
                        <a:rPr lang="it-IT" sz="2200" baseline="0" dirty="0" err="1" smtClean="0"/>
                        <a:t>specific</a:t>
                      </a:r>
                      <a:r>
                        <a:rPr lang="it-IT" sz="2200" baseline="0" dirty="0" smtClean="0"/>
                        <a:t> </a:t>
                      </a:r>
                      <a:r>
                        <a:rPr lang="it-IT" sz="2200" baseline="0" dirty="0" err="1" smtClean="0"/>
                        <a:t>vocabulary</a:t>
                      </a:r>
                      <a:r>
                        <a:rPr lang="it-IT" sz="2200" baseline="0" dirty="0" smtClean="0"/>
                        <a:t> </a:t>
                      </a:r>
                      <a:r>
                        <a:rPr lang="it-IT" sz="2200" baseline="0" dirty="0" err="1" smtClean="0"/>
                        <a:t>when</a:t>
                      </a:r>
                      <a:r>
                        <a:rPr lang="it-IT" sz="2200" baseline="0" dirty="0" smtClean="0"/>
                        <a:t> </a:t>
                      </a:r>
                      <a:r>
                        <a:rPr lang="it-IT" sz="2200" baseline="0" dirty="0" err="1" smtClean="0"/>
                        <a:t>reading</a:t>
                      </a:r>
                      <a:r>
                        <a:rPr lang="it-IT" sz="2200" baseline="0" dirty="0" smtClean="0"/>
                        <a:t> a </a:t>
                      </a:r>
                      <a:r>
                        <a:rPr lang="it-IT" sz="2200" baseline="0" dirty="0" err="1" smtClean="0"/>
                        <a:t>technical</a:t>
                      </a:r>
                      <a:r>
                        <a:rPr lang="it-IT" sz="2200" baseline="0" dirty="0" smtClean="0"/>
                        <a:t> </a:t>
                      </a:r>
                      <a:r>
                        <a:rPr lang="it-IT" sz="2200" baseline="0" dirty="0" err="1" smtClean="0"/>
                        <a:t>manual</a:t>
                      </a:r>
                      <a:r>
                        <a:rPr lang="it-IT" sz="2200" baseline="0" dirty="0" smtClean="0"/>
                        <a:t>?</a:t>
                      </a:r>
                      <a:endParaRPr lang="it-IT" sz="2200" dirty="0" smtClean="0"/>
                    </a:p>
                    <a:p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19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28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3</a:t>
                      </a:r>
                      <a:endParaRPr lang="it-IT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29" name="Picture 1" descr="C:\Users\Coordinatore\Desktop\BILC\burp pics\ring_openend_sp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84" y="1428736"/>
            <a:ext cx="5657850" cy="3124200"/>
          </a:xfrm>
          <a:prstGeom prst="rect">
            <a:avLst/>
          </a:prstGeom>
          <a:noFill/>
        </p:spPr>
      </p:pic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NEEDS ANALYSIS 4</a:t>
            </a:r>
            <a:endParaRPr lang="it-IT" sz="3600" spc="600" dirty="0" smtClean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5282" y="1285860"/>
            <a:ext cx="86439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024966" y="6215082"/>
            <a:ext cx="571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14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452802" y="3929066"/>
            <a:ext cx="58579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English Key = chiave inglese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783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it-IT" sz="3600" b="1" spc="60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2" descr="C:\Users\Coordinatore\Desktop\2 bur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236"/>
            <a:ext cx="9906000" cy="6715148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8953528" y="6215082"/>
            <a:ext cx="5000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15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5456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NEEDS ANALYSIS 5</a:t>
            </a:r>
            <a:endParaRPr lang="it-IT" sz="3600" b="1" spc="60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Coordinatore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06" y="1142984"/>
            <a:ext cx="9001188" cy="4857784"/>
          </a:xfrm>
          <a:prstGeom prst="rect">
            <a:avLst/>
          </a:prstGeom>
          <a:noFill/>
        </p:spPr>
      </p:pic>
      <p:pic>
        <p:nvPicPr>
          <p:cNvPr id="3075" name="Picture 3" descr="C:\Users\Coordinatore\Desktop\MjAxMy05MGQ4YzgxYzIwZmIxZDA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5414" y="1000108"/>
            <a:ext cx="7072362" cy="5000660"/>
          </a:xfrm>
          <a:prstGeom prst="rect">
            <a:avLst/>
          </a:prstGeom>
          <a:noFill/>
        </p:spPr>
      </p:pic>
      <p:pic>
        <p:nvPicPr>
          <p:cNvPr id="11" name="Picture 2" descr="C:\Users\Coordinatori\Desktop\idea_lightbul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5546" y="1285860"/>
            <a:ext cx="4429156" cy="4429156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9024966" y="6215082"/>
            <a:ext cx="8810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16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5456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616968" y="14285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NEEDS ANALYSIS 6 </a:t>
            </a:r>
            <a:endParaRPr lang="it-IT" sz="3600" b="1" spc="60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5" name="Picture 7" descr="C:\Users\Coordinatore\Desktop\tsps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00" y="1428736"/>
            <a:ext cx="7572428" cy="4214842"/>
          </a:xfrm>
          <a:prstGeom prst="rect">
            <a:avLst/>
          </a:prstGeom>
          <a:noFill/>
        </p:spPr>
      </p:pic>
      <p:pic>
        <p:nvPicPr>
          <p:cNvPr id="2050" name="Picture 2" descr="C:\Users\Coordinatore\Desktop\Cwko4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4372" y="3357562"/>
            <a:ext cx="3000396" cy="2428892"/>
          </a:xfrm>
          <a:prstGeom prst="rect">
            <a:avLst/>
          </a:prstGeom>
          <a:noFill/>
        </p:spPr>
      </p:pic>
      <p:pic>
        <p:nvPicPr>
          <p:cNvPr id="2051" name="Picture 3" descr="C:\Users\Coordinatore\Desktop\18ermyuwpkq3j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28" y="1428736"/>
            <a:ext cx="4318000" cy="3238500"/>
          </a:xfrm>
          <a:prstGeom prst="rect">
            <a:avLst/>
          </a:prstGeom>
          <a:noFill/>
        </p:spPr>
      </p:pic>
      <p:pic>
        <p:nvPicPr>
          <p:cNvPr id="2052" name="Picture 4" descr="C:\Users\Coordinatore\Desktop\stamp-143799_1920-500x3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530" y="1571612"/>
            <a:ext cx="6929486" cy="3357586"/>
          </a:xfrm>
          <a:prstGeom prst="rect">
            <a:avLst/>
          </a:prstGeom>
          <a:noFill/>
        </p:spPr>
      </p:pic>
      <p:pic>
        <p:nvPicPr>
          <p:cNvPr id="2053" name="Picture 5" descr="C:\Users\Coordinatore\Desktop\quote-i-did-not-email-any-classified-material-to-anyone-there-is-no-classified-material-hillary-clinton-150-95-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844" y="1357298"/>
            <a:ext cx="8453462" cy="4786346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8810652" y="6215082"/>
            <a:ext cx="571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17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5456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COURSE DESIGN 1</a:t>
            </a:r>
            <a:endParaRPr lang="it-IT" sz="3600" spc="600" dirty="0" smtClean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5282" y="1214422"/>
            <a:ext cx="885831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9" name="Picture 5" descr="C:\Users\Coordinatore\Desktop\Shit_Cre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281" y="2071678"/>
            <a:ext cx="5637999" cy="3286148"/>
          </a:xfrm>
          <a:prstGeom prst="rect">
            <a:avLst/>
          </a:prstGeom>
          <a:noFill/>
        </p:spPr>
      </p:pic>
      <p:pic>
        <p:nvPicPr>
          <p:cNvPr id="15" name="charg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310454" y="5643578"/>
            <a:ext cx="500066" cy="28575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8810652" y="6215082"/>
            <a:ext cx="571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</a:t>
            </a:r>
            <a:endParaRPr lang="it-IT" dirty="0"/>
          </a:p>
        </p:txBody>
      </p:sp>
      <p:pic>
        <p:nvPicPr>
          <p:cNvPr id="1027" name="Picture 3" descr="C:\Users\Coordinatore\Desktop\savo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4504" y="1857364"/>
            <a:ext cx="3309944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9783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2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sz="quarter"/>
          </p:nvPr>
        </p:nvSpPr>
        <p:spPr>
          <a:xfrm>
            <a:off x="742950" y="5429263"/>
            <a:ext cx="8420100" cy="366699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125662" y="1052513"/>
            <a:ext cx="5670154" cy="1441450"/>
          </a:xfrm>
        </p:spPr>
        <p:txBody>
          <a:bodyPr/>
          <a:lstStyle/>
          <a:p>
            <a:pPr>
              <a:defRPr/>
            </a:pPr>
            <a:r>
              <a:rPr lang="en-US" dirty="0"/>
              <a:t>Italian Air Force</a:t>
            </a:r>
          </a:p>
          <a:p>
            <a:pPr>
              <a:defRPr/>
            </a:pPr>
            <a:endParaRPr dirty="0"/>
          </a:p>
        </p:txBody>
      </p:sp>
      <p:pic>
        <p:nvPicPr>
          <p:cNvPr id="4" name="Hallelujah Chorus Sound Effect (320  kbp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39082" y="1000108"/>
            <a:ext cx="304800" cy="304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024966" y="6215082"/>
            <a:ext cx="5000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pic>
        <p:nvPicPr>
          <p:cNvPr id="1027" name="Picture 3" descr="\\FS001\Fotografico\Foto CenForAvEn (area riservata)\Riservate Comandante\Conferenza Lettonia\DSC_2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1198342"/>
            <a:ext cx="2808312" cy="4606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S001\Fotografico\Foto CenForAvEn (area riservata)\Riservate Comandante\Conferenza Lettonia\DSC_6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365622"/>
            <a:ext cx="2374542" cy="4439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FS001\Fotografico\Foto CenForAvEn (area riservata)\Riservate Comandante\Conferenza Lettonia\DSC_68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1288147"/>
            <a:ext cx="2199956" cy="4517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FS001\Fotografico\Foto CenForAvEn (area riservata)\Riservate Comandante\Conferenza Lettonia\DSC_70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129989"/>
            <a:ext cx="2500570" cy="467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52406" y="0"/>
            <a:ext cx="9217024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ITALIAN AVIATION ENGLISH TRAINING CENTER</a:t>
            </a:r>
          </a:p>
          <a:p>
            <a:pPr algn="ctr"/>
            <a:r>
              <a:rPr lang="it-IT" sz="2800" b="1" dirty="0" smtClean="0"/>
              <a:t>Loreto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024966" y="6215082"/>
            <a:ext cx="357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5531161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28"/>
            <a:ext cx="9906000" cy="533400"/>
          </a:xfrm>
          <a:prstGeom prst="rect">
            <a:avLst/>
          </a:prstGeom>
        </p:spPr>
        <p:txBody>
          <a:bodyPr/>
          <a:lstStyle/>
          <a:p>
            <a:endParaRPr lang="en-US" altLang="it-IT" sz="3600" i="0" dirty="0" smtClean="0"/>
          </a:p>
        </p:txBody>
      </p:sp>
      <p:pic>
        <p:nvPicPr>
          <p:cNvPr id="10243" name="Picture 3" descr="346_FM_02300_00"/>
          <p:cNvPicPr>
            <a:picLocks noChangeAspect="1" noChangeArrowheads="1"/>
          </p:cNvPicPr>
          <p:nvPr/>
        </p:nvPicPr>
        <p:blipFill>
          <a:blip r:embed="rId3" cstate="print"/>
          <a:srcRect t="20816" b="16168"/>
          <a:stretch>
            <a:fillRect/>
          </a:stretch>
        </p:blipFill>
        <p:spPr bwMode="auto">
          <a:xfrm>
            <a:off x="0" y="1357298"/>
            <a:ext cx="9906000" cy="495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CN_46A050000AA214214353A011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t="21759" b="15897"/>
          <a:stretch>
            <a:fillRect/>
          </a:stretch>
        </p:blipFill>
        <p:spPr bwMode="auto">
          <a:xfrm>
            <a:off x="0" y="865188"/>
            <a:ext cx="9906000" cy="549277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8882090" y="6215082"/>
            <a:ext cx="5000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</a:t>
            </a:r>
            <a:endParaRPr lang="it-I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5282" y="1285860"/>
            <a:ext cx="835824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sz="3200" dirty="0" smtClean="0"/>
          </a:p>
          <a:p>
            <a:pPr marL="342900" indent="-342900">
              <a:buAutoNum type="arabicPeriod"/>
            </a:pPr>
            <a:r>
              <a:rPr lang="it-IT" sz="3200" dirty="0" smtClean="0"/>
              <a:t> </a:t>
            </a:r>
            <a:r>
              <a:rPr lang="it-IT" sz="3200" dirty="0" err="1" smtClean="0"/>
              <a:t>Starting</a:t>
            </a:r>
            <a:r>
              <a:rPr lang="it-IT" sz="3200" dirty="0" smtClean="0"/>
              <a:t> SLP</a:t>
            </a:r>
          </a:p>
          <a:p>
            <a:pPr marL="342900" indent="-342900">
              <a:buAutoNum type="arabicPeriod"/>
            </a:pPr>
            <a:r>
              <a:rPr lang="it-IT" sz="3200" dirty="0" smtClean="0"/>
              <a:t> </a:t>
            </a:r>
            <a:r>
              <a:rPr lang="it-IT" sz="3200" dirty="0" err="1" smtClean="0"/>
              <a:t>Language</a:t>
            </a:r>
            <a:r>
              <a:rPr lang="it-IT" sz="3200" dirty="0" smtClean="0"/>
              <a:t> </a:t>
            </a:r>
            <a:r>
              <a:rPr lang="it-IT" sz="3200" dirty="0" err="1" smtClean="0"/>
              <a:t>learning</a:t>
            </a:r>
            <a:r>
              <a:rPr lang="it-IT" sz="3200" dirty="0" smtClean="0"/>
              <a:t> </a:t>
            </a:r>
            <a:r>
              <a:rPr lang="it-IT" sz="3200" dirty="0" err="1" smtClean="0"/>
              <a:t>needs</a:t>
            </a:r>
            <a:r>
              <a:rPr lang="it-IT" sz="3200" dirty="0" smtClean="0"/>
              <a:t> (ECL)</a:t>
            </a:r>
          </a:p>
          <a:p>
            <a:pPr marL="342900" indent="-342900">
              <a:buAutoNum type="arabicPeriod"/>
            </a:pPr>
            <a:r>
              <a:rPr lang="it-IT" sz="3200" dirty="0" smtClean="0"/>
              <a:t> </a:t>
            </a:r>
            <a:r>
              <a:rPr lang="it-IT" sz="3200" dirty="0" err="1" smtClean="0"/>
              <a:t>Student</a:t>
            </a:r>
            <a:r>
              <a:rPr lang="it-IT" sz="3200" dirty="0" smtClean="0"/>
              <a:t> </a:t>
            </a:r>
            <a:r>
              <a:rPr lang="it-IT" sz="3200" dirty="0" err="1" smtClean="0"/>
              <a:t>concerns</a:t>
            </a:r>
            <a:r>
              <a:rPr lang="it-IT" sz="3200" dirty="0" smtClean="0"/>
              <a:t> and </a:t>
            </a:r>
            <a:r>
              <a:rPr lang="it-IT" sz="3200" dirty="0" err="1" smtClean="0"/>
              <a:t>areas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weakness</a:t>
            </a:r>
            <a:endParaRPr lang="it-IT" sz="3200" dirty="0" smtClean="0"/>
          </a:p>
          <a:p>
            <a:pPr marL="342900" indent="-342900">
              <a:buAutoNum type="arabicPeriod"/>
            </a:pPr>
            <a:r>
              <a:rPr lang="it-IT" sz="3200" dirty="0" smtClean="0"/>
              <a:t> Access </a:t>
            </a:r>
            <a:r>
              <a:rPr lang="it-IT" sz="3200" dirty="0" err="1" smtClean="0"/>
              <a:t>to</a:t>
            </a:r>
            <a:r>
              <a:rPr lang="it-IT" sz="3200" dirty="0" smtClean="0"/>
              <a:t> material </a:t>
            </a:r>
          </a:p>
          <a:p>
            <a:pPr marL="342900" indent="-342900"/>
            <a:endParaRPr lang="it-IT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8810652" y="6215082"/>
            <a:ext cx="571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21</a:t>
            </a:r>
            <a:endParaRPr lang="it-IT" dirty="0"/>
          </a:p>
        </p:txBody>
      </p:sp>
      <p:sp>
        <p:nvSpPr>
          <p:cNvPr id="11" name="Processo 1"/>
          <p:cNvSpPr/>
          <p:nvPr/>
        </p:nvSpPr>
        <p:spPr>
          <a:xfrm>
            <a:off x="496888" y="2690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COURSE DESIGN 2</a:t>
            </a:r>
            <a:endParaRPr lang="it-IT" sz="3600" spc="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783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4098" name="Picture 2" descr="E:\Screenshot (2)-8x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8810652" y="6215082"/>
            <a:ext cx="571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22</a:t>
            </a:r>
            <a:endParaRPr lang="it-IT" dirty="0"/>
          </a:p>
        </p:txBody>
      </p:sp>
      <p:sp>
        <p:nvSpPr>
          <p:cNvPr id="11" name="Processo 1"/>
          <p:cNvSpPr/>
          <p:nvPr/>
        </p:nvSpPr>
        <p:spPr>
          <a:xfrm>
            <a:off x="380968" y="14285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COURSE DESIGN 3</a:t>
            </a:r>
            <a:endParaRPr lang="it-IT" sz="3600" spc="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783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"/>
            <a:ext cx="43814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 smtClean="0">
              <a:solidFill>
                <a:srgbClr val="FF0000"/>
              </a:solidFill>
            </a:endParaRPr>
          </a:p>
          <a:p>
            <a:endParaRPr lang="it-IT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dirty="0" smtClean="0"/>
              <a:t> 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8810652" y="6215082"/>
            <a:ext cx="571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23</a:t>
            </a:r>
            <a:endParaRPr lang="it-IT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0" y="0"/>
          <a:ext cx="95615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it-IT" sz="3600" b="1" spc="600" dirty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/>
        </p:nvGraphicFramePr>
        <p:xfrm>
          <a:off x="380968" y="1000108"/>
          <a:ext cx="5590204" cy="3741740"/>
        </p:xfrm>
        <a:graphic>
          <a:graphicData uri="http://schemas.openxmlformats.org/presentationml/2006/ole">
            <p:oleObj spid="_x0000_s2055" name="Fotografia di Photo Editor " r:id="rId5" imgW="9364382" imgH="6601746" progId="">
              <p:embed/>
            </p:oleObj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116" y="2500306"/>
            <a:ext cx="5869001" cy="3515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8810652" y="6215082"/>
            <a:ext cx="571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24</a:t>
            </a:r>
            <a:endParaRPr lang="it-IT" dirty="0"/>
          </a:p>
        </p:txBody>
      </p:sp>
      <p:sp>
        <p:nvSpPr>
          <p:cNvPr id="11" name="Processo 1"/>
          <p:cNvSpPr/>
          <p:nvPr/>
        </p:nvSpPr>
        <p:spPr>
          <a:xfrm>
            <a:off x="309530" y="14285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COURSE DESIGN 4</a:t>
            </a:r>
            <a:endParaRPr lang="it-IT" sz="3600" spc="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783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it-IT" sz="3600" b="1" spc="60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595282" y="1714488"/>
          <a:ext cx="8929750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2000264"/>
                <a:gridCol w="1500198"/>
                <a:gridCol w="1914540"/>
                <a:gridCol w="2586054"/>
              </a:tblGrid>
              <a:tr h="314116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Unit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Topic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Lexis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Grammar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Functions</a:t>
                      </a:r>
                      <a:endParaRPr lang="it-IT" dirty="0"/>
                    </a:p>
                  </a:txBody>
                  <a:tcPr/>
                </a:tc>
              </a:tr>
              <a:tr h="314116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Aircraft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structure</a:t>
                      </a:r>
                      <a:r>
                        <a:rPr lang="it-IT" sz="2400" dirty="0" smtClean="0"/>
                        <a:t> &amp; </a:t>
                      </a:r>
                      <a:r>
                        <a:rPr lang="it-IT" sz="2400" dirty="0" err="1" smtClean="0"/>
                        <a:t>maintenance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Materials</a:t>
                      </a:r>
                      <a:r>
                        <a:rPr lang="it-IT" sz="2400" dirty="0" smtClean="0"/>
                        <a:t> &amp; </a:t>
                      </a:r>
                      <a:r>
                        <a:rPr lang="it-IT" sz="2400" dirty="0" err="1" smtClean="0"/>
                        <a:t>tools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Phrasal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verbs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Describing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parts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of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things</a:t>
                      </a:r>
                      <a:r>
                        <a:rPr lang="it-IT" sz="2400" dirty="0" smtClean="0"/>
                        <a:t> and </a:t>
                      </a:r>
                      <a:r>
                        <a:rPr lang="it-IT" sz="2400" dirty="0" err="1" smtClean="0"/>
                        <a:t>how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they</a:t>
                      </a:r>
                      <a:r>
                        <a:rPr lang="it-IT" sz="2400" dirty="0" smtClean="0"/>
                        <a:t> are </a:t>
                      </a:r>
                      <a:r>
                        <a:rPr lang="it-IT" sz="2400" dirty="0" err="1" smtClean="0"/>
                        <a:t>assembled</a:t>
                      </a:r>
                      <a:endParaRPr lang="it-IT" sz="2400" dirty="0"/>
                    </a:p>
                  </a:txBody>
                  <a:tcPr/>
                </a:tc>
              </a:tr>
              <a:tr h="314116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Power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plant</a:t>
                      </a:r>
                      <a:r>
                        <a:rPr lang="it-IT" sz="2400" dirty="0" smtClean="0"/>
                        <a:t> &amp; </a:t>
                      </a:r>
                      <a:r>
                        <a:rPr lang="it-IT" sz="2400" dirty="0" err="1" smtClean="0"/>
                        <a:t>maintenance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/>
                        <a:t>Types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of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materials</a:t>
                      </a:r>
                      <a:r>
                        <a:rPr lang="it-IT" sz="2400" dirty="0" smtClean="0"/>
                        <a:t> </a:t>
                      </a:r>
                    </a:p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Comparatives</a:t>
                      </a:r>
                      <a:r>
                        <a:rPr lang="it-IT" sz="2400" dirty="0" smtClean="0"/>
                        <a:t> &amp; </a:t>
                      </a:r>
                      <a:r>
                        <a:rPr lang="it-IT" sz="2400" dirty="0" err="1" smtClean="0"/>
                        <a:t>superlatives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Comparing</a:t>
                      </a:r>
                      <a:r>
                        <a:rPr lang="it-IT" sz="2400" dirty="0" smtClean="0"/>
                        <a:t> and </a:t>
                      </a:r>
                      <a:r>
                        <a:rPr lang="it-IT" sz="2400" dirty="0" err="1" smtClean="0"/>
                        <a:t>contrasting</a:t>
                      </a:r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8810652" y="6215082"/>
            <a:ext cx="571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25</a:t>
            </a:r>
            <a:endParaRPr lang="it-IT" dirty="0"/>
          </a:p>
        </p:txBody>
      </p:sp>
      <p:sp>
        <p:nvSpPr>
          <p:cNvPr id="10" name="Processo 1"/>
          <p:cNvSpPr/>
          <p:nvPr/>
        </p:nvSpPr>
        <p:spPr>
          <a:xfrm>
            <a:off x="309530" y="14285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COURSE DESIGN 5</a:t>
            </a:r>
            <a:endParaRPr lang="it-IT" sz="3600" spc="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56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it-IT" sz="3600" b="1" spc="60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02" name="Picture 2" descr="C:\Users\Coordinatore\Desktop\BILC\burp pics\indoctrin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32" y="1071546"/>
            <a:ext cx="4857764" cy="474346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8810652" y="6215082"/>
            <a:ext cx="571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26</a:t>
            </a:r>
            <a:endParaRPr lang="it-IT" dirty="0"/>
          </a:p>
        </p:txBody>
      </p:sp>
      <p:sp>
        <p:nvSpPr>
          <p:cNvPr id="9" name="Processo 1"/>
          <p:cNvSpPr/>
          <p:nvPr/>
        </p:nvSpPr>
        <p:spPr>
          <a:xfrm>
            <a:off x="309530" y="14285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COURSE DESIGN 6</a:t>
            </a:r>
            <a:endParaRPr lang="it-IT" sz="3600" spc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56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60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FUTURE DEVELOPMENTS</a:t>
            </a:r>
            <a:endParaRPr lang="it-IT" sz="3600" b="1" spc="60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magine 7" descr="DSC_4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0124" y="3500438"/>
            <a:ext cx="4094130" cy="27242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Immagine 10" descr="DSC_73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4438" y="1285860"/>
            <a:ext cx="3576302" cy="23797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CasellaDiTesto 12"/>
          <p:cNvSpPr txBox="1"/>
          <p:nvPr/>
        </p:nvSpPr>
        <p:spPr>
          <a:xfrm>
            <a:off x="8739214" y="6215082"/>
            <a:ext cx="6429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27</a:t>
            </a:r>
            <a:endParaRPr lang="it-IT" dirty="0"/>
          </a:p>
        </p:txBody>
      </p:sp>
      <p:pic>
        <p:nvPicPr>
          <p:cNvPr id="14" name="Immagine 13" descr="P_20161020_124154_1_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96" y="1214422"/>
            <a:ext cx="3413627" cy="4929198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05456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Coordinatore\Desktop\1 bu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24" y="857232"/>
            <a:ext cx="7239024" cy="5375608"/>
          </a:xfrm>
          <a:prstGeom prst="rect">
            <a:avLst/>
          </a:prstGeom>
          <a:noFill/>
        </p:spPr>
      </p:pic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09530" y="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 </a:t>
            </a:r>
            <a:r>
              <a:rPr lang="it-IT" sz="3600" b="1" spc="5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will</a:t>
            </a:r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00" b="1" spc="5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</a:t>
            </a:r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00" b="1" spc="5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</a:t>
            </a:r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00" b="1" spc="5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answered</a:t>
            </a:r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3600" b="1" spc="50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now</a:t>
            </a:r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  <a:endParaRPr lang="it-IT" sz="3600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8730505" y="6309320"/>
            <a:ext cx="975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28</a:t>
            </a:r>
            <a:endParaRPr lang="it-IT" sz="2000" b="1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8" name="Picture 2" descr="C:\Users\Coordinatore\Desktop\01-19-08_1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30" y="812857"/>
            <a:ext cx="8572560" cy="5495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9783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75" y="836613"/>
            <a:ext cx="3067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1952604" y="2000240"/>
            <a:ext cx="8112964" cy="646331"/>
            <a:chOff x="1952604" y="2000240"/>
            <a:chExt cx="8112964" cy="646331"/>
          </a:xfrm>
        </p:grpSpPr>
        <p:pic>
          <p:nvPicPr>
            <p:cNvPr id="820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52604" y="2071678"/>
              <a:ext cx="46355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ttangolo 16"/>
            <p:cNvSpPr/>
            <p:nvPr/>
          </p:nvSpPr>
          <p:spPr>
            <a:xfrm>
              <a:off x="2524108" y="2000240"/>
              <a:ext cx="75414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600" b="1" spc="5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  <a:cs typeface="+mn-cs"/>
                </a:rPr>
                <a:t>PRELIMINARY ANALYSIS</a:t>
              </a:r>
              <a:endParaRPr lang="it-IT" dirty="0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2381232" y="2928934"/>
            <a:ext cx="8145083" cy="646331"/>
            <a:chOff x="2381232" y="2928934"/>
            <a:chExt cx="8145083" cy="646331"/>
          </a:xfrm>
        </p:grpSpPr>
        <p:pic>
          <p:nvPicPr>
            <p:cNvPr id="820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81232" y="3071810"/>
              <a:ext cx="46355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ttangolo 17"/>
            <p:cNvSpPr/>
            <p:nvPr/>
          </p:nvSpPr>
          <p:spPr>
            <a:xfrm>
              <a:off x="2952736" y="2928934"/>
              <a:ext cx="75735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600" b="1" spc="5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  <a:cs typeface="+mn-cs"/>
                </a:rPr>
                <a:t> NEEDS ANALYSIS</a:t>
              </a:r>
              <a:endParaRPr lang="it-IT" dirty="0"/>
            </a:p>
          </p:txBody>
        </p:sp>
      </p:grp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20" name="Processo 19"/>
          <p:cNvSpPr/>
          <p:nvPr/>
        </p:nvSpPr>
        <p:spPr>
          <a:xfrm>
            <a:off x="344488" y="18864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AGENDA</a:t>
            </a:r>
            <a:endParaRPr lang="it-IT" sz="3600" b="1" spc="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2432720" y="3934797"/>
            <a:ext cx="8093595" cy="646331"/>
            <a:chOff x="2432720" y="3934797"/>
            <a:chExt cx="8093595" cy="646331"/>
          </a:xfrm>
        </p:grpSpPr>
        <p:pic>
          <p:nvPicPr>
            <p:cNvPr id="819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2720" y="4045570"/>
              <a:ext cx="46355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ttangolo 14"/>
            <p:cNvSpPr/>
            <p:nvPr/>
          </p:nvSpPr>
          <p:spPr>
            <a:xfrm>
              <a:off x="3008784" y="3934797"/>
              <a:ext cx="75175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600" b="1" spc="5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  <a:cs typeface="+mn-cs"/>
                </a:rPr>
                <a:t> COURSE DESIGN</a:t>
              </a:r>
              <a:endParaRPr lang="it-IT" dirty="0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1238224" y="5000636"/>
            <a:ext cx="6572296" cy="646331"/>
            <a:chOff x="1238224" y="5000636"/>
            <a:chExt cx="6572296" cy="646331"/>
          </a:xfrm>
        </p:grpSpPr>
        <p:sp>
          <p:nvSpPr>
            <p:cNvPr id="21" name="Rettangolo 20"/>
            <p:cNvSpPr/>
            <p:nvPr/>
          </p:nvSpPr>
          <p:spPr>
            <a:xfrm>
              <a:off x="1809728" y="5000636"/>
              <a:ext cx="60007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600" b="1" spc="5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FUTURE DEVELOPMENTS</a:t>
              </a:r>
              <a:endParaRPr lang="it-IT" sz="3600" dirty="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38224" y="5143512"/>
              <a:ext cx="46355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uppo 21"/>
          <p:cNvGrpSpPr/>
          <p:nvPr/>
        </p:nvGrpSpPr>
        <p:grpSpPr>
          <a:xfrm>
            <a:off x="1238224" y="1071546"/>
            <a:ext cx="7358114" cy="646331"/>
            <a:chOff x="1238224" y="1071546"/>
            <a:chExt cx="7358114" cy="646331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38224" y="1142984"/>
              <a:ext cx="46355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CasellaDiTesto 24"/>
            <p:cNvSpPr txBox="1"/>
            <p:nvPr/>
          </p:nvSpPr>
          <p:spPr>
            <a:xfrm>
              <a:off x="2238356" y="1071546"/>
              <a:ext cx="6357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spc="5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 </a:t>
              </a:r>
              <a:r>
                <a:rPr lang="it-IT" sz="3600" b="1" spc="50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BACKGROUND</a:t>
              </a:r>
              <a:endParaRPr lang="it-IT" sz="3600" dirty="0"/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9024966" y="6215082"/>
            <a:ext cx="357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07012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Immagine 10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08725"/>
            <a:ext cx="3302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008784" y="4077072"/>
            <a:ext cx="643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 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2406" y="0"/>
            <a:ext cx="9217024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it-IT" sz="2800" b="1" dirty="0" smtClean="0"/>
          </a:p>
          <a:p>
            <a:pPr algn="ctr"/>
            <a:r>
              <a:rPr lang="it-IT" sz="2800" b="1" dirty="0" smtClean="0"/>
              <a:t>ITALIAN AVIATION ENGLISH TRAINING CENTER</a:t>
            </a:r>
          </a:p>
          <a:p>
            <a:pPr algn="ctr"/>
            <a:r>
              <a:rPr lang="it-IT" sz="2800" b="1" dirty="0" smtClean="0"/>
              <a:t>Loreto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024966" y="6215082"/>
            <a:ext cx="357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pic>
        <p:nvPicPr>
          <p:cNvPr id="14" name="Picture 13" descr="ital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8583" y="1844824"/>
            <a:ext cx="3871743" cy="4176464"/>
          </a:xfrm>
          <a:prstGeom prst="rect">
            <a:avLst/>
          </a:prstGeom>
        </p:spPr>
      </p:pic>
      <p:sp>
        <p:nvSpPr>
          <p:cNvPr id="15" name="Flowchart: Connector 14"/>
          <p:cNvSpPr/>
          <p:nvPr/>
        </p:nvSpPr>
        <p:spPr>
          <a:xfrm>
            <a:off x="3368824" y="3284984"/>
            <a:ext cx="144016" cy="14401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12" descr="14131490552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4848" y="2852936"/>
            <a:ext cx="447126" cy="576064"/>
          </a:xfrm>
          <a:prstGeom prst="rect">
            <a:avLst/>
          </a:prstGeom>
        </p:spPr>
      </p:pic>
      <p:pic>
        <p:nvPicPr>
          <p:cNvPr id="16" name="Picture 15" descr="lore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1112" y="1988840"/>
            <a:ext cx="2867025" cy="1590675"/>
          </a:xfrm>
          <a:prstGeom prst="rect">
            <a:avLst/>
          </a:prstGeom>
        </p:spPr>
      </p:pic>
      <p:pic>
        <p:nvPicPr>
          <p:cNvPr id="17" name="Picture 2" descr="\\Fs001\Fotografico\Foto CenForAvEn (area riservata)\Riservate Comandante\Libro Bianco\PG 01 Loreto aerea su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3080" y="3861048"/>
            <a:ext cx="3384376" cy="22600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531161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60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it-IT" sz="3600" b="1" spc="60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3" descr="C:\Users\Coordinatore\Desktop\BILC\burp pic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6" y="1928802"/>
            <a:ext cx="1809750" cy="2524125"/>
          </a:xfrm>
          <a:prstGeom prst="rect">
            <a:avLst/>
          </a:prstGeom>
          <a:noFill/>
        </p:spPr>
      </p:pic>
      <p:pic>
        <p:nvPicPr>
          <p:cNvPr id="1026" name="Picture 2" descr="C:\Users\Coordinatore\Desktop\BILC\Stemma sfondo bl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1100" y="1214422"/>
            <a:ext cx="3857652" cy="478634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9024966" y="6215082"/>
            <a:ext cx="357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05456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AERONAUTICA MILITARE</a:t>
            </a:r>
          </a:p>
        </p:txBody>
      </p:sp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000672" y="1126485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RESIDENTIAL COURSES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 bwMode="auto">
          <a:xfrm>
            <a:off x="2792760" y="1700808"/>
            <a:ext cx="68407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80803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2pPr>
            <a:lvl3pPr marL="12160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3pPr>
            <a:lvl4pPr marL="1624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4pPr>
            <a:lvl5pPr marL="2032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5pPr>
            <a:lvl6pPr marL="2489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46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03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60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1" defTabSz="914400">
              <a:buFont typeface="Wingdings" pitchFamily="2" charset="2"/>
              <a:buChar char="Ø"/>
              <a:defRPr/>
            </a:pPr>
            <a:r>
              <a:rPr lang="it-IT" sz="1800" b="1" kern="0" dirty="0" smtClean="0">
                <a:solidFill>
                  <a:srgbClr val="FFFFFF"/>
                </a:solidFill>
                <a:latin typeface="Arial"/>
              </a:rPr>
              <a:t>GENERAL ENGLISH (MODULAR APROACH)</a:t>
            </a:r>
          </a:p>
          <a:p>
            <a:pPr lvl="1" defTabSz="914400">
              <a:buFont typeface="Wingdings" pitchFamily="2" charset="2"/>
              <a:buChar char="Ø"/>
              <a:defRPr/>
            </a:pPr>
            <a:r>
              <a:rPr lang="it-IT" sz="1800" b="1" kern="0" dirty="0" smtClean="0">
                <a:solidFill>
                  <a:srgbClr val="FFFFFF"/>
                </a:solidFill>
                <a:latin typeface="Arial"/>
              </a:rPr>
              <a:t>AVIATION ENGLISH </a:t>
            </a:r>
            <a:r>
              <a:rPr lang="it-IT" sz="1800" b="1" kern="0" dirty="0" smtClean="0">
                <a:solidFill>
                  <a:srgbClr val="FFFFFF"/>
                </a:solidFill>
                <a:latin typeface="Arial"/>
              </a:rPr>
              <a:t>(PILOTS – AIR TRAFFIC CONTR.)</a:t>
            </a:r>
            <a:endParaRPr lang="it-IT" sz="1800" b="1" kern="0" dirty="0" smtClean="0">
              <a:solidFill>
                <a:srgbClr val="FFFFFF"/>
              </a:solidFill>
              <a:latin typeface="Arial"/>
            </a:endParaRPr>
          </a:p>
          <a:p>
            <a:pPr lvl="1" defTabSz="914400">
              <a:buFont typeface="Wingdings" pitchFamily="2" charset="2"/>
              <a:buChar char="Ø"/>
              <a:defRPr/>
            </a:pPr>
            <a:r>
              <a:rPr lang="it-IT" sz="1800" b="1" kern="0" dirty="0" smtClean="0">
                <a:solidFill>
                  <a:srgbClr val="FFFFFF"/>
                </a:solidFill>
                <a:latin typeface="Arial"/>
              </a:rPr>
              <a:t>MAINTENANCE ENGLISH</a:t>
            </a:r>
          </a:p>
          <a:p>
            <a:pPr lvl="1" defTabSz="914400">
              <a:buFont typeface="Wingdings" pitchFamily="2" charset="2"/>
              <a:buChar char="Ø"/>
              <a:defRPr/>
            </a:pPr>
            <a:r>
              <a:rPr lang="it-IT" sz="1800" b="1" kern="0" dirty="0" smtClean="0">
                <a:solidFill>
                  <a:srgbClr val="FFFFFF"/>
                </a:solidFill>
                <a:latin typeface="Arial"/>
              </a:rPr>
              <a:t>JOINT TERMINAL ATTACK CONTROLLER</a:t>
            </a:r>
          </a:p>
          <a:p>
            <a:pPr lvl="1" defTabSz="914400">
              <a:buFont typeface="Wingdings" pitchFamily="2" charset="2"/>
              <a:buChar char="Ø"/>
              <a:defRPr/>
            </a:pPr>
            <a:r>
              <a:rPr lang="it-IT" sz="1800" b="1" kern="0" dirty="0" smtClean="0">
                <a:solidFill>
                  <a:srgbClr val="FFFFFF"/>
                </a:solidFill>
                <a:latin typeface="Arial"/>
              </a:rPr>
              <a:t>ENGLISH FOR AIR FORCE INSTITUTES</a:t>
            </a:r>
          </a:p>
          <a:p>
            <a:pPr lvl="1" defTabSz="914400">
              <a:buFont typeface="Wingdings" pitchFamily="2" charset="2"/>
              <a:buChar char="Ø"/>
              <a:defRPr/>
            </a:pPr>
            <a:r>
              <a:rPr lang="it-IT" sz="1800" b="1" kern="0" dirty="0" smtClean="0">
                <a:solidFill>
                  <a:srgbClr val="FFFFFF"/>
                </a:solidFill>
                <a:latin typeface="Arial"/>
              </a:rPr>
              <a:t>CRASH COURSE</a:t>
            </a:r>
          </a:p>
          <a:p>
            <a:pPr lvl="1" defTabSz="914400">
              <a:buFont typeface="Wingdings" pitchFamily="2" charset="2"/>
              <a:buChar char="Ø"/>
              <a:defRPr/>
            </a:pPr>
            <a:r>
              <a:rPr lang="it-IT" sz="1800" b="1" kern="0" dirty="0" smtClean="0">
                <a:solidFill>
                  <a:srgbClr val="FFFFFF"/>
                </a:solidFill>
                <a:latin typeface="Arial"/>
              </a:rPr>
              <a:t>ITALIAN FOR OTHER NATIONALITIES</a:t>
            </a:r>
          </a:p>
          <a:p>
            <a:pPr lvl="1" defTabSz="914400">
              <a:buFont typeface="Wingdings" pitchFamily="2" charset="2"/>
              <a:buChar char="Ø"/>
              <a:defRPr/>
            </a:pPr>
            <a:r>
              <a:rPr lang="it-IT" sz="1800" b="1" kern="0" dirty="0" smtClean="0">
                <a:solidFill>
                  <a:srgbClr val="FFFFFF"/>
                </a:solidFill>
                <a:latin typeface="Arial"/>
              </a:rPr>
              <a:t>OTHER LANGUAGES FOR ITAF NEEDS</a:t>
            </a:r>
            <a:endParaRPr lang="it-IT" sz="1400" b="1" kern="0" dirty="0" smtClean="0">
              <a:solidFill>
                <a:srgbClr val="FFFFFF"/>
              </a:solidFill>
              <a:latin typeface="Arial"/>
            </a:endParaRPr>
          </a:p>
          <a:p>
            <a:pPr lvl="1" defTabSz="914400">
              <a:buFont typeface="Wingdings" pitchFamily="2" charset="2"/>
              <a:buChar char="Ø"/>
              <a:defRPr/>
            </a:pPr>
            <a:endParaRPr lang="it-IT" sz="1800" b="1" kern="0" dirty="0" smtClean="0">
              <a:solidFill>
                <a:srgbClr val="FFFFFF"/>
              </a:solidFill>
              <a:latin typeface="Arial"/>
            </a:endParaRPr>
          </a:p>
          <a:p>
            <a:pPr lvl="1" defTabSz="914400">
              <a:buFont typeface="Wingdings" pitchFamily="2" charset="2"/>
              <a:buChar char="Ø"/>
              <a:defRPr/>
            </a:pPr>
            <a:endParaRPr lang="it-IT" sz="1800" b="1" kern="0" dirty="0" smtClean="0">
              <a:solidFill>
                <a:srgbClr val="FFFFFF"/>
              </a:solidFill>
              <a:latin typeface="Arial"/>
            </a:endParaRPr>
          </a:p>
          <a:p>
            <a:pPr lvl="1" defTabSz="914400">
              <a:buFont typeface="Wingdings" pitchFamily="2" charset="2"/>
              <a:buChar char="Ø"/>
              <a:defRPr/>
            </a:pPr>
            <a:r>
              <a:rPr lang="it-IT" sz="1800" b="1" kern="0" dirty="0" smtClean="0">
                <a:solidFill>
                  <a:srgbClr val="FFFFFF"/>
                </a:solidFill>
                <a:latin typeface="Arial"/>
              </a:rPr>
              <a:t>GENERAL ENGLISH (MODULAR APPROACH)</a:t>
            </a:r>
          </a:p>
          <a:p>
            <a:pPr lvl="1" defTabSz="914400">
              <a:buFont typeface="Wingdings" pitchFamily="2" charset="2"/>
              <a:buChar char="Ø"/>
              <a:defRPr/>
            </a:pPr>
            <a:r>
              <a:rPr lang="it-IT" sz="1800" b="1" kern="0" dirty="0" smtClean="0">
                <a:solidFill>
                  <a:srgbClr val="FFFFFF"/>
                </a:solidFill>
                <a:latin typeface="Arial"/>
              </a:rPr>
              <a:t>ITALIAN FOR OTHER NATIONALITIES</a:t>
            </a:r>
            <a:endParaRPr lang="it-IT" sz="1800" b="1" kern="0" dirty="0">
              <a:solidFill>
                <a:srgbClr val="FFFFFF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  <p:pic>
        <p:nvPicPr>
          <p:cNvPr id="11" name="Picture 3" descr="\\Fs001\Fotografico\Foto CenForAvEn (area riservata)\Riservate Comandante\ridotta  DSC_6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4" y="1120496"/>
            <a:ext cx="2634267" cy="489221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6309320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60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it-IT" sz="3600" b="1" spc="60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tangolo 11"/>
          <p:cNvSpPr/>
          <p:nvPr/>
        </p:nvSpPr>
        <p:spPr>
          <a:xfrm>
            <a:off x="2576736" y="4365104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+mn-cs"/>
              </a:rPr>
              <a:t>E-LEARNING COURSES</a:t>
            </a:r>
          </a:p>
        </p:txBody>
      </p:sp>
      <p:sp>
        <p:nvSpPr>
          <p:cNvPr id="18" name="CasellaDiTesto 8"/>
          <p:cNvSpPr txBox="1"/>
          <p:nvPr/>
        </p:nvSpPr>
        <p:spPr>
          <a:xfrm>
            <a:off x="9024966" y="6215082"/>
            <a:ext cx="357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018412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60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BACKGROUND</a:t>
            </a:r>
            <a:endParaRPr lang="it-IT" sz="3600" b="1" spc="60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21" name="Picture 1" descr="C:\Users\Coordinatore\Desktop\BILC\burp pics\20160909_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034" y="1214422"/>
            <a:ext cx="4572031" cy="2571768"/>
          </a:xfrm>
          <a:prstGeom prst="rect">
            <a:avLst/>
          </a:prstGeom>
          <a:noFill/>
        </p:spPr>
      </p:pic>
      <p:pic>
        <p:nvPicPr>
          <p:cNvPr id="30722" name="Picture 2" descr="C:\Users\Coordinatore\Desktop\BILC\burp pics\frequentatori-del-JTAC-English-Cour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28" y="1071546"/>
            <a:ext cx="4143404" cy="3143272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9024966" y="6215082"/>
            <a:ext cx="357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</a:t>
            </a:r>
            <a:endParaRPr lang="it-IT" dirty="0"/>
          </a:p>
        </p:txBody>
      </p:sp>
      <p:sp>
        <p:nvSpPr>
          <p:cNvPr id="13" name="CasellaDiTesto 7"/>
          <p:cNvSpPr txBox="1"/>
          <p:nvPr/>
        </p:nvSpPr>
        <p:spPr>
          <a:xfrm>
            <a:off x="1064568" y="3933056"/>
            <a:ext cx="273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JTAC COURSES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1136576" y="458112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AVIATION ENGLISH COURSES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5" name="CasellaDiTesto 7"/>
          <p:cNvSpPr txBox="1"/>
          <p:nvPr/>
        </p:nvSpPr>
        <p:spPr>
          <a:xfrm>
            <a:off x="1208584" y="530120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MAINTENANCE ENGLISH COURSES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Coordinatore\Desktop\RNoAF-F-35-maneuver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664" y="1196752"/>
            <a:ext cx="4219761" cy="2820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456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76736" y="1196752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THE ITALIAN APPROACH…</a:t>
            </a:r>
            <a:endParaRPr lang="it-IT" sz="3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4" name="Processo 1"/>
          <p:cNvSpPr/>
          <p:nvPr/>
        </p:nvSpPr>
        <p:spPr>
          <a:xfrm>
            <a:off x="380968" y="0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60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PRELIMINARY ANALYSIS 1</a:t>
            </a:r>
            <a:endParaRPr lang="it-IT" sz="3600" b="1" spc="60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9" y="3978739"/>
            <a:ext cx="3111492" cy="18305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06" y="3978739"/>
            <a:ext cx="3471025" cy="18985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44" y="1812509"/>
            <a:ext cx="3154921" cy="188844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53828"/>
            <a:ext cx="2225824" cy="196775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024966" y="6215082"/>
            <a:ext cx="357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8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089512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Sma_new_20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6367463"/>
            <a:ext cx="3302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cesso 6"/>
          <p:cNvSpPr/>
          <p:nvPr/>
        </p:nvSpPr>
        <p:spPr>
          <a:xfrm>
            <a:off x="344488" y="1039906"/>
            <a:ext cx="9217024" cy="5053390"/>
          </a:xfrm>
          <a:prstGeom prst="flowChartProcess">
            <a:avLst/>
          </a:prstGeom>
          <a:noFill/>
          <a:ln w="1270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36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998769" y="504255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9200" y="6308725"/>
            <a:ext cx="4143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727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Devanagari" pitchFamily="18" charset="0"/>
                <a:cs typeface="Adobe Devanagari" pitchFamily="18" charset="0"/>
              </a:rPr>
              <a:t>ITALIAN AIRFORCE</a:t>
            </a:r>
            <a:endParaRPr lang="it-IT" sz="20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12" name="Processo 1"/>
          <p:cNvSpPr/>
          <p:nvPr/>
        </p:nvSpPr>
        <p:spPr>
          <a:xfrm>
            <a:off x="344488" y="116632"/>
            <a:ext cx="9289032" cy="756079"/>
          </a:xfrm>
          <a:prstGeom prst="flowChartProcess">
            <a:avLst/>
          </a:prstGeom>
          <a:solidFill>
            <a:srgbClr val="1003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600" b="1" spc="60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PRELIMINARY ANALYSIS 2</a:t>
            </a:r>
            <a:endParaRPr lang="it-IT" sz="3600" b="1" spc="60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16696" y="1196751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…THE ITALIAN PRODUCT!!!</a:t>
            </a:r>
            <a:endParaRPr lang="it-IT" sz="3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6" y="1988840"/>
            <a:ext cx="3149465" cy="208823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3140968"/>
            <a:ext cx="3600400" cy="269682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024966" y="6215082"/>
            <a:ext cx="3571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723680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8538</TotalTime>
  <Words>563</Words>
  <Application>Microsoft Office PowerPoint</Application>
  <PresentationFormat>A4 Paper (210x297 mm)</PresentationFormat>
  <Paragraphs>266</Paragraphs>
  <Slides>28</Slides>
  <Notes>27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Tema di Office</vt:lpstr>
      <vt:lpstr>Fotografia di Photo Editor 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Di ieva</dc:creator>
  <cp:lastModifiedBy>Pim</cp:lastModifiedBy>
  <cp:revision>590</cp:revision>
  <cp:lastPrinted>2013-01-28T13:14:11Z</cp:lastPrinted>
  <dcterms:created xsi:type="dcterms:W3CDTF">2014-10-12T09:54:15Z</dcterms:created>
  <dcterms:modified xsi:type="dcterms:W3CDTF">2016-10-25T12:13:04Z</dcterms:modified>
</cp:coreProperties>
</file>