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AC3EA1-3A42-4622-86F5-3D5A92E8CF2C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0A6E16D-C91F-4EE2-99F5-5CE71D178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CD521B-9146-4678-AC2B-1DA7DA1FE0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7B202-CF74-4BFB-8FA0-105217D2795C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141F9-8ECB-46CA-A7F3-F4A866624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76D1D-B500-43D6-9C7C-F785F9AB7D14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77045-AE5A-4965-9874-94C3215B9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AC77F-2DD2-47D5-A729-39C0BA0CBC5F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4C18F-53C3-452B-B5C9-BD5A8184D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3CEDD-8199-49BB-86C3-66B3B1657CA7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05EF5-1C6B-44E1-BF6E-C39E5C35A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3A783-62FD-4D62-BACC-86290BBD5117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0CD7-2AF3-47E6-8112-E46B248E3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95DEF-795F-4279-AAF6-2B9D41C3751A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9A75C-F604-4015-9615-2FEF08055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01492-F5D6-499A-A8F3-B21A0365E0D4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8FFDC-A319-45D5-A0BE-F30E4D271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56B7B-1190-43CC-9381-4553EA7C5AA4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35C96-AC5D-459C-ACA6-4365D9140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F2474-ED0C-43CF-92E3-2238AC99FD3A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1EE62-A03B-477F-9FFB-B3D46CEBD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4A21-EC00-4566-AB32-1EB567333262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EBE61-7602-4EB1-8FEF-566B76216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47D36-54A5-4E18-B713-F9C84BC3CB52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FC729-7649-41C4-8215-D4794AA9A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6B844D-F365-427D-9638-417E29DF28FC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A49BF8-9BA0-4941-8E59-BB6478DED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KISWAHILI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5-WEEK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Introductory Course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TOPIC: </a:t>
            </a:r>
            <a:r>
              <a:rPr lang="en-US" smtClean="0">
                <a:solidFill>
                  <a:srgbClr val="00B050"/>
                </a:solidFill>
              </a:rPr>
              <a:t>Occupational</a:t>
            </a:r>
            <a:r>
              <a:rPr lang="en-US" smtClean="0"/>
              <a:t> - Samples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Dealing with simple administrative/clerical tasks that require contact with the public.</a:t>
            </a:r>
          </a:p>
          <a:p>
            <a:r>
              <a:rPr lang="en-US" smtClean="0"/>
              <a:t>Arranging meetings about work related matters.</a:t>
            </a:r>
          </a:p>
          <a:p>
            <a:r>
              <a:rPr lang="en-US" smtClean="0"/>
              <a:t>Understanding essential information in informal &amp; brief meetings, speeches etc.</a:t>
            </a:r>
          </a:p>
          <a:p>
            <a:r>
              <a:rPr lang="en-US" smtClean="0"/>
              <a:t>Giving short, informal speeches (e.g. thanking visitors, opening a meeting).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METHODS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Direct method</a:t>
            </a:r>
          </a:p>
          <a:p>
            <a:r>
              <a:rPr lang="en-US" smtClean="0"/>
              <a:t>Scenarios for role-play</a:t>
            </a:r>
          </a:p>
          <a:p>
            <a:r>
              <a:rPr lang="en-US" smtClean="0"/>
              <a:t>Listening practice (e.g. conversations)</a:t>
            </a:r>
          </a:p>
          <a:p>
            <a:r>
              <a:rPr lang="en-US" smtClean="0"/>
              <a:t>A/V Internet material – focus on current events / topics.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METHODS</a:t>
            </a:r>
            <a:r>
              <a:rPr lang="en-US" smtClean="0"/>
              <a:t> (cont’d)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Focus on better understanding of culture </a:t>
            </a:r>
            <a:r>
              <a:rPr lang="en-US" b="1" smtClean="0"/>
              <a:t>beyond</a:t>
            </a:r>
            <a:r>
              <a:rPr lang="en-US" smtClean="0"/>
              <a:t> usual do’s and don’ts.</a:t>
            </a:r>
          </a:p>
          <a:p>
            <a:r>
              <a:rPr lang="en-US" smtClean="0"/>
              <a:t>Focus on enabling graduates to work more effectively within Kiswahili communities both in –</a:t>
            </a:r>
          </a:p>
          <a:p>
            <a:pPr lvl="1"/>
            <a:r>
              <a:rPr lang="en-US" smtClean="0"/>
              <a:t>East African region, and</a:t>
            </a:r>
          </a:p>
          <a:p>
            <a:pPr lvl="1"/>
            <a:r>
              <a:rPr lang="en-US" smtClean="0"/>
              <a:t>internationally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LEARNING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Tailor made worksheets, grammar, vocabulary sheets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Newspaper, tapes, DVDs/videos, texts, brochures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Briefing packages (bilingual) background information on East Africa, specialized topics, history, economy, education, politics, environment.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General and language maps of Africa.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RESOURCES - OTHER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Radio France International</a:t>
            </a:r>
          </a:p>
          <a:p>
            <a:r>
              <a:rPr lang="en-US" smtClean="0"/>
              <a:t>BBC World Service / VOA</a:t>
            </a:r>
          </a:p>
          <a:p>
            <a:r>
              <a:rPr lang="en-US" smtClean="0"/>
              <a:t>TV – Kenya, Tanzania, Uganda</a:t>
            </a:r>
          </a:p>
          <a:p>
            <a:r>
              <a:rPr lang="en-US" smtClean="0"/>
              <a:t>faculty.virginia.edu/swahililanguage (scenarios to develop LC skills)</a:t>
            </a:r>
          </a:p>
          <a:p>
            <a:r>
              <a:rPr lang="en-US" smtClean="0"/>
              <a:t>“ZanziNews” (social commentaries on national/international events)</a:t>
            </a:r>
          </a:p>
          <a:p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7030A0"/>
                </a:solidFill>
              </a:rPr>
              <a:t>THE COURSE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Wk. 1:  Personal Information</a:t>
            </a:r>
          </a:p>
          <a:p>
            <a:r>
              <a:rPr lang="en-US" smtClean="0"/>
              <a:t>Wk. 2:  Family</a:t>
            </a:r>
          </a:p>
          <a:p>
            <a:r>
              <a:rPr lang="en-US" smtClean="0"/>
              <a:t>Wk. 3:  Cost of Living / Industry / Security / Government</a:t>
            </a:r>
          </a:p>
          <a:p>
            <a:r>
              <a:rPr lang="en-US" smtClean="0"/>
              <a:t>Wk. 4:  Customs / Trade / Land Issues</a:t>
            </a:r>
          </a:p>
          <a:p>
            <a:r>
              <a:rPr lang="en-US" smtClean="0"/>
              <a:t>Wk. 5:  Education / Health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One Day – Week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Period 1: </a:t>
            </a:r>
            <a:r>
              <a:rPr lang="en-US" dirty="0" err="1" smtClean="0"/>
              <a:t>Rvw</a:t>
            </a:r>
            <a:r>
              <a:rPr lang="en-US" dirty="0" smtClean="0"/>
              <a:t>. Of independent practice &amp; journal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Period 2: Consolidating: military vocabulary; giving / checking directions / requests / suggestions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Period 3: Arms / drug smuggling / human trafficking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Oral/written presentations /translations/ reading comprehension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 Day – Week 3 (cont’d)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Period 4: Army / Police Forces in E. Africa</a:t>
            </a:r>
          </a:p>
          <a:p>
            <a:r>
              <a:rPr lang="en-US" smtClean="0"/>
              <a:t>Period 5: Security around the region</a:t>
            </a:r>
          </a:p>
          <a:p>
            <a:r>
              <a:rPr lang="en-US" smtClean="0"/>
              <a:t>Period 6: US aid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FF0000"/>
                </a:solidFill>
              </a:rPr>
              <a:t>INDEPENDENT PRACTICE (aka “Homework”):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FF0000"/>
                </a:solidFill>
              </a:rPr>
              <a:t>Prepare oral report on historical commercial relations between US and Zanzibar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Interpreting – Week 3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Student:  Official of US Embassy in  E. Africa. Meeting with local Minister of Information – concerned about distorted view of VOA African Service in his/her country.</a:t>
            </a:r>
          </a:p>
          <a:p>
            <a:r>
              <a:rPr lang="en-US" smtClean="0"/>
              <a:t>Tasks:</a:t>
            </a:r>
          </a:p>
          <a:p>
            <a:r>
              <a:rPr lang="en-US" smtClean="0"/>
              <a:t>Exchange greetings / explain VOA is free to express opinions / offers other opinions as well / assurances etc.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Success !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student to complete three, five-week iterations</a:t>
            </a:r>
          </a:p>
          <a:p>
            <a:endParaRPr lang="en-US" smtClean="0"/>
          </a:p>
          <a:p>
            <a:pPr algn="ctr"/>
            <a:r>
              <a:rPr lang="en-US" sz="4400" smtClean="0"/>
              <a:t>3 /3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Acquire rapid foundation in spoken/written forms of the TL.</a:t>
            </a:r>
          </a:p>
          <a:p>
            <a:r>
              <a:rPr lang="en-US" smtClean="0"/>
              <a:t>Familiarize with complexity of Kiswahili &amp; East African cultures.</a:t>
            </a:r>
          </a:p>
          <a:p>
            <a:r>
              <a:rPr lang="en-US" smtClean="0"/>
              <a:t>Provide comprehensive language skills for practical usage.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PERSONAL:</a:t>
            </a:r>
          </a:p>
          <a:p>
            <a:pPr lvl="1"/>
            <a:r>
              <a:rPr lang="en-US" smtClean="0"/>
              <a:t>Home &amp; Family</a:t>
            </a:r>
          </a:p>
          <a:p>
            <a:pPr lvl="1"/>
            <a:r>
              <a:rPr lang="en-US" smtClean="0"/>
              <a:t>Friends</a:t>
            </a:r>
          </a:p>
          <a:p>
            <a:pPr lvl="1"/>
            <a:r>
              <a:rPr lang="en-US" smtClean="0"/>
              <a:t>Housing</a:t>
            </a:r>
          </a:p>
          <a:p>
            <a:pPr lvl="1"/>
            <a:r>
              <a:rPr lang="en-US" smtClean="0"/>
              <a:t>Personal Interests</a:t>
            </a:r>
          </a:p>
          <a:p>
            <a:pPr lvl="1"/>
            <a:r>
              <a:rPr lang="en-US" smtClean="0"/>
              <a:t>Entertaining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 (cont’d)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PUBLIC:</a:t>
            </a:r>
          </a:p>
          <a:p>
            <a:pPr lvl="1"/>
            <a:r>
              <a:rPr lang="en-US" smtClean="0"/>
              <a:t>Shopping</a:t>
            </a:r>
          </a:p>
          <a:p>
            <a:pPr lvl="1"/>
            <a:r>
              <a:rPr lang="en-US" smtClean="0"/>
              <a:t>Travel</a:t>
            </a:r>
          </a:p>
          <a:p>
            <a:pPr lvl="1"/>
            <a:r>
              <a:rPr lang="en-US" smtClean="0"/>
              <a:t>Transport</a:t>
            </a:r>
          </a:p>
          <a:p>
            <a:pPr lvl="1"/>
            <a:r>
              <a:rPr lang="en-US" smtClean="0"/>
              <a:t>Health</a:t>
            </a:r>
          </a:p>
          <a:p>
            <a:pPr lvl="1"/>
            <a:r>
              <a:rPr lang="en-US" smtClean="0"/>
              <a:t>Hotels and Restaurants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TOPICS (cont’d)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B050"/>
                </a:solidFill>
              </a:rPr>
              <a:t>OCCUPATIONAL:</a:t>
            </a:r>
          </a:p>
          <a:p>
            <a:pPr lvl="1"/>
            <a:r>
              <a:rPr lang="en-US" smtClean="0"/>
              <a:t>Basic working environment</a:t>
            </a:r>
          </a:p>
          <a:p>
            <a:pPr lvl="1"/>
            <a:r>
              <a:rPr lang="en-US" smtClean="0"/>
              <a:t>Official functions</a:t>
            </a:r>
          </a:p>
          <a:p>
            <a:pPr lvl="1"/>
            <a:r>
              <a:rPr lang="en-US" smtClean="0"/>
              <a:t>Interacting with colleagues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TOPIC: </a:t>
            </a:r>
            <a:r>
              <a:rPr lang="en-US" smtClean="0">
                <a:solidFill>
                  <a:srgbClr val="0070C0"/>
                </a:solidFill>
              </a:rPr>
              <a:t>Personal</a:t>
            </a:r>
            <a:r>
              <a:rPr lang="en-US" smtClean="0"/>
              <a:t> - Samples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Greetings:  Appropriate – time of day, occasions, Islamic greetings, cultural implications (M/F; young, elderly person, community leaders etc.)</a:t>
            </a:r>
          </a:p>
          <a:p>
            <a:r>
              <a:rPr lang="en-US" smtClean="0"/>
              <a:t>Inviting guests to an event; agreeing on place/date/time. Accepting / declining invitation.</a:t>
            </a:r>
          </a:p>
          <a:p>
            <a:r>
              <a:rPr lang="en-US" smtClean="0"/>
              <a:t>Giving thanks / apologizing.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TOPIC: </a:t>
            </a:r>
            <a:r>
              <a:rPr lang="en-US" smtClean="0">
                <a:solidFill>
                  <a:srgbClr val="0070C0"/>
                </a:solidFill>
              </a:rPr>
              <a:t>Personal </a:t>
            </a:r>
            <a:r>
              <a:rPr lang="en-US" smtClean="0"/>
              <a:t>- Samples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Expressing likes/dislikes, personal views on simple matters.</a:t>
            </a:r>
          </a:p>
          <a:p>
            <a:r>
              <a:rPr lang="en-US" smtClean="0"/>
              <a:t>Talking about the host country and USA.</a:t>
            </a:r>
          </a:p>
          <a:p>
            <a:r>
              <a:rPr lang="en-US" smtClean="0"/>
              <a:t>Discussing day-to-day activities &amp; routines.</a:t>
            </a:r>
          </a:p>
          <a:p>
            <a:r>
              <a:rPr lang="en-US" smtClean="0"/>
              <a:t>Introducing self &amp; others; asking questions / giving information about place of origin, profession, address, phone number, email, etc.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TOPIC: </a:t>
            </a:r>
            <a:r>
              <a:rPr lang="en-US" smtClean="0">
                <a:solidFill>
                  <a:srgbClr val="FF0000"/>
                </a:solidFill>
              </a:rPr>
              <a:t>Public</a:t>
            </a:r>
            <a:r>
              <a:rPr lang="en-US" smtClean="0"/>
              <a:t> - Samples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Shopping- asking for prices, negotiating.</a:t>
            </a:r>
          </a:p>
          <a:p>
            <a:r>
              <a:rPr lang="en-US" smtClean="0"/>
              <a:t>Asking for travel information.</a:t>
            </a:r>
          </a:p>
          <a:p>
            <a:r>
              <a:rPr lang="en-US" smtClean="0"/>
              <a:t>Asking where places are – giving and understanding directions.</a:t>
            </a:r>
          </a:p>
          <a:p>
            <a:r>
              <a:rPr lang="en-US" smtClean="0"/>
              <a:t>Making travel arrangements.</a:t>
            </a:r>
          </a:p>
          <a:p>
            <a:r>
              <a:rPr lang="en-US" smtClean="0"/>
              <a:t>Reading/understanding most common public notices and signs.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TOPIC: </a:t>
            </a:r>
            <a:r>
              <a:rPr lang="en-US" smtClean="0">
                <a:solidFill>
                  <a:srgbClr val="00B050"/>
                </a:solidFill>
              </a:rPr>
              <a:t>Occupational </a:t>
            </a:r>
            <a:r>
              <a:rPr lang="en-US" smtClean="0"/>
              <a:t>- Samples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Using Swahili military and related specialized language.</a:t>
            </a:r>
          </a:p>
          <a:p>
            <a:r>
              <a:rPr lang="en-US" smtClean="0"/>
              <a:t>Carrying out basic, work related interview.</a:t>
            </a:r>
          </a:p>
          <a:p>
            <a:r>
              <a:rPr lang="en-US" smtClean="0"/>
              <a:t>Conducting basic liaison interpreting and translating simple texts.</a:t>
            </a:r>
          </a:p>
          <a:p>
            <a:r>
              <a:rPr lang="en-US" smtClean="0"/>
              <a:t>Giving and receiving basic instructions and dealing with misunderstandings (e.g. training).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497</Words>
  <Application>Microsoft Office PowerPoint</Application>
  <PresentationFormat>Diaprojekcija na zaslonu (4:3)</PresentationFormat>
  <Paragraphs>100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Calibri</vt:lpstr>
      <vt:lpstr>Arial</vt:lpstr>
      <vt:lpstr>Office Theme</vt:lpstr>
      <vt:lpstr>KISWAHILI</vt:lpstr>
      <vt:lpstr>OBJECTIVES</vt:lpstr>
      <vt:lpstr>TOPICS</vt:lpstr>
      <vt:lpstr>TOPICS (cont’d)</vt:lpstr>
      <vt:lpstr>TOPICS (cont’d) </vt:lpstr>
      <vt:lpstr>TOPIC: Personal - Samples</vt:lpstr>
      <vt:lpstr>TOPIC: Personal - Samples</vt:lpstr>
      <vt:lpstr>TOPIC: Public - Samples</vt:lpstr>
      <vt:lpstr>TOPIC: Occupational - Samples</vt:lpstr>
      <vt:lpstr>TOPIC: Occupational - Samples</vt:lpstr>
      <vt:lpstr>METHODS</vt:lpstr>
      <vt:lpstr>METHODS (cont’d)</vt:lpstr>
      <vt:lpstr>LEARNING RESOURCES</vt:lpstr>
      <vt:lpstr>RESOURCES - OTHER</vt:lpstr>
      <vt:lpstr>THE COURSE</vt:lpstr>
      <vt:lpstr>One Day – Week 3</vt:lpstr>
      <vt:lpstr>One Day – Week 3 (cont’d)</vt:lpstr>
      <vt:lpstr>Interpreting – Week 3</vt:lpstr>
      <vt:lpstr>Success !</vt:lpstr>
    </vt:vector>
  </TitlesOfParts>
  <Company>George C. Marshall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KISWAHILI</dc:title>
  <dc:creator>armbrustp</dc:creator>
  <cp:lastModifiedBy>Administrator</cp:lastModifiedBy>
  <cp:revision>18</cp:revision>
  <dcterms:created xsi:type="dcterms:W3CDTF">2012-03-06T08:43:58Z</dcterms:created>
  <dcterms:modified xsi:type="dcterms:W3CDTF">2012-10-17T08:59:52Z</dcterms:modified>
</cp:coreProperties>
</file>