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0" y="3268663"/>
            <a:ext cx="9144000" cy="146050"/>
            <a:chOff x="0" y="3268345"/>
            <a:chExt cx="9144000" cy="146304"/>
          </a:xfrm>
        </p:grpSpPr>
        <p:sp>
          <p:nvSpPr>
            <p:cNvPr id="5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/>
            <p:nvPr userDrawn="1"/>
          </p:nvSpPr>
          <p:spPr>
            <a:xfrm>
              <a:off x="5181600" y="3268345"/>
              <a:ext cx="1096963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4"/>
            <p:cNvSpPr/>
            <p:nvPr userDrawn="1"/>
          </p:nvSpPr>
          <p:spPr>
            <a:xfrm>
              <a:off x="6278563" y="3268345"/>
              <a:ext cx="1096962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5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D1838-0321-4CCA-A280-F9B5453EE3F9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66116-C699-4910-B66C-95891321B3A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lodret 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flipH="1">
            <a:off x="0" y="1371600"/>
            <a:ext cx="9144000" cy="73025"/>
            <a:chOff x="0" y="3268345"/>
            <a:chExt cx="9144000" cy="146304"/>
          </a:xfrm>
        </p:grpSpPr>
        <p:sp>
          <p:nvSpPr>
            <p:cNvPr id="5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9"/>
            <p:cNvSpPr/>
            <p:nvPr userDrawn="1"/>
          </p:nvSpPr>
          <p:spPr>
            <a:xfrm>
              <a:off x="5181600" y="3268345"/>
              <a:ext cx="1096962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0"/>
            <p:cNvSpPr/>
            <p:nvPr userDrawn="1"/>
          </p:nvSpPr>
          <p:spPr>
            <a:xfrm>
              <a:off x="6278562" y="3268345"/>
              <a:ext cx="1096963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1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18D08-A74C-433A-83A9-D04918857AA4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59A67-1FD9-4D7F-AFC3-B44BC4C41EB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 rot="5400000" flipH="1">
            <a:off x="3332163" y="3384550"/>
            <a:ext cx="6867525" cy="73025"/>
            <a:chOff x="0" y="3268345"/>
            <a:chExt cx="9144000" cy="146304"/>
          </a:xfrm>
        </p:grpSpPr>
        <p:sp>
          <p:nvSpPr>
            <p:cNvPr id="5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 userDrawn="1"/>
          </p:nvSpPr>
          <p:spPr>
            <a:xfrm>
              <a:off x="5180755" y="3268344"/>
              <a:ext cx="109914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 userDrawn="1"/>
          </p:nvSpPr>
          <p:spPr>
            <a:xfrm>
              <a:off x="6279894" y="3268345"/>
              <a:ext cx="1097027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0"/>
            <p:cNvSpPr/>
            <p:nvPr userDrawn="1"/>
          </p:nvSpPr>
          <p:spPr>
            <a:xfrm>
              <a:off x="7376922" y="3268344"/>
              <a:ext cx="1097026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838950" y="6356350"/>
            <a:ext cx="18684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CB575-9FD0-4C54-AD22-463AD94C9A4D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F90C-5E5C-40C3-8CCE-903BFB0653F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0" y="1371600"/>
            <a:ext cx="9144000" cy="73025"/>
            <a:chOff x="0" y="3268345"/>
            <a:chExt cx="9144000" cy="146304"/>
          </a:xfrm>
        </p:grpSpPr>
        <p:sp>
          <p:nvSpPr>
            <p:cNvPr id="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5"/>
            <p:cNvSpPr/>
            <p:nvPr userDrawn="1"/>
          </p:nvSpPr>
          <p:spPr>
            <a:xfrm>
              <a:off x="5181600" y="3268345"/>
              <a:ext cx="1096963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6"/>
            <p:cNvSpPr/>
            <p:nvPr userDrawn="1"/>
          </p:nvSpPr>
          <p:spPr>
            <a:xfrm>
              <a:off x="6278563" y="3268345"/>
              <a:ext cx="1096962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7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2E73C-1A8D-4607-B2B9-1BFBFC2E0555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2AD16-7077-41B7-8280-4F020703B2D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 flipH="1">
            <a:off x="0" y="4229100"/>
            <a:ext cx="9144000" cy="146050"/>
            <a:chOff x="0" y="3268345"/>
            <a:chExt cx="9144000" cy="146304"/>
          </a:xfrm>
        </p:grpSpPr>
        <p:sp>
          <p:nvSpPr>
            <p:cNvPr id="5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4"/>
            <p:cNvSpPr/>
            <p:nvPr userDrawn="1"/>
          </p:nvSpPr>
          <p:spPr>
            <a:xfrm>
              <a:off x="5181600" y="3268345"/>
              <a:ext cx="1096962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5"/>
            <p:cNvSpPr/>
            <p:nvPr userDrawn="1"/>
          </p:nvSpPr>
          <p:spPr>
            <a:xfrm>
              <a:off x="6278562" y="3268345"/>
              <a:ext cx="1096963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6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1FE4B-AA4D-43D4-A3E0-1F507D15BE69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55B88-A1ED-47B1-9838-902E04071B4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0" y="1371600"/>
            <a:ext cx="9144000" cy="73025"/>
            <a:chOff x="0" y="3268345"/>
            <a:chExt cx="9144000" cy="146304"/>
          </a:xfrm>
        </p:grpSpPr>
        <p:sp>
          <p:nvSpPr>
            <p:cNvPr id="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6"/>
            <p:cNvSpPr/>
            <p:nvPr userDrawn="1"/>
          </p:nvSpPr>
          <p:spPr>
            <a:xfrm>
              <a:off x="5181600" y="3268345"/>
              <a:ext cx="1096963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7"/>
            <p:cNvSpPr/>
            <p:nvPr userDrawn="1"/>
          </p:nvSpPr>
          <p:spPr>
            <a:xfrm>
              <a:off x="6278563" y="3268345"/>
              <a:ext cx="1096962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8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42EC0-CB69-4EF0-ADBC-C5AFA2D232C4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D6579-8B57-4DE8-90B5-105044379C5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0" y="1371600"/>
            <a:ext cx="9144000" cy="73025"/>
            <a:chOff x="0" y="3268345"/>
            <a:chExt cx="9144000" cy="146304"/>
          </a:xfrm>
        </p:grpSpPr>
        <p:sp>
          <p:nvSpPr>
            <p:cNvPr id="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8"/>
            <p:cNvSpPr/>
            <p:nvPr userDrawn="1"/>
          </p:nvSpPr>
          <p:spPr>
            <a:xfrm>
              <a:off x="5181600" y="3268345"/>
              <a:ext cx="1096963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19"/>
            <p:cNvSpPr/>
            <p:nvPr userDrawn="1"/>
          </p:nvSpPr>
          <p:spPr>
            <a:xfrm>
              <a:off x="6278563" y="3268345"/>
              <a:ext cx="1096962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20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D828E-6FC2-4257-918F-38E24355C6B0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26B5E-3264-4E26-B98B-412D5240B3B5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/>
        </p:nvGrpSpPr>
        <p:grpSpPr bwMode="auto">
          <a:xfrm flipH="1">
            <a:off x="0" y="1371600"/>
            <a:ext cx="9144000" cy="73025"/>
            <a:chOff x="0" y="3268345"/>
            <a:chExt cx="9144000" cy="146304"/>
          </a:xfrm>
        </p:grpSpPr>
        <p:sp>
          <p:nvSpPr>
            <p:cNvPr id="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Rectangle 14"/>
            <p:cNvSpPr/>
            <p:nvPr userDrawn="1"/>
          </p:nvSpPr>
          <p:spPr>
            <a:xfrm>
              <a:off x="5181600" y="3268345"/>
              <a:ext cx="1096962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5"/>
            <p:cNvSpPr/>
            <p:nvPr userDrawn="1"/>
          </p:nvSpPr>
          <p:spPr>
            <a:xfrm>
              <a:off x="6278562" y="3268345"/>
              <a:ext cx="1096963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6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0652B-5DE4-4498-BC37-FBF479E74400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917EF-7C74-4F9D-9220-FBF916A05BD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-9525" y="-19050"/>
            <a:ext cx="9144000" cy="147638"/>
            <a:chOff x="0" y="3268345"/>
            <a:chExt cx="9144000" cy="146304"/>
          </a:xfrm>
        </p:grpSpPr>
        <p:sp>
          <p:nvSpPr>
            <p:cNvPr id="3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12"/>
            <p:cNvSpPr/>
            <p:nvPr userDrawn="1"/>
          </p:nvSpPr>
          <p:spPr>
            <a:xfrm>
              <a:off x="5495925" y="3268345"/>
              <a:ext cx="1096963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Rectangle 13"/>
            <p:cNvSpPr/>
            <p:nvPr userDrawn="1"/>
          </p:nvSpPr>
          <p:spPr>
            <a:xfrm>
              <a:off x="6592888" y="3268345"/>
              <a:ext cx="1096962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4"/>
            <p:cNvSpPr/>
            <p:nvPr userDrawn="1"/>
          </p:nvSpPr>
          <p:spPr>
            <a:xfrm>
              <a:off x="7689850" y="3268345"/>
              <a:ext cx="1096963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09C6-54F6-435D-BD99-482F1A09F38D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7D4D8-CB42-46DC-B540-92C3F4003FC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3"/>
          <p:cNvGrpSpPr>
            <a:grpSpLocks/>
          </p:cNvGrpSpPr>
          <p:nvPr/>
        </p:nvGrpSpPr>
        <p:grpSpPr bwMode="auto">
          <a:xfrm flipH="1">
            <a:off x="0" y="1143000"/>
            <a:ext cx="9144000" cy="73025"/>
            <a:chOff x="0" y="3268345"/>
            <a:chExt cx="9144000" cy="146304"/>
          </a:xfrm>
        </p:grpSpPr>
        <p:sp>
          <p:nvSpPr>
            <p:cNvPr id="6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5"/>
            <p:cNvSpPr/>
            <p:nvPr userDrawn="1"/>
          </p:nvSpPr>
          <p:spPr>
            <a:xfrm>
              <a:off x="5181600" y="3268345"/>
              <a:ext cx="1096962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6"/>
            <p:cNvSpPr/>
            <p:nvPr userDrawn="1"/>
          </p:nvSpPr>
          <p:spPr>
            <a:xfrm>
              <a:off x="6278562" y="3268345"/>
              <a:ext cx="1096963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7"/>
            <p:cNvSpPr/>
            <p:nvPr userDrawn="1"/>
          </p:nvSpPr>
          <p:spPr>
            <a:xfrm>
              <a:off x="7375525" y="3268345"/>
              <a:ext cx="109855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53671-30AC-453A-BD46-6428E4430826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614CC-F506-4366-BCF2-356187B52C65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9525" y="-19050"/>
            <a:ext cx="9144000" cy="147638"/>
            <a:chOff x="0" y="3268345"/>
            <a:chExt cx="9144000" cy="146304"/>
          </a:xfrm>
        </p:grpSpPr>
        <p:sp>
          <p:nvSpPr>
            <p:cNvPr id="6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7"/>
            <p:cNvSpPr/>
            <p:nvPr userDrawn="1"/>
          </p:nvSpPr>
          <p:spPr>
            <a:xfrm>
              <a:off x="5495925" y="3268345"/>
              <a:ext cx="1096963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8"/>
            <p:cNvSpPr/>
            <p:nvPr userDrawn="1"/>
          </p:nvSpPr>
          <p:spPr>
            <a:xfrm>
              <a:off x="6592888" y="3268345"/>
              <a:ext cx="1096962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9"/>
            <p:cNvSpPr/>
            <p:nvPr userDrawn="1"/>
          </p:nvSpPr>
          <p:spPr>
            <a:xfrm>
              <a:off x="7689850" y="3268345"/>
              <a:ext cx="1096963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 rtlCol="0">
            <a:normAutofit/>
          </a:bodyPr>
          <a:lstStyle/>
          <a:p>
            <a:pPr lvl="0"/>
            <a:r>
              <a:rPr lang="da-DK" noProof="0" smtClean="0"/>
              <a:t>Klik på ikonet for at tilføje et billede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E5498-DE60-477F-BE31-5BBE47A09F67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7E96F-FF04-4BF3-8C99-BEA9CD8B594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383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pPr>
              <a:defRPr/>
            </a:pPr>
            <a:fld id="{70BE72BD-2F98-4AC6-B585-1B6ADC67141D}" type="datetimeFigureOut">
              <a:rPr lang="da-DK"/>
              <a:pPr>
                <a:defRPr/>
              </a:pPr>
              <a:t>01-11-2011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37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pPr>
              <a:defRPr/>
            </a:pPr>
            <a:fld id="{639E7942-9432-4C39-B935-8443D72BC80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”</a:t>
            </a:r>
            <a:r>
              <a:rPr lang="da-DK" dirty="0" err="1" smtClean="0"/>
              <a:t>Lingvoculturology</a:t>
            </a:r>
            <a:r>
              <a:rPr lang="da-DK" dirty="0" smtClean="0"/>
              <a:t> – a relevant research </a:t>
            </a:r>
            <a:r>
              <a:rPr lang="da-DK" dirty="0" err="1" smtClean="0"/>
              <a:t>area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13314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mtClean="0"/>
              <a:t>Claus Mathiesen</a:t>
            </a:r>
          </a:p>
          <a:p>
            <a:r>
              <a:rPr lang="da-DK" smtClean="0"/>
              <a:t>Institute of Foreign Languages</a:t>
            </a:r>
          </a:p>
          <a:p>
            <a:r>
              <a:rPr lang="da-DK" smtClean="0"/>
              <a:t>Royal Danish Defence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dsholder til indhold 4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r>
              <a:rPr lang="da-DK" smtClean="0"/>
              <a:t>all texts are to be seen as products of a given language and a given culture at the same time</a:t>
            </a:r>
          </a:p>
          <a:p>
            <a:r>
              <a:rPr lang="da-DK" smtClean="0"/>
              <a:t>very often, the specific cultural information is based on associations, that is, at the very peryphery of meaning</a:t>
            </a:r>
          </a:p>
          <a:p>
            <a:r>
              <a:rPr lang="da-DK" smtClean="0"/>
              <a:t>these elements of meaning are often related to the system of values of a given group (people)</a:t>
            </a:r>
          </a:p>
          <a:p>
            <a:endParaRPr lang="da-DK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Text</a:t>
            </a:r>
            <a:r>
              <a:rPr lang="da-DK" dirty="0" smtClean="0"/>
              <a:t>, </a:t>
            </a:r>
            <a:r>
              <a:rPr lang="da-DK" dirty="0" err="1" smtClean="0"/>
              <a:t>language</a:t>
            </a:r>
            <a:r>
              <a:rPr lang="da-DK" dirty="0" smtClean="0"/>
              <a:t> and </a:t>
            </a:r>
            <a:r>
              <a:rPr lang="da-DK" dirty="0" err="1" smtClean="0"/>
              <a:t>culture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149725" y="2054225"/>
            <a:ext cx="2447925" cy="2376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5" name="Højrepil 4"/>
          <p:cNvSpPr/>
          <p:nvPr/>
        </p:nvSpPr>
        <p:spPr>
          <a:xfrm rot="19474376">
            <a:off x="2555875" y="3732213"/>
            <a:ext cx="1849438" cy="1241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6" name="Nedadgående pil 5"/>
          <p:cNvSpPr/>
          <p:nvPr/>
        </p:nvSpPr>
        <p:spPr>
          <a:xfrm rot="19001103">
            <a:off x="6189663" y="4086225"/>
            <a:ext cx="1079500" cy="1044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7" name="Afrundet rektangel 6"/>
          <p:cNvSpPr/>
          <p:nvPr/>
        </p:nvSpPr>
        <p:spPr>
          <a:xfrm>
            <a:off x="330200" y="5035550"/>
            <a:ext cx="2305050" cy="15843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9" name="Afrundet rektangel 8"/>
          <p:cNvSpPr/>
          <p:nvPr/>
        </p:nvSpPr>
        <p:spPr>
          <a:xfrm>
            <a:off x="6689725" y="5084763"/>
            <a:ext cx="2305050" cy="1584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23558" name="Tekstboks 9"/>
          <p:cNvSpPr txBox="1">
            <a:spLocks noChangeArrowheads="1"/>
          </p:cNvSpPr>
          <p:nvPr/>
        </p:nvSpPr>
        <p:spPr bwMode="auto">
          <a:xfrm>
            <a:off x="557213" y="5394325"/>
            <a:ext cx="1792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800">
                <a:latin typeface="Gill Sans MT" pitchFamily="34" charset="0"/>
              </a:rPr>
              <a:t>Objective reality</a:t>
            </a:r>
          </a:p>
        </p:txBody>
      </p:sp>
      <p:sp>
        <p:nvSpPr>
          <p:cNvPr id="23559" name="Tekstboks 10"/>
          <p:cNvSpPr txBox="1">
            <a:spLocks noChangeArrowheads="1"/>
          </p:cNvSpPr>
          <p:nvPr/>
        </p:nvSpPr>
        <p:spPr bwMode="auto">
          <a:xfrm>
            <a:off x="6875463" y="5229225"/>
            <a:ext cx="1792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000" b="1">
                <a:latin typeface="Gill Sans MT" pitchFamily="34" charset="0"/>
              </a:rPr>
              <a:t>Picture of the world shaped by language</a:t>
            </a:r>
          </a:p>
        </p:txBody>
      </p:sp>
      <p:sp>
        <p:nvSpPr>
          <p:cNvPr id="23560" name="Tekstboks 11"/>
          <p:cNvSpPr txBox="1">
            <a:spLocks noChangeArrowheads="1"/>
          </p:cNvSpPr>
          <p:nvPr/>
        </p:nvSpPr>
        <p:spPr bwMode="auto">
          <a:xfrm rot="-2096059">
            <a:off x="2347913" y="4156075"/>
            <a:ext cx="2160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000">
                <a:latin typeface="Gill Sans MT" pitchFamily="34" charset="0"/>
              </a:rPr>
              <a:t>Consciousness</a:t>
            </a:r>
            <a:endParaRPr lang="da-DK" sz="2400">
              <a:latin typeface="Gill Sans MT" pitchFamily="34" charset="0"/>
            </a:endParaRPr>
          </a:p>
        </p:txBody>
      </p:sp>
      <p:sp>
        <p:nvSpPr>
          <p:cNvPr id="23561" name="Tekstboks 12"/>
          <p:cNvSpPr txBox="1">
            <a:spLocks noChangeArrowheads="1"/>
          </p:cNvSpPr>
          <p:nvPr/>
        </p:nvSpPr>
        <p:spPr bwMode="auto">
          <a:xfrm>
            <a:off x="4294188" y="3144838"/>
            <a:ext cx="21605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400">
                <a:latin typeface="Gill Sans MT" pitchFamily="34" charset="0"/>
              </a:rPr>
              <a:t>Language</a:t>
            </a:r>
          </a:p>
        </p:txBody>
      </p:sp>
      <p:sp>
        <p:nvSpPr>
          <p:cNvPr id="23562" name="Tekstboks 13"/>
          <p:cNvSpPr txBox="1">
            <a:spLocks noChangeArrowheads="1"/>
          </p:cNvSpPr>
          <p:nvPr/>
        </p:nvSpPr>
        <p:spPr bwMode="auto">
          <a:xfrm>
            <a:off x="179388" y="304800"/>
            <a:ext cx="84963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400" b="1">
                <a:latin typeface="Gill Sans MT" pitchFamily="34" charset="0"/>
              </a:rPr>
              <a:t>Sapir/Whorf: human beings see/experience reality through their language, that means, differently</a:t>
            </a:r>
          </a:p>
        </p:txBody>
      </p:sp>
      <p:sp>
        <p:nvSpPr>
          <p:cNvPr id="16" name="Højre-venstrepil 15"/>
          <p:cNvSpPr/>
          <p:nvPr/>
        </p:nvSpPr>
        <p:spPr>
          <a:xfrm>
            <a:off x="3132138" y="5370513"/>
            <a:ext cx="3322637" cy="8302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23564" name="Tekstboks 16"/>
          <p:cNvSpPr txBox="1">
            <a:spLocks noChangeArrowheads="1"/>
          </p:cNvSpPr>
          <p:nvPr/>
        </p:nvSpPr>
        <p:spPr bwMode="auto">
          <a:xfrm>
            <a:off x="4684713" y="5524500"/>
            <a:ext cx="2159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800" b="1">
                <a:latin typeface="Gill Sans MT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r>
              <a:rPr lang="da-DK" smtClean="0"/>
              <a:t>”universalism”</a:t>
            </a:r>
          </a:p>
          <a:p>
            <a:pPr lvl="1"/>
            <a:r>
              <a:rPr lang="da-DK" smtClean="0"/>
              <a:t>”people might speak differently, but they think more or less in the same way”</a:t>
            </a:r>
          </a:p>
          <a:p>
            <a:pPr lvl="1"/>
            <a:endParaRPr lang="da-DK" smtClean="0"/>
          </a:p>
          <a:p>
            <a:r>
              <a:rPr lang="da-DK" smtClean="0"/>
              <a:t>”humboldtianism”</a:t>
            </a:r>
          </a:p>
          <a:p>
            <a:pPr lvl="1"/>
            <a:r>
              <a:rPr lang="da-DK" smtClean="0"/>
              <a:t>”that people speak differently, depicts the fact, that they think differently, and thus , have a different perception of the surrounding world”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From Chomsky to Humboldt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da-DK" dirty="0" err="1" smtClean="0"/>
              <a:t>Culture</a:t>
            </a:r>
            <a:r>
              <a:rPr lang="da-DK" dirty="0" smtClean="0"/>
              <a:t> </a:t>
            </a:r>
            <a:r>
              <a:rPr lang="da-DK" dirty="0" err="1" smtClean="0"/>
              <a:t>develops</a:t>
            </a:r>
            <a:r>
              <a:rPr lang="da-DK" dirty="0" smtClean="0"/>
              <a:t> in to </a:t>
            </a:r>
            <a:r>
              <a:rPr lang="da-DK" dirty="0" err="1" smtClean="0"/>
              <a:t>main</a:t>
            </a:r>
            <a:r>
              <a:rPr lang="da-DK" dirty="0" smtClean="0"/>
              <a:t> </a:t>
            </a:r>
            <a:r>
              <a:rPr lang="da-DK" dirty="0" err="1" smtClean="0"/>
              <a:t>directions</a:t>
            </a:r>
            <a:r>
              <a:rPr lang="da-DK" dirty="0" smtClean="0"/>
              <a:t>:</a:t>
            </a:r>
          </a:p>
          <a:p>
            <a:pPr marL="457200" lvl="1" indent="0" fontAlgn="auto">
              <a:spcAft>
                <a:spcPts val="0"/>
              </a:spcAft>
              <a:buClr>
                <a:schemeClr val="accent4"/>
              </a:buClr>
              <a:buFont typeface="Wingdings 2" pitchFamily="18" charset="2"/>
              <a:buNone/>
              <a:defRPr/>
            </a:pPr>
            <a:r>
              <a:rPr lang="da-DK" dirty="0" smtClean="0"/>
              <a:t>to cover the </a:t>
            </a:r>
            <a:r>
              <a:rPr lang="da-DK" dirty="0" err="1" smtClean="0"/>
              <a:t>material</a:t>
            </a:r>
            <a:r>
              <a:rPr lang="da-DK" dirty="0" smtClean="0"/>
              <a:t> </a:t>
            </a:r>
            <a:r>
              <a:rPr lang="da-DK" dirty="0" err="1" smtClean="0"/>
              <a:t>needs</a:t>
            </a:r>
            <a:r>
              <a:rPr lang="da-DK" dirty="0" smtClean="0"/>
              <a:t> of the human </a:t>
            </a:r>
            <a:r>
              <a:rPr lang="da-DK" dirty="0" err="1" smtClean="0"/>
              <a:t>being</a:t>
            </a:r>
            <a:endParaRPr lang="da-DK" dirty="0" smtClean="0"/>
          </a:p>
          <a:p>
            <a:pPr lvl="1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da-DK" dirty="0" smtClean="0"/>
              <a:t>-&gt; ”civilisation”</a:t>
            </a:r>
          </a:p>
          <a:p>
            <a:pPr lvl="1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da-DK" dirty="0" smtClean="0"/>
              <a:t>to cover the spiritual </a:t>
            </a:r>
            <a:r>
              <a:rPr lang="da-DK" dirty="0" err="1" smtClean="0"/>
              <a:t>needs</a:t>
            </a:r>
            <a:r>
              <a:rPr lang="da-DK" dirty="0" smtClean="0"/>
              <a:t> of the human </a:t>
            </a:r>
            <a:r>
              <a:rPr lang="da-DK" dirty="0" err="1" smtClean="0"/>
              <a:t>being</a:t>
            </a:r>
            <a:endParaRPr lang="da-DK" dirty="0" smtClean="0"/>
          </a:p>
          <a:p>
            <a:pPr lvl="1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da-DK" dirty="0" smtClean="0"/>
              <a:t>-&gt; ”</a:t>
            </a:r>
            <a:r>
              <a:rPr lang="da-DK" dirty="0" err="1" smtClean="0"/>
              <a:t>culture</a:t>
            </a:r>
            <a:r>
              <a:rPr lang="da-DK" dirty="0" smtClean="0"/>
              <a:t>” </a:t>
            </a:r>
            <a:r>
              <a:rPr lang="da-DK" dirty="0" err="1" smtClean="0"/>
              <a:t>having</a:t>
            </a:r>
            <a:r>
              <a:rPr lang="da-DK" dirty="0" smtClean="0"/>
              <a:t> a </a:t>
            </a:r>
            <a:r>
              <a:rPr lang="da-DK" dirty="0" err="1" smtClean="0"/>
              <a:t>symbolic</a:t>
            </a:r>
            <a:r>
              <a:rPr lang="da-DK" dirty="0" smtClean="0"/>
              <a:t> nature</a:t>
            </a:r>
          </a:p>
          <a:p>
            <a:pPr lvl="1" fontAlgn="auto">
              <a:spcAft>
                <a:spcPts val="0"/>
              </a:spcAft>
              <a:buClr>
                <a:schemeClr val="accent4"/>
              </a:buClr>
              <a:defRPr/>
            </a:pPr>
            <a:endParaRPr lang="da-DK" dirty="0"/>
          </a:p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To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issue</a:t>
            </a:r>
            <a:r>
              <a:rPr lang="da-DK" dirty="0" smtClean="0"/>
              <a:t>, ”</a:t>
            </a:r>
            <a:r>
              <a:rPr lang="da-DK" dirty="0" err="1" smtClean="0"/>
              <a:t>lingvoculturology</a:t>
            </a:r>
            <a:r>
              <a:rPr lang="da-DK" dirty="0" smtClean="0"/>
              <a:t>”, ”</a:t>
            </a:r>
            <a:r>
              <a:rPr lang="da-DK" dirty="0" err="1" smtClean="0"/>
              <a:t>culture</a:t>
            </a:r>
            <a:r>
              <a:rPr lang="da-DK" dirty="0" smtClean="0"/>
              <a:t>” is of more </a:t>
            </a:r>
            <a:r>
              <a:rPr lang="da-DK" dirty="0" err="1" smtClean="0"/>
              <a:t>importance</a:t>
            </a:r>
            <a:r>
              <a:rPr lang="da-DK" dirty="0" smtClean="0"/>
              <a:t> </a:t>
            </a:r>
            <a:r>
              <a:rPr lang="da-DK" dirty="0" err="1" smtClean="0"/>
              <a:t>than</a:t>
            </a:r>
            <a:r>
              <a:rPr lang="da-DK" dirty="0" smtClean="0"/>
              <a:t> ”civilisation”</a:t>
            </a:r>
          </a:p>
          <a:p>
            <a:pPr lvl="1" fontAlgn="auto">
              <a:spcAft>
                <a:spcPts val="0"/>
              </a:spcAft>
              <a:buClr>
                <a:schemeClr val="accent4"/>
              </a:buClr>
              <a:defRPr/>
            </a:pP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Culture</a:t>
            </a:r>
            <a:r>
              <a:rPr lang="da-DK" dirty="0" smtClean="0"/>
              <a:t> and Civilisation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Every</a:t>
            </a:r>
            <a:r>
              <a:rPr lang="da-DK" dirty="0" smtClean="0"/>
              <a:t> new </a:t>
            </a:r>
            <a:r>
              <a:rPr lang="da-DK" dirty="0" err="1" smtClean="0"/>
              <a:t>bearer</a:t>
            </a:r>
            <a:r>
              <a:rPr lang="da-DK" dirty="0" smtClean="0"/>
              <a:t> of a </a:t>
            </a:r>
            <a:r>
              <a:rPr lang="da-DK" dirty="0" err="1" smtClean="0"/>
              <a:t>language</a:t>
            </a:r>
            <a:r>
              <a:rPr lang="da-DK" dirty="0" smtClean="0"/>
              <a:t> </a:t>
            </a:r>
            <a:r>
              <a:rPr lang="da-DK" dirty="0" err="1" smtClean="0"/>
              <a:t>creates</a:t>
            </a:r>
            <a:r>
              <a:rPr lang="da-DK" dirty="0" smtClean="0"/>
              <a:t> his vision of the </a:t>
            </a:r>
            <a:r>
              <a:rPr lang="da-DK" dirty="0" err="1" smtClean="0"/>
              <a:t>world</a:t>
            </a:r>
            <a:r>
              <a:rPr lang="da-DK" dirty="0" smtClean="0"/>
              <a:t> NOT </a:t>
            </a:r>
            <a:r>
              <a:rPr lang="da-DK" dirty="0" err="1" smtClean="0"/>
              <a:t>based</a:t>
            </a:r>
            <a:r>
              <a:rPr lang="da-DK" dirty="0" smtClean="0"/>
              <a:t> on an independent  </a:t>
            </a:r>
            <a:r>
              <a:rPr lang="da-DK" dirty="0" err="1" smtClean="0"/>
              <a:t>arranging</a:t>
            </a:r>
            <a:r>
              <a:rPr lang="da-DK" dirty="0" smtClean="0"/>
              <a:t> of his of his </a:t>
            </a:r>
            <a:r>
              <a:rPr lang="da-DK" dirty="0" err="1" smtClean="0"/>
              <a:t>own</a:t>
            </a:r>
            <a:r>
              <a:rPr lang="da-DK" dirty="0" smtClean="0"/>
              <a:t> </a:t>
            </a:r>
            <a:r>
              <a:rPr lang="da-DK" dirty="0" err="1" smtClean="0"/>
              <a:t>thoughts</a:t>
            </a:r>
            <a:r>
              <a:rPr lang="da-DK" dirty="0" smtClean="0"/>
              <a:t> and </a:t>
            </a:r>
            <a:r>
              <a:rPr lang="da-DK" dirty="0" err="1" smtClean="0"/>
              <a:t>impressions</a:t>
            </a:r>
            <a:r>
              <a:rPr lang="da-DK" dirty="0" smtClean="0"/>
              <a:t>, but in the </a:t>
            </a:r>
            <a:r>
              <a:rPr lang="da-DK" dirty="0" err="1" smtClean="0"/>
              <a:t>framework</a:t>
            </a:r>
            <a:r>
              <a:rPr lang="da-DK" dirty="0" smtClean="0"/>
              <a:t> of the </a:t>
            </a:r>
            <a:r>
              <a:rPr lang="da-DK" dirty="0" err="1" smtClean="0"/>
              <a:t>experience</a:t>
            </a:r>
            <a:r>
              <a:rPr lang="da-DK" dirty="0" smtClean="0"/>
              <a:t> of his </a:t>
            </a:r>
            <a:r>
              <a:rPr lang="da-DK" dirty="0" err="1" smtClean="0"/>
              <a:t>ancestors</a:t>
            </a:r>
            <a:r>
              <a:rPr lang="da-DK" dirty="0" smtClean="0"/>
              <a:t>, </a:t>
            </a:r>
            <a:r>
              <a:rPr lang="da-DK" dirty="0" err="1" smtClean="0"/>
              <a:t>embedded</a:t>
            </a:r>
            <a:r>
              <a:rPr lang="da-DK" dirty="0" smtClean="0"/>
              <a:t> in the </a:t>
            </a:r>
            <a:r>
              <a:rPr lang="da-DK" dirty="0" err="1" smtClean="0"/>
              <a:t>meanings</a:t>
            </a:r>
            <a:r>
              <a:rPr lang="da-DK" dirty="0" smtClean="0"/>
              <a:t> of the </a:t>
            </a:r>
            <a:r>
              <a:rPr lang="da-DK" dirty="0" err="1" smtClean="0"/>
              <a:t>language</a:t>
            </a:r>
            <a:r>
              <a:rPr lang="da-DK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At the same time, </a:t>
            </a:r>
            <a:r>
              <a:rPr lang="da-DK" dirty="0" err="1" smtClean="0"/>
              <a:t>language</a:t>
            </a:r>
            <a:r>
              <a:rPr lang="da-DK" dirty="0" smtClean="0"/>
              <a:t> is a </a:t>
            </a:r>
            <a:r>
              <a:rPr lang="da-DK" dirty="0" err="1" smtClean="0"/>
              <a:t>mean</a:t>
            </a:r>
            <a:r>
              <a:rPr lang="da-DK" dirty="0" smtClean="0"/>
              <a:t> of </a:t>
            </a:r>
            <a:r>
              <a:rPr lang="da-DK" dirty="0" err="1" smtClean="0"/>
              <a:t>discovering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r>
              <a:rPr lang="da-DK" dirty="0" smtClean="0"/>
              <a:t>, </a:t>
            </a:r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not </a:t>
            </a:r>
            <a:r>
              <a:rPr lang="da-DK" dirty="0" err="1" smtClean="0"/>
              <a:t>yet</a:t>
            </a:r>
            <a:r>
              <a:rPr lang="da-DK" dirty="0" smtClean="0"/>
              <a:t> </a:t>
            </a:r>
            <a:r>
              <a:rPr lang="da-DK" dirty="0" err="1" smtClean="0"/>
              <a:t>discovered</a:t>
            </a:r>
            <a:r>
              <a:rPr lang="da-DK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Language not </a:t>
            </a:r>
            <a:r>
              <a:rPr lang="da-DK" dirty="0" err="1" smtClean="0"/>
              <a:t>only</a:t>
            </a:r>
            <a:r>
              <a:rPr lang="da-DK" dirty="0" smtClean="0"/>
              <a:t> gives </a:t>
            </a:r>
            <a:r>
              <a:rPr lang="da-DK" dirty="0" err="1" smtClean="0"/>
              <a:t>names</a:t>
            </a:r>
            <a:r>
              <a:rPr lang="da-DK" dirty="0" smtClean="0"/>
              <a:t> to </a:t>
            </a:r>
            <a:r>
              <a:rPr lang="da-DK" dirty="0" err="1" smtClean="0"/>
              <a:t>things</a:t>
            </a:r>
            <a:r>
              <a:rPr lang="da-DK" dirty="0" smtClean="0"/>
              <a:t> in a </a:t>
            </a:r>
            <a:r>
              <a:rPr lang="da-DK" dirty="0" err="1" smtClean="0"/>
              <a:t>culture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developes</a:t>
            </a:r>
            <a:r>
              <a:rPr lang="da-DK" dirty="0" smtClean="0"/>
              <a:t> </a:t>
            </a:r>
            <a:r>
              <a:rPr lang="da-DK" dirty="0" err="1" smtClean="0"/>
              <a:t>within</a:t>
            </a:r>
            <a:r>
              <a:rPr lang="da-DK" dirty="0" smtClean="0"/>
              <a:t> the </a:t>
            </a:r>
            <a:r>
              <a:rPr lang="da-DK" dirty="0" err="1" smtClean="0"/>
              <a:t>culture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Language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r>
              <a:rPr lang="da-DK" smtClean="0"/>
              <a:t>Language is</a:t>
            </a:r>
          </a:p>
          <a:p>
            <a:pPr lvl="1"/>
            <a:r>
              <a:rPr lang="da-DK" smtClean="0"/>
              <a:t>a precondition of culture</a:t>
            </a:r>
          </a:p>
          <a:p>
            <a:pPr lvl="1"/>
            <a:r>
              <a:rPr lang="da-DK" smtClean="0"/>
              <a:t>a foundation of culture</a:t>
            </a:r>
          </a:p>
          <a:p>
            <a:pPr lvl="1"/>
            <a:r>
              <a:rPr lang="da-DK" smtClean="0"/>
              <a:t>a product of culture</a:t>
            </a:r>
          </a:p>
          <a:p>
            <a:pPr lvl="1"/>
            <a:endParaRPr lang="da-DK" smtClean="0"/>
          </a:p>
          <a:p>
            <a:r>
              <a:rPr lang="da-DK" smtClean="0"/>
              <a:t>Heidegger: ”language is the home of human existence”</a:t>
            </a:r>
          </a:p>
          <a:p>
            <a:r>
              <a:rPr lang="da-DK" smtClean="0"/>
              <a:t>the studie of language is a strategic science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Language and </a:t>
            </a:r>
            <a:r>
              <a:rPr lang="da-DK" dirty="0" err="1" smtClean="0"/>
              <a:t>culture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r>
              <a:rPr lang="da-DK" smtClean="0"/>
              <a:t>the idea of studying the culture through the language is not a new one</a:t>
            </a:r>
          </a:p>
          <a:p>
            <a:endParaRPr lang="da-DK" smtClean="0"/>
          </a:p>
          <a:p>
            <a:r>
              <a:rPr lang="da-DK" smtClean="0"/>
              <a:t>lingustics  - lingvoculturology  -  culturology</a:t>
            </a:r>
          </a:p>
          <a:p>
            <a:endParaRPr lang="da-DK" smtClean="0"/>
          </a:p>
          <a:p>
            <a:r>
              <a:rPr lang="da-DK" smtClean="0"/>
              <a:t>lingvoculturology = the studie af the traces of culture in a given language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Lingvoculturology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descriptive</a:t>
            </a:r>
            <a:r>
              <a:rPr lang="da-DK" dirty="0" smtClean="0"/>
              <a:t>: a social </a:t>
            </a:r>
            <a:r>
              <a:rPr lang="da-DK" dirty="0" err="1" smtClean="0"/>
              <a:t>group</a:t>
            </a:r>
            <a:r>
              <a:rPr lang="da-DK" dirty="0" smtClean="0"/>
              <a:t>, an </a:t>
            </a:r>
            <a:r>
              <a:rPr lang="da-DK" dirty="0" err="1" smtClean="0"/>
              <a:t>etnic</a:t>
            </a:r>
            <a:r>
              <a:rPr lang="da-DK" dirty="0" smtClean="0"/>
              <a:t> </a:t>
            </a:r>
            <a:r>
              <a:rPr lang="da-DK" dirty="0" err="1" smtClean="0"/>
              <a:t>group</a:t>
            </a:r>
            <a:r>
              <a:rPr lang="da-DK" dirty="0" smtClean="0"/>
              <a:t>, a </a:t>
            </a:r>
            <a:r>
              <a:rPr lang="da-DK" dirty="0" err="1" smtClean="0"/>
              <a:t>people</a:t>
            </a:r>
            <a:r>
              <a:rPr lang="da-DK" dirty="0" smtClean="0"/>
              <a:t> etc.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diachronic</a:t>
            </a:r>
            <a:r>
              <a:rPr lang="da-DK" dirty="0" smtClean="0"/>
              <a:t>: </a:t>
            </a:r>
            <a:r>
              <a:rPr lang="da-DK" dirty="0" err="1" smtClean="0"/>
              <a:t>registering</a:t>
            </a:r>
            <a:r>
              <a:rPr lang="da-DK" dirty="0" smtClean="0"/>
              <a:t> </a:t>
            </a:r>
            <a:r>
              <a:rPr lang="da-DK" dirty="0" err="1" smtClean="0"/>
              <a:t>changes</a:t>
            </a:r>
            <a:r>
              <a:rPr lang="da-DK" dirty="0" smtClean="0"/>
              <a:t> in a </a:t>
            </a:r>
            <a:r>
              <a:rPr lang="da-DK" dirty="0" err="1" smtClean="0"/>
              <a:t>group</a:t>
            </a:r>
            <a:r>
              <a:rPr lang="da-DK" dirty="0" smtClean="0"/>
              <a:t> over a time </a:t>
            </a:r>
            <a:r>
              <a:rPr lang="da-DK" dirty="0" err="1" smtClean="0"/>
              <a:t>period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comparative</a:t>
            </a:r>
            <a:r>
              <a:rPr lang="da-DK" dirty="0" smtClean="0"/>
              <a:t>: </a:t>
            </a:r>
            <a:r>
              <a:rPr lang="da-DK" dirty="0" err="1" smtClean="0"/>
              <a:t>two</a:t>
            </a:r>
            <a:r>
              <a:rPr lang="da-DK" dirty="0" smtClean="0"/>
              <a:t> or </a:t>
            </a:r>
            <a:r>
              <a:rPr lang="da-DK" dirty="0" err="1" smtClean="0"/>
              <a:t>several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r>
              <a:rPr lang="da-DK" dirty="0" smtClean="0"/>
              <a:t>, </a:t>
            </a:r>
            <a:r>
              <a:rPr lang="da-DK" dirty="0" err="1" smtClean="0"/>
              <a:t>peoples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contrastive</a:t>
            </a:r>
            <a:r>
              <a:rPr lang="da-DK" dirty="0" smtClean="0"/>
              <a:t>:  </a:t>
            </a:r>
            <a:r>
              <a:rPr lang="da-DK" dirty="0" err="1" smtClean="0"/>
              <a:t>contrasting</a:t>
            </a:r>
            <a:r>
              <a:rPr lang="da-DK" dirty="0" smtClean="0"/>
              <a:t> </a:t>
            </a:r>
            <a:r>
              <a:rPr lang="da-DK" dirty="0" err="1" smtClean="0"/>
              <a:t>two</a:t>
            </a:r>
            <a:r>
              <a:rPr lang="da-DK" dirty="0" smtClean="0"/>
              <a:t> (or more) </a:t>
            </a:r>
            <a:r>
              <a:rPr lang="da-DK" dirty="0" err="1" smtClean="0"/>
              <a:t>groups</a:t>
            </a:r>
            <a:r>
              <a:rPr lang="da-DK" dirty="0" smtClean="0"/>
              <a:t> to </a:t>
            </a:r>
            <a:r>
              <a:rPr lang="da-DK" dirty="0" err="1" smtClean="0"/>
              <a:t>reveal</a:t>
            </a:r>
            <a:r>
              <a:rPr lang="da-DK" dirty="0" smtClean="0"/>
              <a:t> </a:t>
            </a:r>
            <a:r>
              <a:rPr lang="da-DK" dirty="0" err="1" smtClean="0"/>
              <a:t>important</a:t>
            </a:r>
            <a:r>
              <a:rPr lang="da-DK" dirty="0" smtClean="0"/>
              <a:t> </a:t>
            </a:r>
            <a:r>
              <a:rPr lang="da-DK" dirty="0" err="1" smtClean="0"/>
              <a:t>differencies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leksiko-graphic</a:t>
            </a:r>
            <a:r>
              <a:rPr lang="da-DK" dirty="0" smtClean="0"/>
              <a:t>: </a:t>
            </a:r>
            <a:r>
              <a:rPr lang="da-DK" dirty="0" err="1" smtClean="0"/>
              <a:t>developing</a:t>
            </a:r>
            <a:r>
              <a:rPr lang="da-DK" dirty="0" smtClean="0"/>
              <a:t> </a:t>
            </a:r>
            <a:r>
              <a:rPr lang="da-DK" dirty="0" err="1" smtClean="0"/>
              <a:t>dictionaries</a:t>
            </a:r>
            <a:r>
              <a:rPr lang="da-DK" dirty="0" smtClean="0"/>
              <a:t> of </a:t>
            </a:r>
            <a:r>
              <a:rPr lang="da-DK" dirty="0" err="1" smtClean="0"/>
              <a:t>significant</a:t>
            </a:r>
            <a:r>
              <a:rPr lang="da-DK" dirty="0" smtClean="0"/>
              <a:t> </a:t>
            </a:r>
            <a:r>
              <a:rPr lang="da-DK" dirty="0" err="1" smtClean="0"/>
              <a:t>words</a:t>
            </a:r>
            <a:r>
              <a:rPr lang="da-DK" dirty="0" smtClean="0"/>
              <a:t> an </a:t>
            </a:r>
            <a:r>
              <a:rPr lang="da-DK" dirty="0" err="1" smtClean="0"/>
              <a:t>expressions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in a </a:t>
            </a:r>
            <a:r>
              <a:rPr lang="da-DK" dirty="0" err="1" smtClean="0"/>
              <a:t>group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Lingvoculturology</a:t>
            </a:r>
            <a:r>
              <a:rPr lang="da-DK" dirty="0" smtClean="0"/>
              <a:t> – 5 </a:t>
            </a:r>
            <a:r>
              <a:rPr lang="da-DK" dirty="0" err="1" smtClean="0"/>
              <a:t>main</a:t>
            </a:r>
            <a:r>
              <a:rPr lang="da-DK" dirty="0" smtClean="0"/>
              <a:t> </a:t>
            </a:r>
            <a:r>
              <a:rPr lang="da-DK" dirty="0" err="1" smtClean="0"/>
              <a:t>directions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dsholder til indhold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r>
              <a:rPr lang="da-DK" smtClean="0"/>
              <a:t>tools to breaking the cultural barriers</a:t>
            </a:r>
          </a:p>
          <a:p>
            <a:pPr lvl="1"/>
            <a:r>
              <a:rPr lang="da-DK" smtClean="0"/>
              <a:t>WHAT to say and, most importantly, WHEN and HOW to say it?</a:t>
            </a:r>
          </a:p>
          <a:p>
            <a:r>
              <a:rPr lang="da-DK" smtClean="0"/>
              <a:t>necessary, when doing translations and interpretation</a:t>
            </a:r>
          </a:p>
          <a:p>
            <a:r>
              <a:rPr lang="da-DK" smtClean="0"/>
              <a:t>ought to be an important feature in language training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Why</a:t>
            </a:r>
            <a:r>
              <a:rPr lang="da-DK" dirty="0" smtClean="0"/>
              <a:t> is </a:t>
            </a:r>
            <a:r>
              <a:rPr lang="da-DK" dirty="0" err="1" smtClean="0"/>
              <a:t>lingvoculturology</a:t>
            </a:r>
            <a:r>
              <a:rPr lang="da-DK" dirty="0" smtClean="0"/>
              <a:t> so </a:t>
            </a:r>
            <a:r>
              <a:rPr lang="da-DK" dirty="0" err="1" smtClean="0"/>
              <a:t>important</a:t>
            </a:r>
            <a:r>
              <a:rPr lang="da-DK" dirty="0" smtClean="0"/>
              <a:t>?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2625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da-DK" dirty="0" err="1" smtClean="0"/>
              <a:t>Specific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 units (”</a:t>
            </a:r>
            <a:r>
              <a:rPr lang="da-DK" dirty="0" err="1" smtClean="0"/>
              <a:t>deposits</a:t>
            </a:r>
            <a:r>
              <a:rPr lang="da-DK" dirty="0" smtClean="0"/>
              <a:t> of </a:t>
            </a:r>
            <a:r>
              <a:rPr lang="da-DK" dirty="0" err="1" smtClean="0"/>
              <a:t>culture</a:t>
            </a:r>
            <a:r>
              <a:rPr lang="da-DK" dirty="0" smtClean="0"/>
              <a:t> ”) in: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rituals, </a:t>
            </a:r>
            <a:r>
              <a:rPr lang="da-DK" dirty="0" err="1" smtClean="0"/>
              <a:t>customs</a:t>
            </a:r>
            <a:r>
              <a:rPr lang="da-DK" dirty="0" smtClean="0"/>
              <a:t> and </a:t>
            </a:r>
            <a:r>
              <a:rPr lang="da-DK" dirty="0" err="1" smtClean="0"/>
              <a:t>manners</a:t>
            </a:r>
            <a:endParaRPr lang="da-DK" dirty="0" smtClean="0"/>
          </a:p>
          <a:p>
            <a:pPr lvl="1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da-DK" dirty="0" err="1" smtClean="0"/>
              <a:t>theory</a:t>
            </a:r>
            <a:r>
              <a:rPr lang="da-DK" dirty="0" smtClean="0"/>
              <a:t>,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 </a:t>
            </a:r>
            <a:r>
              <a:rPr lang="da-DK" dirty="0" err="1" smtClean="0"/>
              <a:t>developed</a:t>
            </a:r>
            <a:r>
              <a:rPr lang="da-DK" dirty="0" smtClean="0"/>
              <a:t> in </a:t>
            </a:r>
            <a:r>
              <a:rPr lang="da-DK" dirty="0" err="1" smtClean="0"/>
              <a:t>connection</a:t>
            </a:r>
            <a:r>
              <a:rPr lang="da-DK" dirty="0" smtClean="0"/>
              <a:t> with rituals and rites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myths</a:t>
            </a:r>
            <a:r>
              <a:rPr lang="da-DK" dirty="0" smtClean="0"/>
              <a:t> and </a:t>
            </a:r>
            <a:r>
              <a:rPr lang="da-DK" dirty="0" err="1" smtClean="0"/>
              <a:t>legends</a:t>
            </a:r>
            <a:r>
              <a:rPr lang="da-DK" dirty="0" smtClean="0"/>
              <a:t> (archetypes)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folklore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poetry</a:t>
            </a:r>
            <a:r>
              <a:rPr lang="da-DK" dirty="0" smtClean="0"/>
              <a:t> and </a:t>
            </a:r>
            <a:r>
              <a:rPr lang="da-DK" dirty="0" err="1" smtClean="0"/>
              <a:t>prose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symbols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proverbs</a:t>
            </a:r>
            <a:r>
              <a:rPr lang="da-DK" dirty="0" smtClean="0"/>
              <a:t>, idioms and </a:t>
            </a:r>
            <a:r>
              <a:rPr lang="da-DK" dirty="0" err="1" smtClean="0"/>
              <a:t>phrases</a:t>
            </a:r>
            <a:r>
              <a:rPr lang="da-DK" dirty="0" smtClean="0"/>
              <a:t> (</a:t>
            </a:r>
            <a:r>
              <a:rPr lang="da-DK" dirty="0" err="1" smtClean="0"/>
              <a:t>specific</a:t>
            </a:r>
            <a:r>
              <a:rPr lang="da-DK" dirty="0" smtClean="0"/>
              <a:t> for a </a:t>
            </a:r>
            <a:r>
              <a:rPr lang="da-DK" dirty="0" err="1" smtClean="0"/>
              <a:t>group</a:t>
            </a:r>
            <a:r>
              <a:rPr lang="da-DK" dirty="0" smtClean="0"/>
              <a:t>, not </a:t>
            </a:r>
            <a:r>
              <a:rPr lang="da-DK" dirty="0" err="1" smtClean="0"/>
              <a:t>common</a:t>
            </a:r>
            <a:r>
              <a:rPr lang="da-DK" dirty="0" smtClean="0"/>
              <a:t>, for </a:t>
            </a:r>
            <a:r>
              <a:rPr lang="da-DK" dirty="0" err="1" smtClean="0"/>
              <a:t>example</a:t>
            </a:r>
            <a:r>
              <a:rPr lang="da-DK" dirty="0" smtClean="0"/>
              <a:t> from the </a:t>
            </a:r>
            <a:r>
              <a:rPr lang="da-DK" dirty="0" err="1" smtClean="0"/>
              <a:t>Bible</a:t>
            </a:r>
            <a:r>
              <a:rPr lang="da-DK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comparisons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metaphores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styles</a:t>
            </a:r>
            <a:r>
              <a:rPr lang="da-DK" dirty="0" smtClean="0"/>
              <a:t> and </a:t>
            </a:r>
            <a:r>
              <a:rPr lang="da-DK" dirty="0" err="1" smtClean="0"/>
              <a:t>inventory</a:t>
            </a:r>
            <a:r>
              <a:rPr lang="da-DK" dirty="0" smtClean="0"/>
              <a:t> of </a:t>
            </a:r>
            <a:r>
              <a:rPr lang="da-DK" dirty="0" err="1" smtClean="0"/>
              <a:t>styles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etiquette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nonequivalent</a:t>
            </a:r>
            <a:r>
              <a:rPr lang="da-DK" dirty="0" smtClean="0"/>
              <a:t> </a:t>
            </a:r>
            <a:r>
              <a:rPr lang="da-DK" dirty="0" err="1" smtClean="0"/>
              <a:t>vocabulary</a:t>
            </a: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lacunas</a:t>
            </a:r>
            <a:r>
              <a:rPr lang="da-DK" dirty="0" smtClean="0"/>
              <a:t> (</a:t>
            </a:r>
            <a:r>
              <a:rPr lang="da-DK" dirty="0" err="1" smtClean="0"/>
              <a:t>lexical</a:t>
            </a:r>
            <a:r>
              <a:rPr lang="da-DK" dirty="0" smtClean="0"/>
              <a:t> </a:t>
            </a:r>
            <a:r>
              <a:rPr lang="da-DK" dirty="0" err="1" smtClean="0"/>
              <a:t>gaps</a:t>
            </a:r>
            <a:r>
              <a:rPr lang="da-DK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endParaRPr lang="da-DK" dirty="0" smtClean="0"/>
          </a:p>
          <a:p>
            <a:pPr fontAlgn="auto"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The </a:t>
            </a:r>
            <a:r>
              <a:rPr lang="da-DK" dirty="0" err="1" smtClean="0"/>
              <a:t>objects</a:t>
            </a:r>
            <a:r>
              <a:rPr lang="da-DK" dirty="0" smtClean="0"/>
              <a:t> of </a:t>
            </a:r>
            <a:r>
              <a:rPr lang="da-DK" dirty="0" err="1" smtClean="0"/>
              <a:t>lingvoculturology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Bjergtema</Template>
  <TotalTime>116</TotalTime>
  <Words>438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11</vt:i4>
      </vt:variant>
    </vt:vector>
  </HeadingPairs>
  <TitlesOfParts>
    <vt:vector size="28" baseType="lpstr">
      <vt:lpstr>Gill Sans MT</vt:lpstr>
      <vt:lpstr>Arial</vt:lpstr>
      <vt:lpstr>Wingdings 2</vt:lpstr>
      <vt:lpstr>Calibri</vt:lpstr>
      <vt:lpstr>맑은 고딕</vt:lpstr>
      <vt:lpstr>Mountain</vt:lpstr>
      <vt:lpstr>Mountain</vt:lpstr>
      <vt:lpstr>Mountain</vt:lpstr>
      <vt:lpstr>Mountain</vt:lpstr>
      <vt:lpstr>Mountain</vt:lpstr>
      <vt:lpstr>Mountain</vt:lpstr>
      <vt:lpstr>Mountain</vt:lpstr>
      <vt:lpstr>Mountain</vt:lpstr>
      <vt:lpstr>Mountain</vt:lpstr>
      <vt:lpstr>Mountain</vt:lpstr>
      <vt:lpstr>Mountain</vt:lpstr>
      <vt:lpstr>Mountain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”Lingvoculturology – a relevant research area?</dc:title>
  <dc:creator>Claus</dc:creator>
  <cp:lastModifiedBy>dafoe.sl2</cp:lastModifiedBy>
  <cp:revision>13</cp:revision>
  <dcterms:created xsi:type="dcterms:W3CDTF">2011-10-15T14:56:57Z</dcterms:created>
  <dcterms:modified xsi:type="dcterms:W3CDTF">2011-11-01T19:55:15Z</dcterms:modified>
</cp:coreProperties>
</file>