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951" r:id="rId2"/>
    <p:sldId id="999" r:id="rId3"/>
    <p:sldId id="297" r:id="rId4"/>
    <p:sldId id="286" r:id="rId5"/>
    <p:sldId id="288" r:id="rId6"/>
    <p:sldId id="282" r:id="rId7"/>
    <p:sldId id="1004" r:id="rId8"/>
    <p:sldId id="1001" r:id="rId9"/>
    <p:sldId id="272" r:id="rId10"/>
    <p:sldId id="674" r:id="rId11"/>
    <p:sldId id="540" r:id="rId12"/>
    <p:sldId id="950" r:id="rId13"/>
    <p:sldId id="562" r:id="rId14"/>
    <p:sldId id="1006" r:id="rId15"/>
    <p:sldId id="1003" r:id="rId16"/>
    <p:sldId id="1010" r:id="rId17"/>
    <p:sldId id="998" r:id="rId18"/>
    <p:sldId id="1011" r:id="rId19"/>
    <p:sldId id="261" r:id="rId20"/>
    <p:sldId id="996" r:id="rId21"/>
    <p:sldId id="1002" r:id="rId22"/>
    <p:sldId id="642"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B49F"/>
    <a:srgbClr val="04B49F"/>
    <a:srgbClr val="00C08E"/>
    <a:srgbClr val="00CC99"/>
    <a:srgbClr val="6D80A7"/>
    <a:srgbClr val="829CC1"/>
    <a:srgbClr val="4E5C7A"/>
    <a:srgbClr val="502F2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4A14E-0B3A-42CB-8841-9486919AAC94}" v="51" dt="2022-10-25T17:05:24.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50" d="100"/>
          <a:sy n="150" d="100"/>
        </p:scale>
        <p:origin x="72" y="280"/>
      </p:cViewPr>
      <p:guideLst/>
    </p:cSldViewPr>
  </p:slideViewPr>
  <p:notesTextViewPr>
    <p:cViewPr>
      <p:scale>
        <a:sx n="3" d="2"/>
        <a:sy n="3" d="2"/>
      </p:scale>
      <p:origin x="0" y="0"/>
    </p:cViewPr>
  </p:notesTextViewPr>
  <p:sorterViewPr>
    <p:cViewPr varScale="1">
      <p:scale>
        <a:sx n="100" d="100"/>
        <a:sy n="100" d="100"/>
      </p:scale>
      <p:origin x="0" y="-50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Richardson" userId="dd1db423d2cb2f9d" providerId="LiveId" clId="{4C04A14E-0B3A-42CB-8841-9486919AAC94}"/>
    <pc:docChg chg="undo custSel delSld modSld">
      <pc:chgData name="Steve Richardson" userId="dd1db423d2cb2f9d" providerId="LiveId" clId="{4C04A14E-0B3A-42CB-8841-9486919AAC94}" dt="2022-10-25T17:05:24.538" v="75"/>
      <pc:docMkLst>
        <pc:docMk/>
      </pc:docMkLst>
      <pc:sldChg chg="del">
        <pc:chgData name="Steve Richardson" userId="dd1db423d2cb2f9d" providerId="LiveId" clId="{4C04A14E-0B3A-42CB-8841-9486919AAC94}" dt="2022-10-25T17:01:53.899" v="57" actId="47"/>
        <pc:sldMkLst>
          <pc:docMk/>
          <pc:sldMk cId="997411965" sldId="266"/>
        </pc:sldMkLst>
      </pc:sldChg>
      <pc:sldChg chg="modAnim">
        <pc:chgData name="Steve Richardson" userId="dd1db423d2cb2f9d" providerId="LiveId" clId="{4C04A14E-0B3A-42CB-8841-9486919AAC94}" dt="2022-10-25T16:58:44.732" v="2"/>
        <pc:sldMkLst>
          <pc:docMk/>
          <pc:sldMk cId="0" sldId="272"/>
        </pc:sldMkLst>
      </pc:sldChg>
      <pc:sldChg chg="modAnim">
        <pc:chgData name="Steve Richardson" userId="dd1db423d2cb2f9d" providerId="LiveId" clId="{4C04A14E-0B3A-42CB-8841-9486919AAC94}" dt="2022-10-25T16:58:09.163" v="1"/>
        <pc:sldMkLst>
          <pc:docMk/>
          <pc:sldMk cId="3683977888" sldId="297"/>
        </pc:sldMkLst>
      </pc:sldChg>
      <pc:sldChg chg="del">
        <pc:chgData name="Steve Richardson" userId="dd1db423d2cb2f9d" providerId="LiveId" clId="{4C04A14E-0B3A-42CB-8841-9486919AAC94}" dt="2022-10-25T17:01:40.255" v="56" actId="47"/>
        <pc:sldMkLst>
          <pc:docMk/>
          <pc:sldMk cId="3921333955" sldId="560"/>
        </pc:sldMkLst>
      </pc:sldChg>
      <pc:sldChg chg="modAnim">
        <pc:chgData name="Steve Richardson" userId="dd1db423d2cb2f9d" providerId="LiveId" clId="{4C04A14E-0B3A-42CB-8841-9486919AAC94}" dt="2022-10-25T17:04:33.185" v="67"/>
        <pc:sldMkLst>
          <pc:docMk/>
          <pc:sldMk cId="3610416625" sldId="562"/>
        </pc:sldMkLst>
      </pc:sldChg>
      <pc:sldChg chg="del">
        <pc:chgData name="Steve Richardson" userId="dd1db423d2cb2f9d" providerId="LiveId" clId="{4C04A14E-0B3A-42CB-8841-9486919AAC94}" dt="2022-10-25T17:02:27.428" v="63" actId="47"/>
        <pc:sldMkLst>
          <pc:docMk/>
          <pc:sldMk cId="420854856" sldId="647"/>
        </pc:sldMkLst>
      </pc:sldChg>
      <pc:sldChg chg="del">
        <pc:chgData name="Steve Richardson" userId="dd1db423d2cb2f9d" providerId="LiveId" clId="{4C04A14E-0B3A-42CB-8841-9486919AAC94}" dt="2022-10-25T16:57:07.943" v="0" actId="47"/>
        <pc:sldMkLst>
          <pc:docMk/>
          <pc:sldMk cId="3065031681" sldId="653"/>
        </pc:sldMkLst>
      </pc:sldChg>
      <pc:sldChg chg="del">
        <pc:chgData name="Steve Richardson" userId="dd1db423d2cb2f9d" providerId="LiveId" clId="{4C04A14E-0B3A-42CB-8841-9486919AAC94}" dt="2022-10-25T16:59:08.444" v="3" actId="47"/>
        <pc:sldMkLst>
          <pc:docMk/>
          <pc:sldMk cId="2447566649" sldId="656"/>
        </pc:sldMkLst>
      </pc:sldChg>
      <pc:sldChg chg="delSp modSp mod delAnim modAnim">
        <pc:chgData name="Steve Richardson" userId="dd1db423d2cb2f9d" providerId="LiveId" clId="{4C04A14E-0B3A-42CB-8841-9486919AAC94}" dt="2022-10-25T17:01:08.542" v="55" actId="1076"/>
        <pc:sldMkLst>
          <pc:docMk/>
          <pc:sldMk cId="326965176" sldId="674"/>
        </pc:sldMkLst>
        <pc:spChg chg="del">
          <ac:chgData name="Steve Richardson" userId="dd1db423d2cb2f9d" providerId="LiveId" clId="{4C04A14E-0B3A-42CB-8841-9486919AAC94}" dt="2022-10-25T16:59:18.355" v="4" actId="478"/>
          <ac:spMkLst>
            <pc:docMk/>
            <pc:sldMk cId="326965176" sldId="674"/>
            <ac:spMk id="3" creationId="{C96D911E-CDD9-9F28-A09F-6CFBF23F6633}"/>
          </ac:spMkLst>
        </pc:spChg>
        <pc:spChg chg="mod">
          <ac:chgData name="Steve Richardson" userId="dd1db423d2cb2f9d" providerId="LiveId" clId="{4C04A14E-0B3A-42CB-8841-9486919AAC94}" dt="2022-10-25T17:01:08.542" v="55" actId="1076"/>
          <ac:spMkLst>
            <pc:docMk/>
            <pc:sldMk cId="326965176" sldId="674"/>
            <ac:spMk id="4" creationId="{00000000-0000-0000-0000-000000000000}"/>
          </ac:spMkLst>
        </pc:spChg>
        <pc:spChg chg="del">
          <ac:chgData name="Steve Richardson" userId="dd1db423d2cb2f9d" providerId="LiveId" clId="{4C04A14E-0B3A-42CB-8841-9486919AAC94}" dt="2022-10-25T16:59:21.978" v="5" actId="478"/>
          <ac:spMkLst>
            <pc:docMk/>
            <pc:sldMk cId="326965176" sldId="674"/>
            <ac:spMk id="5" creationId="{31B2D52F-5617-2006-F628-34B0DC68D71A}"/>
          </ac:spMkLst>
        </pc:spChg>
      </pc:sldChg>
      <pc:sldChg chg="del">
        <pc:chgData name="Steve Richardson" userId="dd1db423d2cb2f9d" providerId="LiveId" clId="{4C04A14E-0B3A-42CB-8841-9486919AAC94}" dt="2022-10-25T17:00:13.599" v="9" actId="47"/>
        <pc:sldMkLst>
          <pc:docMk/>
          <pc:sldMk cId="3460235321" sldId="952"/>
        </pc:sldMkLst>
      </pc:sldChg>
      <pc:sldChg chg="del">
        <pc:chgData name="Steve Richardson" userId="dd1db423d2cb2f9d" providerId="LiveId" clId="{4C04A14E-0B3A-42CB-8841-9486919AAC94}" dt="2022-10-25T17:00:11.434" v="8" actId="47"/>
        <pc:sldMkLst>
          <pc:docMk/>
          <pc:sldMk cId="3485743153" sldId="953"/>
        </pc:sldMkLst>
      </pc:sldChg>
      <pc:sldChg chg="delSp mod modAnim">
        <pc:chgData name="Steve Richardson" userId="dd1db423d2cb2f9d" providerId="LiveId" clId="{4C04A14E-0B3A-42CB-8841-9486919AAC94}" dt="2022-10-25T17:02:21.204" v="62" actId="478"/>
        <pc:sldMkLst>
          <pc:docMk/>
          <pc:sldMk cId="3179643580" sldId="996"/>
        </pc:sldMkLst>
        <pc:spChg chg="del">
          <ac:chgData name="Steve Richardson" userId="dd1db423d2cb2f9d" providerId="LiveId" clId="{4C04A14E-0B3A-42CB-8841-9486919AAC94}" dt="2022-10-25T17:02:17.519" v="60" actId="478"/>
          <ac:spMkLst>
            <pc:docMk/>
            <pc:sldMk cId="3179643580" sldId="996"/>
            <ac:spMk id="9" creationId="{24C35282-3B04-44C2-A951-58C644D30221}"/>
          </ac:spMkLst>
        </pc:spChg>
        <pc:spChg chg="del">
          <ac:chgData name="Steve Richardson" userId="dd1db423d2cb2f9d" providerId="LiveId" clId="{4C04A14E-0B3A-42CB-8841-9486919AAC94}" dt="2022-10-25T17:02:19.712" v="61" actId="478"/>
          <ac:spMkLst>
            <pc:docMk/>
            <pc:sldMk cId="3179643580" sldId="996"/>
            <ac:spMk id="13" creationId="{9D7E356C-CC64-4461-A197-65A0D0A7D0E7}"/>
          </ac:spMkLst>
        </pc:spChg>
        <pc:spChg chg="del">
          <ac:chgData name="Steve Richardson" userId="dd1db423d2cb2f9d" providerId="LiveId" clId="{4C04A14E-0B3A-42CB-8841-9486919AAC94}" dt="2022-10-25T17:02:14.854" v="59" actId="478"/>
          <ac:spMkLst>
            <pc:docMk/>
            <pc:sldMk cId="3179643580" sldId="996"/>
            <ac:spMk id="15" creationId="{17566983-1AFE-49E6-99A2-673A4AF1E91B}"/>
          </ac:spMkLst>
        </pc:spChg>
        <pc:spChg chg="del">
          <ac:chgData name="Steve Richardson" userId="dd1db423d2cb2f9d" providerId="LiveId" clId="{4C04A14E-0B3A-42CB-8841-9486919AAC94}" dt="2022-10-25T17:02:21.204" v="62" actId="478"/>
          <ac:spMkLst>
            <pc:docMk/>
            <pc:sldMk cId="3179643580" sldId="996"/>
            <ac:spMk id="16" creationId="{7609DFA2-5267-4E33-8717-B634383C5308}"/>
          </ac:spMkLst>
        </pc:spChg>
      </pc:sldChg>
      <pc:sldChg chg="del">
        <pc:chgData name="Steve Richardson" userId="dd1db423d2cb2f9d" providerId="LiveId" clId="{4C04A14E-0B3A-42CB-8841-9486919AAC94}" dt="2022-10-25T17:03:27.600" v="66" actId="47"/>
        <pc:sldMkLst>
          <pc:docMk/>
          <pc:sldMk cId="1807870560" sldId="1000"/>
        </pc:sldMkLst>
      </pc:sldChg>
      <pc:sldChg chg="addSp delSp modSp mod delAnim modAnim">
        <pc:chgData name="Steve Richardson" userId="dd1db423d2cb2f9d" providerId="LiveId" clId="{4C04A14E-0B3A-42CB-8841-9486919AAC94}" dt="2022-10-25T17:05:24.538" v="75"/>
        <pc:sldMkLst>
          <pc:docMk/>
          <pc:sldMk cId="293394377" sldId="1003"/>
        </pc:sldMkLst>
        <pc:spChg chg="del">
          <ac:chgData name="Steve Richardson" userId="dd1db423d2cb2f9d" providerId="LiveId" clId="{4C04A14E-0B3A-42CB-8841-9486919AAC94}" dt="2022-10-25T17:05:07.554" v="69" actId="478"/>
          <ac:spMkLst>
            <pc:docMk/>
            <pc:sldMk cId="293394377" sldId="1003"/>
            <ac:spMk id="7" creationId="{0FC7A473-6CAF-34D0-DCCD-101A27B08473}"/>
          </ac:spMkLst>
        </pc:spChg>
        <pc:spChg chg="del">
          <ac:chgData name="Steve Richardson" userId="dd1db423d2cb2f9d" providerId="LiveId" clId="{4C04A14E-0B3A-42CB-8841-9486919AAC94}" dt="2022-10-25T17:05:15.695" v="72" actId="478"/>
          <ac:spMkLst>
            <pc:docMk/>
            <pc:sldMk cId="293394377" sldId="1003"/>
            <ac:spMk id="8" creationId="{409835F3-589F-2EDC-2C2B-595ADBE20769}"/>
          </ac:spMkLst>
        </pc:spChg>
        <pc:spChg chg="del">
          <ac:chgData name="Steve Richardson" userId="dd1db423d2cb2f9d" providerId="LiveId" clId="{4C04A14E-0B3A-42CB-8841-9486919AAC94}" dt="2022-10-25T17:05:19.213" v="73" actId="478"/>
          <ac:spMkLst>
            <pc:docMk/>
            <pc:sldMk cId="293394377" sldId="1003"/>
            <ac:spMk id="9" creationId="{AC556A55-51B4-79D3-1D17-67EDDF1D1FE7}"/>
          </ac:spMkLst>
        </pc:spChg>
        <pc:spChg chg="add del mod">
          <ac:chgData name="Steve Richardson" userId="dd1db423d2cb2f9d" providerId="LiveId" clId="{4C04A14E-0B3A-42CB-8841-9486919AAC94}" dt="2022-10-25T17:05:13.009" v="71" actId="478"/>
          <ac:spMkLst>
            <pc:docMk/>
            <pc:sldMk cId="293394377" sldId="1003"/>
            <ac:spMk id="13" creationId="{0BB08612-9CBD-CA17-E2A9-44989EAB9649}"/>
          </ac:spMkLst>
        </pc:spChg>
        <pc:picChg chg="add del">
          <ac:chgData name="Steve Richardson" userId="dd1db423d2cb2f9d" providerId="LiveId" clId="{4C04A14E-0B3A-42CB-8841-9486919AAC94}" dt="2022-10-25T17:05:13.009" v="71" actId="478"/>
          <ac:picMkLst>
            <pc:docMk/>
            <pc:sldMk cId="293394377" sldId="1003"/>
            <ac:picMk id="5" creationId="{BCBE809F-3C98-0F7D-A15B-ECCCB5CC49AF}"/>
          </ac:picMkLst>
        </pc:picChg>
      </pc:sldChg>
      <pc:sldChg chg="modAnim">
        <pc:chgData name="Steve Richardson" userId="dd1db423d2cb2f9d" providerId="LiveId" clId="{4C04A14E-0B3A-42CB-8841-9486919AAC94}" dt="2022-10-25T17:04:42.052" v="68"/>
        <pc:sldMkLst>
          <pc:docMk/>
          <pc:sldMk cId="3011218671" sldId="1006"/>
        </pc:sldMkLst>
      </pc:sldChg>
      <pc:sldChg chg="del">
        <pc:chgData name="Steve Richardson" userId="dd1db423d2cb2f9d" providerId="LiveId" clId="{4C04A14E-0B3A-42CB-8841-9486919AAC94}" dt="2022-10-25T17:02:53.511" v="65" actId="47"/>
        <pc:sldMkLst>
          <pc:docMk/>
          <pc:sldMk cId="1146430707" sldId="1007"/>
        </pc:sldMkLst>
      </pc:sldChg>
      <pc:sldChg chg="del">
        <pc:chgData name="Steve Richardson" userId="dd1db423d2cb2f9d" providerId="LiveId" clId="{4C04A14E-0B3A-42CB-8841-9486919AAC94}" dt="2022-10-25T17:02:38.342" v="64" actId="47"/>
        <pc:sldMkLst>
          <pc:docMk/>
          <pc:sldMk cId="1562492832" sldId="10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62A6E8-277E-4748-8E63-4663D5D357B4}" type="datetimeFigureOut">
              <a:rPr lang="en-GB" smtClean="0"/>
              <a:t>25/10/2022</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C63207-ADD5-42D2-ABEE-5ABA2B6888B0}" type="slidenum">
              <a:rPr lang="en-GB" smtClean="0"/>
              <a:t>‹#›</a:t>
            </a:fld>
            <a:endParaRPr lang="en-GB"/>
          </a:p>
        </p:txBody>
      </p:sp>
    </p:spTree>
    <p:extLst>
      <p:ext uri="{BB962C8B-B14F-4D97-AF65-F5344CB8AC3E}">
        <p14:creationId xmlns:p14="http://schemas.microsoft.com/office/powerpoint/2010/main" val="166441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imdzi.com/2019-nimdzi-100/#text-17988-12-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531c8b72e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531c8b72e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NImdzi report 2019 </a:t>
            </a:r>
            <a:r>
              <a:rPr lang="en" u="sng">
                <a:solidFill>
                  <a:schemeClr val="hlink"/>
                </a:solidFill>
                <a:hlinkClick r:id="rId3"/>
              </a:rPr>
              <a:t>https://www.nimdzi.com/2019-nimdzi-100/#text-17988-12-0-0</a:t>
            </a:r>
            <a:br>
              <a:rPr lang="en"/>
            </a:br>
            <a:r>
              <a:rPr lang="en"/>
              <a:t>Rate di crescita anno su anno 6.2%</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This tool allows translators to translate new text, while reviewing and editing previously approved translations that match the new text. If it’s been translated before, we generally don’t have to translate it again.</a:t>
            </a:r>
          </a:p>
          <a:p>
            <a:endParaRPr lang="en-US" sz="1800" baseline="0" dirty="0"/>
          </a:p>
          <a:p>
            <a:r>
              <a:rPr lang="en-US" sz="1800" baseline="0" dirty="0"/>
              <a:t>Translation memory has given us a about a </a:t>
            </a:r>
            <a:r>
              <a:rPr lang="en-US" sz="1800" b="1" baseline="0" dirty="0"/>
              <a:t>[Click to Display] </a:t>
            </a:r>
            <a:r>
              <a:rPr lang="en-US" sz="1800" baseline="0" dirty="0"/>
              <a:t>30% increase in translator productivity.</a:t>
            </a:r>
          </a:p>
          <a:p>
            <a:endParaRPr lang="en-US" sz="1800" baseline="0" dirty="0"/>
          </a:p>
          <a:p>
            <a:r>
              <a:rPr lang="en-US" sz="1800" b="1" kern="1200" dirty="0">
                <a:solidFill>
                  <a:srgbClr val="FF0000"/>
                </a:solidFill>
                <a:effectLst/>
                <a:latin typeface="+mn-lt"/>
                <a:ea typeface="+mn-ea"/>
                <a:cs typeface="+mn-cs"/>
              </a:rPr>
              <a:t>[Advance Slide]</a:t>
            </a:r>
            <a:endParaRPr lang="en-US" sz="1800" dirty="0"/>
          </a:p>
        </p:txBody>
      </p:sp>
      <p:sp>
        <p:nvSpPr>
          <p:cNvPr id="4" name="Slide Number Placeholder 3"/>
          <p:cNvSpPr>
            <a:spLocks noGrp="1"/>
          </p:cNvSpPr>
          <p:nvPr>
            <p:ph type="sldNum" sz="quarter" idx="10"/>
          </p:nvPr>
        </p:nvSpPr>
        <p:spPr/>
        <p:txBody>
          <a:bodyPr/>
          <a:lstStyle/>
          <a:p>
            <a:fld id="{83EFF44B-3E2B-4744-BB75-D172B2840785}" type="slidenum">
              <a:rPr lang="en-US" smtClean="0"/>
              <a:pPr/>
              <a:t>10</a:t>
            </a:fld>
            <a:endParaRPr lang="en-US"/>
          </a:p>
        </p:txBody>
      </p:sp>
    </p:spTree>
    <p:extLst>
      <p:ext uri="{BB962C8B-B14F-4D97-AF65-F5344CB8AC3E}">
        <p14:creationId xmlns:p14="http://schemas.microsoft.com/office/powerpoint/2010/main" val="315163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2628" y="1732342"/>
            <a:ext cx="10363200" cy="1468967"/>
          </a:xfrm>
        </p:spPr>
        <p:txBody>
          <a:bodyPr>
            <a:noAutofit/>
          </a:bodyPr>
          <a:lstStyle>
            <a:lvl1pPr>
              <a:defRPr sz="7200" cap="small" baseline="0">
                <a:solidFill>
                  <a:srgbClr val="D4C276"/>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cap="small"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1828800" y="3656013"/>
            <a:ext cx="8636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201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8858"/>
            <a:ext cx="10972800" cy="1342569"/>
          </a:xfr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9600" y="1553027"/>
            <a:ext cx="10972800" cy="5000172"/>
          </a:xfrm>
        </p:spPr>
        <p:txBody>
          <a:bodyPr/>
          <a:lstStyle>
            <a:lvl1pPr>
              <a:defRPr/>
            </a:lvl1pPr>
            <a:lvl2pPr marL="990575" indent="-380990">
              <a:buFont typeface="Calibri" panose="020F0502020204030204" pitchFamily="34" charset="0"/>
              <a:buChar char="–"/>
              <a:defRPr/>
            </a:lvl2pPr>
            <a:lvl3pPr marL="1523962" indent="-304792">
              <a:buFont typeface="Calibri" panose="020F0502020204030204" pitchFamily="34" charset="0"/>
              <a:buChar char="–"/>
              <a:defRPr/>
            </a:lvl3pPr>
            <a:lvl4pPr marL="2133547" indent="-304792">
              <a:buFont typeface="Calibri" panose="020F0502020204030204" pitchFamily="34" charset="0"/>
              <a:buChar char="–"/>
              <a:defRPr/>
            </a:lvl4pPr>
            <a:lvl5pPr marL="2743131" indent="-304792">
              <a:buFont typeface="Calibri" panose="020F050202020403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610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8858"/>
            <a:ext cx="10972800" cy="1342569"/>
          </a:xfrm>
        </p:spPr>
        <p:txBody>
          <a:bodyPr/>
          <a:lstStyle>
            <a:lvl1pPr>
              <a:defRPr/>
            </a:lvl1pPr>
          </a:lstStyle>
          <a:p>
            <a:r>
              <a:rPr lang="en-US" dirty="0"/>
              <a:t>Click to edit master title style</a:t>
            </a:r>
          </a:p>
        </p:txBody>
      </p:sp>
      <p:sp>
        <p:nvSpPr>
          <p:cNvPr id="5" name="Picture Placeholder 4"/>
          <p:cNvSpPr>
            <a:spLocks noGrp="1"/>
          </p:cNvSpPr>
          <p:nvPr>
            <p:ph type="pic" sz="quarter" idx="10"/>
          </p:nvPr>
        </p:nvSpPr>
        <p:spPr>
          <a:xfrm>
            <a:off x="1884900" y="2241518"/>
            <a:ext cx="3657600" cy="3899801"/>
          </a:xfrm>
        </p:spPr>
        <p:txBody>
          <a:bodyPr/>
          <a:lstStyle>
            <a:lvl1pPr marL="0" indent="0">
              <a:buNone/>
              <a:defRPr/>
            </a:lvl1pPr>
          </a:lstStyle>
          <a:p>
            <a:endParaRPr lang="en-US" dirty="0"/>
          </a:p>
        </p:txBody>
      </p:sp>
      <p:sp>
        <p:nvSpPr>
          <p:cNvPr id="9" name="Picture Placeholder 4"/>
          <p:cNvSpPr>
            <a:spLocks noGrp="1"/>
          </p:cNvSpPr>
          <p:nvPr>
            <p:ph type="pic" sz="quarter" idx="13"/>
          </p:nvPr>
        </p:nvSpPr>
        <p:spPr>
          <a:xfrm>
            <a:off x="6745619" y="2241518"/>
            <a:ext cx="3657600" cy="3899801"/>
          </a:xfrm>
        </p:spPr>
        <p:txBody>
          <a:bodyPr/>
          <a:lstStyle>
            <a:lvl1pPr marL="0" indent="0">
              <a:buNone/>
              <a:defRPr/>
            </a:lvl1pPr>
          </a:lstStyle>
          <a:p>
            <a:endParaRPr lang="en-US" dirty="0"/>
          </a:p>
        </p:txBody>
      </p:sp>
      <p:sp>
        <p:nvSpPr>
          <p:cNvPr id="18" name="Text Placeholder 17"/>
          <p:cNvSpPr>
            <a:spLocks noGrp="1"/>
          </p:cNvSpPr>
          <p:nvPr>
            <p:ph type="body" sz="quarter" idx="17" hasCustomPrompt="1"/>
          </p:nvPr>
        </p:nvSpPr>
        <p:spPr>
          <a:xfrm>
            <a:off x="1884901" y="1538818"/>
            <a:ext cx="3653367" cy="615949"/>
          </a:xfrm>
        </p:spPr>
        <p:txBody>
          <a:bodyPr>
            <a:normAutofit/>
          </a:bodyPr>
          <a:lstStyle>
            <a:lvl1pPr marL="0" indent="0" algn="ctr">
              <a:buNone/>
              <a:defRPr sz="3200"/>
            </a:lvl1pPr>
          </a:lstStyle>
          <a:p>
            <a:pPr lvl="0"/>
            <a:r>
              <a:rPr lang="en-US" sz="3200" dirty="0"/>
              <a:t>Current</a:t>
            </a:r>
            <a:endParaRPr lang="en-US" dirty="0"/>
          </a:p>
        </p:txBody>
      </p:sp>
      <p:sp>
        <p:nvSpPr>
          <p:cNvPr id="19" name="Text Placeholder 17"/>
          <p:cNvSpPr>
            <a:spLocks noGrp="1"/>
          </p:cNvSpPr>
          <p:nvPr>
            <p:ph type="body" sz="quarter" idx="18" hasCustomPrompt="1"/>
          </p:nvPr>
        </p:nvSpPr>
        <p:spPr>
          <a:xfrm>
            <a:off x="6745619" y="1538818"/>
            <a:ext cx="3653367" cy="615949"/>
          </a:xfrm>
        </p:spPr>
        <p:txBody>
          <a:bodyPr>
            <a:normAutofit/>
          </a:bodyPr>
          <a:lstStyle>
            <a:lvl1pPr marL="0" indent="0" algn="ctr">
              <a:buNone/>
              <a:defRPr sz="3200"/>
            </a:lvl1pPr>
          </a:lstStyle>
          <a:p>
            <a:pPr lvl="0"/>
            <a:r>
              <a:rPr lang="en-US" sz="3200" dirty="0"/>
              <a:t>Proposed</a:t>
            </a:r>
            <a:endParaRPr lang="en-US" dirty="0"/>
          </a:p>
        </p:txBody>
      </p:sp>
      <p:sp>
        <p:nvSpPr>
          <p:cNvPr id="11" name="Text Placeholder 17"/>
          <p:cNvSpPr>
            <a:spLocks noGrp="1"/>
          </p:cNvSpPr>
          <p:nvPr>
            <p:ph type="body" sz="quarter" idx="20" hasCustomPrompt="1"/>
          </p:nvPr>
        </p:nvSpPr>
        <p:spPr>
          <a:xfrm>
            <a:off x="6418381" y="6160424"/>
            <a:ext cx="4307840" cy="615949"/>
          </a:xfrm>
        </p:spPr>
        <p:txBody>
          <a:bodyPr>
            <a:normAutofit/>
          </a:bodyPr>
          <a:lstStyle>
            <a:lvl1pPr marL="0" indent="0" algn="ctr">
              <a:buNone/>
              <a:defRPr sz="3200"/>
            </a:lvl1pPr>
          </a:lstStyle>
          <a:p>
            <a:pPr lvl="0"/>
            <a:r>
              <a:rPr lang="en-US" sz="3200" dirty="0"/>
              <a:t>Name</a:t>
            </a:r>
            <a:endParaRPr lang="en-US" dirty="0"/>
          </a:p>
        </p:txBody>
      </p:sp>
      <p:sp>
        <p:nvSpPr>
          <p:cNvPr id="12" name="Text Placeholder 17"/>
          <p:cNvSpPr>
            <a:spLocks noGrp="1"/>
          </p:cNvSpPr>
          <p:nvPr>
            <p:ph type="body" sz="quarter" idx="21" hasCustomPrompt="1"/>
          </p:nvPr>
        </p:nvSpPr>
        <p:spPr>
          <a:xfrm>
            <a:off x="1557663" y="6158935"/>
            <a:ext cx="4307840" cy="615949"/>
          </a:xfrm>
        </p:spPr>
        <p:txBody>
          <a:bodyPr>
            <a:normAutofit/>
          </a:bodyPr>
          <a:lstStyle>
            <a:lvl1pPr marL="0" indent="0" algn="ctr">
              <a:buNone/>
              <a:defRPr sz="3200"/>
            </a:lvl1pPr>
          </a:lstStyle>
          <a:p>
            <a:pPr lvl="0"/>
            <a:r>
              <a:rPr lang="en-US" sz="3200" dirty="0"/>
              <a:t>Name</a:t>
            </a:r>
            <a:endParaRPr lang="en-US" dirty="0"/>
          </a:p>
        </p:txBody>
      </p:sp>
    </p:spTree>
    <p:extLst>
      <p:ext uri="{BB962C8B-B14F-4D97-AF65-F5344CB8AC3E}">
        <p14:creationId xmlns:p14="http://schemas.microsoft.com/office/powerpoint/2010/main" val="17563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8858"/>
            <a:ext cx="10972800" cy="1342569"/>
          </a:xfr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3665365" y="1553027"/>
            <a:ext cx="7917035" cy="5000172"/>
          </a:xfrm>
        </p:spPr>
        <p:txBody>
          <a:bodyPr/>
          <a:lstStyle>
            <a:lvl1pPr>
              <a:defRPr/>
            </a:lvl1pPr>
            <a:lvl2pPr marL="990575" indent="-380990">
              <a:buFont typeface="Calibri" panose="020F0502020204030204" pitchFamily="34" charset="0"/>
              <a:buChar char="–"/>
              <a:defRPr/>
            </a:lvl2pPr>
            <a:lvl3pPr marL="1523962" indent="-304792">
              <a:buFont typeface="Calibri" panose="020F0502020204030204" pitchFamily="34" charset="0"/>
              <a:buChar char="–"/>
              <a:defRPr/>
            </a:lvl3pPr>
            <a:lvl4pPr marL="2133547" indent="-304792">
              <a:buFont typeface="Calibri" panose="020F0502020204030204" pitchFamily="34" charset="0"/>
              <a:buChar char="–"/>
              <a:defRPr/>
            </a:lvl4pPr>
            <a:lvl5pPr marL="2743131" indent="-304792">
              <a:buFont typeface="Calibri" panose="020F050202020403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609601" y="1536700"/>
            <a:ext cx="2799499" cy="3471333"/>
          </a:xfrm>
        </p:spPr>
        <p:txBody>
          <a:bodyPr/>
          <a:lstStyle/>
          <a:p>
            <a:endParaRPr lang="en-US"/>
          </a:p>
        </p:txBody>
      </p:sp>
    </p:spTree>
    <p:extLst>
      <p:ext uri="{BB962C8B-B14F-4D97-AF65-F5344CB8AC3E}">
        <p14:creationId xmlns:p14="http://schemas.microsoft.com/office/powerpoint/2010/main" val="376290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59244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2" name="Oval 1"/>
          <p:cNvSpPr/>
          <p:nvPr userDrawn="1"/>
        </p:nvSpPr>
        <p:spPr>
          <a:xfrm>
            <a:off x="377163" y="280679"/>
            <a:ext cx="228052" cy="210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3146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6"/>
        <p:cNvGrpSpPr/>
        <p:nvPr/>
      </p:nvGrpSpPr>
      <p:grpSpPr>
        <a:xfrm>
          <a:off x="0" y="0"/>
          <a:ext cx="0" cy="0"/>
          <a:chOff x="0" y="0"/>
          <a:chExt cx="0" cy="0"/>
        </a:xfrm>
      </p:grpSpPr>
      <p:sp>
        <p:nvSpPr>
          <p:cNvPr id="177" name="Google Shape;177;p2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79" name="Google Shape;179;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32281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rgbClr val="25324F">
                <a:lumMod val="65000"/>
              </a:srgbClr>
            </a:gs>
            <a:gs pos="99000">
              <a:schemeClr val="tx2">
                <a:lumMod val="61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rot="5400000">
            <a:off x="-3239000" y="3246256"/>
            <a:ext cx="6850747" cy="372752"/>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344" tIns="42672" rIns="85344" bIns="42672" rtlCol="0" anchor="ctr"/>
          <a:lstStyle/>
          <a:p>
            <a:pPr algn="ctr"/>
            <a:endParaRPr lang="en-US" sz="2400"/>
          </a:p>
        </p:txBody>
      </p:sp>
      <p:sp>
        <p:nvSpPr>
          <p:cNvPr id="2" name="Title Placeholder 1"/>
          <p:cNvSpPr>
            <a:spLocks noGrp="1"/>
          </p:cNvSpPr>
          <p:nvPr>
            <p:ph type="title"/>
          </p:nvPr>
        </p:nvSpPr>
        <p:spPr>
          <a:xfrm>
            <a:off x="609600" y="159657"/>
            <a:ext cx="10972800" cy="1291771"/>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67542"/>
            <a:ext cx="10972800" cy="45580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rot="5400000">
            <a:off x="-3239004" y="3238990"/>
            <a:ext cx="6850747" cy="372751"/>
          </a:xfrm>
          <a:prstGeom prst="rect">
            <a:avLst/>
          </a:prstGeom>
          <a:gradFill flip="none" rotWithShape="1">
            <a:gsLst>
              <a:gs pos="0">
                <a:srgbClr val="537093">
                  <a:lumMod val="90000"/>
                  <a:lumOff val="10000"/>
                  <a:alpha val="26000"/>
                </a:srgbClr>
              </a:gs>
              <a:gs pos="99000">
                <a:schemeClr val="accent1">
                  <a:lumMod val="50000"/>
                  <a:alpha val="8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5344" tIns="42672" rIns="85344" bIns="42672" rtlCol="0" anchor="ctr"/>
          <a:lstStyle/>
          <a:p>
            <a:pPr algn="ctr"/>
            <a:endParaRPr lang="en-US" sz="2400"/>
          </a:p>
        </p:txBody>
      </p:sp>
    </p:spTree>
    <p:extLst>
      <p:ext uri="{BB962C8B-B14F-4D97-AF65-F5344CB8AC3E}">
        <p14:creationId xmlns:p14="http://schemas.microsoft.com/office/powerpoint/2010/main" val="136453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txStyles>
    <p:titleStyle>
      <a:lvl1pPr algn="ctr" defTabSz="1219170" rtl="0" eaLnBrk="1" latinLnBrk="0" hangingPunct="1">
        <a:spcBef>
          <a:spcPct val="0"/>
        </a:spcBef>
        <a:buNone/>
        <a:defRPr sz="5867" kern="1200" baseline="0">
          <a:ln>
            <a:noFill/>
          </a:ln>
          <a:solidFill>
            <a:srgbClr val="D4C276"/>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p:titleStyle>
    <p:bodyStyle>
      <a:lvl1pPr marL="457189" indent="-457189" algn="l" defTabSz="1219170" rtl="0" eaLnBrk="1" latinLnBrk="0" hangingPunct="1">
        <a:spcBef>
          <a:spcPct val="20000"/>
        </a:spcBef>
        <a:buClr>
          <a:schemeClr val="accent3">
            <a:lumMod val="60000"/>
            <a:lumOff val="40000"/>
          </a:schemeClr>
        </a:buClr>
        <a:buSzPct val="120000"/>
        <a:buFont typeface="Arial" pitchFamily="34" charset="0"/>
        <a:buChar char="•"/>
        <a:defRPr sz="4267"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1pPr>
      <a:lvl2pPr marL="990575" indent="-380990"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2pPr>
      <a:lvl3pPr marL="1523962"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3pPr>
      <a:lvl4pPr marL="2133547"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4pPr>
      <a:lvl5pPr marL="2743131"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nimdzi.com/2019-nimdzi-100/#text-17988-12-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FD80-A18E-8019-35BF-7D8742EE25D4}"/>
              </a:ext>
            </a:extLst>
          </p:cNvPr>
          <p:cNvSpPr>
            <a:spLocks noGrp="1"/>
          </p:cNvSpPr>
          <p:nvPr>
            <p:ph type="ctrTitle"/>
          </p:nvPr>
        </p:nvSpPr>
        <p:spPr>
          <a:xfrm>
            <a:off x="914400" y="532491"/>
            <a:ext cx="10363200" cy="2896509"/>
          </a:xfrm>
        </p:spPr>
        <p:txBody>
          <a:bodyPr/>
          <a:lstStyle/>
          <a:p>
            <a:r>
              <a:rPr lang="en-US" sz="4800" dirty="0"/>
              <a:t>Machine Translation</a:t>
            </a:r>
            <a:br>
              <a:rPr lang="en-US" sz="4800" dirty="0"/>
            </a:br>
            <a:r>
              <a:rPr lang="en-US" sz="4800" dirty="0"/>
              <a:t>and More…</a:t>
            </a:r>
          </a:p>
        </p:txBody>
      </p:sp>
      <p:sp>
        <p:nvSpPr>
          <p:cNvPr id="3" name="Subtitle 2">
            <a:extLst>
              <a:ext uri="{FF2B5EF4-FFF2-40B4-BE49-F238E27FC236}">
                <a16:creationId xmlns:a16="http://schemas.microsoft.com/office/drawing/2014/main" id="{6B8CB4C7-41C6-BB20-E350-9BEB611F7210}"/>
              </a:ext>
            </a:extLst>
          </p:cNvPr>
          <p:cNvSpPr>
            <a:spLocks noGrp="1"/>
          </p:cNvSpPr>
          <p:nvPr>
            <p:ph type="subTitle" idx="1"/>
          </p:nvPr>
        </p:nvSpPr>
        <p:spPr>
          <a:xfrm>
            <a:off x="1828800" y="4195482"/>
            <a:ext cx="8534400" cy="1443318"/>
          </a:xfrm>
        </p:spPr>
        <p:txBody>
          <a:bodyPr>
            <a:normAutofit lnSpcReduction="10000"/>
          </a:bodyPr>
          <a:lstStyle/>
          <a:p>
            <a:r>
              <a:rPr lang="en-US" dirty="0"/>
              <a:t>Dr. Steve Richardson</a:t>
            </a:r>
          </a:p>
          <a:p>
            <a:r>
              <a:rPr lang="en-US" dirty="0"/>
              <a:t>October 19, 2022</a:t>
            </a:r>
          </a:p>
        </p:txBody>
      </p:sp>
    </p:spTree>
    <p:extLst>
      <p:ext uri="{BB962C8B-B14F-4D97-AF65-F5344CB8AC3E}">
        <p14:creationId xmlns:p14="http://schemas.microsoft.com/office/powerpoint/2010/main" val="343564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59" b="725"/>
          <a:stretch/>
        </p:blipFill>
        <p:spPr>
          <a:xfrm>
            <a:off x="6501" y="0"/>
            <a:ext cx="12185499" cy="6858000"/>
          </a:xfrm>
          <a:prstGeom prst="rect">
            <a:avLst/>
          </a:prstGeom>
        </p:spPr>
      </p:pic>
      <p:sp>
        <p:nvSpPr>
          <p:cNvPr id="4" name="TextBox 3"/>
          <p:cNvSpPr txBox="1"/>
          <p:nvPr/>
        </p:nvSpPr>
        <p:spPr>
          <a:xfrm>
            <a:off x="3928534" y="580939"/>
            <a:ext cx="5137656" cy="2062103"/>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US" sz="3200" dirty="0">
                <a:solidFill>
                  <a:schemeClr val="tx1"/>
                </a:solidFill>
              </a:rPr>
              <a:t>30% Increase in</a:t>
            </a:r>
          </a:p>
          <a:p>
            <a:pPr algn="ctr"/>
            <a:r>
              <a:rPr lang="en-US" sz="3200" dirty="0">
                <a:solidFill>
                  <a:schemeClr val="tx1"/>
                </a:solidFill>
              </a:rPr>
              <a:t>Translator Productivity</a:t>
            </a:r>
          </a:p>
          <a:p>
            <a:pPr algn="ctr"/>
            <a:r>
              <a:rPr lang="en-US" sz="3200" dirty="0">
                <a:solidFill>
                  <a:schemeClr val="tx1"/>
                </a:solidFill>
              </a:rPr>
              <a:t>Using CAT tools such as</a:t>
            </a:r>
          </a:p>
          <a:p>
            <a:pPr algn="ctr"/>
            <a:r>
              <a:rPr lang="en-US" sz="3200" dirty="0">
                <a:solidFill>
                  <a:schemeClr val="tx1"/>
                </a:solidFill>
              </a:rPr>
              <a:t>Trados Studio</a:t>
            </a:r>
          </a:p>
        </p:txBody>
      </p:sp>
    </p:spTree>
    <p:extLst>
      <p:ext uri="{BB962C8B-B14F-4D97-AF65-F5344CB8AC3E}">
        <p14:creationId xmlns:p14="http://schemas.microsoft.com/office/powerpoint/2010/main" val="326965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MT Post-editing?</a:t>
            </a:r>
          </a:p>
        </p:txBody>
      </p:sp>
      <p:sp>
        <p:nvSpPr>
          <p:cNvPr id="3" name="Content Placeholder 2"/>
          <p:cNvSpPr>
            <a:spLocks noGrp="1"/>
          </p:cNvSpPr>
          <p:nvPr>
            <p:ph idx="1"/>
          </p:nvPr>
        </p:nvSpPr>
        <p:spPr>
          <a:xfrm>
            <a:off x="609600" y="1432642"/>
            <a:ext cx="11376212" cy="5000172"/>
          </a:xfrm>
        </p:spPr>
        <p:txBody>
          <a:bodyPr>
            <a:normAutofit fontScale="92500"/>
          </a:bodyPr>
          <a:lstStyle/>
          <a:p>
            <a:r>
              <a:rPr lang="en-US" sz="3500" dirty="0"/>
              <a:t>Process of modifying/correcting translations from MT systems</a:t>
            </a:r>
          </a:p>
          <a:p>
            <a:r>
              <a:rPr lang="en-US" sz="3500" dirty="0"/>
              <a:t>Goal: produce translations that achieve a certain level of quality</a:t>
            </a:r>
          </a:p>
          <a:p>
            <a:r>
              <a:rPr lang="en-US" sz="3500" dirty="0"/>
              <a:t>(Expected quality -&gt; amount of post-editing) may vary, depending on anticipated use of the translations</a:t>
            </a:r>
          </a:p>
          <a:p>
            <a:r>
              <a:rPr lang="en-US" sz="3500" dirty="0"/>
              <a:t>Post-editing speeds up the translation process </a:t>
            </a:r>
          </a:p>
          <a:p>
            <a:pPr lvl="1"/>
            <a:r>
              <a:rPr lang="en-US" sz="3000" dirty="0"/>
              <a:t>Can be 2x faster or more</a:t>
            </a:r>
          </a:p>
          <a:p>
            <a:pPr lvl="1"/>
            <a:r>
              <a:rPr lang="en-US" sz="3000" dirty="0"/>
              <a:t>Depends on content, MT quality, translator training, etc.</a:t>
            </a:r>
          </a:p>
          <a:p>
            <a:r>
              <a:rPr lang="en-US" sz="3500" dirty="0">
                <a:effectLst/>
              </a:rPr>
              <a:t>Human translators still control if/when/how they use MT</a:t>
            </a:r>
            <a:endParaRPr lang="en-US" dirty="0"/>
          </a:p>
        </p:txBody>
      </p:sp>
    </p:spTree>
    <p:extLst>
      <p:ext uri="{BB962C8B-B14F-4D97-AF65-F5344CB8AC3E}">
        <p14:creationId xmlns:p14="http://schemas.microsoft.com/office/powerpoint/2010/main" val="96575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73B0-663D-401B-9298-33F54F153F85}"/>
              </a:ext>
            </a:extLst>
          </p:cNvPr>
          <p:cNvSpPr>
            <a:spLocks noGrp="1"/>
          </p:cNvSpPr>
          <p:nvPr>
            <p:ph type="title"/>
          </p:nvPr>
        </p:nvSpPr>
        <p:spPr>
          <a:xfrm>
            <a:off x="609600" y="108859"/>
            <a:ext cx="10972800" cy="965538"/>
          </a:xfrm>
        </p:spPr>
        <p:txBody>
          <a:bodyPr>
            <a:noAutofit/>
          </a:bodyPr>
          <a:lstStyle/>
          <a:p>
            <a:r>
              <a:rPr lang="en-US" sz="4800" dirty="0"/>
              <a:t>Productivity increase from MT post-editing</a:t>
            </a:r>
          </a:p>
        </p:txBody>
      </p:sp>
      <p:sp>
        <p:nvSpPr>
          <p:cNvPr id="3" name="Content Placeholder 2">
            <a:extLst>
              <a:ext uri="{FF2B5EF4-FFF2-40B4-BE49-F238E27FC236}">
                <a16:creationId xmlns:a16="http://schemas.microsoft.com/office/drawing/2014/main" id="{E1788705-684E-4464-B192-59946C0296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B572078-2AA5-4BC4-9116-AE6DF53C1BF8}"/>
              </a:ext>
            </a:extLst>
          </p:cNvPr>
          <p:cNvPicPr>
            <a:picLocks noChangeAspect="1"/>
          </p:cNvPicPr>
          <p:nvPr/>
        </p:nvPicPr>
        <p:blipFill>
          <a:blip r:embed="rId2"/>
          <a:stretch>
            <a:fillRect/>
          </a:stretch>
        </p:blipFill>
        <p:spPr>
          <a:xfrm>
            <a:off x="1138518" y="1270339"/>
            <a:ext cx="9314811" cy="5478803"/>
          </a:xfrm>
          <a:prstGeom prst="rect">
            <a:avLst/>
          </a:prstGeom>
        </p:spPr>
      </p:pic>
    </p:spTree>
    <p:extLst>
      <p:ext uri="{BB962C8B-B14F-4D97-AF65-F5344CB8AC3E}">
        <p14:creationId xmlns:p14="http://schemas.microsoft.com/office/powerpoint/2010/main" val="335957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BEFE-80FD-442E-A35C-23420D139987}"/>
              </a:ext>
            </a:extLst>
          </p:cNvPr>
          <p:cNvSpPr>
            <a:spLocks noGrp="1"/>
          </p:cNvSpPr>
          <p:nvPr>
            <p:ph type="title"/>
          </p:nvPr>
        </p:nvSpPr>
        <p:spPr>
          <a:xfrm>
            <a:off x="609600" y="108859"/>
            <a:ext cx="10972800" cy="701038"/>
          </a:xfrm>
        </p:spPr>
        <p:txBody>
          <a:bodyPr>
            <a:noAutofit/>
          </a:bodyPr>
          <a:lstStyle/>
          <a:p>
            <a:r>
              <a:rPr lang="en-US" sz="4400" dirty="0"/>
              <a:t>English-to-Target MT Systems at the Church</a:t>
            </a:r>
          </a:p>
        </p:txBody>
      </p:sp>
      <p:sp>
        <p:nvSpPr>
          <p:cNvPr id="3" name="Content Placeholder 2">
            <a:extLst>
              <a:ext uri="{FF2B5EF4-FFF2-40B4-BE49-F238E27FC236}">
                <a16:creationId xmlns:a16="http://schemas.microsoft.com/office/drawing/2014/main" id="{DD2DC126-D102-4806-9B97-99CA73717E2C}"/>
              </a:ext>
            </a:extLst>
          </p:cNvPr>
          <p:cNvSpPr>
            <a:spLocks noGrp="1"/>
          </p:cNvSpPr>
          <p:nvPr>
            <p:ph idx="1"/>
          </p:nvPr>
        </p:nvSpPr>
        <p:spPr>
          <a:xfrm>
            <a:off x="609600" y="1393781"/>
            <a:ext cx="2614863" cy="5355359"/>
          </a:xfrm>
        </p:spPr>
        <p:txBody>
          <a:bodyPr>
            <a:normAutofit fontScale="92500" lnSpcReduction="10000"/>
          </a:bodyPr>
          <a:lstStyle/>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Bulgarian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Chinese Simplified*</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Chinese Traditional*</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Croatian*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Czech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Danish*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Dutch*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Estonian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Fijian*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Finnish*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French*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German*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Greek*</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Hungarian*</a:t>
            </a:r>
          </a:p>
          <a:p>
            <a:pPr marL="228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Icelandic</a:t>
            </a:r>
          </a:p>
        </p:txBody>
      </p:sp>
      <p:sp>
        <p:nvSpPr>
          <p:cNvPr id="4" name="Content Placeholder 2">
            <a:extLst>
              <a:ext uri="{FF2B5EF4-FFF2-40B4-BE49-F238E27FC236}">
                <a16:creationId xmlns:a16="http://schemas.microsoft.com/office/drawing/2014/main" id="{C70B9976-C3DB-49F8-96DB-AF6F2DA1B822}"/>
              </a:ext>
            </a:extLst>
          </p:cNvPr>
          <p:cNvSpPr txBox="1">
            <a:spLocks/>
          </p:cNvSpPr>
          <p:nvPr/>
        </p:nvSpPr>
        <p:spPr>
          <a:xfrm>
            <a:off x="3278133" y="1386262"/>
            <a:ext cx="2614863" cy="5355359"/>
          </a:xfrm>
          <a:prstGeom prst="rect">
            <a:avLst/>
          </a:prstGeom>
        </p:spPr>
        <p:txBody>
          <a:bodyPr vert="horz" lIns="91440" tIns="45720" rIns="91440" bIns="45720" rtlCol="0">
            <a:normAutofit fontScale="92500" lnSpcReduction="10000"/>
          </a:bodyPr>
          <a:lstStyle>
            <a:lvl1pPr marL="457189" indent="-457189" algn="l" defTabSz="1219170" rtl="0" eaLnBrk="1" latinLnBrk="0" hangingPunct="1">
              <a:spcBef>
                <a:spcPct val="20000"/>
              </a:spcBef>
              <a:buClr>
                <a:schemeClr val="accent3">
                  <a:lumMod val="60000"/>
                  <a:lumOff val="40000"/>
                </a:schemeClr>
              </a:buClr>
              <a:buSzPct val="120000"/>
              <a:buFont typeface="Arial" pitchFamily="34" charset="0"/>
              <a:buChar char="•"/>
              <a:defRPr sz="4267"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1pPr>
            <a:lvl2pPr marL="990575" indent="-380990"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2pPr>
            <a:lvl3pPr marL="1523962"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3pPr>
            <a:lvl4pPr marL="2133547"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4pPr>
            <a:lvl5pPr marL="2743131"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Indonesian*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Italian*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Japanese*</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Kiswahili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Korean*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Latvian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Lithuanian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Malagasy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Maltese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Norwegian*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Polish*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Portuguese*</a:t>
            </a: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Romanian*</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976AD77E-4ACE-4DA4-8C16-0F133CF71618}"/>
              </a:ext>
            </a:extLst>
          </p:cNvPr>
          <p:cNvSpPr txBox="1">
            <a:spLocks/>
          </p:cNvSpPr>
          <p:nvPr/>
        </p:nvSpPr>
        <p:spPr>
          <a:xfrm>
            <a:off x="5823283" y="1393782"/>
            <a:ext cx="2614863" cy="5000172"/>
          </a:xfrm>
          <a:prstGeom prst="rect">
            <a:avLst/>
          </a:prstGeom>
        </p:spPr>
        <p:txBody>
          <a:bodyPr vert="horz" lIns="91440" tIns="45720" rIns="91440" bIns="45720" rtlCol="0">
            <a:normAutofit fontScale="92500" lnSpcReduction="10000"/>
          </a:bodyPr>
          <a:lstStyle>
            <a:lvl1pPr marL="457189" indent="-457189" algn="l" defTabSz="1219170" rtl="0" eaLnBrk="1" latinLnBrk="0" hangingPunct="1">
              <a:spcBef>
                <a:spcPct val="20000"/>
              </a:spcBef>
              <a:buClr>
                <a:schemeClr val="accent3">
                  <a:lumMod val="60000"/>
                  <a:lumOff val="40000"/>
                </a:schemeClr>
              </a:buClr>
              <a:buSzPct val="120000"/>
              <a:buFont typeface="Arial" pitchFamily="34" charset="0"/>
              <a:buChar char="•"/>
              <a:defRPr sz="4267"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1pPr>
            <a:lvl2pPr marL="990575" indent="-380990"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2pPr>
            <a:lvl3pPr marL="1523962"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3pPr>
            <a:lvl4pPr marL="2133547"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4pPr>
            <a:lvl5pPr marL="2743131"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Russian*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Samoan*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Slovak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Slovenian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Spanish*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Swedish*</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Tagalog*</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Tahitian*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Thai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Tongan*</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Turkish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Ukrainian</a:t>
            </a:r>
          </a:p>
          <a:p>
            <a:pPr marL="2286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Urdu</a:t>
            </a:r>
          </a:p>
          <a:p>
            <a:pPr marL="228600" marR="0">
              <a:lnSpc>
                <a:spcPct val="107000"/>
              </a:lnSpc>
              <a:spcBef>
                <a:spcPts val="0"/>
              </a:spcBef>
              <a:spcAft>
                <a:spcPts val="800"/>
              </a:spcAft>
            </a:pPr>
            <a:r>
              <a:rPr lang="en-US" sz="1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Vietnamese*</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DC020CF1-B1D3-48C1-9D84-7A102A08A9DC}"/>
              </a:ext>
            </a:extLst>
          </p:cNvPr>
          <p:cNvSpPr txBox="1">
            <a:spLocks/>
          </p:cNvSpPr>
          <p:nvPr/>
        </p:nvSpPr>
        <p:spPr>
          <a:xfrm>
            <a:off x="8267571" y="1379961"/>
            <a:ext cx="3619629" cy="473093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Clr>
                <a:schemeClr val="accent3">
                  <a:lumMod val="60000"/>
                  <a:lumOff val="40000"/>
                </a:schemeClr>
              </a:buClr>
              <a:buSzPct val="120000"/>
              <a:buFont typeface="Arial" pitchFamily="34" charset="0"/>
              <a:buChar char="•"/>
              <a:defRPr sz="4267"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1pPr>
            <a:lvl2pPr marL="990575" indent="-380990"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2pPr>
            <a:lvl3pPr marL="1523962"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3pPr>
            <a:lvl4pPr marL="2133547"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4pPr>
            <a:lvl5pPr marL="2743131"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28600" marR="0">
              <a:lnSpc>
                <a:spcPct val="107000"/>
              </a:lnSpc>
              <a:spcBef>
                <a:spcPts val="0"/>
              </a:spcBef>
              <a:spcAft>
                <a:spcPts val="800"/>
              </a:spcAft>
            </a:pPr>
            <a:r>
              <a:rPr lang="en-US" sz="17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Albanian*</a:t>
            </a:r>
            <a:endParaRPr lang="en-US" sz="17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Armenian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Haitian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Hmong</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Khmer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Serbian</a:t>
            </a:r>
            <a:r>
              <a:rPr lang="en-US" sz="17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700" dirty="0">
                <a:effectLst/>
                <a:latin typeface="Calibri" panose="020F0502020204030204" pitchFamily="34" charset="0"/>
                <a:ea typeface="Times New Roman" panose="02020603050405020304" pitchFamily="18" charset="0"/>
                <a:cs typeface="Times New Roman" panose="02020603050405020304" pitchFamily="18" charset="0"/>
              </a:rPr>
              <a:t>(Cyrillic)</a:t>
            </a:r>
          </a:p>
          <a:p>
            <a:pPr marL="228600" marR="0">
              <a:lnSpc>
                <a:spcPct val="107000"/>
              </a:lnSpc>
              <a:spcBef>
                <a:spcPts val="0"/>
              </a:spcBef>
              <a:spcAft>
                <a:spcPts val="800"/>
              </a:spcAft>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We’re currently translating over 2M words/week with MT for 27 languages</a:t>
            </a:r>
          </a:p>
          <a:p>
            <a:pPr marL="0" marR="0" indent="0">
              <a:lnSpc>
                <a:spcPct val="107000"/>
              </a:lnSpc>
              <a:spcBef>
                <a:spcPts val="0"/>
              </a:spcBef>
              <a:spcAft>
                <a:spcPts val="800"/>
              </a:spcAft>
              <a:buNone/>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5E40E605-77F9-446D-A72D-0049025C650B}"/>
              </a:ext>
            </a:extLst>
          </p:cNvPr>
          <p:cNvSpPr txBox="1">
            <a:spLocks/>
          </p:cNvSpPr>
          <p:nvPr/>
        </p:nvSpPr>
        <p:spPr>
          <a:xfrm>
            <a:off x="1650732" y="793773"/>
            <a:ext cx="5479983" cy="592490"/>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Clr>
                <a:schemeClr val="accent3">
                  <a:lumMod val="60000"/>
                  <a:lumOff val="40000"/>
                </a:schemeClr>
              </a:buClr>
              <a:buSzPct val="120000"/>
              <a:buFont typeface="Arial" pitchFamily="34" charset="0"/>
              <a:buChar char="•"/>
              <a:defRPr sz="4267"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1pPr>
            <a:lvl2pPr marL="990575" indent="-380990"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2pPr>
            <a:lvl3pPr marL="1523962"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3pPr>
            <a:lvl4pPr marL="2133547"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4pPr>
            <a:lvl5pPr marL="2743131"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Bef>
                <a:spcPts val="0"/>
              </a:spcBef>
              <a:spcAft>
                <a:spcPts val="80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Customized with Church Translation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C8FC264C-C112-460B-81F6-090EC7B4E877}"/>
              </a:ext>
            </a:extLst>
          </p:cNvPr>
          <p:cNvSpPr txBox="1">
            <a:spLocks/>
          </p:cNvSpPr>
          <p:nvPr/>
        </p:nvSpPr>
        <p:spPr>
          <a:xfrm>
            <a:off x="8930639" y="822858"/>
            <a:ext cx="1301016" cy="534319"/>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Clr>
                <a:schemeClr val="accent3">
                  <a:lumMod val="60000"/>
                  <a:lumOff val="40000"/>
                </a:schemeClr>
              </a:buClr>
              <a:buSzPct val="120000"/>
              <a:buFont typeface="Arial" pitchFamily="34" charset="0"/>
              <a:buChar char="•"/>
              <a:defRPr sz="4267"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1pPr>
            <a:lvl2pPr marL="990575" indent="-380990"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2pPr>
            <a:lvl3pPr marL="1523962"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3pPr>
            <a:lvl4pPr marL="2133547"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4pPr>
            <a:lvl5pPr marL="2743131" indent="-304792" algn="l" defTabSz="1219170" rtl="0" eaLnBrk="1" latinLnBrk="0" hangingPunct="1">
              <a:spcBef>
                <a:spcPct val="20000"/>
              </a:spcBef>
              <a:buClr>
                <a:schemeClr val="accent3">
                  <a:lumMod val="60000"/>
                  <a:lumOff val="40000"/>
                </a:schemeClr>
              </a:buClr>
              <a:buFont typeface="Calibri" panose="020F0502020204030204" pitchFamily="34" charset="0"/>
              <a:buChar char="–"/>
              <a:defRPr sz="3733" kern="1200">
                <a:ln>
                  <a:noFill/>
                </a:ln>
                <a:solidFill>
                  <a:schemeClr val="bg1"/>
                </a:solidFill>
                <a:effectLst>
                  <a:outerShdw blurRad="38100" dist="38100" dir="2700000" algn="tl">
                    <a:srgbClr val="000000">
                      <a:alpha val="43137"/>
                    </a:srgbClr>
                  </a:outerShdw>
                </a:effectLst>
                <a:latin typeface="+mn-lt"/>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nSpc>
                <a:spcPct val="107000"/>
              </a:lnSpc>
              <a:spcBef>
                <a:spcPts val="0"/>
              </a:spcBef>
              <a:spcAft>
                <a:spcPts val="80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Generic: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979F862-90CF-4CB4-831A-CE082A649E1F}"/>
              </a:ext>
            </a:extLst>
          </p:cNvPr>
          <p:cNvSpPr txBox="1"/>
          <p:nvPr/>
        </p:nvSpPr>
        <p:spPr>
          <a:xfrm>
            <a:off x="8354417" y="5649229"/>
            <a:ext cx="2139496" cy="461665"/>
          </a:xfrm>
          <a:prstGeom prst="rect">
            <a:avLst/>
          </a:prstGeom>
          <a:noFill/>
        </p:spPr>
        <p:txBody>
          <a:bodyPr wrap="none" rtlCol="0">
            <a:spAutoFit/>
          </a:bodyPr>
          <a:lstStyle/>
          <a:p>
            <a:r>
              <a:rPr lang="en-US" sz="2400" dirty="0">
                <a:solidFill>
                  <a:srgbClr val="FFFF00"/>
                </a:solidFill>
              </a:rPr>
              <a:t>*Used regularly</a:t>
            </a:r>
          </a:p>
        </p:txBody>
      </p:sp>
      <p:sp>
        <p:nvSpPr>
          <p:cNvPr id="9" name="Rectangle 8">
            <a:extLst>
              <a:ext uri="{FF2B5EF4-FFF2-40B4-BE49-F238E27FC236}">
                <a16:creationId xmlns:a16="http://schemas.microsoft.com/office/drawing/2014/main" id="{A2AF9FAF-8C1E-7990-11B9-B61774506A74}"/>
              </a:ext>
            </a:extLst>
          </p:cNvPr>
          <p:cNvSpPr/>
          <p:nvPr/>
        </p:nvSpPr>
        <p:spPr>
          <a:xfrm>
            <a:off x="8193741" y="3899647"/>
            <a:ext cx="3619629" cy="15783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41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0536-FBCC-4510-AFFB-0618E219FCB9}"/>
              </a:ext>
            </a:extLst>
          </p:cNvPr>
          <p:cNvSpPr>
            <a:spLocks noGrp="1"/>
          </p:cNvSpPr>
          <p:nvPr>
            <p:ph type="title"/>
          </p:nvPr>
        </p:nvSpPr>
        <p:spPr>
          <a:xfrm>
            <a:off x="95794" y="108858"/>
            <a:ext cx="12096206" cy="1342569"/>
          </a:xfrm>
        </p:spPr>
        <p:txBody>
          <a:bodyPr>
            <a:noAutofit/>
          </a:bodyPr>
          <a:lstStyle/>
          <a:p>
            <a:r>
              <a:rPr lang="en-US" sz="4400" dirty="0" err="1"/>
              <a:t>Slator</a:t>
            </a:r>
            <a:r>
              <a:rPr lang="en-US" sz="4400" dirty="0"/>
              <a:t> Report, March 2021</a:t>
            </a:r>
            <a:br>
              <a:rPr lang="en-US" sz="4400" dirty="0"/>
            </a:br>
            <a:r>
              <a:rPr lang="en-US" sz="4400" dirty="0"/>
              <a:t>Pro Guide: Translation Pricing and Procurement</a:t>
            </a:r>
          </a:p>
        </p:txBody>
      </p:sp>
      <p:pic>
        <p:nvPicPr>
          <p:cNvPr id="8" name="Content Placeholder 4">
            <a:extLst>
              <a:ext uri="{FF2B5EF4-FFF2-40B4-BE49-F238E27FC236}">
                <a16:creationId xmlns:a16="http://schemas.microsoft.com/office/drawing/2014/main" id="{712CB8BC-A9BF-42EC-8C92-7579A0877FFC}"/>
              </a:ext>
            </a:extLst>
          </p:cNvPr>
          <p:cNvPicPr>
            <a:picLocks noChangeAspect="1"/>
          </p:cNvPicPr>
          <p:nvPr/>
        </p:nvPicPr>
        <p:blipFill>
          <a:blip r:embed="rId2"/>
          <a:stretch>
            <a:fillRect/>
          </a:stretch>
        </p:blipFill>
        <p:spPr>
          <a:xfrm>
            <a:off x="346475" y="1953138"/>
            <a:ext cx="10084900" cy="4136270"/>
          </a:xfrm>
          <a:prstGeom prst="rect">
            <a:avLst/>
          </a:prstGeom>
        </p:spPr>
      </p:pic>
      <p:sp>
        <p:nvSpPr>
          <p:cNvPr id="15" name="Rectangle 14">
            <a:extLst>
              <a:ext uri="{FF2B5EF4-FFF2-40B4-BE49-F238E27FC236}">
                <a16:creationId xmlns:a16="http://schemas.microsoft.com/office/drawing/2014/main" id="{4D133214-EAE0-4045-A240-537A1B22B2EF}"/>
              </a:ext>
            </a:extLst>
          </p:cNvPr>
          <p:cNvSpPr/>
          <p:nvPr/>
        </p:nvSpPr>
        <p:spPr>
          <a:xfrm>
            <a:off x="10424158" y="1953139"/>
            <a:ext cx="1593668" cy="413627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85F8C15-F5EA-43A6-840B-596AD31794F9}"/>
              </a:ext>
            </a:extLst>
          </p:cNvPr>
          <p:cNvSpPr txBox="1"/>
          <p:nvPr/>
        </p:nvSpPr>
        <p:spPr>
          <a:xfrm>
            <a:off x="10631669" y="2840463"/>
            <a:ext cx="580614" cy="292388"/>
          </a:xfrm>
          <a:prstGeom prst="rect">
            <a:avLst/>
          </a:prstGeom>
          <a:noFill/>
        </p:spPr>
        <p:txBody>
          <a:bodyPr wrap="square" rtlCol="0">
            <a:spAutoFit/>
          </a:bodyPr>
          <a:lstStyle/>
          <a:p>
            <a:r>
              <a:rPr lang="en-US" sz="1300" dirty="0">
                <a:latin typeface="Arial Black" panose="020B0A04020102020204" pitchFamily="34" charset="0"/>
              </a:rPr>
              <a:t>70%</a:t>
            </a:r>
          </a:p>
        </p:txBody>
      </p:sp>
      <p:sp>
        <p:nvSpPr>
          <p:cNvPr id="17" name="TextBox 16">
            <a:extLst>
              <a:ext uri="{FF2B5EF4-FFF2-40B4-BE49-F238E27FC236}">
                <a16:creationId xmlns:a16="http://schemas.microsoft.com/office/drawing/2014/main" id="{9C8C84C1-218D-4FFA-80B5-4D5AC10B838B}"/>
              </a:ext>
            </a:extLst>
          </p:cNvPr>
          <p:cNvSpPr txBox="1"/>
          <p:nvPr/>
        </p:nvSpPr>
        <p:spPr>
          <a:xfrm>
            <a:off x="11533007" y="2836101"/>
            <a:ext cx="580614" cy="292388"/>
          </a:xfrm>
          <a:prstGeom prst="rect">
            <a:avLst/>
          </a:prstGeom>
          <a:noFill/>
        </p:spPr>
        <p:txBody>
          <a:bodyPr wrap="square" rtlCol="0">
            <a:spAutoFit/>
          </a:bodyPr>
          <a:lstStyle/>
          <a:p>
            <a:r>
              <a:rPr lang="en-US" sz="1300" dirty="0">
                <a:latin typeface="Arial Black" panose="020B0A04020102020204" pitchFamily="34" charset="0"/>
              </a:rPr>
              <a:t>80%</a:t>
            </a:r>
          </a:p>
        </p:txBody>
      </p:sp>
      <p:cxnSp>
        <p:nvCxnSpPr>
          <p:cNvPr id="19" name="Straight Connector 18">
            <a:extLst>
              <a:ext uri="{FF2B5EF4-FFF2-40B4-BE49-F238E27FC236}">
                <a16:creationId xmlns:a16="http://schemas.microsoft.com/office/drawing/2014/main" id="{A2581669-D98D-4557-99FC-D0A255C6B57F}"/>
              </a:ext>
            </a:extLst>
          </p:cNvPr>
          <p:cNvCxnSpPr/>
          <p:nvPr/>
        </p:nvCxnSpPr>
        <p:spPr>
          <a:xfrm>
            <a:off x="10850880" y="3276217"/>
            <a:ext cx="0" cy="2090058"/>
          </a:xfrm>
          <a:prstGeom prst="line">
            <a:avLst/>
          </a:prstGeom>
          <a:ln w="19050">
            <a:solidFill>
              <a:srgbClr val="FFDDE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0A6917-1796-47AA-A672-6F4512ACFA08}"/>
              </a:ext>
            </a:extLst>
          </p:cNvPr>
          <p:cNvCxnSpPr/>
          <p:nvPr/>
        </p:nvCxnSpPr>
        <p:spPr>
          <a:xfrm>
            <a:off x="11801543" y="3276217"/>
            <a:ext cx="0" cy="2090058"/>
          </a:xfrm>
          <a:prstGeom prst="line">
            <a:avLst/>
          </a:prstGeom>
          <a:ln w="19050">
            <a:solidFill>
              <a:srgbClr val="FFDDE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FBA039-F89B-4C26-8E9D-101A22D44AF9}"/>
              </a:ext>
            </a:extLst>
          </p:cNvPr>
          <p:cNvSpPr/>
          <p:nvPr/>
        </p:nvSpPr>
        <p:spPr>
          <a:xfrm>
            <a:off x="454257" y="5146725"/>
            <a:ext cx="10177412" cy="4042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218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0521-DED7-1A10-CFA5-CEBC5BB421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CBE809F-3C98-0F7D-A15B-ECCCB5CC49AF}"/>
              </a:ext>
            </a:extLst>
          </p:cNvPr>
          <p:cNvPicPr>
            <a:picLocks noGrp="1" noChangeAspect="1"/>
          </p:cNvPicPr>
          <p:nvPr>
            <p:ph idx="1"/>
          </p:nvPr>
        </p:nvPicPr>
        <p:blipFill>
          <a:blip r:embed="rId2"/>
          <a:stretch>
            <a:fillRect/>
          </a:stretch>
        </p:blipFill>
        <p:spPr>
          <a:xfrm>
            <a:off x="0" y="0"/>
            <a:ext cx="12221501" cy="6858000"/>
          </a:xfrm>
        </p:spPr>
      </p:pic>
      <p:pic>
        <p:nvPicPr>
          <p:cNvPr id="6" name="Google Shape;428;p54">
            <a:extLst>
              <a:ext uri="{FF2B5EF4-FFF2-40B4-BE49-F238E27FC236}">
                <a16:creationId xmlns:a16="http://schemas.microsoft.com/office/drawing/2014/main" id="{3F7524B2-436B-B10D-0C4D-F7E16D4D2EA2}"/>
              </a:ext>
            </a:extLst>
          </p:cNvPr>
          <p:cNvPicPr preferRelativeResize="0"/>
          <p:nvPr/>
        </p:nvPicPr>
        <p:blipFill rotWithShape="1">
          <a:blip r:embed="rId3">
            <a:alphaModFix/>
          </a:blip>
          <a:srcRect t="13800" b="13793"/>
          <a:stretch/>
        </p:blipFill>
        <p:spPr>
          <a:xfrm>
            <a:off x="10111125" y="335471"/>
            <a:ext cx="1741241" cy="369923"/>
          </a:xfrm>
          <a:prstGeom prst="rect">
            <a:avLst/>
          </a:prstGeom>
          <a:noFill/>
          <a:ln>
            <a:noFill/>
          </a:ln>
        </p:spPr>
      </p:pic>
      <p:sp>
        <p:nvSpPr>
          <p:cNvPr id="3" name="TextBox 2">
            <a:extLst>
              <a:ext uri="{FF2B5EF4-FFF2-40B4-BE49-F238E27FC236}">
                <a16:creationId xmlns:a16="http://schemas.microsoft.com/office/drawing/2014/main" id="{1A126A46-B8C6-EAB1-4AAE-A9D10179EECE}"/>
              </a:ext>
            </a:extLst>
          </p:cNvPr>
          <p:cNvSpPr txBox="1"/>
          <p:nvPr/>
        </p:nvSpPr>
        <p:spPr>
          <a:xfrm>
            <a:off x="609600" y="788759"/>
            <a:ext cx="8388065" cy="461665"/>
          </a:xfrm>
          <a:prstGeom prst="rect">
            <a:avLst/>
          </a:prstGeom>
          <a:noFill/>
          <a:ln w="38100">
            <a:noFill/>
          </a:ln>
        </p:spPr>
        <p:txBody>
          <a:bodyPr wrap="none" rtlCol="0">
            <a:spAutoFit/>
          </a:bodyPr>
          <a:lstStyle/>
          <a:p>
            <a:r>
              <a:rPr lang="en-US" sz="2400" b="1" dirty="0"/>
              <a:t>136K Professional Translators – 2 Billion sentences – Over 7 Years</a:t>
            </a:r>
          </a:p>
        </p:txBody>
      </p:sp>
      <p:sp>
        <p:nvSpPr>
          <p:cNvPr id="10" name="TextBox 9">
            <a:extLst>
              <a:ext uri="{FF2B5EF4-FFF2-40B4-BE49-F238E27FC236}">
                <a16:creationId xmlns:a16="http://schemas.microsoft.com/office/drawing/2014/main" id="{C1C6D5F5-50F5-E02B-93EC-804CC3B58D7D}"/>
              </a:ext>
            </a:extLst>
          </p:cNvPr>
          <p:cNvSpPr txBox="1"/>
          <p:nvPr/>
        </p:nvSpPr>
        <p:spPr>
          <a:xfrm>
            <a:off x="10261649" y="3428909"/>
            <a:ext cx="471150" cy="1200329"/>
          </a:xfrm>
          <a:prstGeom prst="rect">
            <a:avLst/>
          </a:prstGeom>
          <a:noFill/>
        </p:spPr>
        <p:txBody>
          <a:bodyPr wrap="square" rtlCol="0">
            <a:spAutoFit/>
          </a:bodyPr>
          <a:lstStyle/>
          <a:p>
            <a:r>
              <a:rPr lang="en-US" sz="7200" b="1" dirty="0">
                <a:solidFill>
                  <a:srgbClr val="FF0000"/>
                </a:solidFill>
              </a:rPr>
              <a:t>?</a:t>
            </a:r>
            <a:endParaRPr lang="en-US" sz="4000" b="1" dirty="0">
              <a:solidFill>
                <a:srgbClr val="FF0000"/>
              </a:solidFill>
            </a:endParaRPr>
          </a:p>
        </p:txBody>
      </p:sp>
      <p:sp>
        <p:nvSpPr>
          <p:cNvPr id="11" name="Oval 10">
            <a:extLst>
              <a:ext uri="{FF2B5EF4-FFF2-40B4-BE49-F238E27FC236}">
                <a16:creationId xmlns:a16="http://schemas.microsoft.com/office/drawing/2014/main" id="{F4AAAA4F-3C63-16F3-E9FB-5095652213A8}"/>
              </a:ext>
            </a:extLst>
          </p:cNvPr>
          <p:cNvSpPr/>
          <p:nvPr/>
        </p:nvSpPr>
        <p:spPr>
          <a:xfrm>
            <a:off x="10318219" y="4505324"/>
            <a:ext cx="471150" cy="419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BABF39-6742-81C6-91C2-401222DB6596}"/>
              </a:ext>
            </a:extLst>
          </p:cNvPr>
          <p:cNvSpPr txBox="1"/>
          <p:nvPr/>
        </p:nvSpPr>
        <p:spPr>
          <a:xfrm>
            <a:off x="8309253" y="19284"/>
            <a:ext cx="3603743" cy="369332"/>
          </a:xfrm>
          <a:prstGeom prst="rect">
            <a:avLst/>
          </a:prstGeom>
          <a:noFill/>
        </p:spPr>
        <p:txBody>
          <a:bodyPr wrap="none" rtlCol="0">
            <a:spAutoFit/>
          </a:bodyPr>
          <a:lstStyle/>
          <a:p>
            <a:r>
              <a:rPr lang="en-US" b="1" dirty="0"/>
              <a:t>Presented by Marco Trombetti, CEO</a:t>
            </a:r>
          </a:p>
        </p:txBody>
      </p:sp>
    </p:spTree>
    <p:extLst>
      <p:ext uri="{BB962C8B-B14F-4D97-AF65-F5344CB8AC3E}">
        <p14:creationId xmlns:p14="http://schemas.microsoft.com/office/powerpoint/2010/main" val="29339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72E7-A0FE-5168-3460-3BE5C44C8C3B}"/>
              </a:ext>
            </a:extLst>
          </p:cNvPr>
          <p:cNvSpPr>
            <a:spLocks noGrp="1"/>
          </p:cNvSpPr>
          <p:nvPr>
            <p:ph type="title"/>
          </p:nvPr>
        </p:nvSpPr>
        <p:spPr/>
        <p:txBody>
          <a:bodyPr>
            <a:normAutofit fontScale="90000"/>
          </a:bodyPr>
          <a:lstStyle/>
          <a:p>
            <a:r>
              <a:rPr lang="en-US" dirty="0"/>
              <a:t>Examples of Exciting R&amp;D in </a:t>
            </a:r>
            <a:br>
              <a:rPr lang="en-US" dirty="0"/>
            </a:br>
            <a:r>
              <a:rPr lang="en-US" dirty="0"/>
              <a:t>Machine Translation</a:t>
            </a:r>
          </a:p>
        </p:txBody>
      </p:sp>
      <p:sp>
        <p:nvSpPr>
          <p:cNvPr id="3" name="Content Placeholder 2">
            <a:extLst>
              <a:ext uri="{FF2B5EF4-FFF2-40B4-BE49-F238E27FC236}">
                <a16:creationId xmlns:a16="http://schemas.microsoft.com/office/drawing/2014/main" id="{2500507E-E40B-BF76-33E3-9A91A8750D10}"/>
              </a:ext>
            </a:extLst>
          </p:cNvPr>
          <p:cNvSpPr>
            <a:spLocks noGrp="1"/>
          </p:cNvSpPr>
          <p:nvPr>
            <p:ph idx="1"/>
          </p:nvPr>
        </p:nvSpPr>
        <p:spPr>
          <a:xfrm>
            <a:off x="609600" y="1622611"/>
            <a:ext cx="10972800" cy="4930587"/>
          </a:xfrm>
        </p:spPr>
        <p:txBody>
          <a:bodyPr/>
          <a:lstStyle/>
          <a:p>
            <a:r>
              <a:rPr lang="en-US" dirty="0"/>
              <a:t>“Zero-Shot” Multilingual Neural MT</a:t>
            </a:r>
          </a:p>
          <a:p>
            <a:r>
              <a:rPr lang="en-US" dirty="0"/>
              <a:t>Automatic Video Dubbing</a:t>
            </a:r>
          </a:p>
        </p:txBody>
      </p:sp>
    </p:spTree>
    <p:extLst>
      <p:ext uri="{BB962C8B-B14F-4D97-AF65-F5344CB8AC3E}">
        <p14:creationId xmlns:p14="http://schemas.microsoft.com/office/powerpoint/2010/main" val="81161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EC31-EBEC-4004-8075-BB457A0745C7}"/>
              </a:ext>
            </a:extLst>
          </p:cNvPr>
          <p:cNvSpPr>
            <a:spLocks noGrp="1"/>
          </p:cNvSpPr>
          <p:nvPr>
            <p:ph type="title"/>
          </p:nvPr>
        </p:nvSpPr>
        <p:spPr>
          <a:xfrm>
            <a:off x="419100" y="6289"/>
            <a:ext cx="11639549" cy="1342569"/>
          </a:xfrm>
        </p:spPr>
        <p:txBody>
          <a:bodyPr>
            <a:normAutofit fontScale="90000"/>
          </a:bodyPr>
          <a:lstStyle/>
          <a:p>
            <a:r>
              <a:rPr lang="en-US" dirty="0"/>
              <a:t>How “Zero-Shot” Multilingual MT Works</a:t>
            </a:r>
          </a:p>
        </p:txBody>
      </p:sp>
      <p:pic>
        <p:nvPicPr>
          <p:cNvPr id="1026" name="Picture 2">
            <a:extLst>
              <a:ext uri="{FF2B5EF4-FFF2-40B4-BE49-F238E27FC236}">
                <a16:creationId xmlns:a16="http://schemas.microsoft.com/office/drawing/2014/main" id="{B871425E-2054-4B74-B4F7-780C2446EE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0889" y="1348858"/>
            <a:ext cx="10431511" cy="550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89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6AC5-207A-E658-B698-E434560C1E54}"/>
              </a:ext>
            </a:extLst>
          </p:cNvPr>
          <p:cNvSpPr>
            <a:spLocks noGrp="1"/>
          </p:cNvSpPr>
          <p:nvPr>
            <p:ph type="title"/>
          </p:nvPr>
        </p:nvSpPr>
        <p:spPr/>
        <p:txBody>
          <a:bodyPr/>
          <a:lstStyle/>
          <a:p>
            <a:r>
              <a:rPr lang="en-US" dirty="0"/>
              <a:t>No Language Left Behind</a:t>
            </a:r>
          </a:p>
        </p:txBody>
      </p:sp>
      <p:sp>
        <p:nvSpPr>
          <p:cNvPr id="3" name="Content Placeholder 2">
            <a:extLst>
              <a:ext uri="{FF2B5EF4-FFF2-40B4-BE49-F238E27FC236}">
                <a16:creationId xmlns:a16="http://schemas.microsoft.com/office/drawing/2014/main" id="{83AF4EF0-D1C5-558C-B0DF-39E546E2CE2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3BACA3-B257-D8B4-7EB0-6F9DE9DC8B1D}"/>
              </a:ext>
            </a:extLst>
          </p:cNvPr>
          <p:cNvPicPr>
            <a:picLocks noChangeAspect="1"/>
          </p:cNvPicPr>
          <p:nvPr/>
        </p:nvPicPr>
        <p:blipFill>
          <a:blip r:embed="rId2"/>
          <a:stretch>
            <a:fillRect/>
          </a:stretch>
        </p:blipFill>
        <p:spPr>
          <a:xfrm>
            <a:off x="1327935" y="1553027"/>
            <a:ext cx="9536129" cy="5200247"/>
          </a:xfrm>
          <a:prstGeom prst="rect">
            <a:avLst/>
          </a:prstGeom>
        </p:spPr>
      </p:pic>
    </p:spTree>
    <p:extLst>
      <p:ext uri="{BB962C8B-B14F-4D97-AF65-F5344CB8AC3E}">
        <p14:creationId xmlns:p14="http://schemas.microsoft.com/office/powerpoint/2010/main" val="56754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16FA-0F40-45AA-9434-14DE085C885C}"/>
              </a:ext>
            </a:extLst>
          </p:cNvPr>
          <p:cNvSpPr>
            <a:spLocks noGrp="1"/>
          </p:cNvSpPr>
          <p:nvPr>
            <p:ph type="title"/>
          </p:nvPr>
        </p:nvSpPr>
        <p:spPr>
          <a:xfrm>
            <a:off x="430306" y="108857"/>
            <a:ext cx="11681012" cy="1723343"/>
          </a:xfrm>
        </p:spPr>
        <p:txBody>
          <a:bodyPr>
            <a:normAutofit/>
          </a:bodyPr>
          <a:lstStyle/>
          <a:p>
            <a:r>
              <a:rPr lang="en-US" sz="4800" dirty="0"/>
              <a:t>Speech-to-Speech MT in real-world scenarios</a:t>
            </a:r>
          </a:p>
        </p:txBody>
      </p:sp>
      <p:sp>
        <p:nvSpPr>
          <p:cNvPr id="3" name="Content Placeholder 2">
            <a:extLst>
              <a:ext uri="{FF2B5EF4-FFF2-40B4-BE49-F238E27FC236}">
                <a16:creationId xmlns:a16="http://schemas.microsoft.com/office/drawing/2014/main" id="{81DC8B8A-016B-42C9-82EB-67A5301AEDC0}"/>
              </a:ext>
            </a:extLst>
          </p:cNvPr>
          <p:cNvSpPr>
            <a:spLocks noGrp="1"/>
          </p:cNvSpPr>
          <p:nvPr>
            <p:ph idx="1"/>
          </p:nvPr>
        </p:nvSpPr>
        <p:spPr>
          <a:xfrm>
            <a:off x="530326" y="1832201"/>
            <a:ext cx="11497508" cy="4143375"/>
          </a:xfrm>
        </p:spPr>
        <p:txBody>
          <a:bodyPr>
            <a:normAutofit fontScale="92500" lnSpcReduction="10000"/>
          </a:bodyPr>
          <a:lstStyle/>
          <a:p>
            <a:r>
              <a:rPr lang="en-US" sz="4400" dirty="0"/>
              <a:t>Speech-to-speech MT applications are exploding:</a:t>
            </a:r>
          </a:p>
          <a:p>
            <a:pPr lvl="1"/>
            <a:r>
              <a:rPr lang="en-US" sz="3600" dirty="0"/>
              <a:t>Mobile devices with “conversation mode”</a:t>
            </a:r>
          </a:p>
          <a:p>
            <a:pPr lvl="1"/>
            <a:r>
              <a:rPr lang="en-US" sz="3600" dirty="0"/>
              <a:t>Automatic transcription/translation in video calls and presentations</a:t>
            </a:r>
          </a:p>
          <a:p>
            <a:pPr lvl="1"/>
            <a:r>
              <a:rPr lang="en-US" sz="3600" dirty="0"/>
              <a:t>Automatic dubbing of videos</a:t>
            </a:r>
          </a:p>
          <a:p>
            <a:r>
              <a:rPr lang="en-US" sz="4134" dirty="0"/>
              <a:t>Neural text-to-speech voices provide near-human quality</a:t>
            </a:r>
            <a:endParaRPr lang="en-US" sz="3600" dirty="0"/>
          </a:p>
          <a:p>
            <a:pPr marL="0" indent="0">
              <a:buNone/>
            </a:pPr>
            <a:endParaRPr lang="en-US" sz="3600" dirty="0"/>
          </a:p>
          <a:p>
            <a:endParaRPr lang="en-US" sz="3600" dirty="0"/>
          </a:p>
        </p:txBody>
      </p:sp>
    </p:spTree>
    <p:extLst>
      <p:ext uri="{BB962C8B-B14F-4D97-AF65-F5344CB8AC3E}">
        <p14:creationId xmlns:p14="http://schemas.microsoft.com/office/powerpoint/2010/main" val="3009371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F00D-A9A6-43AA-B213-97AF980BEDA6}"/>
              </a:ext>
            </a:extLst>
          </p:cNvPr>
          <p:cNvSpPr>
            <a:spLocks noGrp="1"/>
          </p:cNvSpPr>
          <p:nvPr>
            <p:ph type="title"/>
          </p:nvPr>
        </p:nvSpPr>
        <p:spPr>
          <a:xfrm>
            <a:off x="609600" y="108858"/>
            <a:ext cx="10972800" cy="1776547"/>
          </a:xfrm>
        </p:spPr>
        <p:txBody>
          <a:bodyPr>
            <a:noAutofit/>
          </a:bodyPr>
          <a:lstStyle/>
          <a:p>
            <a:r>
              <a:rPr lang="en-US" sz="4000" dirty="0"/>
              <a:t>Spencer W. Kimball, president of</a:t>
            </a:r>
            <a:br>
              <a:rPr lang="en-US" sz="4000" dirty="0"/>
            </a:br>
            <a:r>
              <a:rPr lang="en-US" sz="4000" dirty="0"/>
              <a:t>The Church of Jesus Christ of Latter-day Saints</a:t>
            </a:r>
            <a:br>
              <a:rPr lang="en-US" sz="4000" dirty="0"/>
            </a:br>
            <a:r>
              <a:rPr lang="en-US" sz="4000" dirty="0"/>
              <a:t>1973-1985</a:t>
            </a:r>
          </a:p>
        </p:txBody>
      </p:sp>
      <p:sp>
        <p:nvSpPr>
          <p:cNvPr id="3" name="Content Placeholder 2">
            <a:extLst>
              <a:ext uri="{FF2B5EF4-FFF2-40B4-BE49-F238E27FC236}">
                <a16:creationId xmlns:a16="http://schemas.microsoft.com/office/drawing/2014/main" id="{92C6D25D-54B6-4FD6-B74A-B4DF1B2B33AD}"/>
              </a:ext>
            </a:extLst>
          </p:cNvPr>
          <p:cNvSpPr>
            <a:spLocks noGrp="1"/>
          </p:cNvSpPr>
          <p:nvPr>
            <p:ph idx="1"/>
          </p:nvPr>
        </p:nvSpPr>
        <p:spPr>
          <a:xfrm>
            <a:off x="464373" y="2037804"/>
            <a:ext cx="8853799" cy="4711338"/>
          </a:xfrm>
        </p:spPr>
        <p:txBody>
          <a:bodyPr>
            <a:normAutofit fontScale="70000" lnSpcReduction="20000"/>
          </a:bodyPr>
          <a:lstStyle/>
          <a:p>
            <a:pPr marL="0" indent="0">
              <a:buNone/>
            </a:pPr>
            <a:r>
              <a:rPr lang="en-US" dirty="0"/>
              <a:t>One reason for our passion about language at BYU:</a:t>
            </a:r>
          </a:p>
          <a:p>
            <a:pPr marL="0" indent="0">
              <a:buNone/>
            </a:pPr>
            <a:endParaRPr lang="en-US" u="sng" dirty="0"/>
          </a:p>
          <a:p>
            <a:pPr marL="0" indent="0">
              <a:spcAft>
                <a:spcPts val="1200"/>
              </a:spcAft>
              <a:buNone/>
            </a:pPr>
            <a:r>
              <a:rPr lang="en-US" u="sng" dirty="0"/>
              <a:t>The Second Century of BYU,</a:t>
            </a:r>
            <a:r>
              <a:rPr lang="en-US" dirty="0"/>
              <a:t> BYU devotional talk, October 1975</a:t>
            </a:r>
          </a:p>
          <a:p>
            <a:pPr marL="0" indent="0">
              <a:buNone/>
            </a:pPr>
            <a:r>
              <a:rPr lang="en-US" dirty="0"/>
              <a:t>“One peak of educational excellence that is highly relevant to the needs of the Church is the realm of language. BYU should become the acknowledged language capital of the world in terms of our academic competency…   </a:t>
            </a:r>
          </a:p>
          <a:p>
            <a:pPr marL="0" indent="0">
              <a:buNone/>
            </a:pPr>
            <a:r>
              <a:rPr lang="en-US" dirty="0"/>
              <a:t>“We look forward to developments in your computer-assisted translation projects…”</a:t>
            </a:r>
          </a:p>
        </p:txBody>
      </p:sp>
      <p:pic>
        <p:nvPicPr>
          <p:cNvPr id="6" name="Picture 5">
            <a:extLst>
              <a:ext uri="{FF2B5EF4-FFF2-40B4-BE49-F238E27FC236}">
                <a16:creationId xmlns:a16="http://schemas.microsoft.com/office/drawing/2014/main" id="{29E53CA8-BA06-4D2A-931C-F93E9B8E8832}"/>
              </a:ext>
            </a:extLst>
          </p:cNvPr>
          <p:cNvPicPr>
            <a:picLocks noChangeAspect="1"/>
          </p:cNvPicPr>
          <p:nvPr/>
        </p:nvPicPr>
        <p:blipFill>
          <a:blip r:embed="rId2"/>
          <a:stretch>
            <a:fillRect/>
          </a:stretch>
        </p:blipFill>
        <p:spPr>
          <a:xfrm>
            <a:off x="9645511" y="2615780"/>
            <a:ext cx="2205318" cy="2968998"/>
          </a:xfrm>
          <a:prstGeom prst="rect">
            <a:avLst/>
          </a:prstGeom>
        </p:spPr>
      </p:pic>
    </p:spTree>
    <p:extLst>
      <p:ext uri="{BB962C8B-B14F-4D97-AF65-F5344CB8AC3E}">
        <p14:creationId xmlns:p14="http://schemas.microsoft.com/office/powerpoint/2010/main" val="3033279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27D2C0-A1C2-4FB4-8034-B6F262A5B988}"/>
              </a:ext>
            </a:extLst>
          </p:cNvPr>
          <p:cNvSpPr>
            <a:spLocks noGrp="1"/>
          </p:cNvSpPr>
          <p:nvPr>
            <p:ph type="ftr" sz="quarter" idx="10"/>
          </p:nvPr>
        </p:nvSpPr>
        <p:spPr>
          <a:xfrm>
            <a:off x="4876800" y="6356350"/>
            <a:ext cx="2438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06C967-C119-3A46-8999-DDAAE48B2E46}" type="slidenum">
              <a:rPr lang="en-US" smtClean="0"/>
              <a:pPr/>
              <a:t>20</a:t>
            </a:fld>
            <a:endParaRPr lang="en-US" dirty="0"/>
          </a:p>
        </p:txBody>
      </p:sp>
      <p:pic>
        <p:nvPicPr>
          <p:cNvPr id="7" name="Picture 6">
            <a:extLst>
              <a:ext uri="{FF2B5EF4-FFF2-40B4-BE49-F238E27FC236}">
                <a16:creationId xmlns:a16="http://schemas.microsoft.com/office/drawing/2014/main" id="{FADCD268-2583-4048-A92F-694EE3C20FC5}"/>
              </a:ext>
            </a:extLst>
          </p:cNvPr>
          <p:cNvPicPr>
            <a:picLocks noChangeAspect="1"/>
          </p:cNvPicPr>
          <p:nvPr/>
        </p:nvPicPr>
        <p:blipFill>
          <a:blip r:embed="rId2"/>
          <a:stretch>
            <a:fillRect/>
          </a:stretch>
        </p:blipFill>
        <p:spPr>
          <a:xfrm>
            <a:off x="1306996" y="959127"/>
            <a:ext cx="9735378" cy="4956551"/>
          </a:xfrm>
          <a:prstGeom prst="rect">
            <a:avLst/>
          </a:prstGeom>
        </p:spPr>
      </p:pic>
      <p:sp>
        <p:nvSpPr>
          <p:cNvPr id="8" name="TextBox 7">
            <a:extLst>
              <a:ext uri="{FF2B5EF4-FFF2-40B4-BE49-F238E27FC236}">
                <a16:creationId xmlns:a16="http://schemas.microsoft.com/office/drawing/2014/main" id="{51C67445-FCBB-4FF6-AE09-5B8EB556D008}"/>
              </a:ext>
            </a:extLst>
          </p:cNvPr>
          <p:cNvSpPr txBox="1"/>
          <p:nvPr/>
        </p:nvSpPr>
        <p:spPr>
          <a:xfrm>
            <a:off x="889551" y="6074705"/>
            <a:ext cx="2807805" cy="369332"/>
          </a:xfrm>
          <a:prstGeom prst="rect">
            <a:avLst/>
          </a:prstGeom>
          <a:noFill/>
        </p:spPr>
        <p:txBody>
          <a:bodyPr wrap="square" rtlCol="0">
            <a:spAutoFit/>
          </a:bodyPr>
          <a:lstStyle/>
          <a:p>
            <a:r>
              <a:rPr lang="en-US" dirty="0">
                <a:highlight>
                  <a:srgbClr val="00FF00"/>
                </a:highlight>
              </a:rPr>
              <a:t>Green</a:t>
            </a:r>
            <a:r>
              <a:rPr lang="en-US" dirty="0">
                <a:solidFill>
                  <a:schemeClr val="bg1"/>
                </a:solidFill>
              </a:rPr>
              <a:t> – Human Translation</a:t>
            </a:r>
          </a:p>
        </p:txBody>
      </p:sp>
      <p:sp>
        <p:nvSpPr>
          <p:cNvPr id="10" name="TextBox 9">
            <a:extLst>
              <a:ext uri="{FF2B5EF4-FFF2-40B4-BE49-F238E27FC236}">
                <a16:creationId xmlns:a16="http://schemas.microsoft.com/office/drawing/2014/main" id="{C73E69D6-E2F3-43B8-BEE9-A9AFC787DB9D}"/>
              </a:ext>
            </a:extLst>
          </p:cNvPr>
          <p:cNvSpPr txBox="1"/>
          <p:nvPr/>
        </p:nvSpPr>
        <p:spPr>
          <a:xfrm>
            <a:off x="4197624" y="6074705"/>
            <a:ext cx="4106519" cy="369332"/>
          </a:xfrm>
          <a:prstGeom prst="rect">
            <a:avLst/>
          </a:prstGeom>
          <a:noFill/>
        </p:spPr>
        <p:txBody>
          <a:bodyPr wrap="square" rtlCol="0">
            <a:spAutoFit/>
          </a:bodyPr>
          <a:lstStyle/>
          <a:p>
            <a:r>
              <a:rPr lang="en-US" dirty="0">
                <a:highlight>
                  <a:srgbClr val="00FFFF"/>
                </a:highlight>
              </a:rPr>
              <a:t>Blue</a:t>
            </a:r>
            <a:r>
              <a:rPr lang="en-US" dirty="0">
                <a:solidFill>
                  <a:schemeClr val="bg1"/>
                </a:solidFill>
              </a:rPr>
              <a:t> – English Match, Machine Translation</a:t>
            </a:r>
          </a:p>
        </p:txBody>
      </p:sp>
      <p:sp>
        <p:nvSpPr>
          <p:cNvPr id="12" name="TextBox 11">
            <a:extLst>
              <a:ext uri="{FF2B5EF4-FFF2-40B4-BE49-F238E27FC236}">
                <a16:creationId xmlns:a16="http://schemas.microsoft.com/office/drawing/2014/main" id="{035DA6F8-1BCB-4191-9634-4A7555EEEF09}"/>
              </a:ext>
            </a:extLst>
          </p:cNvPr>
          <p:cNvSpPr txBox="1"/>
          <p:nvPr/>
        </p:nvSpPr>
        <p:spPr>
          <a:xfrm>
            <a:off x="8845825" y="6074705"/>
            <a:ext cx="3041375" cy="369332"/>
          </a:xfrm>
          <a:prstGeom prst="rect">
            <a:avLst/>
          </a:prstGeom>
          <a:noFill/>
        </p:spPr>
        <p:txBody>
          <a:bodyPr wrap="square" rtlCol="0">
            <a:spAutoFit/>
          </a:bodyPr>
          <a:lstStyle/>
          <a:p>
            <a:r>
              <a:rPr lang="en-US" dirty="0">
                <a:highlight>
                  <a:srgbClr val="FFFF00"/>
                </a:highlight>
              </a:rPr>
              <a:t>Yellow</a:t>
            </a:r>
            <a:r>
              <a:rPr lang="en-US" dirty="0">
                <a:solidFill>
                  <a:schemeClr val="bg1"/>
                </a:solidFill>
              </a:rPr>
              <a:t> – Machine Translation</a:t>
            </a:r>
          </a:p>
        </p:txBody>
      </p:sp>
      <p:sp>
        <p:nvSpPr>
          <p:cNvPr id="6" name="Title 1">
            <a:extLst>
              <a:ext uri="{FF2B5EF4-FFF2-40B4-BE49-F238E27FC236}">
                <a16:creationId xmlns:a16="http://schemas.microsoft.com/office/drawing/2014/main" id="{D440A885-8452-1482-202F-231437502177}"/>
              </a:ext>
            </a:extLst>
          </p:cNvPr>
          <p:cNvSpPr txBox="1">
            <a:spLocks/>
          </p:cNvSpPr>
          <p:nvPr/>
        </p:nvSpPr>
        <p:spPr>
          <a:xfrm>
            <a:off x="696550" y="7887"/>
            <a:ext cx="10972800" cy="887224"/>
          </a:xfrm>
          <a:prstGeom prst="rect">
            <a:avLst/>
          </a:prstGeom>
          <a:ln>
            <a:noFill/>
          </a:ln>
        </p:spPr>
        <p:txBody>
          <a:bodyPr vert="horz" lIns="91440" tIns="45720" rIns="91440" bIns="45720" rtlCol="0" anchor="ctr">
            <a:noAutofit/>
          </a:bodyPr>
          <a:lstStyle>
            <a:lvl1pPr algn="ctr" defTabSz="1219170" rtl="0" eaLnBrk="1" latinLnBrk="0" hangingPunct="1">
              <a:spcBef>
                <a:spcPct val="0"/>
              </a:spcBef>
              <a:buNone/>
              <a:defRPr sz="5867" kern="1200" baseline="0">
                <a:ln>
                  <a:noFill/>
                </a:ln>
                <a:solidFill>
                  <a:srgbClr val="D4C276"/>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a:lstStyle>
          <a:p>
            <a:r>
              <a:rPr lang="en-US" sz="4400" dirty="0"/>
              <a:t>Lingua </a:t>
            </a:r>
            <a:r>
              <a:rPr lang="en-US" sz="4000" dirty="0"/>
              <a:t>– </a:t>
            </a:r>
            <a:r>
              <a:rPr lang="en-US" sz="3600" dirty="0"/>
              <a:t>An Automatic Video Dubbing System</a:t>
            </a:r>
            <a:endParaRPr lang="en-US" sz="4000" dirty="0"/>
          </a:p>
        </p:txBody>
      </p:sp>
    </p:spTree>
    <p:extLst>
      <p:ext uri="{BB962C8B-B14F-4D97-AF65-F5344CB8AC3E}">
        <p14:creationId xmlns:p14="http://schemas.microsoft.com/office/powerpoint/2010/main" val="3179643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70AA-936E-953F-671D-84CF4DFDE3A2}"/>
              </a:ext>
            </a:extLst>
          </p:cNvPr>
          <p:cNvSpPr>
            <a:spLocks noGrp="1"/>
          </p:cNvSpPr>
          <p:nvPr>
            <p:ph type="title"/>
          </p:nvPr>
        </p:nvSpPr>
        <p:spPr/>
        <p:txBody>
          <a:bodyPr>
            <a:normAutofit fontScale="90000"/>
          </a:bodyPr>
          <a:lstStyle/>
          <a:p>
            <a:r>
              <a:rPr lang="en-US" dirty="0"/>
              <a:t>The Next Step in Speech Translation</a:t>
            </a:r>
          </a:p>
        </p:txBody>
      </p:sp>
      <p:pic>
        <p:nvPicPr>
          <p:cNvPr id="4" name="Matsushita_Momoka_mo215_result_voice (1)">
            <a:hlinkClick r:id="" action="ppaction://media"/>
            <a:extLst>
              <a:ext uri="{FF2B5EF4-FFF2-40B4-BE49-F238E27FC236}">
                <a16:creationId xmlns:a16="http://schemas.microsoft.com/office/drawing/2014/main" id="{5054ACB0-86F0-7856-E9F9-074F39CB56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4551" y="1605584"/>
            <a:ext cx="7500938" cy="5000625"/>
          </a:xfrm>
        </p:spPr>
      </p:pic>
      <p:sp>
        <p:nvSpPr>
          <p:cNvPr id="5" name="TextBox 4">
            <a:extLst>
              <a:ext uri="{FF2B5EF4-FFF2-40B4-BE49-F238E27FC236}">
                <a16:creationId xmlns:a16="http://schemas.microsoft.com/office/drawing/2014/main" id="{B83BC288-85C7-BD04-1521-535B49F930E0}"/>
              </a:ext>
            </a:extLst>
          </p:cNvPr>
          <p:cNvSpPr txBox="1"/>
          <p:nvPr/>
        </p:nvSpPr>
        <p:spPr>
          <a:xfrm>
            <a:off x="609600" y="1938262"/>
            <a:ext cx="2533021" cy="4154984"/>
          </a:xfrm>
          <a:prstGeom prst="rect">
            <a:avLst/>
          </a:prstGeom>
          <a:noFill/>
        </p:spPr>
        <p:txBody>
          <a:bodyPr wrap="square" rtlCol="0">
            <a:spAutoFit/>
          </a:bodyPr>
          <a:lstStyle/>
          <a:p>
            <a:r>
              <a:rPr lang="en-US" sz="2400" dirty="0">
                <a:solidFill>
                  <a:schemeClr val="bg1"/>
                </a:solidFill>
              </a:rPr>
              <a:t>This student created a speech-to-speech MT system that included making her lips move according to the translated speech</a:t>
            </a:r>
          </a:p>
          <a:p>
            <a:endParaRPr lang="en-US" sz="2400" dirty="0">
              <a:solidFill>
                <a:schemeClr val="bg1"/>
              </a:solidFill>
            </a:endParaRPr>
          </a:p>
          <a:p>
            <a:r>
              <a:rPr lang="en-US" sz="2400" dirty="0">
                <a:solidFill>
                  <a:schemeClr val="bg1"/>
                </a:solidFill>
              </a:rPr>
              <a:t>She is really speaking English!</a:t>
            </a:r>
          </a:p>
        </p:txBody>
      </p:sp>
    </p:spTree>
    <p:extLst>
      <p:ext uri="{BB962C8B-B14F-4D97-AF65-F5344CB8AC3E}">
        <p14:creationId xmlns:p14="http://schemas.microsoft.com/office/powerpoint/2010/main" val="11508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0250-39A3-4652-82EC-C1D69328BDB4}"/>
              </a:ext>
            </a:extLst>
          </p:cNvPr>
          <p:cNvSpPr>
            <a:spLocks noGrp="1"/>
          </p:cNvSpPr>
          <p:nvPr>
            <p:ph type="title"/>
          </p:nvPr>
        </p:nvSpPr>
        <p:spPr>
          <a:xfrm>
            <a:off x="609600" y="108859"/>
            <a:ext cx="10972800" cy="888272"/>
          </a:xfrm>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78E6CE1F-82B3-4C12-BFB6-CC32CE9CB71D}"/>
              </a:ext>
            </a:extLst>
          </p:cNvPr>
          <p:cNvSpPr>
            <a:spLocks noGrp="1"/>
          </p:cNvSpPr>
          <p:nvPr>
            <p:ph idx="1"/>
          </p:nvPr>
        </p:nvSpPr>
        <p:spPr>
          <a:xfrm>
            <a:off x="762000" y="1147483"/>
            <a:ext cx="10668000" cy="5101773"/>
          </a:xfrm>
        </p:spPr>
        <p:txBody>
          <a:bodyPr>
            <a:noAutofit/>
          </a:bodyPr>
          <a:lstStyle/>
          <a:p>
            <a:r>
              <a:rPr lang="en-US" sz="3200" dirty="0"/>
              <a:t>With the advent of Neural MT,  research and development of a wide variety of MT-related areas and applications has exploded, including language learning</a:t>
            </a:r>
          </a:p>
          <a:p>
            <a:r>
              <a:rPr lang="en-US" sz="3200" dirty="0"/>
              <a:t>Neural MT is impacting and will yet impact billions of people worldwide, breaking down all communication barriers</a:t>
            </a:r>
          </a:p>
          <a:p>
            <a:r>
              <a:rPr lang="en-US" sz="3200" dirty="0"/>
              <a:t>BYU is uniquely positioned to contribute to this technology:</a:t>
            </a:r>
          </a:p>
          <a:p>
            <a:pPr lvl="1"/>
            <a:r>
              <a:rPr lang="en-US" sz="2800" dirty="0"/>
              <a:t>Huge number of second language speakers (65% of all students)</a:t>
            </a:r>
          </a:p>
          <a:p>
            <a:pPr lvl="1"/>
            <a:r>
              <a:rPr lang="en-US" sz="2800" dirty="0"/>
              <a:t>Strong Church support to help meet its translation needs</a:t>
            </a:r>
          </a:p>
          <a:p>
            <a:pPr lvl="1"/>
            <a:r>
              <a:rPr lang="en-US" sz="2800" dirty="0"/>
              <a:t>Passion for humanitarian outreach</a:t>
            </a:r>
          </a:p>
          <a:p>
            <a:pPr lvl="1"/>
            <a:r>
              <a:rPr lang="en-US" sz="2800" dirty="0"/>
              <a:t>Solid programs in Computer Science, Linguistics, and Translation</a:t>
            </a:r>
          </a:p>
          <a:p>
            <a:endParaRPr lang="en-US" sz="3334" dirty="0"/>
          </a:p>
        </p:txBody>
      </p:sp>
    </p:spTree>
    <p:extLst>
      <p:ext uri="{BB962C8B-B14F-4D97-AF65-F5344CB8AC3E}">
        <p14:creationId xmlns:p14="http://schemas.microsoft.com/office/powerpoint/2010/main" val="330461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4F4D-1886-40C9-97AF-4E7087A438BE}"/>
              </a:ext>
            </a:extLst>
          </p:cNvPr>
          <p:cNvSpPr>
            <a:spLocks noGrp="1"/>
          </p:cNvSpPr>
          <p:nvPr>
            <p:ph type="title"/>
          </p:nvPr>
        </p:nvSpPr>
        <p:spPr/>
        <p:txBody>
          <a:bodyPr/>
          <a:lstStyle/>
          <a:p>
            <a:r>
              <a:rPr lang="en-US" dirty="0"/>
              <a:t>Evolution of MT Technology</a:t>
            </a:r>
          </a:p>
        </p:txBody>
      </p:sp>
      <p:sp>
        <p:nvSpPr>
          <p:cNvPr id="3" name="Content Placeholder 2">
            <a:extLst>
              <a:ext uri="{FF2B5EF4-FFF2-40B4-BE49-F238E27FC236}">
                <a16:creationId xmlns:a16="http://schemas.microsoft.com/office/drawing/2014/main" id="{85975835-F897-4C8C-B72B-D8F4E58F5E8C}"/>
              </a:ext>
            </a:extLst>
          </p:cNvPr>
          <p:cNvSpPr>
            <a:spLocks noGrp="1"/>
          </p:cNvSpPr>
          <p:nvPr>
            <p:ph idx="1"/>
          </p:nvPr>
        </p:nvSpPr>
        <p:spPr>
          <a:xfrm>
            <a:off x="719092" y="1553027"/>
            <a:ext cx="10863308" cy="5000172"/>
          </a:xfrm>
        </p:spPr>
        <p:txBody>
          <a:bodyPr>
            <a:normAutofit fontScale="92500" lnSpcReduction="10000"/>
          </a:bodyPr>
          <a:lstStyle/>
          <a:p>
            <a:r>
              <a:rPr lang="en-US" dirty="0"/>
              <a:t>Rule-based (RBMT)		1950’s-1980’s</a:t>
            </a:r>
          </a:p>
          <a:p>
            <a:r>
              <a:rPr lang="en-US" dirty="0"/>
              <a:t>Knowledge-based (KBMT) 	1980’s-1990’s</a:t>
            </a:r>
          </a:p>
          <a:p>
            <a:r>
              <a:rPr lang="en-US" dirty="0"/>
              <a:t>Example-based (EBMT) 	1990’s-early 2000’s</a:t>
            </a:r>
          </a:p>
          <a:p>
            <a:r>
              <a:rPr lang="en-US" dirty="0"/>
              <a:t>Statistical (SMT)		late 1990’s-mid 2010’s</a:t>
            </a:r>
          </a:p>
          <a:p>
            <a:r>
              <a:rPr lang="en-US" dirty="0"/>
              <a:t>Neural (NMT) 			mid 2010’s-Present</a:t>
            </a:r>
          </a:p>
          <a:p>
            <a:pPr marL="2285942" lvl="4" indent="0">
              <a:buNone/>
            </a:pPr>
            <a:endParaRPr lang="en-US" sz="2266" dirty="0"/>
          </a:p>
          <a:p>
            <a:pPr marL="0" indent="0" algn="ctr">
              <a:buNone/>
            </a:pPr>
            <a:r>
              <a:rPr lang="en-US" sz="2800" u="sng" dirty="0"/>
              <a:t>DATA-DRIVEN Machine Translation</a:t>
            </a:r>
          </a:p>
          <a:p>
            <a:pPr marL="0" indent="0" algn="ctr">
              <a:buNone/>
            </a:pPr>
            <a:r>
              <a:rPr lang="en-US" sz="2800" dirty="0"/>
              <a:t>The advent of PCs, the Internet, and use of technology by translators </a:t>
            </a:r>
          </a:p>
          <a:p>
            <a:pPr marL="0" indent="0" algn="ctr">
              <a:buNone/>
            </a:pPr>
            <a:r>
              <a:rPr lang="en-US" sz="2800" dirty="0"/>
              <a:t>provides lots of bilingual (and monolingual) data</a:t>
            </a:r>
          </a:p>
        </p:txBody>
      </p:sp>
      <p:sp>
        <p:nvSpPr>
          <p:cNvPr id="4" name="Rectangle 3">
            <a:extLst>
              <a:ext uri="{FF2B5EF4-FFF2-40B4-BE49-F238E27FC236}">
                <a16:creationId xmlns:a16="http://schemas.microsoft.com/office/drawing/2014/main" id="{EAD0FB95-A484-4BBB-A19C-599D78036611}"/>
              </a:ext>
            </a:extLst>
          </p:cNvPr>
          <p:cNvSpPr/>
          <p:nvPr/>
        </p:nvSpPr>
        <p:spPr>
          <a:xfrm>
            <a:off x="609600" y="2865666"/>
            <a:ext cx="10972800" cy="35922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97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5A8B-CE16-4FEB-A2F6-800A8765F883}"/>
              </a:ext>
            </a:extLst>
          </p:cNvPr>
          <p:cNvSpPr>
            <a:spLocks noGrp="1"/>
          </p:cNvSpPr>
          <p:nvPr>
            <p:ph type="title"/>
          </p:nvPr>
        </p:nvSpPr>
        <p:spPr>
          <a:xfrm>
            <a:off x="609600" y="108858"/>
            <a:ext cx="10972800" cy="948611"/>
          </a:xfrm>
        </p:spPr>
        <p:txBody>
          <a:bodyPr>
            <a:normAutofit fontScale="90000"/>
          </a:bodyPr>
          <a:lstStyle/>
          <a:p>
            <a:r>
              <a:rPr lang="en-US"/>
              <a:t>MT Hype vs. Reality</a:t>
            </a:r>
          </a:p>
        </p:txBody>
      </p:sp>
      <p:pic>
        <p:nvPicPr>
          <p:cNvPr id="5" name="Content Placeholder 4">
            <a:extLst>
              <a:ext uri="{FF2B5EF4-FFF2-40B4-BE49-F238E27FC236}">
                <a16:creationId xmlns:a16="http://schemas.microsoft.com/office/drawing/2014/main" id="{5F098D6D-5363-4D26-AB8E-F859B65FF1E3}"/>
              </a:ext>
            </a:extLst>
          </p:cNvPr>
          <p:cNvPicPr>
            <a:picLocks noGrp="1" noChangeAspect="1"/>
          </p:cNvPicPr>
          <p:nvPr>
            <p:ph idx="1"/>
          </p:nvPr>
        </p:nvPicPr>
        <p:blipFill>
          <a:blip r:embed="rId2"/>
          <a:stretch>
            <a:fillRect/>
          </a:stretch>
        </p:blipFill>
        <p:spPr>
          <a:xfrm>
            <a:off x="1885444" y="1084384"/>
            <a:ext cx="8689251" cy="5773616"/>
          </a:xfrm>
          <a:prstGeom prst="rect">
            <a:avLst/>
          </a:prstGeom>
        </p:spPr>
      </p:pic>
      <p:sp>
        <p:nvSpPr>
          <p:cNvPr id="3" name="TextBox 2">
            <a:extLst>
              <a:ext uri="{FF2B5EF4-FFF2-40B4-BE49-F238E27FC236}">
                <a16:creationId xmlns:a16="http://schemas.microsoft.com/office/drawing/2014/main" id="{229A188C-4ACE-46B4-8448-D779B1885713}"/>
              </a:ext>
            </a:extLst>
          </p:cNvPr>
          <p:cNvSpPr txBox="1"/>
          <p:nvPr/>
        </p:nvSpPr>
        <p:spPr>
          <a:xfrm>
            <a:off x="8280726" y="6410588"/>
            <a:ext cx="1667316" cy="307777"/>
          </a:xfrm>
          <a:prstGeom prst="rect">
            <a:avLst/>
          </a:prstGeom>
          <a:noFill/>
        </p:spPr>
        <p:txBody>
          <a:bodyPr wrap="none" rtlCol="0">
            <a:spAutoFit/>
          </a:bodyPr>
          <a:lstStyle/>
          <a:p>
            <a:r>
              <a:rPr lang="en-US" sz="1400"/>
              <a:t>Thanks to Andy Way</a:t>
            </a:r>
          </a:p>
        </p:txBody>
      </p:sp>
    </p:spTree>
    <p:extLst>
      <p:ext uri="{BB962C8B-B14F-4D97-AF65-F5344CB8AC3E}">
        <p14:creationId xmlns:p14="http://schemas.microsoft.com/office/powerpoint/2010/main" val="158743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5A8B-CE16-4FEB-A2F6-800A8765F883}"/>
              </a:ext>
            </a:extLst>
          </p:cNvPr>
          <p:cNvSpPr>
            <a:spLocks noGrp="1"/>
          </p:cNvSpPr>
          <p:nvPr>
            <p:ph type="title"/>
          </p:nvPr>
        </p:nvSpPr>
        <p:spPr>
          <a:xfrm>
            <a:off x="609600" y="108858"/>
            <a:ext cx="10972800" cy="948611"/>
          </a:xfrm>
        </p:spPr>
        <p:txBody>
          <a:bodyPr>
            <a:normAutofit fontScale="90000"/>
          </a:bodyPr>
          <a:lstStyle/>
          <a:p>
            <a:r>
              <a:rPr lang="en-US"/>
              <a:t>MT Hype vs. Reality</a:t>
            </a:r>
          </a:p>
        </p:txBody>
      </p:sp>
      <p:pic>
        <p:nvPicPr>
          <p:cNvPr id="6" name="Content Placeholder 5">
            <a:extLst>
              <a:ext uri="{FF2B5EF4-FFF2-40B4-BE49-F238E27FC236}">
                <a16:creationId xmlns:a16="http://schemas.microsoft.com/office/drawing/2014/main" id="{C569454F-0C95-4834-B307-90DFFC06C25C}"/>
              </a:ext>
            </a:extLst>
          </p:cNvPr>
          <p:cNvPicPr>
            <a:picLocks noGrp="1" noChangeAspect="1"/>
          </p:cNvPicPr>
          <p:nvPr>
            <p:ph idx="1"/>
          </p:nvPr>
        </p:nvPicPr>
        <p:blipFill>
          <a:blip r:embed="rId2"/>
          <a:stretch>
            <a:fillRect/>
          </a:stretch>
        </p:blipFill>
        <p:spPr>
          <a:xfrm>
            <a:off x="1778391" y="1118151"/>
            <a:ext cx="8697451" cy="5739849"/>
          </a:xfrm>
          <a:prstGeom prst="rect">
            <a:avLst/>
          </a:prstGeom>
        </p:spPr>
      </p:pic>
    </p:spTree>
    <p:extLst>
      <p:ext uri="{BB962C8B-B14F-4D97-AF65-F5344CB8AC3E}">
        <p14:creationId xmlns:p14="http://schemas.microsoft.com/office/powerpoint/2010/main" val="60389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399E-2A90-4BC1-9F30-F74D0E33C5EC}"/>
              </a:ext>
            </a:extLst>
          </p:cNvPr>
          <p:cNvSpPr>
            <a:spLocks noGrp="1"/>
          </p:cNvSpPr>
          <p:nvPr>
            <p:ph type="title"/>
          </p:nvPr>
        </p:nvSpPr>
        <p:spPr/>
        <p:txBody>
          <a:bodyPr/>
          <a:lstStyle/>
          <a:p>
            <a:r>
              <a:rPr lang="en-US" dirty="0"/>
              <a:t>MT Hype vs. Reality</a:t>
            </a:r>
          </a:p>
        </p:txBody>
      </p:sp>
      <p:pic>
        <p:nvPicPr>
          <p:cNvPr id="4" name="Content Placeholder 3">
            <a:extLst>
              <a:ext uri="{FF2B5EF4-FFF2-40B4-BE49-F238E27FC236}">
                <a16:creationId xmlns:a16="http://schemas.microsoft.com/office/drawing/2014/main" id="{945B141F-92E0-4249-BC2A-675F49A8706E}"/>
              </a:ext>
            </a:extLst>
          </p:cNvPr>
          <p:cNvPicPr>
            <a:picLocks noGrp="1" noChangeAspect="1"/>
          </p:cNvPicPr>
          <p:nvPr>
            <p:ph idx="1"/>
          </p:nvPr>
        </p:nvPicPr>
        <p:blipFill>
          <a:blip r:embed="rId2"/>
          <a:stretch>
            <a:fillRect/>
          </a:stretch>
        </p:blipFill>
        <p:spPr>
          <a:xfrm>
            <a:off x="2022508" y="1393371"/>
            <a:ext cx="8241165" cy="5380522"/>
          </a:xfrm>
          <a:prstGeom prst="rect">
            <a:avLst/>
          </a:prstGeom>
        </p:spPr>
      </p:pic>
    </p:spTree>
    <p:extLst>
      <p:ext uri="{BB962C8B-B14F-4D97-AF65-F5344CB8AC3E}">
        <p14:creationId xmlns:p14="http://schemas.microsoft.com/office/powerpoint/2010/main" val="275369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2111C-9599-2D80-EA9A-1FF36DE6662F}"/>
              </a:ext>
            </a:extLst>
          </p:cNvPr>
          <p:cNvPicPr>
            <a:picLocks noChangeAspect="1"/>
          </p:cNvPicPr>
          <p:nvPr/>
        </p:nvPicPr>
        <p:blipFill>
          <a:blip r:embed="rId2"/>
          <a:stretch>
            <a:fillRect/>
          </a:stretch>
        </p:blipFill>
        <p:spPr>
          <a:xfrm>
            <a:off x="5757511" y="0"/>
            <a:ext cx="4067735" cy="6858000"/>
          </a:xfrm>
          <a:prstGeom prst="rect">
            <a:avLst/>
          </a:prstGeom>
        </p:spPr>
      </p:pic>
      <p:pic>
        <p:nvPicPr>
          <p:cNvPr id="7" name="Picture 6">
            <a:extLst>
              <a:ext uri="{FF2B5EF4-FFF2-40B4-BE49-F238E27FC236}">
                <a16:creationId xmlns:a16="http://schemas.microsoft.com/office/drawing/2014/main" id="{A9E73CCD-10B0-8A22-7BEC-26CDC5198AB5}"/>
              </a:ext>
            </a:extLst>
          </p:cNvPr>
          <p:cNvPicPr>
            <a:picLocks noChangeAspect="1"/>
          </p:cNvPicPr>
          <p:nvPr/>
        </p:nvPicPr>
        <p:blipFill>
          <a:blip r:embed="rId3"/>
          <a:stretch>
            <a:fillRect/>
          </a:stretch>
        </p:blipFill>
        <p:spPr>
          <a:xfrm>
            <a:off x="5919466" y="6569080"/>
            <a:ext cx="1565080" cy="237989"/>
          </a:xfrm>
          <a:prstGeom prst="rect">
            <a:avLst/>
          </a:prstGeom>
        </p:spPr>
      </p:pic>
      <p:sp>
        <p:nvSpPr>
          <p:cNvPr id="8" name="TextBox 7">
            <a:extLst>
              <a:ext uri="{FF2B5EF4-FFF2-40B4-BE49-F238E27FC236}">
                <a16:creationId xmlns:a16="http://schemas.microsoft.com/office/drawing/2014/main" id="{7E3203D9-DCDC-708C-1DBC-9F529FF99437}"/>
              </a:ext>
            </a:extLst>
          </p:cNvPr>
          <p:cNvSpPr txBox="1"/>
          <p:nvPr/>
        </p:nvSpPr>
        <p:spPr>
          <a:xfrm>
            <a:off x="5938516" y="815066"/>
            <a:ext cx="864669" cy="377667"/>
          </a:xfrm>
          <a:prstGeom prst="rect">
            <a:avLst/>
          </a:prstGeom>
          <a:noFill/>
        </p:spPr>
        <p:txBody>
          <a:bodyPr wrap="square" rtlCol="0">
            <a:spAutoFit/>
          </a:bodyPr>
          <a:lstStyle/>
          <a:p>
            <a:pPr>
              <a:lnSpc>
                <a:spcPts val="1700"/>
              </a:lnSpc>
            </a:pPr>
            <a:r>
              <a:rPr lang="en-US" sz="3600" b="1" dirty="0">
                <a:solidFill>
                  <a:srgbClr val="0070C0"/>
                </a:solidFill>
                <a:latin typeface="Arial Black" panose="020B0A04020102020204" pitchFamily="34" charset="0"/>
              </a:rPr>
              <a:t>45</a:t>
            </a:r>
            <a:endParaRPr lang="en-US" sz="1600" dirty="0"/>
          </a:p>
        </p:txBody>
      </p:sp>
      <p:sp>
        <p:nvSpPr>
          <p:cNvPr id="9" name="TextBox 8">
            <a:extLst>
              <a:ext uri="{FF2B5EF4-FFF2-40B4-BE49-F238E27FC236}">
                <a16:creationId xmlns:a16="http://schemas.microsoft.com/office/drawing/2014/main" id="{018CD5D6-2BD8-4136-E870-327E2895EE50}"/>
              </a:ext>
            </a:extLst>
          </p:cNvPr>
          <p:cNvSpPr txBox="1"/>
          <p:nvPr/>
        </p:nvSpPr>
        <p:spPr>
          <a:xfrm>
            <a:off x="6623988" y="640201"/>
            <a:ext cx="3044259" cy="483081"/>
          </a:xfrm>
          <a:prstGeom prst="rect">
            <a:avLst/>
          </a:prstGeom>
          <a:noFill/>
        </p:spPr>
        <p:txBody>
          <a:bodyPr wrap="square" rtlCol="0">
            <a:spAutoFit/>
          </a:bodyPr>
          <a:lstStyle/>
          <a:p>
            <a:pPr>
              <a:lnSpc>
                <a:spcPts val="1500"/>
              </a:lnSpc>
            </a:pPr>
            <a:r>
              <a:rPr lang="en-US" sz="1600" dirty="0"/>
              <a:t>Machine Translation vendors and growing – 4 new in the last year</a:t>
            </a:r>
          </a:p>
        </p:txBody>
      </p:sp>
      <p:sp>
        <p:nvSpPr>
          <p:cNvPr id="4" name="Title 1">
            <a:extLst>
              <a:ext uri="{FF2B5EF4-FFF2-40B4-BE49-F238E27FC236}">
                <a16:creationId xmlns:a16="http://schemas.microsoft.com/office/drawing/2014/main" id="{4605DF60-F07C-FB54-9EA9-5BCE9FE305C6}"/>
              </a:ext>
            </a:extLst>
          </p:cNvPr>
          <p:cNvSpPr>
            <a:spLocks noGrp="1"/>
          </p:cNvSpPr>
          <p:nvPr>
            <p:ph type="title"/>
          </p:nvPr>
        </p:nvSpPr>
        <p:spPr>
          <a:xfrm>
            <a:off x="609600" y="109538"/>
            <a:ext cx="4283242" cy="5936155"/>
          </a:xfrm>
        </p:spPr>
        <p:txBody>
          <a:bodyPr/>
          <a:lstStyle/>
          <a:p>
            <a:r>
              <a:rPr lang="en-US" dirty="0"/>
              <a:t>MT Technology Available Today</a:t>
            </a:r>
          </a:p>
        </p:txBody>
      </p:sp>
    </p:spTree>
    <p:extLst>
      <p:ext uri="{BB962C8B-B14F-4D97-AF65-F5344CB8AC3E}">
        <p14:creationId xmlns:p14="http://schemas.microsoft.com/office/powerpoint/2010/main" val="73664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4D243-33C8-1C4D-2504-F724410CA0E8}"/>
              </a:ext>
            </a:extLst>
          </p:cNvPr>
          <p:cNvPicPr>
            <a:picLocks noChangeAspect="1"/>
          </p:cNvPicPr>
          <p:nvPr/>
        </p:nvPicPr>
        <p:blipFill>
          <a:blip r:embed="rId2"/>
          <a:stretch>
            <a:fillRect/>
          </a:stretch>
        </p:blipFill>
        <p:spPr>
          <a:xfrm>
            <a:off x="1408366" y="0"/>
            <a:ext cx="9375268" cy="6858000"/>
          </a:xfrm>
          <a:prstGeom prst="rect">
            <a:avLst/>
          </a:prstGeom>
        </p:spPr>
      </p:pic>
    </p:spTree>
    <p:extLst>
      <p:ext uri="{BB962C8B-B14F-4D97-AF65-F5344CB8AC3E}">
        <p14:creationId xmlns:p14="http://schemas.microsoft.com/office/powerpoint/2010/main" val="315089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400" name="Google Shape;400;p51"/>
          <p:cNvPicPr preferRelativeResize="0"/>
          <p:nvPr/>
        </p:nvPicPr>
        <p:blipFill rotWithShape="1">
          <a:blip r:embed="rId3">
            <a:alphaModFix/>
          </a:blip>
          <a:srcRect/>
          <a:stretch/>
        </p:blipFill>
        <p:spPr>
          <a:xfrm>
            <a:off x="1180639" y="1481107"/>
            <a:ext cx="9825592" cy="4520809"/>
          </a:xfrm>
          <a:prstGeom prst="rect">
            <a:avLst/>
          </a:prstGeom>
          <a:noFill/>
          <a:ln>
            <a:noFill/>
          </a:ln>
        </p:spPr>
      </p:pic>
      <p:sp>
        <p:nvSpPr>
          <p:cNvPr id="399" name="Google Shape;399;p51"/>
          <p:cNvSpPr txBox="1"/>
          <p:nvPr/>
        </p:nvSpPr>
        <p:spPr>
          <a:xfrm>
            <a:off x="3714077" y="6163178"/>
            <a:ext cx="5603200" cy="631565"/>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2000" b="1" dirty="0">
                <a:solidFill>
                  <a:schemeClr val="bg1"/>
                </a:solidFill>
              </a:rPr>
              <a:t>Estimated LSP Industry CAGR: 6.2%</a:t>
            </a:r>
            <a:br>
              <a:rPr lang="en" sz="2000" dirty="0">
                <a:solidFill>
                  <a:schemeClr val="bg1"/>
                </a:solidFill>
              </a:rPr>
            </a:br>
            <a:r>
              <a:rPr lang="en" u="sng" dirty="0">
                <a:solidFill>
                  <a:schemeClr val="bg1"/>
                </a:solidFill>
                <a:latin typeface="Arimo SemiBold"/>
                <a:ea typeface="Arimo SemiBold"/>
                <a:cs typeface="Arimo SemiBold"/>
                <a:sym typeface="Arimo SemiBold"/>
                <a:hlinkClick r:id="rId4">
                  <a:extLst>
                    <a:ext uri="{A12FA001-AC4F-418D-AE19-62706E023703}">
                      <ahyp:hlinkClr xmlns:ahyp="http://schemas.microsoft.com/office/drawing/2018/hyperlinkcolor" val="tx"/>
                    </a:ext>
                  </a:extLst>
                </a:hlinkClick>
              </a:rPr>
              <a:t>Nimzdi Language Services Industry Report 2019</a:t>
            </a:r>
            <a:endParaRPr sz="1067" dirty="0">
              <a:solidFill>
                <a:schemeClr val="bg1"/>
              </a:solidFill>
              <a:latin typeface="Arimo SemiBold"/>
              <a:ea typeface="Arimo SemiBold"/>
              <a:cs typeface="Arimo SemiBold"/>
              <a:sym typeface="Arimo SemiBold"/>
            </a:endParaRPr>
          </a:p>
        </p:txBody>
      </p:sp>
      <p:sp>
        <p:nvSpPr>
          <p:cNvPr id="401" name="Google Shape;401;p51"/>
          <p:cNvSpPr txBox="1"/>
          <p:nvPr/>
        </p:nvSpPr>
        <p:spPr>
          <a:xfrm>
            <a:off x="264696" y="-116145"/>
            <a:ext cx="11558335" cy="1723508"/>
          </a:xfrm>
          <a:prstGeom prst="rect">
            <a:avLst/>
          </a:prstGeom>
          <a:noFill/>
          <a:ln>
            <a:noFill/>
          </a:ln>
        </p:spPr>
        <p:txBody>
          <a:bodyPr spcFirstLastPara="1" wrap="square" lIns="121900" tIns="121900" rIns="121900" bIns="121900" anchor="t" anchorCtr="0">
            <a:spAutoFit/>
          </a:bodyPr>
          <a:lstStyle/>
          <a:p>
            <a:pPr algn="ctr" defTabSz="1219170">
              <a:spcBef>
                <a:spcPct val="0"/>
              </a:spcBef>
            </a:pPr>
            <a:r>
              <a:rPr lang="en" sz="4800" dirty="0">
                <a:solidFill>
                  <a:srgbClr val="D4C276"/>
                </a:solidFill>
                <a:effectLst>
                  <a:outerShdw blurRad="38100" dist="38100" dir="2700000" algn="tl">
                    <a:srgbClr val="000000">
                      <a:alpha val="43137"/>
                    </a:srgbClr>
                  </a:outerShdw>
                </a:effectLst>
                <a:latin typeface="Times New Roman" pitchFamily="18" charset="0"/>
                <a:ea typeface="+mj-ea"/>
                <a:cs typeface="Times New Roman" pitchFamily="18" charset="0"/>
                <a:sym typeface="Arimo SemiBold"/>
              </a:rPr>
              <a:t>Words translated per year by </a:t>
            </a:r>
          </a:p>
          <a:p>
            <a:pPr algn="ctr" defTabSz="1219170">
              <a:spcBef>
                <a:spcPct val="0"/>
              </a:spcBef>
            </a:pPr>
            <a:r>
              <a:rPr lang="en" sz="4800" dirty="0">
                <a:solidFill>
                  <a:srgbClr val="D4C276"/>
                </a:solidFill>
                <a:effectLst>
                  <a:outerShdw blurRad="38100" dist="38100" dir="2700000" algn="tl">
                    <a:srgbClr val="000000">
                      <a:alpha val="43137"/>
                    </a:srgbClr>
                  </a:outerShdw>
                </a:effectLst>
                <a:latin typeface="Times New Roman" pitchFamily="18" charset="0"/>
                <a:ea typeface="+mj-ea"/>
                <a:cs typeface="Times New Roman" pitchFamily="18" charset="0"/>
                <a:sym typeface="Arimo SemiBold"/>
              </a:rPr>
              <a:t>Language Services Providers</a:t>
            </a:r>
            <a:endParaRPr sz="4800" dirty="0">
              <a:solidFill>
                <a:srgbClr val="D4C276"/>
              </a:solidFill>
              <a:effectLst>
                <a:outerShdw blurRad="38100" dist="38100" dir="2700000" algn="tl">
                  <a:srgbClr val="000000">
                    <a:alpha val="43137"/>
                  </a:srgbClr>
                </a:outerShdw>
              </a:effectLst>
              <a:latin typeface="Times New Roman" pitchFamily="18" charset="0"/>
              <a:ea typeface="+mj-ea"/>
              <a:cs typeface="Times New Roman" pitchFamily="18" charset="0"/>
              <a:sym typeface="Arimo SemiBold"/>
            </a:endParaRPr>
          </a:p>
        </p:txBody>
      </p:sp>
      <p:sp>
        <p:nvSpPr>
          <p:cNvPr id="402" name="Google Shape;402;p51"/>
          <p:cNvSpPr txBox="1"/>
          <p:nvPr/>
        </p:nvSpPr>
        <p:spPr>
          <a:xfrm>
            <a:off x="5292653" y="5254571"/>
            <a:ext cx="2446047" cy="615513"/>
          </a:xfrm>
          <a:prstGeom prst="rect">
            <a:avLst/>
          </a:prstGeom>
          <a:noFill/>
          <a:ln>
            <a:noFill/>
          </a:ln>
        </p:spPr>
        <p:txBody>
          <a:bodyPr spcFirstLastPara="1" wrap="square" lIns="121900" tIns="121900" rIns="121900" bIns="121900" anchor="t" anchorCtr="0">
            <a:spAutoFit/>
          </a:bodyPr>
          <a:lstStyle/>
          <a:p>
            <a:pPr algn="ctr"/>
            <a:r>
              <a:rPr lang="en" sz="2400" dirty="0">
                <a:latin typeface="Arimo SemiBold"/>
                <a:ea typeface="Arimo SemiBold"/>
                <a:cs typeface="Arimo SemiBold"/>
                <a:sym typeface="Arimo SemiBold"/>
              </a:rPr>
              <a:t>Year</a:t>
            </a:r>
            <a:endParaRPr sz="2400" dirty="0">
              <a:latin typeface="Arimo SemiBold"/>
              <a:ea typeface="Arimo SemiBold"/>
              <a:cs typeface="Arimo SemiBold"/>
              <a:sym typeface="Arimo SemiBold"/>
            </a:endParaRPr>
          </a:p>
        </p:txBody>
      </p:sp>
      <p:sp>
        <p:nvSpPr>
          <p:cNvPr id="2" name="Arrow: Down 1">
            <a:extLst>
              <a:ext uri="{FF2B5EF4-FFF2-40B4-BE49-F238E27FC236}">
                <a16:creationId xmlns:a16="http://schemas.microsoft.com/office/drawing/2014/main" id="{A916C8A8-4473-2DBF-3000-B9DB2A72AC42}"/>
              </a:ext>
            </a:extLst>
          </p:cNvPr>
          <p:cNvSpPr/>
          <p:nvPr/>
        </p:nvSpPr>
        <p:spPr>
          <a:xfrm>
            <a:off x="5609341" y="3204615"/>
            <a:ext cx="484094" cy="101301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Custom Design">
  <a:themeElements>
    <a:clrScheme name="PBO">
      <a:dk1>
        <a:sysClr val="windowText" lastClr="000000"/>
      </a:dk1>
      <a:lt1>
        <a:sysClr val="window" lastClr="FFFFFF"/>
      </a:lt1>
      <a:dk2>
        <a:srgbClr val="425D84"/>
      </a:dk2>
      <a:lt2>
        <a:srgbClr val="E4E9EF"/>
      </a:lt2>
      <a:accent1>
        <a:srgbClr val="6D80A7"/>
      </a:accent1>
      <a:accent2>
        <a:srgbClr val="A05E5E"/>
      </a:accent2>
      <a:accent3>
        <a:srgbClr val="C6B162"/>
      </a:accent3>
      <a:accent4>
        <a:srgbClr val="786954"/>
      </a:accent4>
      <a:accent5>
        <a:srgbClr val="6D7F5B"/>
      </a:accent5>
      <a:accent6>
        <a:srgbClr val="758085"/>
      </a:accent6>
      <a:hlink>
        <a:srgbClr val="C6D1DD"/>
      </a:hlink>
      <a:folHlink>
        <a:srgbClr val="B2B2B2"/>
      </a:folHlink>
    </a:clrScheme>
    <a:fontScheme name="PBO">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3ef5274-90b8-4b3f-8a76-b4c36a43e904}" enabled="1" method="Privileged" siteId="{61e6eeb3-5fd7-4aaa-ae3c-61e8deb09b79}" removed="0"/>
  <clbl:label id="{bdc3d3d8-6bdc-485e-b6f2-a0ac58658b4a}"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otalTime>5775</TotalTime>
  <Words>772</Words>
  <Application>Microsoft Office PowerPoint</Application>
  <PresentationFormat>Widescreen</PresentationFormat>
  <Paragraphs>139</Paragraphs>
  <Slides>22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Black</vt:lpstr>
      <vt:lpstr>Arimo SemiBold</vt:lpstr>
      <vt:lpstr>Calibri</vt:lpstr>
      <vt:lpstr>Times New Roman</vt:lpstr>
      <vt:lpstr>Custom Design</vt:lpstr>
      <vt:lpstr>Machine Translation and More…</vt:lpstr>
      <vt:lpstr>Spencer W. Kimball, president of The Church of Jesus Christ of Latter-day Saints 1973-1985</vt:lpstr>
      <vt:lpstr>Evolution of MT Technology</vt:lpstr>
      <vt:lpstr>MT Hype vs. Reality</vt:lpstr>
      <vt:lpstr>MT Hype vs. Reality</vt:lpstr>
      <vt:lpstr>MT Hype vs. Reality</vt:lpstr>
      <vt:lpstr>MT Technology Available Today</vt:lpstr>
      <vt:lpstr>PowerPoint Presentation</vt:lpstr>
      <vt:lpstr>PowerPoint Presentation</vt:lpstr>
      <vt:lpstr>PowerPoint Presentation</vt:lpstr>
      <vt:lpstr>What is MT Post-editing?</vt:lpstr>
      <vt:lpstr>Productivity increase from MT post-editing</vt:lpstr>
      <vt:lpstr>English-to-Target MT Systems at the Church</vt:lpstr>
      <vt:lpstr>Slator Report, March 2021 Pro Guide: Translation Pricing and Procurement</vt:lpstr>
      <vt:lpstr>PowerPoint Presentation</vt:lpstr>
      <vt:lpstr>Examples of Exciting R&amp;D in  Machine Translation</vt:lpstr>
      <vt:lpstr>How “Zero-Shot” Multilingual MT Works</vt:lpstr>
      <vt:lpstr>No Language Left Behind</vt:lpstr>
      <vt:lpstr>Speech-to-Speech MT in real-world scenarios</vt:lpstr>
      <vt:lpstr>PowerPoint Presentation</vt:lpstr>
      <vt:lpstr>The Next Step in Speech Translation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Publishing Services</dc:title>
  <dc:creator>Luke Allen</dc:creator>
  <cp:lastModifiedBy>Steve Richardson</cp:lastModifiedBy>
  <cp:revision>81</cp:revision>
  <cp:lastPrinted>2019-06-12T07:35:17Z</cp:lastPrinted>
  <dcterms:created xsi:type="dcterms:W3CDTF">2019-05-14T06:38:04Z</dcterms:created>
  <dcterms:modified xsi:type="dcterms:W3CDTF">2022-10-25T17:05:27Z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c3d3d8-6bdc-485e-b6f2-a0ac58658b4a_Enabled">
    <vt:lpwstr>True</vt:lpwstr>
  </property>
  <property fmtid="{D5CDD505-2E9C-101B-9397-08002B2CF9AE}" pid="3" name="MSIP_Label_bdc3d3d8-6bdc-485e-b6f2-a0ac58658b4a_SiteId">
    <vt:lpwstr>61e6eeb3-5fd7-4aaa-ae3c-61e8deb09b79</vt:lpwstr>
  </property>
  <property fmtid="{D5CDD505-2E9C-101B-9397-08002B2CF9AE}" pid="4" name="MSIP_Label_bdc3d3d8-6bdc-485e-b6f2-a0ac58658b4a_Owner">
    <vt:lpwstr>Nataliasantidrian@churchofjesuschrist.org</vt:lpwstr>
  </property>
  <property fmtid="{D5CDD505-2E9C-101B-9397-08002B2CF9AE}" pid="5" name="MSIP_Label_bdc3d3d8-6bdc-485e-b6f2-a0ac58658b4a_SetDate">
    <vt:lpwstr>2019-05-28T09:30:27.9077802Z</vt:lpwstr>
  </property>
  <property fmtid="{D5CDD505-2E9C-101B-9397-08002B2CF9AE}" pid="6" name="MSIP_Label_bdc3d3d8-6bdc-485e-b6f2-a0ac58658b4a_Name">
    <vt:lpwstr>Internal Use</vt:lpwstr>
  </property>
  <property fmtid="{D5CDD505-2E9C-101B-9397-08002B2CF9AE}" pid="7" name="MSIP_Label_bdc3d3d8-6bdc-485e-b6f2-a0ac58658b4a_Application">
    <vt:lpwstr>Microsoft Azure Information Protection</vt:lpwstr>
  </property>
  <property fmtid="{D5CDD505-2E9C-101B-9397-08002B2CF9AE}" pid="8" name="MSIP_Label_bdc3d3d8-6bdc-485e-b6f2-a0ac58658b4a_Extended_MSFT_Method">
    <vt:lpwstr>Automatic</vt:lpwstr>
  </property>
  <property fmtid="{D5CDD505-2E9C-101B-9397-08002B2CF9AE}" pid="9" name="MSIP_Label_03ef5274-90b8-4b3f-8a76-b4c36a43e904_Enabled">
    <vt:lpwstr>True</vt:lpwstr>
  </property>
  <property fmtid="{D5CDD505-2E9C-101B-9397-08002B2CF9AE}" pid="10" name="MSIP_Label_03ef5274-90b8-4b3f-8a76-b4c36a43e904_SiteId">
    <vt:lpwstr>61e6eeb3-5fd7-4aaa-ae3c-61e8deb09b79</vt:lpwstr>
  </property>
  <property fmtid="{D5CDD505-2E9C-101B-9397-08002B2CF9AE}" pid="11" name="MSIP_Label_03ef5274-90b8-4b3f-8a76-b4c36a43e904_SetDate">
    <vt:lpwstr>2019-05-28T09:30:27.9077802Z</vt:lpwstr>
  </property>
  <property fmtid="{D5CDD505-2E9C-101B-9397-08002B2CF9AE}" pid="12" name="MSIP_Label_03ef5274-90b8-4b3f-8a76-b4c36a43e904_Name">
    <vt:lpwstr>Not Encrypted</vt:lpwstr>
  </property>
  <property fmtid="{D5CDD505-2E9C-101B-9397-08002B2CF9AE}" pid="13" name="MSIP_Label_03ef5274-90b8-4b3f-8a76-b4c36a43e904_Extended_MSFT_Method">
    <vt:lpwstr>Automatic</vt:lpwstr>
  </property>
  <property fmtid="{D5CDD505-2E9C-101B-9397-08002B2CF9AE}" pid="14" name="Classification">
    <vt:lpwstr>Internal Use Not Encrypted</vt:lpwstr>
  </property>
</Properties>
</file>