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7"/>
  </p:notesMasterIdLst>
  <p:sldIdLst>
    <p:sldId id="290" r:id="rId2"/>
    <p:sldId id="291" r:id="rId3"/>
    <p:sldId id="257" r:id="rId4"/>
    <p:sldId id="258" r:id="rId5"/>
    <p:sldId id="259" r:id="rId6"/>
    <p:sldId id="260" r:id="rId7"/>
    <p:sldId id="261" r:id="rId8"/>
    <p:sldId id="262" r:id="rId9"/>
    <p:sldId id="263" r:id="rId10"/>
    <p:sldId id="264" r:id="rId11"/>
    <p:sldId id="265" r:id="rId12"/>
    <p:sldId id="267" r:id="rId13"/>
    <p:sldId id="269" r:id="rId14"/>
    <p:sldId id="271" r:id="rId15"/>
    <p:sldId id="273" r:id="rId16"/>
    <p:sldId id="274" r:id="rId17"/>
    <p:sldId id="275" r:id="rId18"/>
    <p:sldId id="276" r:id="rId19"/>
    <p:sldId id="280" r:id="rId20"/>
    <p:sldId id="277" r:id="rId21"/>
    <p:sldId id="278" r:id="rId22"/>
    <p:sldId id="286" r:id="rId23"/>
    <p:sldId id="279" r:id="rId24"/>
    <p:sldId id="281" r:id="rId25"/>
    <p:sldId id="287" r:id="rId26"/>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fontAlgn="auto">
              <a:spcBef>
                <a:spcPts val="0"/>
              </a:spcBef>
              <a:spcAft>
                <a:spcPts val="0"/>
              </a:spcAft>
              <a:defRPr sz="1200">
                <a:latin typeface="+mn-lt"/>
                <a:cs typeface="+mn-cs"/>
              </a:defRPr>
            </a:lvl1pPr>
          </a:lstStyle>
          <a:p>
            <a:pPr>
              <a:defRPr/>
            </a:pPr>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rtl="0" fontAlgn="auto">
              <a:spcBef>
                <a:spcPts val="0"/>
              </a:spcBef>
              <a:spcAft>
                <a:spcPts val="0"/>
              </a:spcAft>
              <a:defRPr sz="1200" smtClean="0">
                <a:latin typeface="+mn-lt"/>
                <a:cs typeface="+mn-cs"/>
              </a:defRPr>
            </a:lvl1pPr>
          </a:lstStyle>
          <a:p>
            <a:pPr>
              <a:defRPr/>
            </a:pPr>
            <a:fld id="{2B77F4A1-910E-4FBA-B962-B03C80C3E164}" type="datetimeFigureOut">
              <a:rPr lang="ar-JO"/>
              <a:pPr>
                <a:defRPr/>
              </a:pPr>
              <a:t>07/12/1433</a:t>
            </a:fld>
            <a:endParaRPr lang="ar-JO"/>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JO" noProof="0" smtClean="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fontAlgn="auto">
              <a:spcBef>
                <a:spcPts val="0"/>
              </a:spcBef>
              <a:spcAft>
                <a:spcPts val="0"/>
              </a:spcAft>
              <a:defRPr sz="1200">
                <a:latin typeface="+mn-lt"/>
                <a:cs typeface="+mn-cs"/>
              </a:defRPr>
            </a:lvl1pPr>
          </a:lstStyle>
          <a:p>
            <a:pPr>
              <a:defRPr/>
            </a:pPr>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0" fontAlgn="auto">
              <a:spcBef>
                <a:spcPts val="0"/>
              </a:spcBef>
              <a:spcAft>
                <a:spcPts val="0"/>
              </a:spcAft>
              <a:defRPr sz="1200" smtClean="0">
                <a:latin typeface="+mn-lt"/>
                <a:cs typeface="+mn-cs"/>
              </a:defRPr>
            </a:lvl1pPr>
          </a:lstStyle>
          <a:p>
            <a:pPr>
              <a:defRPr/>
            </a:pPr>
            <a:fld id="{9CBA6D14-3F29-40A2-AB52-D38B08DDA94E}" type="slidenum">
              <a:rPr lang="ar-JO"/>
              <a:pPr>
                <a:defRPr/>
              </a:pPr>
              <a:t>‹#›</a:t>
            </a:fld>
            <a:endParaRPr lang="ar-JO"/>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Arial" pitchFamily="34" charset="0"/>
      </a:defRPr>
    </a:lvl1pPr>
    <a:lvl2pPr marL="457200" algn="r" rtl="1" fontAlgn="base">
      <a:spcBef>
        <a:spcPct val="30000"/>
      </a:spcBef>
      <a:spcAft>
        <a:spcPct val="0"/>
      </a:spcAft>
      <a:defRPr sz="1200" kern="1200">
        <a:solidFill>
          <a:schemeClr val="tx1"/>
        </a:solidFill>
        <a:latin typeface="+mn-lt"/>
        <a:ea typeface="+mn-ea"/>
        <a:cs typeface="Arial" pitchFamily="34" charset="0"/>
      </a:defRPr>
    </a:lvl2pPr>
    <a:lvl3pPr marL="914400" algn="r" rtl="1" fontAlgn="base">
      <a:spcBef>
        <a:spcPct val="30000"/>
      </a:spcBef>
      <a:spcAft>
        <a:spcPct val="0"/>
      </a:spcAft>
      <a:defRPr sz="1200" kern="1200">
        <a:solidFill>
          <a:schemeClr val="tx1"/>
        </a:solidFill>
        <a:latin typeface="+mn-lt"/>
        <a:ea typeface="+mn-ea"/>
        <a:cs typeface="Arial" pitchFamily="34" charset="0"/>
      </a:defRPr>
    </a:lvl3pPr>
    <a:lvl4pPr marL="1371600" algn="r" rtl="1" fontAlgn="base">
      <a:spcBef>
        <a:spcPct val="30000"/>
      </a:spcBef>
      <a:spcAft>
        <a:spcPct val="0"/>
      </a:spcAft>
      <a:defRPr sz="1200" kern="1200">
        <a:solidFill>
          <a:schemeClr val="tx1"/>
        </a:solidFill>
        <a:latin typeface="+mn-lt"/>
        <a:ea typeface="+mn-ea"/>
        <a:cs typeface="Arial" pitchFamily="34" charset="0"/>
      </a:defRPr>
    </a:lvl4pPr>
    <a:lvl5pPr marL="1828800" algn="r" rtl="1" fontAlgn="base">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JO"/>
          </a:p>
        </p:txBody>
      </p:sp>
      <p:sp>
        <p:nvSpPr>
          <p:cNvPr id="4" name="عنصر نائب لرقم الشريحة 3"/>
          <p:cNvSpPr>
            <a:spLocks noGrp="1"/>
          </p:cNvSpPr>
          <p:nvPr>
            <p:ph type="sldNum" sz="quarter" idx="10"/>
          </p:nvPr>
        </p:nvSpPr>
        <p:spPr/>
        <p:txBody>
          <a:bodyPr/>
          <a:lstStyle/>
          <a:p>
            <a:pPr>
              <a:defRPr/>
            </a:pPr>
            <a:fld id="{9CBA6D14-3F29-40A2-AB52-D38B08DDA94E}" type="slidenum">
              <a:rPr lang="ar-JO" smtClean="0"/>
              <a:pPr>
                <a:defRPr/>
              </a:pPr>
              <a:t>24</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5843" name="عنصر نائب للملاحظات 2"/>
          <p:cNvSpPr>
            <a:spLocks noGrp="1"/>
          </p:cNvSpPr>
          <p:nvPr>
            <p:ph type="body" idx="1"/>
          </p:nvPr>
        </p:nvSpPr>
        <p:spPr bwMode="auto">
          <a:noFill/>
        </p:spPr>
        <p:txBody>
          <a:bodyPr/>
          <a:lstStyle/>
          <a:p>
            <a:pPr>
              <a:spcBef>
                <a:spcPct val="0"/>
              </a:spcBef>
            </a:pPr>
            <a:endParaRPr lang="ar-JO" smtClean="0"/>
          </a:p>
        </p:txBody>
      </p:sp>
      <p:sp>
        <p:nvSpPr>
          <p:cNvPr id="3584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91EEA7-EB58-4182-B9BC-D539A874CE7D}" type="slidenum">
              <a:rPr lang="ar-JO"/>
              <a:pPr fontAlgn="base">
                <a:spcBef>
                  <a:spcPct val="0"/>
                </a:spcBef>
                <a:spcAft>
                  <a:spcPct val="0"/>
                </a:spcAft>
              </a:pPr>
              <a:t>25</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رابط مستقيم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29" name="عنوان 28"/>
          <p:cNvSpPr>
            <a:spLocks noGrp="1"/>
          </p:cNvSpPr>
          <p:nvPr>
            <p:ph type="ctrTitle"/>
          </p:nvPr>
        </p:nvSpPr>
        <p:spPr>
          <a:xfrm>
            <a:off x="381000" y="4853411"/>
            <a:ext cx="8458200" cy="1222375"/>
          </a:xfrm>
        </p:spPr>
        <p:txBody>
          <a:bodyPr anchor="t"/>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5" name="عنصر نائب للتاريخ 15"/>
          <p:cNvSpPr>
            <a:spLocks noGrp="1"/>
          </p:cNvSpPr>
          <p:nvPr>
            <p:ph type="dt" sz="half" idx="10"/>
          </p:nvPr>
        </p:nvSpPr>
        <p:spPr/>
        <p:txBody>
          <a:bodyPr/>
          <a:lstStyle>
            <a:lvl1pPr>
              <a:defRPr/>
            </a:lvl1pPr>
          </a:lstStyle>
          <a:p>
            <a:pPr>
              <a:defRPr/>
            </a:pPr>
            <a:fld id="{55026D08-1114-4514-80B9-AD71A5F35125}" type="datetimeFigureOut">
              <a:rPr lang="en-US"/>
              <a:pPr>
                <a:defRPr/>
              </a:pPr>
              <a:t>10/22/2012</a:t>
            </a:fld>
            <a:endParaRPr lang="en-US"/>
          </a:p>
        </p:txBody>
      </p:sp>
      <p:sp>
        <p:nvSpPr>
          <p:cNvPr id="6" name="عنصر نائب للتذييل 1"/>
          <p:cNvSpPr>
            <a:spLocks noGrp="1"/>
          </p:cNvSpPr>
          <p:nvPr>
            <p:ph type="ftr" sz="quarter" idx="11"/>
          </p:nvPr>
        </p:nvSpPr>
        <p:spPr/>
        <p:txBody>
          <a:bodyPr/>
          <a:lstStyle>
            <a:lvl1pPr>
              <a:defRPr/>
            </a:lvl1pPr>
          </a:lstStyle>
          <a:p>
            <a:pPr>
              <a:defRPr/>
            </a:pPr>
            <a:endParaRPr lang="en-US"/>
          </a:p>
        </p:txBody>
      </p:sp>
      <p:sp>
        <p:nvSpPr>
          <p:cNvPr id="7" name="عنصر نائب لرقم الشريحة 14"/>
          <p:cNvSpPr>
            <a:spLocks noGrp="1"/>
          </p:cNvSpPr>
          <p:nvPr>
            <p:ph type="sldNum" sz="quarter" idx="12"/>
          </p:nvPr>
        </p:nvSpPr>
        <p:spPr>
          <a:xfrm>
            <a:off x="8229600" y="6473825"/>
            <a:ext cx="758825" cy="247650"/>
          </a:xfrm>
        </p:spPr>
        <p:txBody>
          <a:bodyPr/>
          <a:lstStyle>
            <a:lvl1pPr>
              <a:defRPr/>
            </a:lvl1pPr>
          </a:lstStyle>
          <a:p>
            <a:pPr>
              <a:defRPr/>
            </a:pPr>
            <a:fld id="{E636ECDE-D7B8-4215-9663-F7A928D04CF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10"/>
          <p:cNvSpPr>
            <a:spLocks noGrp="1"/>
          </p:cNvSpPr>
          <p:nvPr>
            <p:ph type="dt" sz="half" idx="10"/>
          </p:nvPr>
        </p:nvSpPr>
        <p:spPr/>
        <p:txBody>
          <a:bodyPr/>
          <a:lstStyle>
            <a:lvl1pPr>
              <a:defRPr/>
            </a:lvl1pPr>
          </a:lstStyle>
          <a:p>
            <a:pPr>
              <a:defRPr/>
            </a:pPr>
            <a:fld id="{B878F8A4-61F6-4C83-AFAB-1709C9A6D8EE}" type="datetimeFigureOut">
              <a:rPr lang="en-US"/>
              <a:pPr>
                <a:defRPr/>
              </a:pPr>
              <a:t>10/22/2012</a:t>
            </a:fld>
            <a:endParaRPr lang="en-US"/>
          </a:p>
        </p:txBody>
      </p:sp>
      <p:sp>
        <p:nvSpPr>
          <p:cNvPr id="5" name="عنصر نائب للتذييل 2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3D09CD49-0C0D-4A72-80A5-8C5B75CBE50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a:lvl1pPr>
          </a:lstStyle>
          <a:p>
            <a:pPr>
              <a:defRPr/>
            </a:pPr>
            <a:fld id="{A02AA7A2-830B-403D-BF26-370C478ADC09}" type="datetimeFigureOut">
              <a:rPr lang="en-US"/>
              <a:pPr>
                <a:defRPr/>
              </a:pPr>
              <a:t>10/22/2012</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5A0DA49F-A4A1-49C9-8ABB-5DF1C27D90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lang="ar-SA" smtClean="0"/>
              <a:t>انقر لتحرير نمط العنوان الرئيسي</a:t>
            </a:r>
            <a:endParaRPr lang="en-US"/>
          </a:p>
        </p:txBody>
      </p:sp>
      <p:sp>
        <p:nvSpPr>
          <p:cNvPr id="27" name="عنصر نائب للمحتوى 26"/>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4"/>
          <p:cNvSpPr>
            <a:spLocks noGrp="1"/>
          </p:cNvSpPr>
          <p:nvPr>
            <p:ph type="dt" sz="half" idx="10"/>
          </p:nvPr>
        </p:nvSpPr>
        <p:spPr/>
        <p:txBody>
          <a:bodyPr/>
          <a:lstStyle>
            <a:lvl1pPr>
              <a:defRPr/>
            </a:lvl1pPr>
          </a:lstStyle>
          <a:p>
            <a:pPr>
              <a:defRPr/>
            </a:pPr>
            <a:fld id="{DE17911E-7360-4E85-B2A6-39E71249806A}" type="datetimeFigureOut">
              <a:rPr lang="en-US"/>
              <a:pPr>
                <a:defRPr/>
              </a:pPr>
              <a:t>10/22/2012</a:t>
            </a:fld>
            <a:endParaRPr lang="en-US"/>
          </a:p>
        </p:txBody>
      </p:sp>
      <p:sp>
        <p:nvSpPr>
          <p:cNvPr id="5" name="عنصر نائب للتذييل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عنصر نائب لرقم الشريحة 15"/>
          <p:cNvSpPr>
            <a:spLocks noGrp="1"/>
          </p:cNvSpPr>
          <p:nvPr>
            <p:ph type="sldNum" sz="quarter" idx="12"/>
          </p:nvPr>
        </p:nvSpPr>
        <p:spPr>
          <a:xfrm>
            <a:off x="8229600" y="6473825"/>
            <a:ext cx="758825" cy="247650"/>
          </a:xfrm>
        </p:spPr>
        <p:txBody>
          <a:bodyPr/>
          <a:lstStyle>
            <a:lvl1pPr>
              <a:defRPr/>
            </a:lvl1pPr>
          </a:lstStyle>
          <a:p>
            <a:pPr>
              <a:defRPr/>
            </a:pPr>
            <a:fld id="{D66A8A59-7AFE-48D1-A8B6-54348E61FBE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رابط مستقيم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lang="ar-SA" smtClean="0"/>
              <a:t>انقر لتحرير نمط العنوان الرئيسي</a:t>
            </a:r>
            <a:endParaRPr lang="en-US"/>
          </a:p>
        </p:txBody>
      </p:sp>
      <p:sp>
        <p:nvSpPr>
          <p:cNvPr id="5" name="عنصر نائب للتاريخ 18"/>
          <p:cNvSpPr>
            <a:spLocks noGrp="1"/>
          </p:cNvSpPr>
          <p:nvPr>
            <p:ph type="dt" sz="half" idx="10"/>
          </p:nvPr>
        </p:nvSpPr>
        <p:spPr/>
        <p:txBody>
          <a:bodyPr/>
          <a:lstStyle>
            <a:lvl1pPr>
              <a:defRPr/>
            </a:lvl1pPr>
          </a:lstStyle>
          <a:p>
            <a:pPr>
              <a:defRPr/>
            </a:pPr>
            <a:fld id="{C41260DE-AD6B-4A10-A448-F3884372552F}" type="datetimeFigureOut">
              <a:rPr lang="en-US"/>
              <a:pPr>
                <a:defRPr/>
              </a:pPr>
              <a:t>10/22/2012</a:t>
            </a:fld>
            <a:endParaRPr lang="en-US"/>
          </a:p>
        </p:txBody>
      </p:sp>
      <p:sp>
        <p:nvSpPr>
          <p:cNvPr id="7" name="عنصر نائب للتذييل 10"/>
          <p:cNvSpPr>
            <a:spLocks noGrp="1"/>
          </p:cNvSpPr>
          <p:nvPr>
            <p:ph type="ftr" sz="quarter" idx="11"/>
          </p:nvPr>
        </p:nvSpPr>
        <p:spPr/>
        <p:txBody>
          <a:bodyPr/>
          <a:lstStyle>
            <a:lvl1pPr>
              <a:defRPr/>
            </a:lvl1pPr>
          </a:lstStyle>
          <a:p>
            <a:pPr>
              <a:defRPr/>
            </a:pPr>
            <a:endParaRPr lang="en-US"/>
          </a:p>
        </p:txBody>
      </p:sp>
      <p:sp>
        <p:nvSpPr>
          <p:cNvPr id="9" name="عنصر نائب لرقم الشريحة 15"/>
          <p:cNvSpPr>
            <a:spLocks noGrp="1"/>
          </p:cNvSpPr>
          <p:nvPr>
            <p:ph type="sldNum" sz="quarter" idx="12"/>
          </p:nvPr>
        </p:nvSpPr>
        <p:spPr/>
        <p:txBody>
          <a:bodyPr/>
          <a:lstStyle>
            <a:lvl1pPr>
              <a:defRPr/>
            </a:lvl1pPr>
          </a:lstStyle>
          <a:p>
            <a:pPr>
              <a:defRPr/>
            </a:pPr>
            <a:fld id="{98CB0A45-EC45-4E43-9832-C67CC5AFE80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0"/>
          <p:cNvSpPr>
            <a:spLocks noGrp="1"/>
          </p:cNvSpPr>
          <p:nvPr>
            <p:ph type="dt" sz="half" idx="10"/>
          </p:nvPr>
        </p:nvSpPr>
        <p:spPr/>
        <p:txBody>
          <a:bodyPr/>
          <a:lstStyle>
            <a:lvl1pPr>
              <a:defRPr/>
            </a:lvl1pPr>
          </a:lstStyle>
          <a:p>
            <a:pPr>
              <a:defRPr/>
            </a:pPr>
            <a:fld id="{D6F67312-FE06-4FEB-9836-F6391BCD1F6A}" type="datetimeFigureOut">
              <a:rPr lang="en-US"/>
              <a:pPr>
                <a:defRPr/>
              </a:pPr>
              <a:t>10/22/2012</a:t>
            </a:fld>
            <a:endParaRPr lang="en-US"/>
          </a:p>
        </p:txBody>
      </p:sp>
      <p:sp>
        <p:nvSpPr>
          <p:cNvPr id="6" name="عنصر نائب للتذييل 27"/>
          <p:cNvSpPr>
            <a:spLocks noGrp="1"/>
          </p:cNvSpPr>
          <p:nvPr>
            <p:ph type="ftr" sz="quarter" idx="11"/>
          </p:nvPr>
        </p:nvSpPr>
        <p:spPr/>
        <p:txBody>
          <a:bodyPr/>
          <a:lstStyle>
            <a:lvl1pPr>
              <a:defRPr/>
            </a:lvl1pPr>
          </a:lstStyle>
          <a:p>
            <a:pPr>
              <a:defRPr/>
            </a:pPr>
            <a:endParaRPr lang="en-US"/>
          </a:p>
        </p:txBody>
      </p:sp>
      <p:sp>
        <p:nvSpPr>
          <p:cNvPr id="7" name="عنصر نائب لرقم الشريحة 4"/>
          <p:cNvSpPr>
            <a:spLocks noGrp="1"/>
          </p:cNvSpPr>
          <p:nvPr>
            <p:ph type="sldNum" sz="quarter" idx="12"/>
          </p:nvPr>
        </p:nvSpPr>
        <p:spPr/>
        <p:txBody>
          <a:bodyPr/>
          <a:lstStyle>
            <a:lvl1pPr>
              <a:defRPr/>
            </a:lvl1pPr>
          </a:lstStyle>
          <a:p>
            <a:pPr>
              <a:defRPr/>
            </a:pPr>
            <a:fld id="{6F4C3131-486C-439B-B0B2-DEB16B2B71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29" name="عنوان 28"/>
          <p:cNvSpPr>
            <a:spLocks noGrp="1"/>
          </p:cNvSpPr>
          <p:nvPr>
            <p:ph type="title"/>
          </p:nvPr>
        </p:nvSpPr>
        <p:spPr>
          <a:xfrm>
            <a:off x="304800" y="5410200"/>
            <a:ext cx="8610600" cy="882650"/>
          </a:xfrm>
        </p:spPr>
        <p:txBody>
          <a:bodyPr/>
          <a:lstStyle>
            <a:lvl1pPr>
              <a:defRPr/>
            </a:lvl1pPr>
          </a:lstStyle>
          <a:p>
            <a:r>
              <a:rPr lang="ar-SA" smtClean="0"/>
              <a:t>انقر لتحرير نمط العنوان الرئيسي</a:t>
            </a:r>
            <a:endParaRPr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8" name="عنصر نائب للتاريخ 9"/>
          <p:cNvSpPr>
            <a:spLocks noGrp="1"/>
          </p:cNvSpPr>
          <p:nvPr>
            <p:ph type="dt" sz="half" idx="10"/>
          </p:nvPr>
        </p:nvSpPr>
        <p:spPr/>
        <p:txBody>
          <a:bodyPr/>
          <a:lstStyle>
            <a:lvl1pPr>
              <a:defRPr/>
            </a:lvl1pPr>
          </a:lstStyle>
          <a:p>
            <a:pPr>
              <a:defRPr/>
            </a:pPr>
            <a:fld id="{E02540F8-5909-4F8B-AC47-23DB7242E120}" type="datetimeFigureOut">
              <a:rPr lang="en-US"/>
              <a:pPr>
                <a:defRPr/>
              </a:pPr>
              <a:t>10/22/2012</a:t>
            </a:fld>
            <a:endParaRPr lang="en-US"/>
          </a:p>
        </p:txBody>
      </p:sp>
      <p:sp>
        <p:nvSpPr>
          <p:cNvPr id="9" name="عنصر نائب للتذييل 5"/>
          <p:cNvSpPr>
            <a:spLocks noGrp="1"/>
          </p:cNvSpPr>
          <p:nvPr>
            <p:ph type="ftr" sz="quarter" idx="11"/>
          </p:nvPr>
        </p:nvSpPr>
        <p:spPr/>
        <p:txBody>
          <a:bodyPr/>
          <a:lstStyle>
            <a:lvl1pPr>
              <a:defRPr/>
            </a:lvl1pPr>
          </a:lstStyle>
          <a:p>
            <a:pPr>
              <a:defRPr/>
            </a:pPr>
            <a:endParaRPr lang="en-US"/>
          </a:p>
        </p:txBody>
      </p:sp>
      <p:sp>
        <p:nvSpPr>
          <p:cNvPr id="10" name="عنصر نائب لرقم الشريحة 6"/>
          <p:cNvSpPr>
            <a:spLocks noGrp="1"/>
          </p:cNvSpPr>
          <p:nvPr>
            <p:ph type="sldNum" sz="quarter" idx="12"/>
          </p:nvPr>
        </p:nvSpPr>
        <p:spPr>
          <a:xfrm>
            <a:off x="8229600" y="6477000"/>
            <a:ext cx="762000" cy="247650"/>
          </a:xfrm>
        </p:spPr>
        <p:txBody>
          <a:bodyPr/>
          <a:lstStyle>
            <a:lvl1pPr>
              <a:defRPr/>
            </a:lvl1pPr>
          </a:lstStyle>
          <a:p>
            <a:pPr>
              <a:defRPr/>
            </a:pPr>
            <a:fld id="{A32594A8-2C24-4BD3-B662-B60FF388BB5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lang="ar-SA" smtClean="0"/>
              <a:t>انقر لتحرير نمط العنوان الرئيسي</a:t>
            </a:r>
            <a:endParaRPr lang="en-US"/>
          </a:p>
        </p:txBody>
      </p:sp>
      <p:sp>
        <p:nvSpPr>
          <p:cNvPr id="3" name="عنصر نائب للتاريخ 10"/>
          <p:cNvSpPr>
            <a:spLocks noGrp="1"/>
          </p:cNvSpPr>
          <p:nvPr>
            <p:ph type="dt" sz="half" idx="10"/>
          </p:nvPr>
        </p:nvSpPr>
        <p:spPr/>
        <p:txBody>
          <a:bodyPr/>
          <a:lstStyle>
            <a:lvl1pPr>
              <a:defRPr/>
            </a:lvl1pPr>
          </a:lstStyle>
          <a:p>
            <a:pPr>
              <a:defRPr/>
            </a:pPr>
            <a:fld id="{3E743A20-78A5-487C-BF78-A708728AC7C8}" type="datetimeFigureOut">
              <a:rPr lang="en-US"/>
              <a:pPr>
                <a:defRPr/>
              </a:pPr>
              <a:t>10/22/2012</a:t>
            </a:fld>
            <a:endParaRPr lang="en-US"/>
          </a:p>
        </p:txBody>
      </p:sp>
      <p:sp>
        <p:nvSpPr>
          <p:cNvPr id="4" name="عنصر نائب للتذييل 27"/>
          <p:cNvSpPr>
            <a:spLocks noGrp="1"/>
          </p:cNvSpPr>
          <p:nvPr>
            <p:ph type="ftr" sz="quarter" idx="11"/>
          </p:nvPr>
        </p:nvSpPr>
        <p:spPr/>
        <p:txBody>
          <a:bodyPr/>
          <a:lstStyle>
            <a:lvl1pPr>
              <a:defRPr/>
            </a:lvl1pPr>
          </a:lstStyle>
          <a:p>
            <a:pPr>
              <a:defRPr/>
            </a:pP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A1534F14-8B22-4F22-A79B-41243CE55D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2"/>
          <p:cNvSpPr>
            <a:spLocks noGrp="1"/>
          </p:cNvSpPr>
          <p:nvPr>
            <p:ph type="dt" sz="half" idx="10"/>
          </p:nvPr>
        </p:nvSpPr>
        <p:spPr/>
        <p:txBody>
          <a:bodyPr/>
          <a:lstStyle>
            <a:lvl1pPr>
              <a:defRPr/>
            </a:lvl1pPr>
          </a:lstStyle>
          <a:p>
            <a:pPr>
              <a:defRPr/>
            </a:pPr>
            <a:fld id="{85461889-F88A-48E5-B51D-FD5A5DDFC50B}" type="datetimeFigureOut">
              <a:rPr lang="en-US"/>
              <a:pPr>
                <a:defRPr/>
              </a:pPr>
              <a:t>10/22/2012</a:t>
            </a:fld>
            <a:endParaRPr lang="en-US"/>
          </a:p>
        </p:txBody>
      </p:sp>
      <p:sp>
        <p:nvSpPr>
          <p:cNvPr id="3" name="عنصر نائب للتذييل 23"/>
          <p:cNvSpPr>
            <a:spLocks noGrp="1"/>
          </p:cNvSpPr>
          <p:nvPr>
            <p:ph type="ftr" sz="quarter" idx="11"/>
          </p:nvPr>
        </p:nvSpPr>
        <p:spPr/>
        <p:txBody>
          <a:bodyPr/>
          <a:lstStyle>
            <a:lvl1pPr>
              <a:defRPr/>
            </a:lvl1pPr>
          </a:lstStyle>
          <a:p>
            <a:pPr>
              <a:defRPr/>
            </a:pPr>
            <a:endParaRPr lang="en-US"/>
          </a:p>
        </p:txBody>
      </p:sp>
      <p:sp>
        <p:nvSpPr>
          <p:cNvPr id="4" name="عنصر نائب لرقم الشريحة 6"/>
          <p:cNvSpPr>
            <a:spLocks noGrp="1"/>
          </p:cNvSpPr>
          <p:nvPr>
            <p:ph type="sldNum" sz="quarter" idx="12"/>
          </p:nvPr>
        </p:nvSpPr>
        <p:spPr/>
        <p:txBody>
          <a:bodyPr/>
          <a:lstStyle>
            <a:lvl1pPr>
              <a:defRPr/>
            </a:lvl1pPr>
          </a:lstStyle>
          <a:p>
            <a:pPr>
              <a:defRPr/>
            </a:pPr>
            <a:fld id="{503C8CDD-3905-45F1-B297-383AE31D91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5" name="رابط مستقيم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2" name="عنوان 11"/>
          <p:cNvSpPr>
            <a:spLocks noGrp="1"/>
          </p:cNvSpPr>
          <p:nvPr>
            <p:ph type="title"/>
          </p:nvPr>
        </p:nvSpPr>
        <p:spPr>
          <a:xfrm>
            <a:off x="457200" y="5486400"/>
            <a:ext cx="8458200" cy="520700"/>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اريخ 24"/>
          <p:cNvSpPr>
            <a:spLocks noGrp="1"/>
          </p:cNvSpPr>
          <p:nvPr>
            <p:ph type="dt" sz="half" idx="10"/>
          </p:nvPr>
        </p:nvSpPr>
        <p:spPr/>
        <p:txBody>
          <a:bodyPr/>
          <a:lstStyle>
            <a:lvl1pPr>
              <a:defRPr/>
            </a:lvl1pPr>
          </a:lstStyle>
          <a:p>
            <a:pPr>
              <a:defRPr/>
            </a:pPr>
            <a:fld id="{91FA02B5-9AA8-4D4E-A42B-353EF478CCEE}" type="datetimeFigureOut">
              <a:rPr lang="en-US"/>
              <a:pPr>
                <a:defRPr/>
              </a:pPr>
              <a:t>10/22/2012</a:t>
            </a:fld>
            <a:endParaRPr lang="en-US"/>
          </a:p>
        </p:txBody>
      </p:sp>
      <p:sp>
        <p:nvSpPr>
          <p:cNvPr id="7" name="عنصر نائب للتذييل 28"/>
          <p:cNvSpPr>
            <a:spLocks noGrp="1"/>
          </p:cNvSpPr>
          <p:nvPr>
            <p:ph type="ftr" sz="quarter" idx="11"/>
          </p:nvPr>
        </p:nvSpPr>
        <p:spPr/>
        <p:txBody>
          <a:bodyPr/>
          <a:lstStyle>
            <a:lvl1pPr>
              <a:defRPr/>
            </a:lvl1pPr>
          </a:lstStyle>
          <a:p>
            <a:pPr>
              <a:defRPr/>
            </a:pPr>
            <a:endParaRPr lang="en-US"/>
          </a:p>
        </p:txBody>
      </p:sp>
      <p:sp>
        <p:nvSpPr>
          <p:cNvPr id="8" name="عنصر نائب لرقم الشريحة 6"/>
          <p:cNvSpPr>
            <a:spLocks noGrp="1"/>
          </p:cNvSpPr>
          <p:nvPr>
            <p:ph type="sldNum" sz="quarter" idx="12"/>
          </p:nvPr>
        </p:nvSpPr>
        <p:spPr/>
        <p:txBody>
          <a:bodyPr/>
          <a:lstStyle>
            <a:lvl1pPr>
              <a:defRPr/>
            </a:lvl1pPr>
          </a:lstStyle>
          <a:p>
            <a:pPr>
              <a:defRPr/>
            </a:pPr>
            <a:fld id="{2EFFD332-6B58-46E9-8A26-A260C2DE34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17" name="عنوان 16"/>
          <p:cNvSpPr>
            <a:spLocks noGrp="1"/>
          </p:cNvSpPr>
          <p:nvPr>
            <p:ph type="title"/>
          </p:nvPr>
        </p:nvSpPr>
        <p:spPr>
          <a:xfrm>
            <a:off x="381000" y="4993760"/>
            <a:ext cx="5867400" cy="522288"/>
          </a:xfrm>
        </p:spPr>
        <p:txBody>
          <a:bodyPr/>
          <a:lstStyle>
            <a:lvl1pPr algn="l">
              <a:buNone/>
              <a:defRPr sz="2000" b="1"/>
            </a:lvl1pPr>
          </a:lstStyle>
          <a:p>
            <a:r>
              <a:rPr lang="ar-SA" smtClean="0"/>
              <a:t>انقر لتحرير نمط العنوان الرئيسي</a:t>
            </a:r>
            <a:endParaRPr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ar-SA" smtClean="0"/>
              <a:t>انقر لتحرير أنماط النص الرئيسي</a:t>
            </a:r>
          </a:p>
        </p:txBody>
      </p:sp>
      <p:sp>
        <p:nvSpPr>
          <p:cNvPr id="5" name="عنصر نائب للتاريخ 6"/>
          <p:cNvSpPr>
            <a:spLocks noGrp="1"/>
          </p:cNvSpPr>
          <p:nvPr>
            <p:ph type="dt" sz="half" idx="10"/>
          </p:nvPr>
        </p:nvSpPr>
        <p:spPr/>
        <p:txBody>
          <a:bodyPr/>
          <a:lstStyle>
            <a:lvl1pPr>
              <a:defRPr/>
            </a:lvl1pPr>
          </a:lstStyle>
          <a:p>
            <a:pPr>
              <a:defRPr/>
            </a:pPr>
            <a:fld id="{F9B81E46-A28B-4DDD-807D-233F124819AB}" type="datetimeFigureOut">
              <a:rPr lang="en-US"/>
              <a:pPr>
                <a:defRPr/>
              </a:pPr>
              <a:t>10/22/2012</a:t>
            </a:fld>
            <a:endParaRPr lang="en-US"/>
          </a:p>
        </p:txBody>
      </p:sp>
      <p:sp>
        <p:nvSpPr>
          <p:cNvPr id="6" name="عنصر نائب للتذييل 4"/>
          <p:cNvSpPr>
            <a:spLocks noGrp="1"/>
          </p:cNvSpPr>
          <p:nvPr>
            <p:ph type="ftr" sz="quarter" idx="11"/>
          </p:nvPr>
        </p:nvSpPr>
        <p:spPr/>
        <p:txBody>
          <a:bodyPr/>
          <a:lstStyle>
            <a:lvl1pPr>
              <a:defRPr/>
            </a:lvl1pPr>
          </a:lstStyle>
          <a:p>
            <a:pPr>
              <a:defRPr/>
            </a:pPr>
            <a:endParaRPr lang="en-US"/>
          </a:p>
        </p:txBody>
      </p:sp>
      <p:sp>
        <p:nvSpPr>
          <p:cNvPr id="7" name="عنصر نائب لرقم الشريحة 30"/>
          <p:cNvSpPr>
            <a:spLocks noGrp="1"/>
          </p:cNvSpPr>
          <p:nvPr>
            <p:ph type="sldNum" sz="quarter" idx="12"/>
          </p:nvPr>
        </p:nvSpPr>
        <p:spPr/>
        <p:txBody>
          <a:bodyPr/>
          <a:lstStyle>
            <a:lvl1pPr>
              <a:defRPr/>
            </a:lvl1pPr>
          </a:lstStyle>
          <a:p>
            <a:pPr>
              <a:defRPr/>
            </a:pPr>
            <a:fld id="{96F3F906-530B-427C-A950-D0D419C0FC2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029" name="عنصر نائب للنص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rtl="0"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0F1A40D4-D541-4566-92C7-6200C36D522F}" type="datetimeFigureOut">
              <a:rPr lang="en-US"/>
              <a:pPr>
                <a:defRPr/>
              </a:pPr>
              <a:t>10/22/2012</a:t>
            </a:fld>
            <a:endParaRPr lang="en-US"/>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rtl="0"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rtl="0"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B4E87D2E-79C2-456C-8A4F-60CF4D39ED4D}" type="slidenum">
              <a:rPr lang="en-US"/>
              <a:pPr>
                <a:defRPr/>
              </a:pPr>
              <a:t>‹#›</a:t>
            </a:fld>
            <a:endParaRPr lang="en-US"/>
          </a:p>
        </p:txBody>
      </p:sp>
      <p:sp>
        <p:nvSpPr>
          <p:cNvPr id="10" name="عنصر نائب للعنوان 9"/>
          <p:cNvSpPr>
            <a:spLocks noGrp="1"/>
          </p:cNvSpPr>
          <p:nvPr>
            <p:ph type="title"/>
          </p:nvPr>
        </p:nvSpPr>
        <p:spPr>
          <a:xfrm>
            <a:off x="304800" y="457200"/>
            <a:ext cx="86868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ar-SA" smtClean="0"/>
              <a:t>انقر لتحرير نمط العنوان الرئيسي</a:t>
            </a:r>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2" r:id="rId4"/>
    <p:sldLayoutId id="2147483878" r:id="rId5"/>
    <p:sldLayoutId id="2147483873" r:id="rId6"/>
    <p:sldLayoutId id="2147483879" r:id="rId7"/>
    <p:sldLayoutId id="2147483880" r:id="rId8"/>
    <p:sldLayoutId id="2147483881" r:id="rId9"/>
    <p:sldLayoutId id="2147483874" r:id="rId10"/>
    <p:sldLayoutId id="2147483882" r:id="rId11"/>
  </p:sldLayoutIdLst>
  <p:transition>
    <p:dissolve/>
  </p:transition>
  <p:timing>
    <p:tnLst>
      <p:par>
        <p:cTn id="1" dur="indefinite" restart="never" nodeType="tmRoot"/>
      </p:par>
    </p:tnLst>
  </p:timing>
  <p:txStyles>
    <p:titleStyle>
      <a:lvl1pPr algn="l" rtl="1"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Arial" pitchFamily="34" charset="0"/>
        </a:defRPr>
      </a:lvl1pPr>
      <a:lvl2pPr algn="l" rtl="1" fontAlgn="base">
        <a:spcBef>
          <a:spcPct val="0"/>
        </a:spcBef>
        <a:spcAft>
          <a:spcPct val="0"/>
        </a:spcAft>
        <a:defRPr sz="3600">
          <a:solidFill>
            <a:schemeClr val="tx2"/>
          </a:solidFill>
          <a:latin typeface="Franklin Gothic Medium" pitchFamily="34" charset="0"/>
          <a:cs typeface="Arial" pitchFamily="34" charset="0"/>
        </a:defRPr>
      </a:lvl2pPr>
      <a:lvl3pPr algn="l" rtl="1" fontAlgn="base">
        <a:spcBef>
          <a:spcPct val="0"/>
        </a:spcBef>
        <a:spcAft>
          <a:spcPct val="0"/>
        </a:spcAft>
        <a:defRPr sz="3600">
          <a:solidFill>
            <a:schemeClr val="tx2"/>
          </a:solidFill>
          <a:latin typeface="Franklin Gothic Medium" pitchFamily="34" charset="0"/>
          <a:cs typeface="Arial" pitchFamily="34" charset="0"/>
        </a:defRPr>
      </a:lvl3pPr>
      <a:lvl4pPr algn="l" rtl="1" fontAlgn="base">
        <a:spcBef>
          <a:spcPct val="0"/>
        </a:spcBef>
        <a:spcAft>
          <a:spcPct val="0"/>
        </a:spcAft>
        <a:defRPr sz="3600">
          <a:solidFill>
            <a:schemeClr val="tx2"/>
          </a:solidFill>
          <a:latin typeface="Franklin Gothic Medium" pitchFamily="34" charset="0"/>
          <a:cs typeface="Arial" pitchFamily="34" charset="0"/>
        </a:defRPr>
      </a:lvl4pPr>
      <a:lvl5pPr algn="l" rtl="1" fontAlgn="base">
        <a:spcBef>
          <a:spcPct val="0"/>
        </a:spcBef>
        <a:spcAft>
          <a:spcPct val="0"/>
        </a:spcAft>
        <a:defRPr sz="3600">
          <a:solidFill>
            <a:schemeClr val="tx2"/>
          </a:solidFill>
          <a:latin typeface="Franklin Gothic Medium" pitchFamily="34" charset="0"/>
          <a:cs typeface="Arial" pitchFamily="34" charset="0"/>
        </a:defRPr>
      </a:lvl5pPr>
      <a:lvl6pPr marL="457200" algn="l" rtl="1" fontAlgn="base">
        <a:spcBef>
          <a:spcPct val="0"/>
        </a:spcBef>
        <a:spcAft>
          <a:spcPct val="0"/>
        </a:spcAft>
        <a:defRPr sz="3600">
          <a:solidFill>
            <a:schemeClr val="tx2"/>
          </a:solidFill>
          <a:latin typeface="Franklin Gothic Medium" pitchFamily="34" charset="0"/>
          <a:cs typeface="Arial" pitchFamily="34" charset="0"/>
        </a:defRPr>
      </a:lvl6pPr>
      <a:lvl7pPr marL="914400" algn="l" rtl="1" fontAlgn="base">
        <a:spcBef>
          <a:spcPct val="0"/>
        </a:spcBef>
        <a:spcAft>
          <a:spcPct val="0"/>
        </a:spcAft>
        <a:defRPr sz="3600">
          <a:solidFill>
            <a:schemeClr val="tx2"/>
          </a:solidFill>
          <a:latin typeface="Franklin Gothic Medium" pitchFamily="34" charset="0"/>
          <a:cs typeface="Arial" pitchFamily="34" charset="0"/>
        </a:defRPr>
      </a:lvl7pPr>
      <a:lvl8pPr marL="1371600" algn="l" rtl="1" fontAlgn="base">
        <a:spcBef>
          <a:spcPct val="0"/>
        </a:spcBef>
        <a:spcAft>
          <a:spcPct val="0"/>
        </a:spcAft>
        <a:defRPr sz="3600">
          <a:solidFill>
            <a:schemeClr val="tx2"/>
          </a:solidFill>
          <a:latin typeface="Franklin Gothic Medium" pitchFamily="34" charset="0"/>
          <a:cs typeface="Arial" pitchFamily="34" charset="0"/>
        </a:defRPr>
      </a:lvl8pPr>
      <a:lvl9pPr marL="1828800" algn="l" rtl="1" fontAlgn="base">
        <a:spcBef>
          <a:spcPct val="0"/>
        </a:spcBef>
        <a:spcAft>
          <a:spcPct val="0"/>
        </a:spcAft>
        <a:defRPr sz="3600">
          <a:solidFill>
            <a:schemeClr val="tx2"/>
          </a:solidFill>
          <a:latin typeface="Franklin Gothic Medium" pitchFamily="34" charset="0"/>
          <a:cs typeface="Arial" pitchFamily="34" charset="0"/>
        </a:defRPr>
      </a:lvl9pPr>
    </p:titleStyle>
    <p:bodyStyle>
      <a:lvl1pPr marL="342900" indent="-342900" algn="r" rtl="1"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Arial" pitchFamily="34" charset="0"/>
        </a:defRPr>
      </a:lvl1pPr>
      <a:lvl2pPr marL="742950" indent="-285750" algn="r" rtl="1"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r" rtl="1"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r" rtl="1"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r" rtl="1"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914400" y="2133600"/>
            <a:ext cx="6934200" cy="685800"/>
          </a:xfrm>
        </p:spPr>
        <p:style>
          <a:lnRef idx="1">
            <a:schemeClr val="accent1"/>
          </a:lnRef>
          <a:fillRef idx="2">
            <a:schemeClr val="accent1"/>
          </a:fillRef>
          <a:effectRef idx="1">
            <a:schemeClr val="accent1"/>
          </a:effectRef>
          <a:fontRef idx="minor">
            <a:schemeClr val="dk1"/>
          </a:fontRef>
        </p:style>
        <p:txBody>
          <a:bodyPr/>
          <a:lstStyle/>
          <a:p>
            <a:r>
              <a:rPr lang="en-US" sz="2800" b="1" dirty="0" smtClean="0">
                <a:solidFill>
                  <a:schemeClr val="accent4">
                    <a:lumMod val="75000"/>
                  </a:schemeClr>
                </a:solidFill>
              </a:rPr>
              <a:t>Maintaining  Student/ Teacher Motivation</a:t>
            </a:r>
            <a:endParaRPr lang="ar-JO" sz="2800"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 y="228600"/>
            <a:ext cx="8534400" cy="5791200"/>
          </a:xfrm>
          <a:prstGeom prst="rect">
            <a:avLst/>
          </a:prstGeom>
        </p:spPr>
        <p:txBody>
          <a:bodyPr>
            <a:spAutoFit/>
          </a:bodyPr>
          <a:lstStyle/>
          <a:p>
            <a:pPr marL="257175" algn="l" rtl="0" fontAlgn="auto">
              <a:lnSpc>
                <a:spcPct val="115000"/>
              </a:lnSpc>
              <a:spcBef>
                <a:spcPts val="0"/>
              </a:spcBef>
              <a:spcAft>
                <a:spcPts val="0"/>
              </a:spcAft>
              <a:defRPr/>
            </a:pPr>
            <a:r>
              <a:rPr lang="en-US" sz="2300" b="1" dirty="0">
                <a:latin typeface="+mn-lt"/>
                <a:ea typeface="Calibri"/>
                <a:cs typeface="Arial"/>
              </a:rPr>
              <a:t> 2. Be spontaneous/natural. </a:t>
            </a: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257175" algn="l" rtl="0" fontAlgn="auto">
              <a:lnSpc>
                <a:spcPct val="115000"/>
              </a:lnSpc>
              <a:spcBef>
                <a:spcPts val="0"/>
              </a:spcBef>
              <a:spcAft>
                <a:spcPts val="0"/>
              </a:spcAft>
              <a:defRPr/>
            </a:pPr>
            <a:endParaRPr lang="en-US" sz="2300" b="1" dirty="0">
              <a:latin typeface="+mn-lt"/>
              <a:ea typeface="Calibri"/>
              <a:cs typeface="Arial"/>
            </a:endParaRPr>
          </a:p>
          <a:p>
            <a:pPr marL="714375" indent="-457200" algn="l" rtl="0" fontAlgn="auto">
              <a:lnSpc>
                <a:spcPct val="115000"/>
              </a:lnSpc>
              <a:spcBef>
                <a:spcPts val="0"/>
              </a:spcBef>
              <a:spcAft>
                <a:spcPts val="0"/>
              </a:spcAft>
              <a:buFontTx/>
              <a:buAutoNum type="alphaLcPeriod"/>
              <a:defRPr/>
            </a:pPr>
            <a:r>
              <a:rPr lang="en-US" sz="2300" b="1" dirty="0">
                <a:latin typeface="+mn-lt"/>
                <a:ea typeface="Calibri"/>
                <a:cs typeface="Arial"/>
              </a:rPr>
              <a:t>Relax control a little/break the routine occasionally.</a:t>
            </a:r>
          </a:p>
          <a:p>
            <a:pPr marL="714375" indent="-457200" algn="l" rtl="0" fontAlgn="auto">
              <a:lnSpc>
                <a:spcPct val="115000"/>
              </a:lnSpc>
              <a:spcBef>
                <a:spcPts val="0"/>
              </a:spcBef>
              <a:spcAft>
                <a:spcPts val="0"/>
              </a:spcAft>
              <a:buFontTx/>
              <a:buAutoNum type="alphaLcPeriod"/>
              <a:defRPr/>
            </a:pPr>
            <a:endParaRPr lang="en-US" sz="2300" b="1" dirty="0">
              <a:latin typeface="+mn-lt"/>
              <a:ea typeface="Calibri"/>
              <a:cs typeface="Arial"/>
            </a:endParaRPr>
          </a:p>
          <a:p>
            <a:pPr marL="257175" algn="l" rtl="0" fontAlgn="auto">
              <a:lnSpc>
                <a:spcPct val="115000"/>
              </a:lnSpc>
              <a:spcBef>
                <a:spcPts val="0"/>
              </a:spcBef>
              <a:spcAft>
                <a:spcPts val="1000"/>
              </a:spcAft>
              <a:defRPr/>
            </a:pPr>
            <a:r>
              <a:rPr lang="en-US" sz="2300" b="1" dirty="0">
                <a:latin typeface="+mn-lt"/>
                <a:ea typeface="Calibri"/>
                <a:cs typeface="Arial"/>
              </a:rPr>
              <a:t> b. Be willing to laugh at yourself/don't take yourself so seriously.</a:t>
            </a:r>
          </a:p>
        </p:txBody>
      </p:sp>
      <p:pic>
        <p:nvPicPr>
          <p:cNvPr id="3" name="Picture 2" descr="ian-teach-2.jpg"/>
          <p:cNvPicPr>
            <a:picLocks noChangeAspect="1"/>
          </p:cNvPicPr>
          <p:nvPr/>
        </p:nvPicPr>
        <p:blipFill>
          <a:blip r:embed="rId2" cstate="print"/>
          <a:stretch>
            <a:fillRect/>
          </a:stretch>
        </p:blipFill>
        <p:spPr>
          <a:xfrm>
            <a:off x="1905000" y="1295400"/>
            <a:ext cx="5410200" cy="279031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1000" y="457200"/>
            <a:ext cx="8077200" cy="2552700"/>
          </a:xfrm>
          <a:prstGeom prst="rect">
            <a:avLst/>
          </a:prstGeom>
        </p:spPr>
        <p:txBody>
          <a:bodyPr>
            <a:spAutoFit/>
          </a:bodyPr>
          <a:lstStyle/>
          <a:p>
            <a:pPr marL="257175" algn="l" rtl="0" fontAlgn="auto">
              <a:lnSpc>
                <a:spcPct val="115000"/>
              </a:lnSpc>
              <a:spcBef>
                <a:spcPts val="0"/>
              </a:spcBef>
              <a:spcAft>
                <a:spcPts val="1000"/>
              </a:spcAft>
              <a:defRPr/>
            </a:pPr>
            <a:r>
              <a:rPr lang="en-US" sz="2200" b="1" dirty="0">
                <a:latin typeface="+mn-lt"/>
                <a:ea typeface="Calibri"/>
                <a:cs typeface="Arial"/>
              </a:rPr>
              <a:t> 3. Foster an informal climate/be conversational and loose.</a:t>
            </a:r>
          </a:p>
          <a:p>
            <a:pPr marL="257175" algn="l" rtl="0" fontAlgn="auto">
              <a:lnSpc>
                <a:spcPct val="115000"/>
              </a:lnSpc>
              <a:spcBef>
                <a:spcPts val="0"/>
              </a:spcBef>
              <a:spcAft>
                <a:spcPts val="1000"/>
              </a:spcAft>
              <a:defRPr/>
            </a:pPr>
            <a:endParaRPr lang="en-US" sz="2200" b="1" dirty="0">
              <a:latin typeface="+mn-lt"/>
              <a:ea typeface="Calibri"/>
              <a:cs typeface="Arial"/>
            </a:endParaRPr>
          </a:p>
          <a:p>
            <a:pPr marL="257175" algn="l" rtl="0" fontAlgn="auto">
              <a:lnSpc>
                <a:spcPct val="115000"/>
              </a:lnSpc>
              <a:spcBef>
                <a:spcPts val="0"/>
              </a:spcBef>
              <a:spcAft>
                <a:spcPts val="1000"/>
              </a:spcAft>
              <a:defRPr/>
            </a:pPr>
            <a:r>
              <a:rPr lang="en-US" sz="2200" b="1" dirty="0">
                <a:solidFill>
                  <a:schemeClr val="accent1">
                    <a:lumMod val="50000"/>
                  </a:schemeClr>
                </a:solidFill>
                <a:latin typeface="+mn-lt"/>
                <a:ea typeface="Calibri"/>
                <a:cs typeface="Arial"/>
              </a:rPr>
              <a:t>                   </a:t>
            </a:r>
          </a:p>
          <a:p>
            <a:pPr marL="257175" algn="l" rtl="0" fontAlgn="auto">
              <a:lnSpc>
                <a:spcPct val="115000"/>
              </a:lnSpc>
              <a:spcBef>
                <a:spcPts val="0"/>
              </a:spcBef>
              <a:spcAft>
                <a:spcPts val="1000"/>
              </a:spcAft>
              <a:defRPr/>
            </a:pPr>
            <a:r>
              <a:rPr lang="en-US" sz="2200" b="1" dirty="0">
                <a:solidFill>
                  <a:schemeClr val="accent1">
                    <a:lumMod val="50000"/>
                  </a:schemeClr>
                </a:solidFill>
                <a:latin typeface="+mn-lt"/>
                <a:ea typeface="Calibri"/>
                <a:cs typeface="Arial"/>
              </a:rPr>
              <a:t>                      (Years know more than books)</a:t>
            </a:r>
          </a:p>
          <a:p>
            <a:pPr marL="257175" algn="l" rtl="0" fontAlgn="auto">
              <a:lnSpc>
                <a:spcPct val="115000"/>
              </a:lnSpc>
              <a:spcBef>
                <a:spcPts val="0"/>
              </a:spcBef>
              <a:spcAft>
                <a:spcPts val="1000"/>
              </a:spcAft>
              <a:defRPr/>
            </a:pPr>
            <a:endParaRPr lang="en-US" sz="2200" b="1" dirty="0">
              <a:latin typeface="+mn-lt"/>
              <a:ea typeface="Calibri"/>
              <a:cs typeface="Arial"/>
            </a:endParaRPr>
          </a:p>
        </p:txBody>
      </p:sp>
      <p:sp>
        <p:nvSpPr>
          <p:cNvPr id="19459" name="1 Rectángulo"/>
          <p:cNvSpPr>
            <a:spLocks noChangeArrowheads="1"/>
          </p:cNvSpPr>
          <p:nvPr/>
        </p:nvSpPr>
        <p:spPr bwMode="auto">
          <a:xfrm>
            <a:off x="533400" y="3733800"/>
            <a:ext cx="8153400" cy="871538"/>
          </a:xfrm>
          <a:prstGeom prst="rect">
            <a:avLst/>
          </a:prstGeom>
          <a:noFill/>
          <a:ln w="9525">
            <a:noFill/>
            <a:miter lim="800000"/>
            <a:headEnd/>
            <a:tailEnd/>
          </a:ln>
        </p:spPr>
        <p:txBody>
          <a:bodyPr>
            <a:spAutoFit/>
          </a:bodyPr>
          <a:lstStyle/>
          <a:p>
            <a:pPr marL="257175" algn="l" rtl="0">
              <a:lnSpc>
                <a:spcPct val="115000"/>
              </a:lnSpc>
            </a:pPr>
            <a:r>
              <a:rPr lang="en-US" sz="2200" b="1">
                <a:latin typeface="Franklin Gothic Book" pitchFamily="34" charset="0"/>
                <a:ea typeface="Calibri" pitchFamily="34" charset="0"/>
              </a:rPr>
              <a:t>4. Begin class with a thought for the day, a poem, a short anecdote, or a humorous example.</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57200" y="533400"/>
            <a:ext cx="8382000" cy="2428875"/>
          </a:xfrm>
          <a:prstGeom prst="rect">
            <a:avLst/>
          </a:prstGeom>
        </p:spPr>
        <p:txBody>
          <a:bodyPr>
            <a:spAutoFit/>
          </a:bodyPr>
          <a:lstStyle/>
          <a:p>
            <a:pPr marL="257175" algn="l" rtl="0" fontAlgn="auto">
              <a:lnSpc>
                <a:spcPct val="115000"/>
              </a:lnSpc>
              <a:spcBef>
                <a:spcPts val="0"/>
              </a:spcBef>
              <a:spcAft>
                <a:spcPts val="0"/>
              </a:spcAft>
              <a:defRPr/>
            </a:pPr>
            <a:r>
              <a:rPr lang="en-US" sz="2200" b="1" dirty="0">
                <a:latin typeface="+mn-lt"/>
                <a:ea typeface="Calibri"/>
                <a:cs typeface="Arial"/>
              </a:rPr>
              <a:t> 5. Use stories and experiences that emerge from the subject matter. Use personal experiences.</a:t>
            </a:r>
          </a:p>
          <a:p>
            <a:pPr marL="257175" algn="l" rtl="0" fontAlgn="auto">
              <a:lnSpc>
                <a:spcPct val="115000"/>
              </a:lnSpc>
              <a:spcBef>
                <a:spcPts val="0"/>
              </a:spcBef>
              <a:spcAft>
                <a:spcPts val="0"/>
              </a:spcAft>
              <a:defRPr/>
            </a:pPr>
            <a:endParaRPr lang="en-US" sz="2200" b="1" dirty="0">
              <a:latin typeface="+mn-lt"/>
              <a:ea typeface="Calibri"/>
              <a:cs typeface="Arial"/>
            </a:endParaRPr>
          </a:p>
          <a:p>
            <a:pPr marL="257175" algn="l" rtl="0" fontAlgn="auto">
              <a:lnSpc>
                <a:spcPct val="115000"/>
              </a:lnSpc>
              <a:spcBef>
                <a:spcPts val="0"/>
              </a:spcBef>
              <a:spcAft>
                <a:spcPts val="0"/>
              </a:spcAft>
              <a:defRPr/>
            </a:pPr>
            <a:r>
              <a:rPr lang="en-US" sz="2200" b="1" dirty="0">
                <a:latin typeface="+mn-lt"/>
                <a:ea typeface="Calibri"/>
                <a:cs typeface="Arial"/>
              </a:rPr>
              <a:t>        </a:t>
            </a:r>
          </a:p>
          <a:p>
            <a:pPr marL="257175" algn="l" rtl="0" fontAlgn="auto">
              <a:lnSpc>
                <a:spcPct val="115000"/>
              </a:lnSpc>
              <a:spcBef>
                <a:spcPts val="0"/>
              </a:spcBef>
              <a:spcAft>
                <a:spcPts val="0"/>
              </a:spcAft>
              <a:defRPr/>
            </a:pPr>
            <a:r>
              <a:rPr lang="en-US" sz="2200" b="1" dirty="0">
                <a:latin typeface="+mn-lt"/>
                <a:ea typeface="Calibri"/>
                <a:cs typeface="Arial"/>
              </a:rPr>
              <a:t>               </a:t>
            </a:r>
            <a:r>
              <a:rPr lang="en-US" sz="2200" b="1" dirty="0">
                <a:solidFill>
                  <a:schemeClr val="accent1">
                    <a:lumMod val="50000"/>
                  </a:schemeClr>
                </a:solidFill>
                <a:latin typeface="+mn-lt"/>
                <a:ea typeface="Calibri"/>
                <a:cs typeface="Arial"/>
              </a:rPr>
              <a:t>(The tongue of experience has most  truth)</a:t>
            </a:r>
          </a:p>
          <a:p>
            <a:pPr marL="257175" algn="l" rtl="0" fontAlgn="auto">
              <a:lnSpc>
                <a:spcPct val="115000"/>
              </a:lnSpc>
              <a:spcBef>
                <a:spcPts val="0"/>
              </a:spcBef>
              <a:spcAft>
                <a:spcPts val="0"/>
              </a:spcAft>
              <a:defRPr/>
            </a:pPr>
            <a:endParaRPr lang="en-US" sz="2200" b="1" dirty="0">
              <a:latin typeface="+mn-lt"/>
              <a:ea typeface="Calibri"/>
              <a:cs typeface="Arial"/>
            </a:endParaRPr>
          </a:p>
        </p:txBody>
      </p:sp>
      <p:sp>
        <p:nvSpPr>
          <p:cNvPr id="20483" name="1 Rectángulo"/>
          <p:cNvSpPr>
            <a:spLocks noChangeArrowheads="1"/>
          </p:cNvSpPr>
          <p:nvPr/>
        </p:nvSpPr>
        <p:spPr bwMode="auto">
          <a:xfrm>
            <a:off x="533400" y="3886200"/>
            <a:ext cx="7848600" cy="871538"/>
          </a:xfrm>
          <a:prstGeom prst="rect">
            <a:avLst/>
          </a:prstGeom>
          <a:noFill/>
          <a:ln w="9525">
            <a:noFill/>
            <a:miter lim="800000"/>
            <a:headEnd/>
            <a:tailEnd/>
          </a:ln>
        </p:spPr>
        <p:txBody>
          <a:bodyPr>
            <a:spAutoFit/>
          </a:bodyPr>
          <a:lstStyle/>
          <a:p>
            <a:pPr marL="257175" algn="l" rtl="0">
              <a:lnSpc>
                <a:spcPct val="115000"/>
              </a:lnSpc>
            </a:pPr>
            <a:r>
              <a:rPr lang="en-US" sz="2200" b="1">
                <a:latin typeface="Franklin Gothic Book" pitchFamily="34" charset="0"/>
                <a:ea typeface="Calibri" pitchFamily="34" charset="0"/>
              </a:rPr>
              <a:t> 6. Relate things to the everyday life of students. Read the student newspaper. Listen to "their" music; see "their" movies.</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Rectángulo"/>
          <p:cNvSpPr>
            <a:spLocks noChangeArrowheads="1"/>
          </p:cNvSpPr>
          <p:nvPr/>
        </p:nvSpPr>
        <p:spPr bwMode="auto">
          <a:xfrm>
            <a:off x="685800" y="762000"/>
            <a:ext cx="7848600" cy="871538"/>
          </a:xfrm>
          <a:prstGeom prst="rect">
            <a:avLst/>
          </a:prstGeom>
          <a:noFill/>
          <a:ln w="9525">
            <a:noFill/>
            <a:miter lim="800000"/>
            <a:headEnd/>
            <a:tailEnd/>
          </a:ln>
        </p:spPr>
        <p:txBody>
          <a:bodyPr>
            <a:spAutoFit/>
          </a:bodyPr>
          <a:lstStyle/>
          <a:p>
            <a:pPr marL="257175" algn="l" rtl="0">
              <a:lnSpc>
                <a:spcPct val="115000"/>
              </a:lnSpc>
            </a:pPr>
            <a:r>
              <a:rPr lang="en-US" sz="2200" b="1">
                <a:latin typeface="Franklin Gothic Book" pitchFamily="34" charset="0"/>
                <a:ea typeface="Calibri" pitchFamily="34" charset="0"/>
              </a:rPr>
              <a:t> 7. Plan lectures/presentations in short segments with humor injected. Plan a commercial break. Use a slide or overhead.</a:t>
            </a:r>
          </a:p>
        </p:txBody>
      </p:sp>
      <p:sp>
        <p:nvSpPr>
          <p:cNvPr id="21507" name="1 Rectángulo"/>
          <p:cNvSpPr>
            <a:spLocks noChangeArrowheads="1"/>
          </p:cNvSpPr>
          <p:nvPr/>
        </p:nvSpPr>
        <p:spPr bwMode="auto">
          <a:xfrm>
            <a:off x="762000" y="3581400"/>
            <a:ext cx="7696200" cy="871538"/>
          </a:xfrm>
          <a:prstGeom prst="rect">
            <a:avLst/>
          </a:prstGeom>
          <a:noFill/>
          <a:ln w="9525">
            <a:noFill/>
            <a:miter lim="800000"/>
            <a:headEnd/>
            <a:tailEnd/>
          </a:ln>
        </p:spPr>
        <p:txBody>
          <a:bodyPr>
            <a:spAutoFit/>
          </a:bodyPr>
          <a:lstStyle/>
          <a:p>
            <a:pPr marL="257175" algn="l" rtl="0">
              <a:lnSpc>
                <a:spcPct val="115000"/>
              </a:lnSpc>
            </a:pPr>
            <a:r>
              <a:rPr lang="en-US" sz="2200" b="1" dirty="0">
                <a:latin typeface="Franklin Gothic Book" pitchFamily="34" charset="0"/>
                <a:ea typeface="Calibri" pitchFamily="34" charset="0"/>
              </a:rPr>
              <a:t> 8. Encourage a give-and-take climate between yourself and students. Play </a:t>
            </a:r>
            <a:r>
              <a:rPr lang="en-US" sz="2200" b="1" dirty="0" smtClean="0">
                <a:latin typeface="Franklin Gothic Book" pitchFamily="34" charset="0"/>
                <a:ea typeface="Calibri" pitchFamily="34" charset="0"/>
              </a:rPr>
              <a:t>off  their </a:t>
            </a:r>
            <a:r>
              <a:rPr lang="en-US" sz="2200" b="1" dirty="0">
                <a:latin typeface="Franklin Gothic Book" pitchFamily="34" charset="0"/>
                <a:ea typeface="Calibri" pitchFamily="34" charset="0"/>
              </a:rPr>
              <a:t>comments. Learn their names.</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3400" y="914400"/>
            <a:ext cx="8001000" cy="2428875"/>
          </a:xfrm>
          <a:prstGeom prst="rect">
            <a:avLst/>
          </a:prstGeom>
        </p:spPr>
        <p:txBody>
          <a:bodyPr>
            <a:spAutoFit/>
          </a:bodyPr>
          <a:lstStyle/>
          <a:p>
            <a:pPr marL="257175" algn="l" rtl="0" fontAlgn="auto">
              <a:lnSpc>
                <a:spcPct val="115000"/>
              </a:lnSpc>
              <a:spcBef>
                <a:spcPts val="0"/>
              </a:spcBef>
              <a:spcAft>
                <a:spcPts val="0"/>
              </a:spcAft>
              <a:defRPr/>
            </a:pPr>
            <a:r>
              <a:rPr lang="en-US" sz="2200" b="1" dirty="0">
                <a:latin typeface="+mn-lt"/>
                <a:ea typeface="Calibri"/>
                <a:cs typeface="Arial"/>
              </a:rPr>
              <a:t> 9. Ask students to supply you with some of their jokes, stories, or anecdotes. Share these.</a:t>
            </a:r>
          </a:p>
          <a:p>
            <a:pPr marL="257175" algn="l" rtl="0" fontAlgn="auto">
              <a:lnSpc>
                <a:spcPct val="115000"/>
              </a:lnSpc>
              <a:spcBef>
                <a:spcPts val="0"/>
              </a:spcBef>
              <a:spcAft>
                <a:spcPts val="0"/>
              </a:spcAft>
              <a:defRPr/>
            </a:pPr>
            <a:endParaRPr lang="en-US" sz="2200" b="1" dirty="0">
              <a:latin typeface="+mn-lt"/>
              <a:ea typeface="Calibri"/>
              <a:cs typeface="Arial"/>
            </a:endParaRPr>
          </a:p>
          <a:p>
            <a:pPr marL="257175" algn="l" rtl="0" fontAlgn="auto">
              <a:lnSpc>
                <a:spcPct val="115000"/>
              </a:lnSpc>
              <a:spcBef>
                <a:spcPts val="0"/>
              </a:spcBef>
              <a:spcAft>
                <a:spcPts val="0"/>
              </a:spcAft>
              <a:defRPr/>
            </a:pPr>
            <a:endParaRPr lang="en-US" sz="2200" b="1" dirty="0">
              <a:latin typeface="+mn-lt"/>
              <a:ea typeface="Calibri"/>
              <a:cs typeface="Arial"/>
            </a:endParaRPr>
          </a:p>
          <a:p>
            <a:pPr marL="257175" algn="l" rtl="0" fontAlgn="auto">
              <a:lnSpc>
                <a:spcPct val="115000"/>
              </a:lnSpc>
              <a:spcBef>
                <a:spcPts val="0"/>
              </a:spcBef>
              <a:spcAft>
                <a:spcPts val="0"/>
              </a:spcAft>
              <a:defRPr/>
            </a:pPr>
            <a:r>
              <a:rPr lang="en-US" sz="2200" b="1" dirty="0">
                <a:solidFill>
                  <a:schemeClr val="accent1">
                    <a:lumMod val="50000"/>
                  </a:schemeClr>
                </a:solidFill>
                <a:latin typeface="+mn-lt"/>
                <a:ea typeface="Calibri"/>
                <a:cs typeface="Arial"/>
              </a:rPr>
              <a:t>             </a:t>
            </a:r>
          </a:p>
          <a:p>
            <a:pPr marL="257175" algn="l" rtl="0" fontAlgn="auto">
              <a:lnSpc>
                <a:spcPct val="115000"/>
              </a:lnSpc>
              <a:spcBef>
                <a:spcPts val="0"/>
              </a:spcBef>
              <a:spcAft>
                <a:spcPts val="0"/>
              </a:spcAft>
              <a:defRPr/>
            </a:pPr>
            <a:r>
              <a:rPr lang="en-US" sz="2200" b="1" dirty="0">
                <a:solidFill>
                  <a:schemeClr val="accent1">
                    <a:lumMod val="50000"/>
                  </a:schemeClr>
                </a:solidFill>
                <a:latin typeface="+mn-lt"/>
                <a:ea typeface="Calibri"/>
                <a:cs typeface="Arial"/>
              </a:rPr>
              <a:t>                 ( He who loves a thing often talks of it)</a:t>
            </a:r>
          </a:p>
        </p:txBody>
      </p:sp>
      <p:sp>
        <p:nvSpPr>
          <p:cNvPr id="22531" name="1 Rectángulo"/>
          <p:cNvSpPr>
            <a:spLocks noChangeArrowheads="1"/>
          </p:cNvSpPr>
          <p:nvPr/>
        </p:nvSpPr>
        <p:spPr bwMode="auto">
          <a:xfrm>
            <a:off x="533400" y="4191000"/>
            <a:ext cx="8001000" cy="871538"/>
          </a:xfrm>
          <a:prstGeom prst="rect">
            <a:avLst/>
          </a:prstGeom>
          <a:noFill/>
          <a:ln w="9525">
            <a:noFill/>
            <a:miter lim="800000"/>
            <a:headEnd/>
            <a:tailEnd/>
          </a:ln>
        </p:spPr>
        <p:txBody>
          <a:bodyPr>
            <a:spAutoFit/>
          </a:bodyPr>
          <a:lstStyle/>
          <a:p>
            <a:pPr marL="257175" algn="l" rtl="0">
              <a:lnSpc>
                <a:spcPct val="115000"/>
              </a:lnSpc>
            </a:pPr>
            <a:r>
              <a:rPr lang="en-US" sz="2200" b="1">
                <a:latin typeface="Franklin Gothic Book" pitchFamily="34" charset="0"/>
                <a:ea typeface="Calibri" pitchFamily="34" charset="0"/>
              </a:rPr>
              <a:t>10. Tell a joke or two. Do outrageous things. Admit you're no good at it. Appear human.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Rectángulo"/>
          <p:cNvSpPr>
            <a:spLocks noChangeArrowheads="1"/>
          </p:cNvSpPr>
          <p:nvPr/>
        </p:nvSpPr>
        <p:spPr bwMode="auto">
          <a:xfrm>
            <a:off x="838200" y="685800"/>
            <a:ext cx="7010400" cy="4375044"/>
          </a:xfrm>
          <a:prstGeom prst="rect">
            <a:avLst/>
          </a:prstGeom>
          <a:noFill/>
          <a:ln w="9525">
            <a:noFill/>
            <a:miter lim="800000"/>
            <a:headEnd/>
            <a:tailEnd/>
          </a:ln>
        </p:spPr>
        <p:txBody>
          <a:bodyPr>
            <a:spAutoFit/>
          </a:bodyPr>
          <a:lstStyle/>
          <a:p>
            <a:pPr marL="257175" algn="l" rtl="0">
              <a:lnSpc>
                <a:spcPct val="115000"/>
              </a:lnSpc>
            </a:pPr>
            <a:r>
              <a:rPr lang="en-US" sz="2200" b="1" dirty="0">
                <a:latin typeface="Franklin Gothic Book" pitchFamily="34" charset="0"/>
                <a:ea typeface="Calibri" pitchFamily="34" charset="0"/>
              </a:rPr>
              <a:t>•  Along with using humor, it has been found that teachers who motivate students have high expectations of </a:t>
            </a:r>
            <a:r>
              <a:rPr lang="en-US" sz="2200" b="1" dirty="0" smtClean="0">
                <a:latin typeface="Franklin Gothic Book" pitchFamily="34" charset="0"/>
                <a:ea typeface="Calibri" pitchFamily="34" charset="0"/>
              </a:rPr>
              <a:t>them.</a:t>
            </a:r>
          </a:p>
          <a:p>
            <a:pPr marL="257175" algn="l" rtl="0">
              <a:lnSpc>
                <a:spcPct val="115000"/>
              </a:lnSpc>
            </a:pPr>
            <a:endParaRPr lang="en-US" sz="2200" b="1" dirty="0" smtClean="0">
              <a:latin typeface="Franklin Gothic Book" pitchFamily="34" charset="0"/>
              <a:ea typeface="Calibri" pitchFamily="34" charset="0"/>
            </a:endParaRPr>
          </a:p>
          <a:p>
            <a:pPr marL="257175" algn="l" rtl="0">
              <a:lnSpc>
                <a:spcPct val="115000"/>
              </a:lnSpc>
            </a:pPr>
            <a:endParaRPr lang="en-US" sz="2200" b="1" dirty="0">
              <a:latin typeface="Franklin Gothic Book" pitchFamily="34" charset="0"/>
              <a:ea typeface="Calibri" pitchFamily="34" charset="0"/>
            </a:endParaRPr>
          </a:p>
          <a:p>
            <a:pPr marL="257175" algn="l" rtl="0">
              <a:lnSpc>
                <a:spcPct val="115000"/>
              </a:lnSpc>
            </a:pPr>
            <a:endParaRPr lang="en-US" sz="2200" b="1" dirty="0">
              <a:latin typeface="Franklin Gothic Book" pitchFamily="34" charset="0"/>
              <a:ea typeface="Calibri" pitchFamily="34" charset="0"/>
            </a:endParaRPr>
          </a:p>
          <a:p>
            <a:pPr marL="257175" algn="l" rtl="0">
              <a:lnSpc>
                <a:spcPct val="115000"/>
              </a:lnSpc>
            </a:pPr>
            <a:r>
              <a:rPr lang="en-US" sz="2200" b="1" dirty="0">
                <a:latin typeface="Franklin Gothic Book" pitchFamily="34" charset="0"/>
                <a:ea typeface="Calibri" pitchFamily="34" charset="0"/>
              </a:rPr>
              <a:t>• Teachers can determine a standard of quality and expect students to meet that standard. When teachers set a sufficiently high standard </a:t>
            </a:r>
            <a:r>
              <a:rPr lang="en-US" sz="2200" b="1" dirty="0" smtClean="0">
                <a:latin typeface="Franklin Gothic Book" pitchFamily="34" charset="0"/>
                <a:ea typeface="Calibri" pitchFamily="34" charset="0"/>
              </a:rPr>
              <a:t>with clearly </a:t>
            </a:r>
            <a:r>
              <a:rPr lang="en-US" sz="2200" b="1" dirty="0">
                <a:latin typeface="Franklin Gothic Book" pitchFamily="34" charset="0"/>
                <a:ea typeface="Calibri" pitchFamily="34" charset="0"/>
              </a:rPr>
              <a:t>specified ways of attaining that standard, students will begin to have more success in meeting high expectations.</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14400" y="381000"/>
            <a:ext cx="7086600" cy="5153719"/>
          </a:xfrm>
          <a:prstGeom prst="rect">
            <a:avLst/>
          </a:prstGeom>
        </p:spPr>
        <p:txBody>
          <a:bodyPr>
            <a:spAutoFit/>
          </a:bodyPr>
          <a:lstStyle/>
          <a:p>
            <a:pPr algn="l" rtl="0" fontAlgn="auto">
              <a:lnSpc>
                <a:spcPct val="115000"/>
              </a:lnSpc>
              <a:spcBef>
                <a:spcPts val="0"/>
              </a:spcBef>
              <a:spcAft>
                <a:spcPts val="0"/>
              </a:spcAft>
              <a:defRPr/>
            </a:pPr>
            <a:r>
              <a:rPr lang="en-US" sz="2400" b="1" u="sng" dirty="0">
                <a:latin typeface="+mn-lt"/>
                <a:ea typeface="Calibri"/>
                <a:cs typeface="Arial"/>
              </a:rPr>
              <a:t>2. How interaction and worthwhile tasks can be used to motivate students.</a:t>
            </a:r>
          </a:p>
          <a:p>
            <a:pPr algn="l" rtl="0" fontAlgn="auto">
              <a:lnSpc>
                <a:spcPct val="115000"/>
              </a:lnSpc>
              <a:spcBef>
                <a:spcPts val="0"/>
              </a:spcBef>
              <a:spcAft>
                <a:spcPts val="0"/>
              </a:spcAft>
              <a:defRPr/>
            </a:pPr>
            <a:endParaRPr lang="en-US" dirty="0">
              <a:latin typeface="+mn-lt"/>
              <a:ea typeface="Calibri"/>
              <a:cs typeface="Arial"/>
            </a:endParaRPr>
          </a:p>
          <a:p>
            <a:pPr marL="257175" algn="l" rtl="0" fontAlgn="auto">
              <a:lnSpc>
                <a:spcPct val="115000"/>
              </a:lnSpc>
              <a:spcBef>
                <a:spcPts val="0"/>
              </a:spcBef>
              <a:spcAft>
                <a:spcPts val="0"/>
              </a:spcAft>
              <a:defRPr/>
            </a:pPr>
            <a:r>
              <a:rPr lang="en-US" sz="2000" b="1" dirty="0" smtClean="0">
                <a:latin typeface="+mn-lt"/>
                <a:ea typeface="Calibri"/>
                <a:cs typeface="Arial"/>
              </a:rPr>
              <a:t>   Although </a:t>
            </a:r>
            <a:r>
              <a:rPr lang="en-US" sz="2000" b="1" dirty="0">
                <a:latin typeface="+mn-lt"/>
                <a:ea typeface="Calibri"/>
                <a:cs typeface="Arial"/>
              </a:rPr>
              <a:t>a teacher's personality is of great importance in motivating students, teachers can also elicit students' desires to learn by a variety of teaching techniques. </a:t>
            </a:r>
            <a:endParaRPr lang="en-US" sz="2000" b="1" dirty="0" smtClean="0">
              <a:latin typeface="+mn-lt"/>
              <a:ea typeface="Calibri"/>
              <a:cs typeface="Arial"/>
            </a:endParaRPr>
          </a:p>
          <a:p>
            <a:pPr marL="257175" algn="l" rtl="0" fontAlgn="auto">
              <a:lnSpc>
                <a:spcPct val="115000"/>
              </a:lnSpc>
              <a:spcBef>
                <a:spcPts val="0"/>
              </a:spcBef>
              <a:spcAft>
                <a:spcPts val="0"/>
              </a:spcAft>
              <a:defRPr/>
            </a:pPr>
            <a:r>
              <a:rPr lang="en-US" sz="2000" b="1" dirty="0" smtClean="0">
                <a:latin typeface="+mn-lt"/>
                <a:ea typeface="Calibri"/>
                <a:cs typeface="Arial"/>
              </a:rPr>
              <a:t>   Most </a:t>
            </a:r>
            <a:r>
              <a:rPr lang="en-US" sz="2000" b="1" dirty="0">
                <a:latin typeface="+mn-lt"/>
                <a:ea typeface="Calibri"/>
                <a:cs typeface="Arial"/>
              </a:rPr>
              <a:t>teachers think that motivational teaching has to be entertaining</a:t>
            </a:r>
            <a:r>
              <a:rPr lang="en-US" sz="2000" b="1" dirty="0" smtClean="0">
                <a:latin typeface="+mn-lt"/>
                <a:ea typeface="Calibri"/>
                <a:cs typeface="Arial"/>
              </a:rPr>
              <a:t>.</a:t>
            </a:r>
          </a:p>
          <a:p>
            <a:pPr marL="257175" algn="l" rtl="0" fontAlgn="auto">
              <a:lnSpc>
                <a:spcPct val="115000"/>
              </a:lnSpc>
              <a:spcBef>
                <a:spcPts val="0"/>
              </a:spcBef>
              <a:spcAft>
                <a:spcPts val="0"/>
              </a:spcAft>
              <a:defRPr/>
            </a:pPr>
            <a:endParaRPr lang="en-US" sz="2000" b="1" dirty="0">
              <a:latin typeface="+mn-lt"/>
              <a:ea typeface="Calibri"/>
              <a:cs typeface="Arial"/>
            </a:endParaRPr>
          </a:p>
          <a:p>
            <a:pPr marL="257175" algn="l" rtl="0" fontAlgn="auto">
              <a:lnSpc>
                <a:spcPct val="115000"/>
              </a:lnSpc>
              <a:spcBef>
                <a:spcPts val="0"/>
              </a:spcBef>
              <a:spcAft>
                <a:spcPts val="0"/>
              </a:spcAft>
              <a:defRPr/>
            </a:pPr>
            <a:r>
              <a:rPr lang="en-US" sz="2000" b="1" dirty="0">
                <a:latin typeface="+mn-lt"/>
                <a:ea typeface="Calibri"/>
                <a:cs typeface="Arial"/>
              </a:rPr>
              <a:t> Palardy and Palardy (1987) point out that "regardless of the cause, and regardless of the teachers' years of experience, teachers who are uneasy are going to communicate that uneasiness </a:t>
            </a:r>
            <a:r>
              <a:rPr lang="en-US" sz="2000" b="1" dirty="0" smtClean="0">
                <a:latin typeface="+mn-lt"/>
                <a:ea typeface="Calibri"/>
                <a:cs typeface="Arial"/>
              </a:rPr>
              <a:t>to their </a:t>
            </a:r>
            <a:r>
              <a:rPr lang="en-US" sz="2000" b="1" dirty="0" smtClean="0">
                <a:latin typeface="+mn-lt"/>
                <a:ea typeface="Calibri"/>
                <a:cs typeface="Arial"/>
              </a:rPr>
              <a:t>students , </a:t>
            </a:r>
            <a:r>
              <a:rPr lang="en-US" sz="2000" b="1" dirty="0" smtClean="0">
                <a:latin typeface="+mn-lt"/>
                <a:ea typeface="Calibri"/>
                <a:cs typeface="Arial"/>
              </a:rPr>
              <a:t>When </a:t>
            </a:r>
            <a:r>
              <a:rPr lang="en-US" sz="2000" b="1" dirty="0">
                <a:latin typeface="+mn-lt"/>
                <a:ea typeface="Calibri"/>
                <a:cs typeface="Arial"/>
              </a:rPr>
              <a:t>this happens, the door to restlessness among </a:t>
            </a:r>
            <a:r>
              <a:rPr lang="en-US" sz="2000" b="1" dirty="0" smtClean="0">
                <a:latin typeface="+mn-lt"/>
                <a:ea typeface="Calibri"/>
                <a:cs typeface="Arial"/>
              </a:rPr>
              <a:t>students </a:t>
            </a:r>
            <a:r>
              <a:rPr lang="en-US" sz="2000" b="1" dirty="0">
                <a:latin typeface="+mn-lt"/>
                <a:ea typeface="Calibri"/>
                <a:cs typeface="Arial"/>
              </a:rPr>
              <a:t>is wide open</a:t>
            </a:r>
            <a:r>
              <a:rPr lang="en-US" sz="2000" b="1" dirty="0" smtClean="0">
                <a:latin typeface="+mn-lt"/>
                <a:ea typeface="Calibri"/>
                <a:cs typeface="Arial"/>
              </a:rPr>
              <a:t>"</a:t>
            </a:r>
            <a:endParaRPr lang="en-US" sz="2000" b="1" dirty="0">
              <a:latin typeface="+mn-lt"/>
              <a:ea typeface="Calibri"/>
              <a:cs typeface="Arial"/>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Rectángulo"/>
          <p:cNvSpPr>
            <a:spLocks noChangeArrowheads="1"/>
          </p:cNvSpPr>
          <p:nvPr/>
        </p:nvSpPr>
        <p:spPr bwMode="auto">
          <a:xfrm>
            <a:off x="1066800" y="1143000"/>
            <a:ext cx="7543800" cy="4303713"/>
          </a:xfrm>
          <a:prstGeom prst="rect">
            <a:avLst/>
          </a:prstGeom>
          <a:noFill/>
          <a:ln w="9525">
            <a:noFill/>
            <a:miter lim="800000"/>
            <a:headEnd/>
            <a:tailEnd/>
          </a:ln>
        </p:spPr>
        <p:txBody>
          <a:bodyPr>
            <a:spAutoFit/>
          </a:bodyPr>
          <a:lstStyle/>
          <a:p>
            <a:pPr marL="257175" algn="l" rtl="0">
              <a:lnSpc>
                <a:spcPct val="115000"/>
              </a:lnSpc>
            </a:pPr>
            <a:r>
              <a:rPr lang="en-US" sz="2400" b="1" dirty="0">
                <a:latin typeface="Franklin Gothic Book" pitchFamily="34" charset="0"/>
                <a:ea typeface="Calibri" pitchFamily="34" charset="0"/>
              </a:rPr>
              <a:t>• Also important </a:t>
            </a:r>
            <a:r>
              <a:rPr lang="en-US" sz="2400" b="1" dirty="0" smtClean="0">
                <a:latin typeface="Franklin Gothic Book" pitchFamily="34" charset="0"/>
                <a:ea typeface="Calibri" pitchFamily="34" charset="0"/>
              </a:rPr>
              <a:t> to </a:t>
            </a:r>
            <a:r>
              <a:rPr lang="en-US" sz="2400" b="1" dirty="0">
                <a:latin typeface="Franklin Gothic Book" pitchFamily="34" charset="0"/>
                <a:ea typeface="Calibri" pitchFamily="34" charset="0"/>
              </a:rPr>
              <a:t>any learning experience is the interaction between the teacher and students. In his book High Impact Teaching, Brown (1988) emphasized the following statements repeatedly: "Teaching is interaction that facilitates learning  (If you can't interact with them, you can't teach them)" . </a:t>
            </a:r>
          </a:p>
          <a:p>
            <a:pPr marL="257175" algn="l" rtl="0">
              <a:lnSpc>
                <a:spcPct val="115000"/>
              </a:lnSpc>
              <a:buFontTx/>
              <a:buChar char="-"/>
            </a:pPr>
            <a:endParaRPr lang="en-US" sz="2400" b="1" dirty="0">
              <a:latin typeface="Franklin Gothic Book" pitchFamily="34" charset="0"/>
              <a:ea typeface="Calibri" pitchFamily="34" charset="0"/>
            </a:endParaRPr>
          </a:p>
          <a:p>
            <a:pPr marL="257175" algn="l" rtl="0">
              <a:lnSpc>
                <a:spcPct val="115000"/>
              </a:lnSpc>
            </a:pPr>
            <a:r>
              <a:rPr lang="en-US" sz="2400" b="1" dirty="0">
                <a:latin typeface="Franklin Gothic Book" pitchFamily="34" charset="0"/>
                <a:ea typeface="Calibri" pitchFamily="34" charset="0"/>
              </a:rPr>
              <a:t>•The reason many teachers cannot interact with students is that they have not developed respect for the students.</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Rectángulo"/>
          <p:cNvSpPr>
            <a:spLocks noChangeArrowheads="1"/>
          </p:cNvSpPr>
          <p:nvPr/>
        </p:nvSpPr>
        <p:spPr bwMode="auto">
          <a:xfrm>
            <a:off x="685800" y="838200"/>
            <a:ext cx="7924800" cy="5189538"/>
          </a:xfrm>
          <a:prstGeom prst="rect">
            <a:avLst/>
          </a:prstGeom>
          <a:noFill/>
          <a:ln w="9525">
            <a:noFill/>
            <a:miter lim="800000"/>
            <a:headEnd/>
            <a:tailEnd/>
          </a:ln>
        </p:spPr>
        <p:txBody>
          <a:bodyPr>
            <a:spAutoFit/>
          </a:bodyPr>
          <a:lstStyle/>
          <a:p>
            <a:pPr marL="257175" algn="l" rtl="0">
              <a:lnSpc>
                <a:spcPct val="115000"/>
              </a:lnSpc>
            </a:pPr>
            <a:r>
              <a:rPr lang="en-US" sz="2400" b="1" dirty="0">
                <a:latin typeface="Franklin Gothic Book" pitchFamily="34" charset="0"/>
                <a:ea typeface="Calibri" pitchFamily="34" charset="0"/>
              </a:rPr>
              <a:t> •  Brown (1988) presented five postulates for establishing and maintaining an atmosphere of mutual respect between teachers and students :</a:t>
            </a:r>
          </a:p>
          <a:p>
            <a:pPr marL="257175" algn="l" rtl="0">
              <a:lnSpc>
                <a:spcPct val="115000"/>
              </a:lnSpc>
            </a:pPr>
            <a:endParaRPr lang="en-US" sz="2400" b="1" dirty="0">
              <a:latin typeface="Franklin Gothic Book" pitchFamily="34" charset="0"/>
              <a:ea typeface="Calibri" pitchFamily="34" charset="0"/>
            </a:endParaRPr>
          </a:p>
          <a:p>
            <a:pPr marL="257175" algn="l" rtl="0">
              <a:lnSpc>
                <a:spcPct val="115000"/>
              </a:lnSpc>
              <a:buFont typeface="Wingdings" pitchFamily="2" charset="2"/>
              <a:buChar char="v"/>
            </a:pPr>
            <a:r>
              <a:rPr lang="en-US" sz="2400" b="1" dirty="0">
                <a:latin typeface="Franklin Gothic Book" pitchFamily="34" charset="0"/>
                <a:ea typeface="Calibri" pitchFamily="34" charset="0"/>
              </a:rPr>
              <a:t>  Teaching is interaction that facilitates learning.</a:t>
            </a:r>
          </a:p>
          <a:p>
            <a:pPr marL="257175" algn="l" rtl="0">
              <a:lnSpc>
                <a:spcPct val="115000"/>
              </a:lnSpc>
              <a:buFont typeface="Wingdings" pitchFamily="2" charset="2"/>
              <a:buChar char="v"/>
            </a:pPr>
            <a:r>
              <a:rPr lang="en-US" sz="2400" b="1" dirty="0">
                <a:latin typeface="Franklin Gothic Book" pitchFamily="34" charset="0"/>
                <a:ea typeface="Calibri" pitchFamily="34" charset="0"/>
              </a:rPr>
              <a:t>  Differences must not only be tolerated, they must be affirmed.</a:t>
            </a:r>
          </a:p>
          <a:p>
            <a:pPr marL="257175" algn="l" rtl="0">
              <a:lnSpc>
                <a:spcPct val="115000"/>
              </a:lnSpc>
              <a:buFont typeface="Wingdings" pitchFamily="2" charset="2"/>
              <a:buChar char="v"/>
            </a:pPr>
            <a:r>
              <a:rPr lang="en-US" sz="2400" b="1" dirty="0">
                <a:latin typeface="Franklin Gothic Book" pitchFamily="34" charset="0"/>
                <a:ea typeface="Calibri" pitchFamily="34" charset="0"/>
              </a:rPr>
              <a:t>  Values are neither right nor wrong; they simply exist in             all of us.</a:t>
            </a:r>
          </a:p>
          <a:p>
            <a:pPr marL="257175" algn="l" rtl="0">
              <a:lnSpc>
                <a:spcPct val="115000"/>
              </a:lnSpc>
              <a:buFont typeface="Wingdings" pitchFamily="2" charset="2"/>
              <a:buChar char="v"/>
            </a:pPr>
            <a:r>
              <a:rPr lang="en-US" sz="2400" b="1" dirty="0">
                <a:latin typeface="Franklin Gothic Book" pitchFamily="34" charset="0"/>
                <a:ea typeface="Calibri" pitchFamily="34" charset="0"/>
              </a:rPr>
              <a:t>  Freedom to choose is one of the most precious rights we have.</a:t>
            </a:r>
          </a:p>
          <a:p>
            <a:pPr marL="257175" algn="l" rtl="0">
              <a:lnSpc>
                <a:spcPct val="115000"/>
              </a:lnSpc>
              <a:spcAft>
                <a:spcPts val="1000"/>
              </a:spcAft>
              <a:buFont typeface="Wingdings" pitchFamily="2" charset="2"/>
              <a:buChar char="v"/>
            </a:pPr>
            <a:r>
              <a:rPr lang="en-US" sz="2400" b="1" dirty="0">
                <a:latin typeface="Franklin Gothic Book" pitchFamily="34" charset="0"/>
                <a:ea typeface="Calibri" pitchFamily="34" charset="0"/>
              </a:rPr>
              <a:t>  Those who dare to teach must never cease to learn. </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57200" y="381000"/>
            <a:ext cx="8458200" cy="5649913"/>
          </a:xfrm>
          <a:prstGeom prst="rect">
            <a:avLst/>
          </a:prstGeom>
        </p:spPr>
        <p:txBody>
          <a:bodyPr>
            <a:spAutoFit/>
          </a:bodyPr>
          <a:lstStyle/>
          <a:p>
            <a:pPr algn="l" rtl="0" fontAlgn="auto">
              <a:lnSpc>
                <a:spcPct val="115000"/>
              </a:lnSpc>
              <a:spcBef>
                <a:spcPts val="0"/>
              </a:spcBef>
              <a:spcAft>
                <a:spcPts val="0"/>
              </a:spcAft>
              <a:defRPr/>
            </a:pPr>
            <a:r>
              <a:rPr lang="en-US" sz="2800" b="1" u="sng" dirty="0">
                <a:latin typeface="+mn-lt"/>
                <a:ea typeface="Calibri"/>
                <a:cs typeface="Arial"/>
              </a:rPr>
              <a:t>3. The environment in which students learn</a:t>
            </a:r>
            <a:r>
              <a:rPr lang="en-US" sz="2800" u="sng" dirty="0">
                <a:latin typeface="+mn-lt"/>
                <a:ea typeface="Calibri"/>
                <a:cs typeface="Arial"/>
              </a:rPr>
              <a:t>.</a:t>
            </a:r>
          </a:p>
          <a:p>
            <a:pPr marL="257175" algn="l" rtl="0" fontAlgn="auto">
              <a:lnSpc>
                <a:spcPct val="115000"/>
              </a:lnSpc>
              <a:spcBef>
                <a:spcPts val="0"/>
              </a:spcBef>
              <a:spcAft>
                <a:spcPts val="0"/>
              </a:spcAft>
              <a:buFontTx/>
              <a:buChar char="-"/>
              <a:defRPr/>
            </a:pPr>
            <a:r>
              <a:rPr lang="en-US" sz="2200" b="1" dirty="0">
                <a:latin typeface="+mn-lt"/>
                <a:ea typeface="Calibri"/>
                <a:cs typeface="Arial"/>
              </a:rPr>
              <a:t> Personality of the teacher and the learning tasks in the classroom can be developed to create more effective teaching through motivation.</a:t>
            </a:r>
          </a:p>
          <a:p>
            <a:pPr marL="257175" algn="l" rtl="0" fontAlgn="auto">
              <a:lnSpc>
                <a:spcPct val="115000"/>
              </a:lnSpc>
              <a:spcBef>
                <a:spcPts val="0"/>
              </a:spcBef>
              <a:spcAft>
                <a:spcPts val="0"/>
              </a:spcAft>
              <a:buFontTx/>
              <a:buChar char="-"/>
              <a:defRPr/>
            </a:pPr>
            <a:r>
              <a:rPr lang="en-US" sz="2200" b="1" dirty="0">
                <a:latin typeface="+mn-lt"/>
                <a:ea typeface="Calibri"/>
                <a:cs typeface="Arial"/>
              </a:rPr>
              <a:t> A quality atmosphere for learning in the classroom can also be a motivational factor that contributes to effective teaching. </a:t>
            </a:r>
          </a:p>
          <a:p>
            <a:pPr marL="257175" algn="l" rtl="0" fontAlgn="auto">
              <a:lnSpc>
                <a:spcPct val="115000"/>
              </a:lnSpc>
              <a:spcBef>
                <a:spcPts val="0"/>
              </a:spcBef>
              <a:spcAft>
                <a:spcPts val="0"/>
              </a:spcAft>
              <a:buFontTx/>
              <a:buChar char="-"/>
              <a:defRPr/>
            </a:pPr>
            <a:r>
              <a:rPr lang="en-US" sz="2200" b="1" dirty="0">
                <a:latin typeface="+mn-lt"/>
                <a:ea typeface="Calibri"/>
                <a:cs typeface="Arial"/>
              </a:rPr>
              <a:t> Most teachers have experienced that, as the year progresses and the pressures mount, there is a tendency to limit the creativity in lesson plans in order to survive until the next holiday. </a:t>
            </a:r>
          </a:p>
          <a:p>
            <a:pPr marL="257175" algn="l" rtl="0" fontAlgn="auto">
              <a:lnSpc>
                <a:spcPct val="115000"/>
              </a:lnSpc>
              <a:spcBef>
                <a:spcPts val="0"/>
              </a:spcBef>
              <a:spcAft>
                <a:spcPts val="0"/>
              </a:spcAft>
              <a:buFontTx/>
              <a:buChar char="-"/>
              <a:defRPr/>
            </a:pPr>
            <a:r>
              <a:rPr lang="en-US" sz="2200" b="1" dirty="0">
                <a:latin typeface="+mn-lt"/>
                <a:ea typeface="Calibri"/>
                <a:cs typeface="Arial"/>
              </a:rPr>
              <a:t> The stack of papers on the desk leaves little time for the teacher to do anything beyond the minimum. </a:t>
            </a:r>
          </a:p>
          <a:p>
            <a:pPr marL="257175" algn="l" rtl="0" fontAlgn="auto">
              <a:lnSpc>
                <a:spcPct val="115000"/>
              </a:lnSpc>
              <a:spcBef>
                <a:spcPts val="0"/>
              </a:spcBef>
              <a:spcAft>
                <a:spcPts val="0"/>
              </a:spcAft>
              <a:buFontTx/>
              <a:buChar char="-"/>
              <a:defRPr/>
            </a:pPr>
            <a:r>
              <a:rPr lang="en-US" sz="2200" b="1" i="1" dirty="0">
                <a:latin typeface="+mn-lt"/>
                <a:ea typeface="Calibri"/>
                <a:cs typeface="Arial"/>
              </a:rPr>
              <a:t> Escalante</a:t>
            </a:r>
            <a:r>
              <a:rPr lang="en-US" sz="2200" b="1" dirty="0">
                <a:latin typeface="+mn-lt"/>
                <a:ea typeface="Calibri"/>
                <a:cs typeface="Arial"/>
              </a:rPr>
              <a:t> used several motivational techniques with his traditional teaching methods. In his school he was known for handing out large amounts of homework as well as daily quizzes</a:t>
            </a:r>
            <a:endParaRPr lang="en-US" sz="2200" b="1" dirty="0">
              <a:latin typeface="+mn-lt"/>
              <a:cs typeface="+mn-cs"/>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0"/>
            <a:ext cx="6553200" cy="1600200"/>
          </a:xfrm>
        </p:spPr>
        <p:txBody>
          <a:bodyPr>
            <a:noAutofit/>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b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HEADINGS</a:t>
            </a:r>
            <a:r>
              <a:rPr lang="ar-JO" sz="5400" b="1" dirty="0" smtClean="0">
                <a:solidFill>
                  <a:schemeClr val="accent4">
                    <a:lumMod val="75000"/>
                  </a:schemeClr>
                </a:solidFill>
              </a:rPr>
              <a:t/>
            </a:r>
            <a:br>
              <a:rPr lang="ar-JO" sz="5400" b="1" dirty="0" smtClean="0">
                <a:solidFill>
                  <a:schemeClr val="accent4">
                    <a:lumMod val="75000"/>
                  </a:schemeClr>
                </a:solidFill>
              </a:rPr>
            </a:br>
            <a:endParaRPr lang="ar-JO" sz="5400" dirty="0"/>
          </a:p>
        </p:txBody>
      </p:sp>
      <p:sp>
        <p:nvSpPr>
          <p:cNvPr id="4" name="1 Rectángulo"/>
          <p:cNvSpPr>
            <a:spLocks noGrp="1" noChangeArrowheads="1"/>
          </p:cNvSpPr>
          <p:nvPr>
            <p:ph idx="1"/>
          </p:nvPr>
        </p:nvSpPr>
        <p:spPr bwMode="auto">
          <a:xfrm>
            <a:off x="304800" y="1447800"/>
            <a:ext cx="8686800" cy="3636893"/>
          </a:xfrm>
          <a:prstGeom prst="rect">
            <a:avLst/>
          </a:prstGeom>
          <a:noFill/>
          <a:ln w="9525">
            <a:noFill/>
            <a:miter lim="800000"/>
            <a:headEnd/>
            <a:tailEnd/>
          </a:ln>
        </p:spPr>
        <p:txBody>
          <a:bodyPr wrap="square">
            <a:spAutoFit/>
          </a:bodyPr>
          <a:lstStyle/>
          <a:p>
            <a:pPr marL="257175" algn="l" rtl="0">
              <a:lnSpc>
                <a:spcPct val="115000"/>
              </a:lnSpc>
              <a:buNone/>
            </a:pPr>
            <a:endParaRPr lang="en-US" sz="2400" b="1" dirty="0">
              <a:latin typeface="Franklin Gothic Book" pitchFamily="34" charset="0"/>
              <a:ea typeface="Calibri" pitchFamily="34" charset="0"/>
            </a:endParaRPr>
          </a:p>
          <a:p>
            <a:pPr marL="257175" algn="l" rtl="0">
              <a:lnSpc>
                <a:spcPct val="115000"/>
              </a:lnSpc>
              <a:buFont typeface="Wingdings" pitchFamily="2" charset="2"/>
              <a:buChar char="v"/>
            </a:pPr>
            <a:r>
              <a:rPr lang="en-US" sz="2400" b="1" dirty="0">
                <a:latin typeface="Franklin Gothic Book" pitchFamily="34" charset="0"/>
                <a:ea typeface="Calibri" pitchFamily="34" charset="0"/>
              </a:rPr>
              <a:t> </a:t>
            </a:r>
            <a:r>
              <a:rPr lang="en-US" sz="2400" b="1" dirty="0" smtClean="0"/>
              <a:t>Introduction.</a:t>
            </a:r>
            <a:endParaRPr lang="en-US" sz="2400" b="1" dirty="0">
              <a:latin typeface="Franklin Gothic Book" pitchFamily="34" charset="0"/>
              <a:ea typeface="Calibri" pitchFamily="34" charset="0"/>
            </a:endParaRPr>
          </a:p>
          <a:p>
            <a:pPr marL="257175" algn="l" rtl="0">
              <a:lnSpc>
                <a:spcPct val="115000"/>
              </a:lnSpc>
              <a:buFont typeface="Wingdings" pitchFamily="2" charset="2"/>
              <a:buChar char="v"/>
            </a:pPr>
            <a:r>
              <a:rPr lang="en-US" sz="2400" b="1" dirty="0" smtClean="0"/>
              <a:t> Factors in a motivating teacher</a:t>
            </a:r>
            <a:r>
              <a:rPr lang="en-US" sz="2400" b="1" dirty="0" smtClean="0">
                <a:latin typeface="Franklin Gothic Book" pitchFamily="34" charset="0"/>
                <a:ea typeface="Calibri" pitchFamily="34" charset="0"/>
              </a:rPr>
              <a:t>.</a:t>
            </a:r>
            <a:endParaRPr lang="en-US" sz="2400" b="1" dirty="0">
              <a:latin typeface="Franklin Gothic Book" pitchFamily="34" charset="0"/>
              <a:ea typeface="Calibri" pitchFamily="34" charset="0"/>
            </a:endParaRPr>
          </a:p>
          <a:p>
            <a:pPr marL="257175" algn="l" rtl="0">
              <a:lnSpc>
                <a:spcPct val="115000"/>
              </a:lnSpc>
              <a:buFont typeface="Wingdings" pitchFamily="2" charset="2"/>
              <a:buChar char="v"/>
            </a:pPr>
            <a:r>
              <a:rPr lang="en-US" sz="2400" b="1" dirty="0" smtClean="0">
                <a:latin typeface="Franklin Gothic Book" pitchFamily="34" charset="0"/>
                <a:ea typeface="Calibri" pitchFamily="34" charset="0"/>
              </a:rPr>
              <a:t> </a:t>
            </a:r>
            <a:r>
              <a:rPr lang="en-US" sz="2400" b="1" dirty="0" smtClean="0"/>
              <a:t>Interaction to motivate students</a:t>
            </a:r>
            <a:r>
              <a:rPr lang="en-US" sz="2400" b="1" dirty="0" smtClean="0">
                <a:latin typeface="Franklin Gothic Book" pitchFamily="34" charset="0"/>
                <a:ea typeface="Calibri" pitchFamily="34" charset="0"/>
              </a:rPr>
              <a:t> .</a:t>
            </a:r>
          </a:p>
          <a:p>
            <a:pPr marL="257175" algn="l" rtl="0">
              <a:lnSpc>
                <a:spcPct val="115000"/>
              </a:lnSpc>
              <a:buFont typeface="Wingdings" pitchFamily="2" charset="2"/>
              <a:buChar char="v"/>
            </a:pPr>
            <a:r>
              <a:rPr lang="en-US" sz="2400" b="1" dirty="0" smtClean="0"/>
              <a:t> The environment in which students learn</a:t>
            </a:r>
            <a:r>
              <a:rPr lang="en-US" sz="2400" b="1" dirty="0" smtClean="0">
                <a:latin typeface="Franklin Gothic Book" pitchFamily="34" charset="0"/>
                <a:ea typeface="Calibri" pitchFamily="34" charset="0"/>
              </a:rPr>
              <a:t>.</a:t>
            </a:r>
          </a:p>
          <a:p>
            <a:pPr marL="257175" algn="l" rtl="0">
              <a:lnSpc>
                <a:spcPct val="115000"/>
              </a:lnSpc>
              <a:spcAft>
                <a:spcPts val="1000"/>
              </a:spcAft>
              <a:buFont typeface="Wingdings" pitchFamily="2" charset="2"/>
              <a:buChar char="v"/>
            </a:pPr>
            <a:r>
              <a:rPr lang="en-US" sz="2400" b="1" dirty="0" smtClean="0"/>
              <a:t> Teachers motivation.</a:t>
            </a:r>
          </a:p>
          <a:p>
            <a:pPr marL="257175" algn="l" rtl="0">
              <a:lnSpc>
                <a:spcPct val="115000"/>
              </a:lnSpc>
              <a:spcAft>
                <a:spcPts val="1000"/>
              </a:spcAft>
              <a:buFont typeface="Wingdings" pitchFamily="2" charset="2"/>
              <a:buChar char="v"/>
            </a:pPr>
            <a:r>
              <a:rPr lang="en-US" sz="2400" b="1" dirty="0" smtClean="0">
                <a:latin typeface="Franklin Gothic Book" pitchFamily="34" charset="0"/>
                <a:ea typeface="Calibri" pitchFamily="34" charset="0"/>
              </a:rPr>
              <a:t> Challenges in the motivation of teachers.</a:t>
            </a:r>
            <a:endParaRPr lang="en-US" sz="2400" b="1" dirty="0">
              <a:latin typeface="Franklin Gothic Book" pitchFamily="34" charset="0"/>
              <a:ea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Rectángulo"/>
          <p:cNvSpPr>
            <a:spLocks noChangeArrowheads="1"/>
          </p:cNvSpPr>
          <p:nvPr/>
        </p:nvSpPr>
        <p:spPr bwMode="auto">
          <a:xfrm>
            <a:off x="685800" y="609600"/>
            <a:ext cx="7772400" cy="4535793"/>
          </a:xfrm>
          <a:prstGeom prst="rect">
            <a:avLst/>
          </a:prstGeom>
          <a:noFill/>
          <a:ln w="9525">
            <a:noFill/>
            <a:miter lim="800000"/>
            <a:headEnd/>
            <a:tailEnd/>
          </a:ln>
        </p:spPr>
        <p:txBody>
          <a:bodyPr>
            <a:spAutoFit/>
          </a:bodyPr>
          <a:lstStyle/>
          <a:p>
            <a:pPr marL="257175" algn="l" rtl="0">
              <a:lnSpc>
                <a:spcPct val="115000"/>
              </a:lnSpc>
              <a:buFontTx/>
              <a:buChar char="-"/>
            </a:pPr>
            <a:r>
              <a:rPr lang="en-US" sz="2300" b="1" dirty="0" smtClean="0">
                <a:latin typeface="Franklin Gothic Book" pitchFamily="34" charset="0"/>
                <a:ea typeface="Calibri" pitchFamily="34" charset="0"/>
              </a:rPr>
              <a:t>Mathews </a:t>
            </a:r>
            <a:r>
              <a:rPr lang="en-US" sz="2300" b="1" dirty="0">
                <a:latin typeface="Franklin Gothic Book" pitchFamily="34" charset="0"/>
                <a:ea typeface="Calibri" pitchFamily="34" charset="0"/>
              </a:rPr>
              <a:t>(1988) remarked, "He  passed out homework as if it were vitamin C. The more he gave, he thought, the better off they would be" . In addition to the large amounts of </a:t>
            </a:r>
            <a:r>
              <a:rPr lang="en-US" sz="2300" b="1" dirty="0" smtClean="0">
                <a:latin typeface="Franklin Gothic Book" pitchFamily="34" charset="0"/>
                <a:ea typeface="Calibri" pitchFamily="34" charset="0"/>
              </a:rPr>
              <a:t>work.</a:t>
            </a:r>
          </a:p>
          <a:p>
            <a:pPr marL="257175" algn="l" rtl="0">
              <a:lnSpc>
                <a:spcPct val="115000"/>
              </a:lnSpc>
              <a:buFontTx/>
              <a:buChar char="-"/>
            </a:pPr>
            <a:endParaRPr lang="en-US" sz="2300" b="1" dirty="0">
              <a:latin typeface="Franklin Gothic Book" pitchFamily="34" charset="0"/>
              <a:ea typeface="Calibri" pitchFamily="34" charset="0"/>
            </a:endParaRPr>
          </a:p>
          <a:p>
            <a:pPr marL="257175" algn="l" rtl="0">
              <a:lnSpc>
                <a:spcPct val="115000"/>
              </a:lnSpc>
            </a:pPr>
            <a:r>
              <a:rPr lang="en-US" sz="2300" b="1" dirty="0">
                <a:latin typeface="Franklin Gothic Book" pitchFamily="34" charset="0"/>
                <a:ea typeface="Calibri" pitchFamily="34" charset="0"/>
              </a:rPr>
              <a:t>- Escalante expected the students' work to meet a certain standard of quality ,for him, the use of these "routines" was as motivational as other techniques.</a:t>
            </a:r>
          </a:p>
          <a:p>
            <a:pPr marL="257175" algn="l" rtl="0">
              <a:lnSpc>
                <a:spcPct val="115000"/>
              </a:lnSpc>
            </a:pPr>
            <a:r>
              <a:rPr lang="en-US" sz="2300" b="1" dirty="0">
                <a:latin typeface="Franklin Gothic Book" pitchFamily="34" charset="0"/>
                <a:ea typeface="Calibri" pitchFamily="34" charset="0"/>
              </a:rPr>
              <a:t> Since motivation can be facilitated by the classroom atmosphere, it is important to look at some of the aspects of this atmosphere. </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Rectángulo"/>
          <p:cNvSpPr>
            <a:spLocks noChangeArrowheads="1"/>
          </p:cNvSpPr>
          <p:nvPr/>
        </p:nvSpPr>
        <p:spPr bwMode="auto">
          <a:xfrm>
            <a:off x="533400" y="304800"/>
            <a:ext cx="8077200" cy="5613845"/>
          </a:xfrm>
          <a:prstGeom prst="rect">
            <a:avLst/>
          </a:prstGeom>
          <a:noFill/>
          <a:ln w="9525">
            <a:noFill/>
            <a:miter lim="800000"/>
            <a:headEnd/>
            <a:tailEnd/>
          </a:ln>
        </p:spPr>
        <p:txBody>
          <a:bodyPr>
            <a:spAutoFit/>
          </a:bodyPr>
          <a:lstStyle/>
          <a:p>
            <a:pPr marL="257175" algn="l" rtl="0">
              <a:lnSpc>
                <a:spcPct val="115000"/>
              </a:lnSpc>
            </a:pPr>
            <a:r>
              <a:rPr lang="en-US" sz="2400" b="1" u="sng" dirty="0" err="1">
                <a:latin typeface="Franklin Gothic Book" pitchFamily="34" charset="0"/>
                <a:ea typeface="Calibri" pitchFamily="34" charset="0"/>
              </a:rPr>
              <a:t>Palardy</a:t>
            </a:r>
            <a:r>
              <a:rPr lang="en-US" sz="2400" b="1" u="sng" dirty="0">
                <a:latin typeface="Franklin Gothic Book" pitchFamily="34" charset="0"/>
                <a:ea typeface="Calibri" pitchFamily="34" charset="0"/>
              </a:rPr>
              <a:t> and </a:t>
            </a:r>
            <a:r>
              <a:rPr lang="en-US" sz="2400" b="1" u="sng" dirty="0" err="1">
                <a:latin typeface="Franklin Gothic Book" pitchFamily="34" charset="0"/>
                <a:ea typeface="Calibri" pitchFamily="34" charset="0"/>
              </a:rPr>
              <a:t>Palardy</a:t>
            </a:r>
            <a:r>
              <a:rPr lang="en-US" sz="2400" b="1" u="sng" dirty="0">
                <a:latin typeface="Franklin Gothic Book" pitchFamily="34" charset="0"/>
                <a:ea typeface="Calibri" pitchFamily="34" charset="0"/>
              </a:rPr>
              <a:t> (1987) discuss nine preventative strategies:</a:t>
            </a:r>
          </a:p>
          <a:p>
            <a:pPr marL="257175" algn="l" rtl="0">
              <a:lnSpc>
                <a:spcPct val="115000"/>
              </a:lnSpc>
            </a:pPr>
            <a:endParaRPr lang="en-US" sz="2400" b="1" u="sng"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1. Teachers must feel comfortable with themselves, their </a:t>
            </a:r>
            <a:r>
              <a:rPr lang="en-US" sz="2000" b="1" dirty="0" smtClean="0">
                <a:latin typeface="Franklin Gothic Book" pitchFamily="34" charset="0"/>
                <a:ea typeface="Calibri" pitchFamily="34" charset="0"/>
              </a:rPr>
              <a:t>students, </a:t>
            </a:r>
            <a:r>
              <a:rPr lang="en-US" sz="2000" b="1" dirty="0">
                <a:latin typeface="Franklin Gothic Book" pitchFamily="34" charset="0"/>
                <a:ea typeface="Calibri" pitchFamily="34" charset="0"/>
              </a:rPr>
              <a:t>and their subject matter.</a:t>
            </a: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2. Teachers must believe in their students' capacity </a:t>
            </a:r>
            <a:r>
              <a:rPr lang="en-US" sz="2000" b="1" dirty="0" smtClean="0">
                <a:latin typeface="Franklin Gothic Book" pitchFamily="34" charset="0"/>
                <a:ea typeface="Calibri" pitchFamily="34" charset="0"/>
              </a:rPr>
              <a:t>.</a:t>
            </a:r>
            <a:endParaRPr lang="en-US" sz="2000" b="1" dirty="0">
              <a:latin typeface="Franklin Gothic Book" pitchFamily="34" charset="0"/>
              <a:ea typeface="Calibri" pitchFamily="34" charset="0"/>
            </a:endParaRP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3. Teachers must ensure that their instructional activities are interesting and </a:t>
            </a:r>
            <a:r>
              <a:rPr lang="en-US" sz="2000" b="1" dirty="0" smtClean="0">
                <a:latin typeface="Franklin Gothic Book" pitchFamily="34" charset="0"/>
                <a:ea typeface="Calibri" pitchFamily="34" charset="0"/>
              </a:rPr>
              <a:t>relevant.</a:t>
            </a:r>
            <a:endParaRPr lang="en-US" sz="2000" b="1" dirty="0">
              <a:latin typeface="Franklin Gothic Book" pitchFamily="34" charset="0"/>
              <a:ea typeface="Calibri" pitchFamily="34" charset="0"/>
            </a:endParaRP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4. Teachers must match their instructional activities with their </a:t>
            </a:r>
            <a:r>
              <a:rPr lang="en-US" sz="2000" b="1" dirty="0" smtClean="0">
                <a:latin typeface="Franklin Gothic Book" pitchFamily="34" charset="0"/>
                <a:ea typeface="Calibri" pitchFamily="34" charset="0"/>
              </a:rPr>
              <a:t>students‘ capabilities</a:t>
            </a:r>
            <a:r>
              <a:rPr lang="en-US" sz="2000" b="1" dirty="0">
                <a:latin typeface="Franklin Gothic Book" pitchFamily="34" charset="0"/>
                <a:ea typeface="Calibri" pitchFamily="34" charset="0"/>
              </a:rPr>
              <a:t>.</a:t>
            </a: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5. Teachers must involve their pupils in setting up "the rules".</a:t>
            </a: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مستطيل 1"/>
          <p:cNvSpPr>
            <a:spLocks noChangeArrowheads="1"/>
          </p:cNvSpPr>
          <p:nvPr/>
        </p:nvSpPr>
        <p:spPr bwMode="auto">
          <a:xfrm>
            <a:off x="990600" y="762000"/>
            <a:ext cx="6629400" cy="4693593"/>
          </a:xfrm>
          <a:prstGeom prst="rect">
            <a:avLst/>
          </a:prstGeom>
          <a:noFill/>
          <a:ln w="9525">
            <a:noFill/>
            <a:miter lim="800000"/>
            <a:headEnd/>
            <a:tailEnd/>
          </a:ln>
        </p:spPr>
        <p:txBody>
          <a:bodyPr>
            <a:spAutoFit/>
          </a:bodyPr>
          <a:lstStyle/>
          <a:p>
            <a:pPr marL="257175" algn="l" rtl="0">
              <a:lnSpc>
                <a:spcPct val="115000"/>
              </a:lnSpc>
            </a:pPr>
            <a:r>
              <a:rPr lang="en-US" sz="2000" b="1" dirty="0">
                <a:latin typeface="Franklin Gothic Book" pitchFamily="34" charset="0"/>
                <a:ea typeface="Calibri" pitchFamily="34" charset="0"/>
              </a:rPr>
              <a:t> 6. Teachers must make certain that their </a:t>
            </a:r>
            <a:r>
              <a:rPr lang="en-US" sz="2000" b="1" dirty="0" smtClean="0">
                <a:latin typeface="Franklin Gothic Book" pitchFamily="34" charset="0"/>
                <a:ea typeface="Calibri" pitchFamily="34" charset="0"/>
              </a:rPr>
              <a:t>students </a:t>
            </a:r>
            <a:r>
              <a:rPr lang="en-US" sz="2000" b="1" dirty="0">
                <a:latin typeface="Franklin Gothic Book" pitchFamily="34" charset="0"/>
                <a:ea typeface="Calibri" pitchFamily="34" charset="0"/>
              </a:rPr>
              <a:t>know and understand "the routine.".</a:t>
            </a: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7. Teachers must identify their problem times.</a:t>
            </a: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8. Teachers must remember that </a:t>
            </a:r>
            <a:r>
              <a:rPr lang="en-US" sz="2000" b="1" dirty="0" smtClean="0">
                <a:latin typeface="Franklin Gothic Book" pitchFamily="34" charset="0"/>
                <a:ea typeface="Calibri" pitchFamily="34" charset="0"/>
              </a:rPr>
              <a:t>students </a:t>
            </a:r>
            <a:r>
              <a:rPr lang="en-US" sz="2000" b="1" dirty="0">
                <a:latin typeface="Franklin Gothic Book" pitchFamily="34" charset="0"/>
                <a:ea typeface="Calibri" pitchFamily="34" charset="0"/>
              </a:rPr>
              <a:t>are not "little adults".</a:t>
            </a:r>
          </a:p>
          <a:p>
            <a:pPr marL="257175" algn="l" rtl="0">
              <a:lnSpc>
                <a:spcPct val="115000"/>
              </a:lnSpc>
            </a:pPr>
            <a:endParaRPr lang="en-US" sz="2000" b="1" dirty="0">
              <a:latin typeface="Franklin Gothic Book" pitchFamily="34" charset="0"/>
              <a:ea typeface="Calibri" pitchFamily="34" charset="0"/>
            </a:endParaRPr>
          </a:p>
          <a:p>
            <a:pPr marL="257175" algn="l" rtl="0">
              <a:lnSpc>
                <a:spcPct val="115000"/>
              </a:lnSpc>
            </a:pPr>
            <a:r>
              <a:rPr lang="en-US" sz="2000" b="1" dirty="0">
                <a:latin typeface="Franklin Gothic Book" pitchFamily="34" charset="0"/>
                <a:ea typeface="Calibri" pitchFamily="34" charset="0"/>
              </a:rPr>
              <a:t> 9. Teachers must give evidence that they genuinely like and respect their </a:t>
            </a:r>
            <a:r>
              <a:rPr lang="en-US" sz="2000" b="1" dirty="0" smtClean="0">
                <a:latin typeface="Franklin Gothic Book" pitchFamily="34" charset="0"/>
                <a:ea typeface="Calibri" pitchFamily="34" charset="0"/>
              </a:rPr>
              <a:t>students</a:t>
            </a:r>
            <a:r>
              <a:rPr lang="en-US" sz="2000" b="1" dirty="0">
                <a:latin typeface="Franklin Gothic Book" pitchFamily="34" charset="0"/>
                <a:ea typeface="Calibri" pitchFamily="34" charset="0"/>
              </a:rPr>
              <a:t>. Most of these techniques can be seen as caring actions taken by a teacher whose</a:t>
            </a:r>
          </a:p>
          <a:p>
            <a:pPr marL="257175" algn="l" rtl="0">
              <a:lnSpc>
                <a:spcPct val="115000"/>
              </a:lnSpc>
              <a:spcAft>
                <a:spcPts val="1000"/>
              </a:spcAft>
            </a:pPr>
            <a:r>
              <a:rPr lang="en-US" sz="2000" b="1" dirty="0">
                <a:latin typeface="Franklin Gothic Book" pitchFamily="34" charset="0"/>
                <a:ea typeface="Calibri" pitchFamily="34" charset="0"/>
              </a:rPr>
              <a:t>role goes far beyond merely being a school district employee.</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Rectángulo"/>
          <p:cNvSpPr>
            <a:spLocks noChangeArrowheads="1"/>
          </p:cNvSpPr>
          <p:nvPr/>
        </p:nvSpPr>
        <p:spPr bwMode="auto">
          <a:xfrm>
            <a:off x="685800" y="358775"/>
            <a:ext cx="8001000" cy="5121275"/>
          </a:xfrm>
          <a:prstGeom prst="rect">
            <a:avLst/>
          </a:prstGeom>
          <a:noFill/>
          <a:ln w="9525">
            <a:noFill/>
            <a:miter lim="800000"/>
            <a:headEnd/>
            <a:tailEnd/>
          </a:ln>
        </p:spPr>
        <p:txBody>
          <a:bodyPr>
            <a:spAutoFit/>
          </a:bodyPr>
          <a:lstStyle/>
          <a:p>
            <a:pPr marL="257175" algn="l" rtl="0">
              <a:lnSpc>
                <a:spcPct val="115000"/>
              </a:lnSpc>
            </a:pPr>
            <a:r>
              <a:rPr lang="en-US" sz="2200" b="1" u="sng" dirty="0">
                <a:latin typeface="Franklin Gothic Book" pitchFamily="34" charset="0"/>
                <a:ea typeface="Calibri" pitchFamily="34" charset="0"/>
              </a:rPr>
              <a:t>Teachers’ motivation:</a:t>
            </a:r>
          </a:p>
          <a:p>
            <a:pPr marL="257175" algn="l" rtl="0">
              <a:lnSpc>
                <a:spcPct val="115000"/>
              </a:lnSpc>
            </a:pPr>
            <a:endParaRPr lang="en-US" sz="2200" u="sng" dirty="0">
              <a:latin typeface="Franklin Gothic Book" pitchFamily="34" charset="0"/>
              <a:ea typeface="Calibri" pitchFamily="34" charset="0"/>
            </a:endParaRPr>
          </a:p>
          <a:p>
            <a:pPr marL="257175" algn="l" rtl="0">
              <a:lnSpc>
                <a:spcPct val="115000"/>
              </a:lnSpc>
              <a:buFontTx/>
              <a:buChar char="-"/>
            </a:pPr>
            <a:r>
              <a:rPr lang="en-US" sz="2200" b="1" dirty="0">
                <a:latin typeface="Franklin Gothic Book" pitchFamily="34" charset="0"/>
                <a:ea typeface="Calibri" pitchFamily="34" charset="0"/>
              </a:rPr>
              <a:t> Learning is a process of interaction between teachers and students as they both participate in the learning process, but with more weight given to teachers to show the way.</a:t>
            </a:r>
          </a:p>
          <a:p>
            <a:pPr marL="257175" algn="l" rtl="0">
              <a:lnSpc>
                <a:spcPct val="115000"/>
              </a:lnSpc>
              <a:buFontTx/>
              <a:buChar char="-"/>
            </a:pPr>
            <a:endParaRPr lang="en-US" sz="2200" b="1" dirty="0">
              <a:latin typeface="Franklin Gothic Book" pitchFamily="34" charset="0"/>
              <a:ea typeface="Calibri" pitchFamily="34" charset="0"/>
            </a:endParaRPr>
          </a:p>
          <a:p>
            <a:pPr marL="257175" algn="l" rtl="0">
              <a:lnSpc>
                <a:spcPct val="115000"/>
              </a:lnSpc>
            </a:pPr>
            <a:r>
              <a:rPr lang="en-US" sz="2200" b="1" dirty="0">
                <a:latin typeface="Franklin Gothic Book" pitchFamily="34" charset="0"/>
                <a:ea typeface="Calibri" pitchFamily="34" charset="0"/>
              </a:rPr>
              <a:t> </a:t>
            </a:r>
          </a:p>
          <a:p>
            <a:pPr marL="257175" algn="l" rtl="0">
              <a:lnSpc>
                <a:spcPct val="115000"/>
              </a:lnSpc>
              <a:buFontTx/>
              <a:buChar char="-"/>
            </a:pPr>
            <a:r>
              <a:rPr lang="en-US" sz="2200" b="1" dirty="0">
                <a:latin typeface="Franklin Gothic Book" pitchFamily="34" charset="0"/>
                <a:ea typeface="Calibri" pitchFamily="34" charset="0"/>
              </a:rPr>
              <a:t> Motivation of teachers helps to retain teachers at their work places and it includes “materials and psychological needs” as pay on its own does not increase motivation among teachers; however </a:t>
            </a:r>
            <a:r>
              <a:rPr lang="en-US" sz="2200" b="1" dirty="0" smtClean="0">
                <a:latin typeface="Franklin Gothic Book" pitchFamily="34" charset="0"/>
                <a:ea typeface="Calibri" pitchFamily="34" charset="0"/>
              </a:rPr>
              <a:t>financial </a:t>
            </a:r>
            <a:r>
              <a:rPr lang="en-US" sz="2200" b="1" dirty="0">
                <a:latin typeface="Franklin Gothic Book" pitchFamily="34" charset="0"/>
                <a:ea typeface="Calibri" pitchFamily="34" charset="0"/>
              </a:rPr>
              <a:t>motives are likely to be dominant among teachers in less developed countries. </a:t>
            </a:r>
          </a:p>
          <a:p>
            <a:pPr marL="257175" algn="l" rtl="0">
              <a:lnSpc>
                <a:spcPct val="115000"/>
              </a:lnSpc>
              <a:buFontTx/>
              <a:buChar char="-"/>
            </a:pPr>
            <a:endParaRPr lang="en-US" sz="2200" b="1" dirty="0">
              <a:latin typeface="Franklin Gothic Book" pitchFamily="34" charset="0"/>
              <a:ea typeface="Calibri" pitchFamily="34"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 y="228600"/>
            <a:ext cx="8686800" cy="6401240"/>
          </a:xfrm>
          <a:prstGeom prst="rect">
            <a:avLst/>
          </a:prstGeom>
        </p:spPr>
        <p:txBody>
          <a:bodyPr>
            <a:spAutoFit/>
          </a:bodyPr>
          <a:lstStyle/>
          <a:p>
            <a:pPr marL="257175" algn="l" rtl="0" fontAlgn="auto">
              <a:lnSpc>
                <a:spcPct val="115000"/>
              </a:lnSpc>
              <a:spcBef>
                <a:spcPts val="0"/>
              </a:spcBef>
              <a:spcAft>
                <a:spcPts val="0"/>
              </a:spcAft>
              <a:defRPr/>
            </a:pPr>
            <a:r>
              <a:rPr lang="en-US" sz="2200" b="1" u="sng" dirty="0">
                <a:latin typeface="+mn-lt"/>
                <a:ea typeface="Calibri"/>
                <a:cs typeface="Arial"/>
              </a:rPr>
              <a:t>Challenges in the motivation of teachers</a:t>
            </a:r>
          </a:p>
          <a:p>
            <a:pPr marL="257175" algn="l" rtl="0" fontAlgn="auto">
              <a:lnSpc>
                <a:spcPct val="115000"/>
              </a:lnSpc>
              <a:spcBef>
                <a:spcPts val="0"/>
              </a:spcBef>
              <a:spcAft>
                <a:spcPts val="0"/>
              </a:spcAft>
              <a:defRPr/>
            </a:pPr>
            <a:endParaRPr lang="en-US" b="1" u="sng" dirty="0">
              <a:latin typeface="+mn-lt"/>
              <a:ea typeface="Calibri"/>
              <a:cs typeface="Arial"/>
            </a:endParaRPr>
          </a:p>
          <a:p>
            <a:pPr marL="257175" algn="l" rtl="0" fontAlgn="auto">
              <a:lnSpc>
                <a:spcPct val="115000"/>
              </a:lnSpc>
              <a:spcBef>
                <a:spcPts val="0"/>
              </a:spcBef>
              <a:spcAft>
                <a:spcPts val="0"/>
              </a:spcAft>
              <a:defRPr/>
            </a:pPr>
            <a:r>
              <a:rPr lang="en-US" sz="2000" b="1" dirty="0">
                <a:latin typeface="+mn-lt"/>
                <a:ea typeface="Calibri"/>
                <a:cs typeface="Arial"/>
              </a:rPr>
              <a:t> </a:t>
            </a:r>
            <a:r>
              <a:rPr lang="en-US" sz="2000" b="1" dirty="0" smtClean="0">
                <a:latin typeface="+mn-lt"/>
                <a:ea typeface="Calibri"/>
                <a:cs typeface="Arial"/>
              </a:rPr>
              <a:t>(Teachers </a:t>
            </a:r>
            <a:r>
              <a:rPr lang="en-US" sz="2000" b="1" dirty="0">
                <a:latin typeface="+mn-lt"/>
                <a:ea typeface="Calibri"/>
                <a:cs typeface="Arial"/>
              </a:rPr>
              <a:t>are “key determinant of student achievement in the quality of teaching </a:t>
            </a:r>
            <a:r>
              <a:rPr lang="en-US" sz="2000" b="1" dirty="0" smtClean="0">
                <a:latin typeface="+mn-lt"/>
                <a:ea typeface="Calibri"/>
                <a:cs typeface="Arial"/>
              </a:rPr>
              <a:t>).</a:t>
            </a:r>
            <a:endParaRPr lang="en-US" sz="2000" b="1" dirty="0">
              <a:latin typeface="+mn-lt"/>
              <a:ea typeface="Calibri"/>
              <a:cs typeface="Arial"/>
            </a:endParaRPr>
          </a:p>
          <a:p>
            <a:pPr marL="257175" algn="l" rtl="0" fontAlgn="auto">
              <a:lnSpc>
                <a:spcPct val="115000"/>
              </a:lnSpc>
              <a:spcBef>
                <a:spcPts val="0"/>
              </a:spcBef>
              <a:spcAft>
                <a:spcPts val="0"/>
              </a:spcAft>
              <a:buFontTx/>
              <a:buChar char="-"/>
              <a:defRPr/>
            </a:pPr>
            <a:r>
              <a:rPr lang="en-US" sz="2000" b="1" dirty="0">
                <a:latin typeface="+mn-lt"/>
                <a:ea typeface="Calibri"/>
                <a:cs typeface="Arial"/>
              </a:rPr>
              <a:t> Governments should have good intentions to motivate teachers </a:t>
            </a:r>
            <a:r>
              <a:rPr lang="en-US" sz="2000" b="1" dirty="0" smtClean="0">
                <a:latin typeface="+mn-lt"/>
                <a:ea typeface="Calibri"/>
                <a:cs typeface="Arial"/>
              </a:rPr>
              <a:t>,but </a:t>
            </a:r>
            <a:r>
              <a:rPr lang="en-US" sz="2000" b="1" dirty="0">
                <a:latin typeface="+mn-lt"/>
                <a:ea typeface="Calibri"/>
                <a:cs typeface="Arial"/>
              </a:rPr>
              <a:t>the main problem is scarcity of resources. </a:t>
            </a:r>
          </a:p>
          <a:p>
            <a:pPr marL="257175" algn="l" rtl="0" fontAlgn="auto">
              <a:lnSpc>
                <a:spcPct val="115000"/>
              </a:lnSpc>
              <a:spcBef>
                <a:spcPts val="0"/>
              </a:spcBef>
              <a:spcAft>
                <a:spcPts val="0"/>
              </a:spcAft>
              <a:buFontTx/>
              <a:buChar char="-"/>
              <a:defRPr/>
            </a:pPr>
            <a:r>
              <a:rPr lang="en-US" sz="2000" b="1" dirty="0">
                <a:latin typeface="+mn-lt"/>
                <a:ea typeface="Calibri"/>
                <a:cs typeface="Arial"/>
              </a:rPr>
              <a:t> Governments must design policies and programs aimed specifically at improving    teachers incentives </a:t>
            </a:r>
            <a:r>
              <a:rPr lang="en-US" sz="2000" b="1" dirty="0" smtClean="0">
                <a:latin typeface="+mn-lt"/>
                <a:ea typeface="Calibri"/>
                <a:cs typeface="Arial"/>
              </a:rPr>
              <a:t>.</a:t>
            </a:r>
            <a:endParaRPr lang="en-US" sz="2000" b="1" dirty="0">
              <a:latin typeface="+mn-lt"/>
              <a:ea typeface="Calibri"/>
              <a:cs typeface="Arial"/>
            </a:endParaRPr>
          </a:p>
          <a:p>
            <a:pPr marL="257175" algn="l" rtl="0" fontAlgn="auto">
              <a:lnSpc>
                <a:spcPct val="115000"/>
              </a:lnSpc>
              <a:spcBef>
                <a:spcPts val="0"/>
              </a:spcBef>
              <a:spcAft>
                <a:spcPts val="0"/>
              </a:spcAft>
              <a:buFontTx/>
              <a:buChar char="-"/>
              <a:defRPr/>
            </a:pPr>
            <a:r>
              <a:rPr lang="en-US" sz="2000" b="1" dirty="0">
                <a:latin typeface="+mn-lt"/>
                <a:ea typeface="Calibri"/>
                <a:cs typeface="Arial"/>
              </a:rPr>
              <a:t> Governments should motivate teachers by enhancing “the status, morale and professionalism of teachers.</a:t>
            </a:r>
          </a:p>
          <a:p>
            <a:pPr marL="257175" algn="l" rtl="0" fontAlgn="auto">
              <a:lnSpc>
                <a:spcPct val="115000"/>
              </a:lnSpc>
              <a:spcBef>
                <a:spcPts val="0"/>
              </a:spcBef>
              <a:spcAft>
                <a:spcPts val="0"/>
              </a:spcAft>
              <a:buFontTx/>
              <a:buChar char="-"/>
              <a:defRPr/>
            </a:pPr>
            <a:endParaRPr lang="en-US" sz="2000" b="1" dirty="0">
              <a:latin typeface="+mn-lt"/>
              <a:ea typeface="Calibri"/>
              <a:cs typeface="Arial"/>
            </a:endParaRPr>
          </a:p>
          <a:p>
            <a:pPr marL="257175" algn="l" rtl="0" fontAlgn="auto">
              <a:lnSpc>
                <a:spcPct val="115000"/>
              </a:lnSpc>
              <a:spcBef>
                <a:spcPts val="0"/>
              </a:spcBef>
              <a:spcAft>
                <a:spcPts val="1000"/>
              </a:spcAft>
              <a:defRPr/>
            </a:pPr>
            <a:r>
              <a:rPr lang="en-US" sz="2000" b="1" dirty="0">
                <a:latin typeface="+mn-lt"/>
                <a:ea typeface="Calibri"/>
                <a:cs typeface="Arial"/>
              </a:rPr>
              <a:t> As it has been argued by the Global Campaign for </a:t>
            </a:r>
            <a:r>
              <a:rPr lang="en-US" sz="2000" b="1" dirty="0" smtClean="0">
                <a:latin typeface="+mn-lt"/>
                <a:ea typeface="Calibri"/>
                <a:cs typeface="Arial"/>
              </a:rPr>
              <a:t>Education (GCE 2003),  </a:t>
            </a:r>
            <a:r>
              <a:rPr lang="en-US" sz="2000" b="1" dirty="0">
                <a:latin typeface="+mn-lt"/>
                <a:ea typeface="Calibri"/>
                <a:cs typeface="Arial"/>
              </a:rPr>
              <a:t>the </a:t>
            </a:r>
            <a:r>
              <a:rPr lang="en-US" sz="2000" b="1" dirty="0" smtClean="0">
                <a:latin typeface="+mn-lt"/>
                <a:ea typeface="Calibri"/>
                <a:cs typeface="Arial"/>
              </a:rPr>
              <a:t>governments should </a:t>
            </a:r>
            <a:r>
              <a:rPr lang="en-US" sz="2000" b="1" dirty="0">
                <a:latin typeface="+mn-lt"/>
                <a:ea typeface="Calibri"/>
                <a:cs typeface="Arial"/>
              </a:rPr>
              <a:t>also increase revenue collection, fight seriously against corruption and   increase more accountability for public servants entrusted to provide services to teachers</a:t>
            </a:r>
            <a:r>
              <a:rPr lang="en-US" sz="2000" b="1" dirty="0" smtClean="0">
                <a:latin typeface="+mn-lt"/>
                <a:ea typeface="Calibri"/>
                <a:cs typeface="Arial"/>
              </a:rPr>
              <a:t>.</a:t>
            </a:r>
          </a:p>
          <a:p>
            <a:pPr marL="257175" algn="l" rtl="0" fontAlgn="auto">
              <a:lnSpc>
                <a:spcPct val="115000"/>
              </a:lnSpc>
              <a:spcBef>
                <a:spcPts val="0"/>
              </a:spcBef>
              <a:spcAft>
                <a:spcPts val="1000"/>
              </a:spcAft>
              <a:defRPr/>
            </a:pPr>
            <a:r>
              <a:rPr lang="en-US" sz="2400" b="1" dirty="0" smtClean="0">
                <a:latin typeface="+mn-lt"/>
                <a:ea typeface="Calibri"/>
                <a:cs typeface="Arial"/>
              </a:rPr>
              <a:t>                                 </a:t>
            </a:r>
            <a:endParaRPr lang="en-US" sz="2400" b="1" dirty="0">
              <a:latin typeface="+mn-lt"/>
              <a:ea typeface="Calibri"/>
              <a:cs typeface="Arial"/>
            </a:endParaRPr>
          </a:p>
          <a:p>
            <a:pPr algn="l" rtl="0" fontAlgn="auto">
              <a:lnSpc>
                <a:spcPct val="115000"/>
              </a:lnSpc>
              <a:spcBef>
                <a:spcPts val="0"/>
              </a:spcBef>
              <a:spcAft>
                <a:spcPts val="1000"/>
              </a:spcAft>
              <a:defRPr/>
            </a:pPr>
            <a:r>
              <a:rPr lang="en-US" b="1" dirty="0">
                <a:latin typeface="+mn-lt"/>
                <a:ea typeface="Calibri"/>
                <a:cs typeface="Arial"/>
              </a:rPr>
              <a:t> </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شكل بيضاوي 2"/>
          <p:cNvSpPr/>
          <p:nvPr/>
        </p:nvSpPr>
        <p:spPr>
          <a:xfrm>
            <a:off x="609600" y="990600"/>
            <a:ext cx="7315200" cy="52578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ar-JO"/>
          </a:p>
        </p:txBody>
      </p:sp>
      <p:sp>
        <p:nvSpPr>
          <p:cNvPr id="4" name="مستطيل 3"/>
          <p:cNvSpPr/>
          <p:nvPr/>
        </p:nvSpPr>
        <p:spPr>
          <a:xfrm>
            <a:off x="2057400" y="2667000"/>
            <a:ext cx="4101733" cy="1569660"/>
          </a:xfrm>
          <a:prstGeom prst="rect">
            <a:avLst/>
          </a:prstGeom>
          <a:noFill/>
        </p:spPr>
        <p:txBody>
          <a:bodyPr>
            <a:spAutoFit/>
          </a:bodyPr>
          <a:lstStyle/>
          <a:p>
            <a:pPr algn="ctr" rtl="0" fontAlgn="auto">
              <a:spcBef>
                <a:spcPts val="0"/>
              </a:spcBef>
              <a:spcAft>
                <a:spcPts val="0"/>
              </a:spcAft>
              <a:defRPr/>
            </a:pPr>
            <a:r>
              <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END</a:t>
            </a:r>
            <a:endParaRPr lang="ar-SA"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Rectángulo"/>
          <p:cNvSpPr>
            <a:spLocks noChangeArrowheads="1"/>
          </p:cNvSpPr>
          <p:nvPr/>
        </p:nvSpPr>
        <p:spPr bwMode="auto">
          <a:xfrm>
            <a:off x="914400" y="890588"/>
            <a:ext cx="7010400" cy="4338637"/>
          </a:xfrm>
          <a:prstGeom prst="rect">
            <a:avLst/>
          </a:prstGeom>
          <a:noFill/>
          <a:ln w="9525">
            <a:noFill/>
            <a:miter lim="800000"/>
            <a:headEnd/>
            <a:tailEnd/>
          </a:ln>
        </p:spPr>
        <p:txBody>
          <a:bodyPr>
            <a:spAutoFit/>
          </a:bodyPr>
          <a:lstStyle/>
          <a:p>
            <a:pPr algn="l" rtl="0">
              <a:lnSpc>
                <a:spcPct val="115000"/>
              </a:lnSpc>
              <a:spcAft>
                <a:spcPts val="1000"/>
              </a:spcAft>
            </a:pPr>
            <a:r>
              <a:rPr lang="en-US" sz="2400" b="1">
                <a:latin typeface="Franklin Gothic Book" pitchFamily="34" charset="0"/>
                <a:ea typeface="Calibri" pitchFamily="34" charset="0"/>
              </a:rPr>
              <a:t>Introduction</a:t>
            </a:r>
            <a:endParaRPr lang="en-US">
              <a:latin typeface="Franklin Gothic Book" pitchFamily="34" charset="0"/>
              <a:ea typeface="Calibri" pitchFamily="34" charset="0"/>
            </a:endParaRPr>
          </a:p>
          <a:p>
            <a:pPr algn="l" rtl="0">
              <a:lnSpc>
                <a:spcPct val="200000"/>
              </a:lnSpc>
              <a:spcAft>
                <a:spcPts val="1000"/>
              </a:spcAft>
            </a:pPr>
            <a:r>
              <a:rPr lang="en-US" sz="2000" b="1">
                <a:latin typeface="Franklin Gothic Book" pitchFamily="34" charset="0"/>
                <a:ea typeface="Calibri" pitchFamily="34" charset="0"/>
              </a:rPr>
              <a:t>        Teaching is the greatest job on earth,” proclaims Dan Langendorfer, a 16-yr. Classroom veteran.  The key to maintaining his motivation, he says, is finding the joy in helping students succeed: “As teachers, we feel successful if the students are successful.  So, anything I do to make this happen makes me a happier person.”</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Rectángulo"/>
          <p:cNvSpPr>
            <a:spLocks noChangeArrowheads="1"/>
          </p:cNvSpPr>
          <p:nvPr/>
        </p:nvSpPr>
        <p:spPr bwMode="auto">
          <a:xfrm>
            <a:off x="762000" y="304800"/>
            <a:ext cx="7467600" cy="5463034"/>
          </a:xfrm>
          <a:prstGeom prst="rect">
            <a:avLst/>
          </a:prstGeom>
          <a:noFill/>
          <a:ln w="9525">
            <a:noFill/>
            <a:miter lim="800000"/>
            <a:headEnd/>
            <a:tailEnd/>
          </a:ln>
        </p:spPr>
        <p:txBody>
          <a:bodyPr>
            <a:spAutoFit/>
          </a:bodyPr>
          <a:lstStyle/>
          <a:p>
            <a:pPr algn="l" rtl="0">
              <a:lnSpc>
                <a:spcPct val="200000"/>
              </a:lnSpc>
              <a:spcAft>
                <a:spcPts val="1000"/>
              </a:spcAft>
              <a:buFont typeface="Arial" pitchFamily="34" charset="0"/>
              <a:buChar char="•"/>
            </a:pPr>
            <a:r>
              <a:rPr lang="en-US" b="1" dirty="0">
                <a:latin typeface="Franklin Gothic Book" pitchFamily="34" charset="0"/>
                <a:ea typeface="Calibri" pitchFamily="34" charset="0"/>
              </a:rPr>
              <a:t> Motivation is one of the key issues in language learning and skills to motivate learners are crucial for language teachers. </a:t>
            </a:r>
          </a:p>
          <a:p>
            <a:pPr algn="l" rtl="0">
              <a:lnSpc>
                <a:spcPct val="200000"/>
              </a:lnSpc>
              <a:spcAft>
                <a:spcPts val="1000"/>
              </a:spcAft>
            </a:pPr>
            <a:r>
              <a:rPr lang="en-US" b="1" dirty="0">
                <a:latin typeface="Franklin Gothic Book" pitchFamily="34" charset="0"/>
                <a:ea typeface="Calibri" pitchFamily="34" charset="0"/>
              </a:rPr>
              <a:t> Motivation is an abstract, hypothetical concept that we use to explain why people think and behave as they do (Dörnyei, 2001). </a:t>
            </a:r>
            <a:endParaRPr lang="en-US" b="1" dirty="0" smtClean="0">
              <a:latin typeface="Franklin Gothic Book" pitchFamily="34" charset="0"/>
              <a:ea typeface="Calibri" pitchFamily="34" charset="0"/>
            </a:endParaRPr>
          </a:p>
          <a:p>
            <a:pPr algn="l" rtl="0">
              <a:lnSpc>
                <a:spcPct val="200000"/>
              </a:lnSpc>
              <a:spcAft>
                <a:spcPts val="1000"/>
              </a:spcAft>
            </a:pPr>
            <a:r>
              <a:rPr lang="en-US" b="1" dirty="0" smtClean="0">
                <a:latin typeface="Franklin Gothic Book" pitchFamily="34" charset="0"/>
                <a:ea typeface="Calibri" pitchFamily="34" charset="0"/>
              </a:rPr>
              <a:t>motivation  </a:t>
            </a:r>
            <a:r>
              <a:rPr lang="en-US" b="1" dirty="0">
                <a:latin typeface="Franklin Gothic Book" pitchFamily="34" charset="0"/>
                <a:ea typeface="Calibri" pitchFamily="34" charset="0"/>
              </a:rPr>
              <a:t>is responsible for the choice of a particular action and the effort expended on it and the persistence with it. </a:t>
            </a:r>
          </a:p>
          <a:p>
            <a:pPr algn="l" rtl="0">
              <a:lnSpc>
                <a:spcPct val="200000"/>
              </a:lnSpc>
              <a:spcAft>
                <a:spcPts val="1000"/>
              </a:spcAft>
              <a:buFont typeface="Arial" pitchFamily="34" charset="0"/>
              <a:buChar char="•"/>
            </a:pPr>
            <a:r>
              <a:rPr lang="en-US" b="1" dirty="0">
                <a:latin typeface="Franklin Gothic Book" pitchFamily="34" charset="0"/>
                <a:ea typeface="Calibri" pitchFamily="34" charset="0"/>
              </a:rPr>
              <a:t> Therefore, motivation explains why people decide to do something, how hard they are going to pursue it ,and how long they are willing to sustain the activity (Dörnyei, 2001, 7).</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Rectángulo"/>
          <p:cNvSpPr>
            <a:spLocks noChangeArrowheads="1"/>
          </p:cNvSpPr>
          <p:nvPr/>
        </p:nvSpPr>
        <p:spPr bwMode="auto">
          <a:xfrm>
            <a:off x="457200" y="533400"/>
            <a:ext cx="7696200" cy="5288627"/>
          </a:xfrm>
          <a:prstGeom prst="rect">
            <a:avLst/>
          </a:prstGeom>
          <a:noFill/>
          <a:ln w="9525">
            <a:noFill/>
            <a:miter lim="800000"/>
            <a:headEnd/>
            <a:tailEnd/>
          </a:ln>
        </p:spPr>
        <p:txBody>
          <a:bodyPr>
            <a:spAutoFit/>
          </a:bodyPr>
          <a:lstStyle/>
          <a:p>
            <a:pPr algn="l" rtl="0">
              <a:lnSpc>
                <a:spcPct val="115000"/>
              </a:lnSpc>
              <a:spcAft>
                <a:spcPts val="1000"/>
              </a:spcAft>
              <a:buFont typeface="Arial" pitchFamily="34" charset="0"/>
              <a:buChar char="•"/>
            </a:pPr>
            <a:r>
              <a:rPr lang="en-US" sz="2000" b="1" dirty="0">
                <a:latin typeface="Franklin Gothic Book" pitchFamily="34" charset="0"/>
                <a:ea typeface="Calibri" pitchFamily="34" charset="0"/>
              </a:rPr>
              <a:t>Motivation is a combination of many different aspects that comprise a part  of teachers' pedagogical knowledge. </a:t>
            </a:r>
          </a:p>
          <a:p>
            <a:pPr algn="l" rtl="0">
              <a:lnSpc>
                <a:spcPct val="115000"/>
              </a:lnSpc>
              <a:spcAft>
                <a:spcPts val="1000"/>
              </a:spcAft>
              <a:buFont typeface="Arial" pitchFamily="34" charset="0"/>
              <a:buChar char="•"/>
            </a:pPr>
            <a:r>
              <a:rPr lang="en-US" sz="2000" b="1" dirty="0">
                <a:latin typeface="Franklin Gothic Book" pitchFamily="34" charset="0"/>
                <a:ea typeface="Calibri" pitchFamily="34" charset="0"/>
              </a:rPr>
              <a:t> Teachers must realize that to maintain and be successful with all of the techniques at all times is impossible. </a:t>
            </a:r>
          </a:p>
          <a:p>
            <a:pPr algn="l" rtl="0">
              <a:lnSpc>
                <a:spcPct val="115000"/>
              </a:lnSpc>
              <a:spcAft>
                <a:spcPts val="1000"/>
              </a:spcAft>
              <a:buFont typeface="Arial" pitchFamily="34" charset="0"/>
              <a:buChar char="•"/>
            </a:pPr>
            <a:r>
              <a:rPr lang="en-US" sz="2000" b="1" dirty="0">
                <a:latin typeface="Franklin Gothic Book" pitchFamily="34" charset="0"/>
                <a:ea typeface="Calibri" pitchFamily="34" charset="0"/>
              </a:rPr>
              <a:t> Gaining experience and using some of these techniques will help any teacher feel a little better about the quality of his or her </a:t>
            </a:r>
            <a:r>
              <a:rPr lang="en-US" sz="2000" b="1" dirty="0" smtClean="0">
                <a:latin typeface="Franklin Gothic Book" pitchFamily="34" charset="0"/>
                <a:ea typeface="Calibri" pitchFamily="34" charset="0"/>
              </a:rPr>
              <a:t>teaching.</a:t>
            </a:r>
            <a:endParaRPr lang="en-US" sz="2000" b="1" dirty="0">
              <a:latin typeface="Franklin Gothic Book" pitchFamily="34" charset="0"/>
              <a:ea typeface="Calibri" pitchFamily="34" charset="0"/>
            </a:endParaRPr>
          </a:p>
          <a:p>
            <a:pPr algn="l" rtl="0">
              <a:lnSpc>
                <a:spcPct val="115000"/>
              </a:lnSpc>
              <a:spcAft>
                <a:spcPts val="1000"/>
              </a:spcAft>
              <a:buFont typeface="Arial" pitchFamily="34" charset="0"/>
              <a:buChar char="•"/>
            </a:pPr>
            <a:r>
              <a:rPr lang="en-US" sz="2000" b="1" dirty="0">
                <a:latin typeface="Franklin Gothic Book" pitchFamily="34" charset="0"/>
                <a:ea typeface="Calibri" pitchFamily="34" charset="0"/>
              </a:rPr>
              <a:t> The teacher must realize that the quality of a learning experience lies in the teacher's ability to create that quality. </a:t>
            </a:r>
          </a:p>
          <a:p>
            <a:pPr algn="l" rtl="0">
              <a:lnSpc>
                <a:spcPct val="115000"/>
              </a:lnSpc>
              <a:spcAft>
                <a:spcPts val="1000"/>
              </a:spcAft>
              <a:buFont typeface="Arial" pitchFamily="34" charset="0"/>
              <a:buChar char="•"/>
            </a:pPr>
            <a:r>
              <a:rPr lang="en-US" sz="2000" b="1" dirty="0">
                <a:latin typeface="Franklin Gothic Book" pitchFamily="34" charset="0"/>
                <a:ea typeface="Calibri" pitchFamily="34" charset="0"/>
              </a:rPr>
              <a:t> Escalante puts this idea into perspective: "The owner of the future will be the person who is the owner of his or her own human resources, and human resources are the product of high quality in education"</a:t>
            </a:r>
          </a:p>
          <a:p>
            <a:pPr algn="l" rtl="0"/>
            <a:r>
              <a:rPr lang="en-US" sz="2000" b="1" dirty="0">
                <a:latin typeface="Franklin Gothic Book" pitchFamily="34" charset="0"/>
                <a:ea typeface="Calibri" pitchFamily="34" charset="0"/>
              </a:rPr>
              <a:t>(Meek, 1989, p. 47).</a:t>
            </a:r>
            <a:endParaRPr lang="en-US" sz="2000" b="1" dirty="0">
              <a:latin typeface="Franklin Gothic Book"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Rectángulo"/>
          <p:cNvSpPr>
            <a:spLocks noChangeArrowheads="1"/>
          </p:cNvSpPr>
          <p:nvPr/>
        </p:nvSpPr>
        <p:spPr bwMode="auto">
          <a:xfrm>
            <a:off x="1143000" y="1066800"/>
            <a:ext cx="7086600" cy="4856458"/>
          </a:xfrm>
          <a:prstGeom prst="rect">
            <a:avLst/>
          </a:prstGeom>
          <a:noFill/>
          <a:ln w="9525">
            <a:noFill/>
            <a:miter lim="800000"/>
            <a:headEnd/>
            <a:tailEnd/>
          </a:ln>
        </p:spPr>
        <p:txBody>
          <a:bodyPr>
            <a:spAutoFit/>
          </a:bodyPr>
          <a:lstStyle/>
          <a:p>
            <a:pPr algn="l" rtl="0">
              <a:lnSpc>
                <a:spcPct val="115000"/>
              </a:lnSpc>
              <a:spcAft>
                <a:spcPts val="1000"/>
              </a:spcAft>
              <a:buFont typeface="Arial" pitchFamily="34" charset="0"/>
              <a:buChar char="•"/>
            </a:pPr>
            <a:r>
              <a:rPr lang="en-US" sz="2400" dirty="0" smtClean="0">
                <a:latin typeface="Franklin Gothic Book (النص الأس"/>
                <a:ea typeface="Calibri" pitchFamily="34" charset="0"/>
              </a:rPr>
              <a:t>Teachers </a:t>
            </a:r>
            <a:r>
              <a:rPr lang="en-US" sz="2400" dirty="0">
                <a:latin typeface="Franklin Gothic Book (النص الأس"/>
                <a:ea typeface="Calibri" pitchFamily="34" charset="0"/>
              </a:rPr>
              <a:t>provide an extremely important product: </a:t>
            </a:r>
            <a:r>
              <a:rPr lang="en-US" sz="2400" b="1" dirty="0">
                <a:latin typeface="Franklin Gothic Book (النص الأس"/>
                <a:ea typeface="Calibri" pitchFamily="34" charset="0"/>
              </a:rPr>
              <a:t>the future</a:t>
            </a:r>
            <a:r>
              <a:rPr lang="en-US" sz="2400" dirty="0">
                <a:latin typeface="Franklin Gothic Book (النص الأس"/>
                <a:ea typeface="Calibri" pitchFamily="34" charset="0"/>
              </a:rPr>
              <a:t>. If we are going to maintain quality in that product, it will require the use of all the potential effectiveness within each individual teacher. </a:t>
            </a:r>
            <a:endParaRPr lang="en-US" sz="2400" dirty="0" smtClean="0">
              <a:latin typeface="Franklin Gothic Book (النص الأس"/>
              <a:ea typeface="Calibri" pitchFamily="34" charset="0"/>
            </a:endParaRPr>
          </a:p>
          <a:p>
            <a:pPr algn="l" rtl="0">
              <a:lnSpc>
                <a:spcPct val="115000"/>
              </a:lnSpc>
              <a:spcAft>
                <a:spcPts val="1000"/>
              </a:spcAft>
              <a:buFont typeface="Arial" pitchFamily="34" charset="0"/>
              <a:buChar char="•"/>
            </a:pPr>
            <a:r>
              <a:rPr lang="en-US" sz="2400" dirty="0" smtClean="0">
                <a:latin typeface="Franklin Gothic Book (النص الأس"/>
                <a:ea typeface="Calibri" pitchFamily="34" charset="0"/>
              </a:rPr>
              <a:t>The </a:t>
            </a:r>
            <a:r>
              <a:rPr lang="en-US" sz="2400" dirty="0">
                <a:latin typeface="Franklin Gothic Book (النص الأس"/>
                <a:ea typeface="Calibri" pitchFamily="34" charset="0"/>
              </a:rPr>
              <a:t>words of a former Teacher of the Year in the Philadelphia schools are a challenge to all teachers: "</a:t>
            </a:r>
            <a:r>
              <a:rPr lang="en-US" sz="2400" b="1" dirty="0">
                <a:latin typeface="Franklin Gothic Book (النص الأس"/>
                <a:ea typeface="Calibri" pitchFamily="34" charset="0"/>
              </a:rPr>
              <a:t>Human beings learn best by example and by doing; if our students see us doing, it is possible that they may do more themselves" </a:t>
            </a:r>
            <a:r>
              <a:rPr lang="en-US" sz="2400" dirty="0">
                <a:latin typeface="Franklin Gothic Book (النص الأس"/>
                <a:ea typeface="Calibri" pitchFamily="34" charset="0"/>
              </a:rPr>
              <a:t>(Jantzen, 1988, p. 33).</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38200" y="1676400"/>
            <a:ext cx="7696200" cy="3025775"/>
          </a:xfrm>
          <a:prstGeom prst="rect">
            <a:avLst/>
          </a:prstGeom>
        </p:spPr>
        <p:txBody>
          <a:bodyPr>
            <a:spAutoFit/>
          </a:bodyPr>
          <a:lstStyle/>
          <a:p>
            <a:pPr algn="l" rtl="0" fontAlgn="auto">
              <a:lnSpc>
                <a:spcPct val="115000"/>
              </a:lnSpc>
              <a:spcBef>
                <a:spcPts val="0"/>
              </a:spcBef>
              <a:spcAft>
                <a:spcPts val="1000"/>
              </a:spcAft>
              <a:defRPr/>
            </a:pPr>
            <a:r>
              <a:rPr lang="en-US" sz="2400" b="1" i="1" dirty="0">
                <a:latin typeface="+mn-lt"/>
                <a:ea typeface="Calibri"/>
                <a:cs typeface="Arial"/>
              </a:rPr>
              <a:t>* Three factors to be taken into consideration in a motivating teacher</a:t>
            </a:r>
            <a:r>
              <a:rPr lang="en-US" sz="2400" b="1" dirty="0">
                <a:latin typeface="+mn-lt"/>
                <a:ea typeface="Calibri"/>
                <a:cs typeface="Arial"/>
              </a:rPr>
              <a:t>:</a:t>
            </a:r>
          </a:p>
          <a:p>
            <a:pPr algn="l" rtl="0" fontAlgn="auto">
              <a:lnSpc>
                <a:spcPct val="115000"/>
              </a:lnSpc>
              <a:spcBef>
                <a:spcPts val="0"/>
              </a:spcBef>
              <a:spcAft>
                <a:spcPts val="1000"/>
              </a:spcAft>
              <a:defRPr/>
            </a:pPr>
            <a:endParaRPr lang="en-US" sz="2400" b="1" dirty="0">
              <a:latin typeface="+mn-lt"/>
              <a:ea typeface="Calibri"/>
              <a:cs typeface="Arial"/>
            </a:endParaRPr>
          </a:p>
          <a:p>
            <a:pPr algn="l" rtl="0" fontAlgn="auto">
              <a:lnSpc>
                <a:spcPct val="115000"/>
              </a:lnSpc>
              <a:spcBef>
                <a:spcPts val="0"/>
              </a:spcBef>
              <a:spcAft>
                <a:spcPts val="1000"/>
              </a:spcAft>
              <a:defRPr/>
            </a:pPr>
            <a:endParaRPr lang="en-US" sz="2400" b="1" dirty="0">
              <a:latin typeface="+mn-lt"/>
              <a:ea typeface="Calibri"/>
              <a:cs typeface="Arial"/>
            </a:endParaRPr>
          </a:p>
          <a:p>
            <a:pPr marL="342900" indent="-342900" algn="l" rtl="0" fontAlgn="auto">
              <a:lnSpc>
                <a:spcPct val="115000"/>
              </a:lnSpc>
              <a:spcBef>
                <a:spcPts val="0"/>
              </a:spcBef>
              <a:spcAft>
                <a:spcPts val="1000"/>
              </a:spcAft>
              <a:buFont typeface="+mj-lt"/>
              <a:buAutoNum type="arabicPeriod"/>
              <a:defRPr/>
            </a:pPr>
            <a:r>
              <a:rPr lang="en-US" sz="2400" b="1" u="sng" dirty="0">
                <a:latin typeface="+mn-lt"/>
                <a:ea typeface="Calibri"/>
                <a:cs typeface="Arial"/>
              </a:rPr>
              <a:t>How the individual style and personality of the teacher is of utmost importance in motivating students to learn. </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Rectángulo"/>
          <p:cNvSpPr>
            <a:spLocks noChangeArrowheads="1"/>
          </p:cNvSpPr>
          <p:nvPr/>
        </p:nvSpPr>
        <p:spPr bwMode="auto">
          <a:xfrm>
            <a:off x="762000" y="762000"/>
            <a:ext cx="7391400" cy="5121275"/>
          </a:xfrm>
          <a:prstGeom prst="rect">
            <a:avLst/>
          </a:prstGeom>
          <a:noFill/>
          <a:ln w="9525">
            <a:noFill/>
            <a:miter lim="800000"/>
            <a:headEnd/>
            <a:tailEnd/>
          </a:ln>
        </p:spPr>
        <p:txBody>
          <a:bodyPr>
            <a:spAutoFit/>
          </a:bodyPr>
          <a:lstStyle/>
          <a:p>
            <a:pPr marL="257175" algn="l" rtl="0">
              <a:lnSpc>
                <a:spcPct val="115000"/>
              </a:lnSpc>
              <a:buFontTx/>
              <a:buChar char="-"/>
            </a:pPr>
            <a:r>
              <a:rPr lang="en-US" sz="2200" b="1" dirty="0" smtClean="0">
                <a:latin typeface="Franklin Gothic Book" pitchFamily="34" charset="0"/>
                <a:ea typeface="Calibri" pitchFamily="34" charset="0"/>
              </a:rPr>
              <a:t> In </a:t>
            </a:r>
            <a:r>
              <a:rPr lang="en-US" sz="2200" b="1" dirty="0">
                <a:latin typeface="Franklin Gothic Book" pitchFamily="34" charset="0"/>
                <a:ea typeface="Calibri" pitchFamily="34" charset="0"/>
              </a:rPr>
              <a:t>the classroom, students want most to see instructors as real human beings.</a:t>
            </a:r>
          </a:p>
          <a:p>
            <a:pPr marL="257175" algn="l" rtl="0">
              <a:lnSpc>
                <a:spcPct val="115000"/>
              </a:lnSpc>
              <a:buFontTx/>
              <a:buChar char="-"/>
            </a:pPr>
            <a:endParaRPr lang="en-US" sz="2200" b="1" dirty="0">
              <a:latin typeface="Franklin Gothic Book" pitchFamily="34" charset="0"/>
              <a:ea typeface="Calibri" pitchFamily="34" charset="0"/>
            </a:endParaRPr>
          </a:p>
          <a:p>
            <a:pPr marL="257175" algn="l" rtl="0">
              <a:lnSpc>
                <a:spcPct val="115000"/>
              </a:lnSpc>
              <a:buFontTx/>
              <a:buChar char="-"/>
            </a:pPr>
            <a:r>
              <a:rPr lang="en-US" sz="2200" b="1" dirty="0" smtClean="0">
                <a:latin typeface="Franklin Gothic Book" pitchFamily="34" charset="0"/>
                <a:ea typeface="Calibri" pitchFamily="34" charset="0"/>
              </a:rPr>
              <a:t> </a:t>
            </a:r>
            <a:r>
              <a:rPr lang="en-US" sz="2200" b="1" dirty="0">
                <a:latin typeface="Franklin Gothic Book" pitchFamily="34" charset="0"/>
                <a:ea typeface="Calibri" pitchFamily="34" charset="0"/>
              </a:rPr>
              <a:t>A warm, genuine, sense of humor can reveal humanness a comfortable, secure attitude with themselves as instructors, with their course material (knowledge), with their students, and with their relationship with the students.</a:t>
            </a:r>
          </a:p>
          <a:p>
            <a:pPr marL="257175" algn="l" rtl="0">
              <a:lnSpc>
                <a:spcPct val="115000"/>
              </a:lnSpc>
              <a:buFontTx/>
              <a:buChar char="-"/>
            </a:pPr>
            <a:endParaRPr lang="en-US" sz="2200" b="1" dirty="0">
              <a:latin typeface="Franklin Gothic Book" pitchFamily="34" charset="0"/>
              <a:ea typeface="Calibri" pitchFamily="34" charset="0"/>
            </a:endParaRPr>
          </a:p>
          <a:p>
            <a:pPr marL="257175" algn="l" rtl="0">
              <a:lnSpc>
                <a:spcPct val="115000"/>
              </a:lnSpc>
              <a:buFontTx/>
              <a:buChar char="-"/>
            </a:pPr>
            <a:r>
              <a:rPr lang="en-US" sz="2200" b="1" dirty="0" smtClean="0">
                <a:latin typeface="Franklin Gothic Book" pitchFamily="34" charset="0"/>
                <a:ea typeface="Calibri" pitchFamily="34" charset="0"/>
              </a:rPr>
              <a:t> Weaver </a:t>
            </a:r>
            <a:r>
              <a:rPr lang="en-US" sz="2200" b="1" dirty="0">
                <a:latin typeface="Franklin Gothic Book" pitchFamily="34" charset="0"/>
                <a:ea typeface="Calibri" pitchFamily="34" charset="0"/>
              </a:rPr>
              <a:t>and Cotrell (1987) established a ten-step, systematic sequence for becoming more comfortable using humor in the classroom  :</a:t>
            </a:r>
          </a:p>
          <a:p>
            <a:pPr marL="257175" algn="l" rtl="0">
              <a:lnSpc>
                <a:spcPct val="115000"/>
              </a:lnSpc>
              <a:buFontTx/>
              <a:buChar char="-"/>
            </a:pPr>
            <a:endParaRPr lang="en-US" sz="2200" b="1" dirty="0">
              <a:latin typeface="Franklin Gothic Book" pitchFamily="34" charset="0"/>
              <a:ea typeface="Calibri"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1000" y="304800"/>
            <a:ext cx="8382000" cy="1919288"/>
          </a:xfrm>
          <a:prstGeom prst="rect">
            <a:avLst/>
          </a:prstGeom>
        </p:spPr>
        <p:txBody>
          <a:bodyPr>
            <a:spAutoFit/>
          </a:bodyPr>
          <a:lstStyle/>
          <a:p>
            <a:pPr marL="257175" algn="l" rtl="0" fontAlgn="auto">
              <a:lnSpc>
                <a:spcPct val="115000"/>
              </a:lnSpc>
              <a:spcBef>
                <a:spcPts val="0"/>
              </a:spcBef>
              <a:spcAft>
                <a:spcPts val="1000"/>
              </a:spcAft>
              <a:defRPr/>
            </a:pPr>
            <a:r>
              <a:rPr lang="en-US" sz="3200" b="1" dirty="0">
                <a:latin typeface="+mn-lt"/>
                <a:ea typeface="Calibri"/>
                <a:cs typeface="Arial"/>
              </a:rPr>
              <a:t> 1. Smile/Be light hearted.</a:t>
            </a:r>
          </a:p>
          <a:p>
            <a:pPr marL="257175" algn="l" rtl="0" fontAlgn="auto">
              <a:lnSpc>
                <a:spcPct val="115000"/>
              </a:lnSpc>
              <a:spcBef>
                <a:spcPts val="0"/>
              </a:spcBef>
              <a:spcAft>
                <a:spcPts val="1000"/>
              </a:spcAft>
              <a:defRPr/>
            </a:pPr>
            <a:r>
              <a:rPr lang="en-US" sz="3200" b="1" dirty="0">
                <a:solidFill>
                  <a:schemeClr val="accent1">
                    <a:lumMod val="50000"/>
                  </a:schemeClr>
                </a:solidFill>
                <a:latin typeface="+mn-lt"/>
                <a:ea typeface="Calibri"/>
                <a:cs typeface="Arial"/>
              </a:rPr>
              <a:t>( If your inside beautiful, you can see the whole world beautiful.)</a:t>
            </a:r>
          </a:p>
        </p:txBody>
      </p:sp>
      <p:pic>
        <p:nvPicPr>
          <p:cNvPr id="3" name="Picture 2" descr="happyTeacher.png"/>
          <p:cNvPicPr>
            <a:picLocks noChangeAspect="1"/>
          </p:cNvPicPr>
          <p:nvPr/>
        </p:nvPicPr>
        <p:blipFill>
          <a:blip r:embed="rId2" cstate="print"/>
          <a:stretch>
            <a:fillRect/>
          </a:stretch>
        </p:blipFill>
        <p:spPr>
          <a:xfrm>
            <a:off x="1905000" y="2971800"/>
            <a:ext cx="5172716" cy="333851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517</TotalTime>
  <Words>1709</Words>
  <Application>Microsoft Office PowerPoint</Application>
  <PresentationFormat>عرض على الشاشة (3:4)‏</PresentationFormat>
  <Paragraphs>135</Paragraphs>
  <Slides>25</Slides>
  <Notes>2</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رحلة</vt:lpstr>
      <vt:lpstr>الشريحة 1</vt:lpstr>
      <vt:lpstr>             HEADINGS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smadi</dc:creator>
  <cp:lastModifiedBy>Shamfuture</cp:lastModifiedBy>
  <cp:revision>117</cp:revision>
  <dcterms:created xsi:type="dcterms:W3CDTF">2012-10-15T14:09:57Z</dcterms:created>
  <dcterms:modified xsi:type="dcterms:W3CDTF">2012-10-22T05:17:58Z</dcterms:modified>
</cp:coreProperties>
</file>