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3"/>
  </p:notesMasterIdLst>
  <p:handoutMasterIdLst>
    <p:handoutMasterId r:id="rId44"/>
  </p:handoutMasterIdLst>
  <p:sldIdLst>
    <p:sldId id="261" r:id="rId2"/>
    <p:sldId id="256" r:id="rId3"/>
    <p:sldId id="325" r:id="rId4"/>
    <p:sldId id="262" r:id="rId5"/>
    <p:sldId id="270" r:id="rId6"/>
    <p:sldId id="259" r:id="rId7"/>
    <p:sldId id="274" r:id="rId8"/>
    <p:sldId id="288" r:id="rId9"/>
    <p:sldId id="294" r:id="rId10"/>
    <p:sldId id="286" r:id="rId11"/>
    <p:sldId id="301" r:id="rId12"/>
    <p:sldId id="287" r:id="rId13"/>
    <p:sldId id="302" r:id="rId14"/>
    <p:sldId id="303" r:id="rId15"/>
    <p:sldId id="293" r:id="rId16"/>
    <p:sldId id="309" r:id="rId17"/>
    <p:sldId id="312" r:id="rId18"/>
    <p:sldId id="314" r:id="rId19"/>
    <p:sldId id="277" r:id="rId20"/>
    <p:sldId id="315" r:id="rId21"/>
    <p:sldId id="318" r:id="rId22"/>
    <p:sldId id="265" r:id="rId23"/>
    <p:sldId id="310" r:id="rId24"/>
    <p:sldId id="260" r:id="rId25"/>
    <p:sldId id="279" r:id="rId26"/>
    <p:sldId id="316" r:id="rId27"/>
    <p:sldId id="317" r:id="rId28"/>
    <p:sldId id="321" r:id="rId29"/>
    <p:sldId id="323" r:id="rId30"/>
    <p:sldId id="322" r:id="rId31"/>
    <p:sldId id="324" r:id="rId32"/>
    <p:sldId id="271" r:id="rId33"/>
    <p:sldId id="273" r:id="rId34"/>
    <p:sldId id="272" r:id="rId35"/>
    <p:sldId id="283" r:id="rId36"/>
    <p:sldId id="319" r:id="rId37"/>
    <p:sldId id="311" r:id="rId38"/>
    <p:sldId id="305" r:id="rId39"/>
    <p:sldId id="306" r:id="rId40"/>
    <p:sldId id="307" r:id="rId41"/>
    <p:sldId id="30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80895" autoAdjust="0"/>
  </p:normalViewPr>
  <p:slideViewPr>
    <p:cSldViewPr>
      <p:cViewPr varScale="1">
        <p:scale>
          <a:sx n="60" d="100"/>
          <a:sy n="60" d="100"/>
        </p:scale>
        <p:origin x="19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3629A8-5356-47BD-97F7-0BDCFD8383EA}" type="datetimeFigureOut">
              <a:rPr lang="en-US" smtClean="0"/>
              <a:t>10/24/2016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4E807A-7794-4913-A708-D14C61E409C7}" type="slidenum">
              <a:rPr lang="en-US" smtClean="0"/>
              <a:t>‹#›</a:t>
            </a:fld>
            <a:endParaRPr lang="en-US"/>
          </a:p>
        </p:txBody>
      </p:sp>
    </p:spTree>
    <p:extLst>
      <p:ext uri="{BB962C8B-B14F-4D97-AF65-F5344CB8AC3E}">
        <p14:creationId xmlns:p14="http://schemas.microsoft.com/office/powerpoint/2010/main" val="137053151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6-10-20T13:15:45.568"/>
    </inkml:context>
    <inkml:brush xml:id="br0">
      <inkml:brushProperty name="width" value="0.06667" units="cm"/>
      <inkml:brushProperty name="height" value="0.06667" units="cm"/>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676DF-834F-4BEC-AE37-10C97D23241D}" type="datetimeFigureOut">
              <a:rPr lang="en-US" smtClean="0"/>
              <a:t>10/24/2016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5F99F-5E34-4505-95E5-283B661085ED}" type="slidenum">
              <a:rPr lang="en-US" smtClean="0"/>
              <a:t>‹#›</a:t>
            </a:fld>
            <a:endParaRPr lang="en-US"/>
          </a:p>
        </p:txBody>
      </p:sp>
    </p:spTree>
    <p:extLst>
      <p:ext uri="{BB962C8B-B14F-4D97-AF65-F5344CB8AC3E}">
        <p14:creationId xmlns:p14="http://schemas.microsoft.com/office/powerpoint/2010/main" val="268295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C5F99F-5E34-4505-95E5-283B661085ED}" type="slidenum">
              <a:rPr lang="en-US" smtClean="0"/>
              <a:t>2</a:t>
            </a:fld>
            <a:endParaRPr lang="en-US"/>
          </a:p>
        </p:txBody>
      </p:sp>
    </p:spTree>
    <p:extLst>
      <p:ext uri="{BB962C8B-B14F-4D97-AF65-F5344CB8AC3E}">
        <p14:creationId xmlns:p14="http://schemas.microsoft.com/office/powerpoint/2010/main" val="130402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Drawing</a:t>
            </a:r>
            <a:r>
              <a:rPr lang="en-US" baseline="0" smtClean="0"/>
              <a:t> and measuring allows users to connect the placemarks they have set and adds another layer of detail to create a more polished tour.  I’m going to play part of another short clip to demonstrate all the options within drawing &amp; measuring</a:t>
            </a:r>
            <a:endParaRPr lang="en-US" smtClean="0"/>
          </a:p>
          <a:p>
            <a:r>
              <a:rPr lang="en-US" b="1" smtClean="0"/>
              <a:t>Stop video at 1:08,</a:t>
            </a:r>
            <a:r>
              <a:rPr lang="en-US" b="1" baseline="0" smtClean="0"/>
              <a:t> when he talks about polygons</a:t>
            </a:r>
          </a:p>
          <a:p>
            <a:r>
              <a:rPr lang="en-US" b="0" baseline="0" smtClean="0"/>
              <a:t>You can draw and measure different segments of the same tour, so you can get the distance, altitude, and/or depth of each route between placemarks.</a:t>
            </a:r>
            <a:endParaRPr lang="en-US" b="0"/>
          </a:p>
        </p:txBody>
      </p:sp>
      <p:sp>
        <p:nvSpPr>
          <p:cNvPr id="4" name="Slide Number Placeholder 3"/>
          <p:cNvSpPr>
            <a:spLocks noGrp="1"/>
          </p:cNvSpPr>
          <p:nvPr>
            <p:ph type="sldNum" sz="quarter" idx="10"/>
          </p:nvPr>
        </p:nvSpPr>
        <p:spPr/>
        <p:txBody>
          <a:bodyPr/>
          <a:lstStyle/>
          <a:p>
            <a:fld id="{96C5F99F-5E34-4505-95E5-283B661085ED}" type="slidenum">
              <a:rPr lang="en-US" smtClean="0"/>
              <a:t>12</a:t>
            </a:fld>
            <a:endParaRPr lang="en-US"/>
          </a:p>
        </p:txBody>
      </p:sp>
    </p:spTree>
    <p:extLst>
      <p:ext uri="{BB962C8B-B14F-4D97-AF65-F5344CB8AC3E}">
        <p14:creationId xmlns:p14="http://schemas.microsoft.com/office/powerpoint/2010/main" val="214248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smtClean="0"/>
              <a:t>Once again, adding more detail to the Google Earth tours increases assignment options.  Students can now…</a:t>
            </a:r>
            <a:endParaRPr lang="en-US" smtClean="0"/>
          </a:p>
        </p:txBody>
      </p:sp>
      <p:sp>
        <p:nvSpPr>
          <p:cNvPr id="4" name="Slide Number Placeholder 3"/>
          <p:cNvSpPr>
            <a:spLocks noGrp="1"/>
          </p:cNvSpPr>
          <p:nvPr>
            <p:ph type="sldNum" sz="quarter" idx="10"/>
          </p:nvPr>
        </p:nvSpPr>
        <p:spPr/>
        <p:txBody>
          <a:bodyPr/>
          <a:lstStyle/>
          <a:p>
            <a:fld id="{96C5F99F-5E34-4505-95E5-283B661085ED}" type="slidenum">
              <a:rPr lang="en-US" smtClean="0"/>
              <a:t>13</a:t>
            </a:fld>
            <a:endParaRPr lang="en-US"/>
          </a:p>
        </p:txBody>
      </p:sp>
    </p:spTree>
    <p:extLst>
      <p:ext uri="{BB962C8B-B14F-4D97-AF65-F5344CB8AC3E}">
        <p14:creationId xmlns:p14="http://schemas.microsoft.com/office/powerpoint/2010/main" val="340744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That is all I want to revie</a:t>
            </a:r>
            <a:r>
              <a:rPr lang="en-US" baseline="0" smtClean="0"/>
              <a:t>w at this time regarding basic Google Earth Features.  These are the three Advanced Features, but I will only address the first in this presentation. </a:t>
            </a:r>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14</a:t>
            </a:fld>
            <a:endParaRPr lang="en-US"/>
          </a:p>
        </p:txBody>
      </p:sp>
    </p:spTree>
    <p:extLst>
      <p:ext uri="{BB962C8B-B14F-4D97-AF65-F5344CB8AC3E}">
        <p14:creationId xmlns:p14="http://schemas.microsoft.com/office/powerpoint/2010/main" val="3456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 is at this point in mapping and chronicling their projects that students can record an audio narrative,</a:t>
            </a:r>
            <a:r>
              <a:rPr lang="en-US" baseline="0" smtClean="0"/>
              <a:t> analysis, or draw conclusions for each placemark in a tour or while the tour view is flying from location to location.  </a:t>
            </a:r>
            <a:endParaRPr lang="en-US" smtClean="0"/>
          </a:p>
          <a:p>
            <a:r>
              <a:rPr lang="en-US" b="1" smtClean="0"/>
              <a:t>Play video….stop at 1:35</a:t>
            </a:r>
          </a:p>
          <a:p>
            <a:r>
              <a:rPr lang="en-US" b="1" strike="sngStrike" smtClean="0"/>
              <a:t>????? - Play video 1:59-2:55 - ?????</a:t>
            </a:r>
          </a:p>
          <a:p>
            <a:r>
              <a:rPr lang="en-US" b="0" strike="noStrike" smtClean="0"/>
              <a:t>By</a:t>
            </a:r>
            <a:r>
              <a:rPr lang="en-US" b="0" strike="noStrike" baseline="0" smtClean="0"/>
              <a:t> creating, listening to, and evaluating the tour teachers and students vocabulary and grammar.  </a:t>
            </a:r>
            <a:endParaRPr lang="en-US" b="0" strike="noStrike"/>
          </a:p>
        </p:txBody>
      </p:sp>
      <p:sp>
        <p:nvSpPr>
          <p:cNvPr id="4" name="Slide Number Placeholder 3"/>
          <p:cNvSpPr>
            <a:spLocks noGrp="1"/>
          </p:cNvSpPr>
          <p:nvPr>
            <p:ph type="sldNum" sz="quarter" idx="10"/>
          </p:nvPr>
        </p:nvSpPr>
        <p:spPr/>
        <p:txBody>
          <a:bodyPr/>
          <a:lstStyle/>
          <a:p>
            <a:fld id="{96C5F99F-5E34-4505-95E5-283B661085ED}" type="slidenum">
              <a:rPr lang="en-US" smtClean="0"/>
              <a:t>15</a:t>
            </a:fld>
            <a:endParaRPr lang="en-US"/>
          </a:p>
        </p:txBody>
      </p:sp>
    </p:spTree>
    <p:extLst>
      <p:ext uri="{BB962C8B-B14F-4D97-AF65-F5344CB8AC3E}">
        <p14:creationId xmlns:p14="http://schemas.microsoft.com/office/powerpoint/2010/main" val="315661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a:t>
            </a:r>
            <a:r>
              <a:rPr lang="en-US" baseline="0" smtClean="0"/>
              <a:t> engage the audience with the tours, there are several activities that can be assigned or managed during and after viewing the tours.</a:t>
            </a:r>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17</a:t>
            </a:fld>
            <a:endParaRPr lang="en-US"/>
          </a:p>
        </p:txBody>
      </p:sp>
    </p:spTree>
    <p:extLst>
      <p:ext uri="{BB962C8B-B14F-4D97-AF65-F5344CB8AC3E}">
        <p14:creationId xmlns:p14="http://schemas.microsoft.com/office/powerpoint/2010/main" val="106294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Teachers often spend a majority of class time on input and instruction, while minimizing output.  Google Earth offers endless opportunities for output through the recording of tours and the audience and presenter interaction after the tour has been shared.  </a:t>
            </a:r>
            <a:r>
              <a:rPr lang="en-US" baseline="0" dirty="0" smtClean="0"/>
              <a:t>Students can evaluate and discuss the content of the tours and the fluency and accuracy of the English produced during the tour. </a:t>
            </a:r>
          </a:p>
          <a:p>
            <a:endParaRPr lang="en-US" baseline="0" dirty="0" smtClean="0"/>
          </a:p>
          <a:p>
            <a:r>
              <a:rPr lang="en-US" baseline="0" dirty="0" smtClean="0"/>
              <a:t> Specific grammar and vocabulary learning outcomes can be added to each tour to ensure comprehension and production of the skill.</a:t>
            </a:r>
          </a:p>
          <a:p>
            <a:r>
              <a:rPr lang="en-US" b="1" baseline="0" dirty="0" smtClean="0"/>
              <a:t>For example, sequence transitions, past tense, organization, etc.</a:t>
            </a:r>
          </a:p>
          <a:p>
            <a:endParaRPr lang="en-US" dirty="0"/>
          </a:p>
        </p:txBody>
      </p:sp>
      <p:sp>
        <p:nvSpPr>
          <p:cNvPr id="4" name="Slide Number Placeholder 3"/>
          <p:cNvSpPr>
            <a:spLocks noGrp="1"/>
          </p:cNvSpPr>
          <p:nvPr>
            <p:ph type="sldNum" sz="quarter" idx="10"/>
          </p:nvPr>
        </p:nvSpPr>
        <p:spPr/>
        <p:txBody>
          <a:bodyPr/>
          <a:lstStyle/>
          <a:p>
            <a:fld id="{96C5F99F-5E34-4505-95E5-283B661085ED}" type="slidenum">
              <a:rPr lang="en-US" smtClean="0"/>
              <a:t>19</a:t>
            </a:fld>
            <a:endParaRPr lang="en-US"/>
          </a:p>
        </p:txBody>
      </p:sp>
    </p:spTree>
    <p:extLst>
      <p:ext uri="{BB962C8B-B14F-4D97-AF65-F5344CB8AC3E}">
        <p14:creationId xmlns:p14="http://schemas.microsoft.com/office/powerpoint/2010/main" val="253421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20</a:t>
            </a:fld>
            <a:endParaRPr lang="en-US"/>
          </a:p>
        </p:txBody>
      </p:sp>
    </p:spTree>
    <p:extLst>
      <p:ext uri="{BB962C8B-B14F-4D97-AF65-F5344CB8AC3E}">
        <p14:creationId xmlns:p14="http://schemas.microsoft.com/office/powerpoint/2010/main" val="833136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of the English language features a logistics project encourages students to practice are: </a:t>
            </a:r>
          </a:p>
          <a:p>
            <a:r>
              <a:rPr lang="en-US" b="1" baseline="0" smtClean="0"/>
              <a:t>sequence transitions; </a:t>
            </a:r>
          </a:p>
          <a:p>
            <a:r>
              <a:rPr lang="en-US" b="1" baseline="0" smtClean="0"/>
              <a:t>geographical vocabulary; </a:t>
            </a:r>
          </a:p>
          <a:p>
            <a:r>
              <a:rPr lang="en-US" b="1" baseline="0" smtClean="0"/>
              <a:t>compare/contrast, rationalization, conclusion, and summary language functions or organization; and </a:t>
            </a:r>
          </a:p>
          <a:p>
            <a:r>
              <a:rPr lang="en-US" b="1" baseline="0" smtClean="0"/>
              <a:t>spatial &amp; measurement vocabulary.</a:t>
            </a:r>
            <a:endParaRPr lang="en-US" b="1" smtClean="0"/>
          </a:p>
          <a:p>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21</a:t>
            </a:fld>
            <a:endParaRPr lang="en-US"/>
          </a:p>
        </p:txBody>
      </p:sp>
    </p:spTree>
    <p:extLst>
      <p:ext uri="{BB962C8B-B14F-4D97-AF65-F5344CB8AC3E}">
        <p14:creationId xmlns:p14="http://schemas.microsoft.com/office/powerpoint/2010/main" val="101636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Several English language features t</a:t>
            </a:r>
            <a:r>
              <a:rPr lang="en-US" smtClean="0"/>
              <a:t>his projects</a:t>
            </a:r>
            <a:r>
              <a:rPr lang="en-US" baseline="0" smtClean="0"/>
              <a:t> encourages students to practice are: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smtClean="0"/>
              <a:t>Analysis transitions;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smtClean="0"/>
              <a:t>past tense;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smtClean="0"/>
              <a:t>future tense for predictions;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smtClean="0"/>
              <a:t>explanation, summary, contrast, agreement, disagreement, and conclusion language functions or organization; and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smtClean="0"/>
              <a:t>tons of content specific vocabulary including terrain, directional, numerical/statistical and military jargon. </a:t>
            </a:r>
            <a:endParaRPr lang="en-US" b="1" smtClean="0"/>
          </a:p>
          <a:p>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22</a:t>
            </a:fld>
            <a:endParaRPr lang="en-US"/>
          </a:p>
        </p:txBody>
      </p:sp>
    </p:spTree>
    <p:extLst>
      <p:ext uri="{BB962C8B-B14F-4D97-AF65-F5344CB8AC3E}">
        <p14:creationId xmlns:p14="http://schemas.microsoft.com/office/powerpoint/2010/main" val="1888946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smtClean="0"/>
          </a:p>
        </p:txBody>
      </p:sp>
      <p:sp>
        <p:nvSpPr>
          <p:cNvPr id="4" name="Slide Number Placeholder 3"/>
          <p:cNvSpPr>
            <a:spLocks noGrp="1"/>
          </p:cNvSpPr>
          <p:nvPr>
            <p:ph type="sldNum" sz="quarter" idx="10"/>
          </p:nvPr>
        </p:nvSpPr>
        <p:spPr/>
        <p:txBody>
          <a:bodyPr/>
          <a:lstStyle/>
          <a:p>
            <a:fld id="{96C5F99F-5E34-4505-95E5-283B661085ED}" type="slidenum">
              <a:rPr lang="en-US" smtClean="0"/>
              <a:t>23</a:t>
            </a:fld>
            <a:endParaRPr lang="en-US"/>
          </a:p>
        </p:txBody>
      </p:sp>
    </p:spTree>
    <p:extLst>
      <p:ext uri="{BB962C8B-B14F-4D97-AF65-F5344CB8AC3E}">
        <p14:creationId xmlns:p14="http://schemas.microsoft.com/office/powerpoint/2010/main" val="143945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first part of this presentation is about how to operate Google Earth, projects it can be used for, and the content that can be taught through it.  The second portion will delve into the language development aspects of Google Earth projects.  </a:t>
            </a:r>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4</a:t>
            </a:fld>
            <a:endParaRPr lang="en-US"/>
          </a:p>
        </p:txBody>
      </p:sp>
    </p:spTree>
    <p:extLst>
      <p:ext uri="{BB962C8B-B14F-4D97-AF65-F5344CB8AC3E}">
        <p14:creationId xmlns:p14="http://schemas.microsoft.com/office/powerpoint/2010/main" val="3086253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A few English language features t</a:t>
            </a:r>
            <a:r>
              <a:rPr lang="en-US" smtClean="0"/>
              <a:t>his projects</a:t>
            </a:r>
            <a:r>
              <a:rPr lang="en-US" baseline="0" smtClean="0"/>
              <a:t> encourages students to practice are: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smtClean="0"/>
              <a:t>sequence transitions;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smtClean="0"/>
              <a:t>past tense;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smtClean="0"/>
              <a:t>rationalization, conclusion, explanation, quoting, summary, compare/contrast, agreement, and disagreement language functions or organization; and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smtClean="0"/>
              <a:t>lots of vocabulary including terrain, directional, imperative (orders) language and military jargon. </a:t>
            </a:r>
            <a:endParaRPr lang="en-US" b="1" smtClean="0"/>
          </a:p>
        </p:txBody>
      </p:sp>
      <p:sp>
        <p:nvSpPr>
          <p:cNvPr id="4" name="Slide Number Placeholder 3"/>
          <p:cNvSpPr>
            <a:spLocks noGrp="1"/>
          </p:cNvSpPr>
          <p:nvPr>
            <p:ph type="sldNum" sz="quarter" idx="10"/>
          </p:nvPr>
        </p:nvSpPr>
        <p:spPr/>
        <p:txBody>
          <a:bodyPr/>
          <a:lstStyle/>
          <a:p>
            <a:fld id="{96C5F99F-5E34-4505-95E5-283B661085ED}" type="slidenum">
              <a:rPr lang="en-US" smtClean="0"/>
              <a:t>24</a:t>
            </a:fld>
            <a:endParaRPr lang="en-US"/>
          </a:p>
        </p:txBody>
      </p:sp>
    </p:spTree>
    <p:extLst>
      <p:ext uri="{BB962C8B-B14F-4D97-AF65-F5344CB8AC3E}">
        <p14:creationId xmlns:p14="http://schemas.microsoft.com/office/powerpoint/2010/main" val="3138746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specific Staff</a:t>
            </a:r>
            <a:r>
              <a:rPr lang="en-US" baseline="0" smtClean="0"/>
              <a:t> Ride topic that we use at DLI which would be perfect for a Google Earth tour is Custer’s Last Stand at the Battle of the Little Bighorn.  Students don’t have to study the mistakes of this battle on a flat page.  They can live the battle with their classmates and analyze is from the perspective of the soldiers who were on the ground.  They can physically see the heights of the hills and what the river banks looked like.</a:t>
            </a:r>
            <a:endParaRPr lang="en-US" b="1"/>
          </a:p>
        </p:txBody>
      </p:sp>
      <p:sp>
        <p:nvSpPr>
          <p:cNvPr id="4" name="Slide Number Placeholder 3"/>
          <p:cNvSpPr>
            <a:spLocks noGrp="1"/>
          </p:cNvSpPr>
          <p:nvPr>
            <p:ph type="sldNum" sz="quarter" idx="10"/>
          </p:nvPr>
        </p:nvSpPr>
        <p:spPr/>
        <p:txBody>
          <a:bodyPr/>
          <a:lstStyle/>
          <a:p>
            <a:fld id="{96C5F99F-5E34-4505-95E5-283B661085ED}" type="slidenum">
              <a:rPr lang="en-US" smtClean="0"/>
              <a:t>25</a:t>
            </a:fld>
            <a:endParaRPr lang="en-US"/>
          </a:p>
        </p:txBody>
      </p:sp>
    </p:spTree>
    <p:extLst>
      <p:ext uri="{BB962C8B-B14F-4D97-AF65-F5344CB8AC3E}">
        <p14:creationId xmlns:p14="http://schemas.microsoft.com/office/powerpoint/2010/main" val="1990597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smtClean="0"/>
              <a:t>For</a:t>
            </a:r>
            <a:r>
              <a:rPr lang="en-US" b="0" baseline="0" smtClean="0"/>
              <a:t> a biographical tour, we have a book that summarizes some of Admiral Howard’s life.  She was the first 4-star Admiral in the USA.  By mapping the major events and locations of her life students can see just how varied her experiences were and fully comprehend the path she took to reach this level in her career.</a:t>
            </a:r>
            <a:endParaRPr lang="en-US" b="1" smtClean="0"/>
          </a:p>
          <a:p>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26</a:t>
            </a:fld>
            <a:endParaRPr lang="en-US"/>
          </a:p>
        </p:txBody>
      </p:sp>
    </p:spTree>
    <p:extLst>
      <p:ext uri="{BB962C8B-B14F-4D97-AF65-F5344CB8AC3E}">
        <p14:creationId xmlns:p14="http://schemas.microsoft.com/office/powerpoint/2010/main" val="3334752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Pre-teaching, evaluate use, &amp; post-tour</a:t>
            </a:r>
            <a:r>
              <a:rPr lang="en-US" baseline="0" smtClean="0"/>
              <a:t> mini-review lessons abt:</a:t>
            </a:r>
            <a:endParaRPr lang="en-US" smtClean="0"/>
          </a:p>
          <a:p>
            <a:r>
              <a:rPr lang="en-US" b="1" smtClean="0"/>
              <a:t>Humanitarian vocabulary</a:t>
            </a:r>
          </a:p>
          <a:p>
            <a:r>
              <a:rPr lang="en-US" b="1" smtClean="0"/>
              <a:t>Mixed</a:t>
            </a:r>
            <a:r>
              <a:rPr lang="en-US" b="1" baseline="0" smtClean="0"/>
              <a:t> verb tense/form</a:t>
            </a:r>
          </a:p>
          <a:p>
            <a:r>
              <a:rPr lang="en-US" b="1" baseline="0" smtClean="0"/>
              <a:t>Sequence transitions</a:t>
            </a:r>
            <a:endParaRPr lang="en-US" b="1" smtClean="0"/>
          </a:p>
          <a:p>
            <a:endParaRPr lang="en-US" smtClean="0"/>
          </a:p>
          <a:p>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27</a:t>
            </a:fld>
            <a:endParaRPr lang="en-US"/>
          </a:p>
        </p:txBody>
      </p:sp>
    </p:spTree>
    <p:extLst>
      <p:ext uri="{BB962C8B-B14F-4D97-AF65-F5344CB8AC3E}">
        <p14:creationId xmlns:p14="http://schemas.microsoft.com/office/powerpoint/2010/main" val="2527515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multiple methods of evaluation &amp; assessment with these projects.  You can make the assessment formal or informal from both teachers and students. In addition to evaluating the skill with which students use and apply the features of Google Earth, teachers can evaluate the English accuracy and fluency during the recorded tours. </a:t>
            </a:r>
          </a:p>
          <a:p>
            <a:r>
              <a:rPr lang="en-US" b="1" baseline="0" smtClean="0"/>
              <a:t>The rubric that I developed should be on the CD of conference materials that you will receive.  Of course, it will need to be modified for each assignment.</a:t>
            </a:r>
            <a:endParaRPr lang="en-US" b="1" smtClean="0"/>
          </a:p>
        </p:txBody>
      </p:sp>
      <p:sp>
        <p:nvSpPr>
          <p:cNvPr id="4" name="Slide Number Placeholder 3"/>
          <p:cNvSpPr>
            <a:spLocks noGrp="1"/>
          </p:cNvSpPr>
          <p:nvPr>
            <p:ph type="sldNum" sz="quarter" idx="10"/>
          </p:nvPr>
        </p:nvSpPr>
        <p:spPr/>
        <p:txBody>
          <a:bodyPr/>
          <a:lstStyle/>
          <a:p>
            <a:fld id="{96C5F99F-5E34-4505-95E5-283B661085ED}" type="slidenum">
              <a:rPr lang="en-US" smtClean="0"/>
              <a:t>28</a:t>
            </a:fld>
            <a:endParaRPr lang="en-US"/>
          </a:p>
        </p:txBody>
      </p:sp>
    </p:spTree>
    <p:extLst>
      <p:ext uri="{BB962C8B-B14F-4D97-AF65-F5344CB8AC3E}">
        <p14:creationId xmlns:p14="http://schemas.microsoft.com/office/powerpoint/2010/main" val="423976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Earth</a:t>
            </a:r>
            <a:r>
              <a:rPr lang="en-US" baseline="0" dirty="0" smtClean="0"/>
              <a:t> also provides teacher’s the opportunity for authentic English assessment through in class post-presentation discussions.  The rubric is supposed to a general, somewhat informal assessment.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This rubric which is a </a:t>
            </a:r>
            <a:r>
              <a:rPr lang="en-US" b="1" baseline="0" dirty="0" smtClean="0"/>
              <a:t>modification of a rubric </a:t>
            </a:r>
            <a:r>
              <a:rPr lang="en-US" b="1" baseline="0" dirty="0" smtClean="0"/>
              <a:t>used for Level 6 in the DLI ALC books, should be on the CD of conference materials that you will receive.  This one can be used as is or modified to evaluate more specific features. </a:t>
            </a:r>
            <a:endParaRPr lang="en-US" b="1" dirty="0" smtClean="0"/>
          </a:p>
          <a:p>
            <a:endParaRPr lang="en-US" dirty="0"/>
          </a:p>
        </p:txBody>
      </p:sp>
      <p:sp>
        <p:nvSpPr>
          <p:cNvPr id="4" name="Slide Number Placeholder 3"/>
          <p:cNvSpPr>
            <a:spLocks noGrp="1"/>
          </p:cNvSpPr>
          <p:nvPr>
            <p:ph type="sldNum" sz="quarter" idx="10"/>
          </p:nvPr>
        </p:nvSpPr>
        <p:spPr/>
        <p:txBody>
          <a:bodyPr/>
          <a:lstStyle/>
          <a:p>
            <a:fld id="{96C5F99F-5E34-4505-95E5-283B661085ED}" type="slidenum">
              <a:rPr lang="en-US" smtClean="0"/>
              <a:t>29</a:t>
            </a:fld>
            <a:endParaRPr lang="en-US"/>
          </a:p>
        </p:txBody>
      </p:sp>
    </p:spTree>
    <p:extLst>
      <p:ext uri="{BB962C8B-B14F-4D97-AF65-F5344CB8AC3E}">
        <p14:creationId xmlns:p14="http://schemas.microsoft.com/office/powerpoint/2010/main" val="423976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like to have peer feedback,</a:t>
            </a:r>
            <a:r>
              <a:rPr lang="en-US" baseline="0" smtClean="0"/>
              <a:t> usually during the discussion portion of the project, so student can see what their target audience is thinking.  I have the students and teacher use the same rubric for the discussion evaluation.  Sometimes I average the peer scores for the discussion grade and provide mine as non-credit bearing guidance for improvement. </a:t>
            </a:r>
            <a:r>
              <a:rPr lang="en-US" b="1" baseline="0" smtClean="0"/>
              <a:t>You can notice on this rubric that there is a category for questions &amp; answers, so discussions can flow both directions with leaders asking comprehension questions of the audience and the audience asking follow-up clarification questions.</a:t>
            </a:r>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30</a:t>
            </a:fld>
            <a:endParaRPr lang="en-US"/>
          </a:p>
        </p:txBody>
      </p:sp>
    </p:spTree>
    <p:extLst>
      <p:ext uri="{BB962C8B-B14F-4D97-AF65-F5344CB8AC3E}">
        <p14:creationId xmlns:p14="http://schemas.microsoft.com/office/powerpoint/2010/main" val="423976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Listed on this slide</a:t>
            </a:r>
            <a:r>
              <a:rPr lang="en-US" baseline="0" smtClean="0"/>
              <a:t> are just a few follow-up instruction topics that may arise during the presentations and discussions.</a:t>
            </a:r>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31</a:t>
            </a:fld>
            <a:endParaRPr lang="en-US"/>
          </a:p>
        </p:txBody>
      </p:sp>
    </p:spTree>
    <p:extLst>
      <p:ext uri="{BB962C8B-B14F-4D97-AF65-F5344CB8AC3E}">
        <p14:creationId xmlns:p14="http://schemas.microsoft.com/office/powerpoint/2010/main" val="423976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my presentation has</a:t>
            </a:r>
            <a:r>
              <a:rPr lang="en-US" baseline="0" dirty="0" smtClean="0"/>
              <a:t> demonstrated how using Google Earth allows students access to a textural virtual </a:t>
            </a:r>
            <a:r>
              <a:rPr lang="en-US" baseline="0" smtClean="0"/>
              <a:t>3-D world.  </a:t>
            </a:r>
            <a:endParaRPr lang="en-US" dirty="0"/>
          </a:p>
        </p:txBody>
      </p:sp>
      <p:sp>
        <p:nvSpPr>
          <p:cNvPr id="4" name="Slide Number Placeholder 3"/>
          <p:cNvSpPr>
            <a:spLocks noGrp="1"/>
          </p:cNvSpPr>
          <p:nvPr>
            <p:ph type="sldNum" sz="quarter" idx="10"/>
          </p:nvPr>
        </p:nvSpPr>
        <p:spPr/>
        <p:txBody>
          <a:bodyPr/>
          <a:lstStyle/>
          <a:p>
            <a:fld id="{96C5F99F-5E34-4505-95E5-283B661085ED}" type="slidenum">
              <a:rPr lang="en-US" smtClean="0"/>
              <a:t>32</a:t>
            </a:fld>
            <a:endParaRPr lang="en-US"/>
          </a:p>
        </p:txBody>
      </p:sp>
    </p:spTree>
    <p:extLst>
      <p:ext uri="{BB962C8B-B14F-4D97-AF65-F5344CB8AC3E}">
        <p14:creationId xmlns:p14="http://schemas.microsoft.com/office/powerpoint/2010/main" val="169908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smtClean="0">
                <a:solidFill>
                  <a:srgbClr val="FF0000"/>
                </a:solidFill>
              </a:rPr>
              <a:t>Lower Affective Filter</a:t>
            </a:r>
            <a:r>
              <a:rPr lang="en-US" b="0" u="none" smtClean="0">
                <a:solidFill>
                  <a:srgbClr val="FF0000"/>
                </a:solidFill>
              </a:rPr>
              <a:t>:</a:t>
            </a:r>
            <a:r>
              <a:rPr lang="en-US" b="0" u="none" baseline="0" smtClean="0">
                <a:solidFill>
                  <a:srgbClr val="FF0000"/>
                </a:solidFill>
              </a:rPr>
              <a:t> students are using a familiar tool in a familiar environment</a:t>
            </a:r>
          </a:p>
          <a:p>
            <a:r>
              <a:rPr lang="en-US" b="1" u="sng" baseline="0" smtClean="0">
                <a:solidFill>
                  <a:schemeClr val="tx1"/>
                </a:solidFill>
              </a:rPr>
              <a:t>Content Based Language Learning</a:t>
            </a:r>
            <a:r>
              <a:rPr lang="en-US" b="0" u="none" baseline="0" smtClean="0">
                <a:solidFill>
                  <a:schemeClr val="tx1"/>
                </a:solidFill>
              </a:rPr>
              <a:t>:  Images current to 3 years.  Conceptualize, visualize, share and communicate about the real world in the virtual world</a:t>
            </a:r>
          </a:p>
          <a:p>
            <a:r>
              <a:rPr lang="en-US" b="1" u="sng" baseline="0" smtClean="0">
                <a:solidFill>
                  <a:schemeClr val="tx1"/>
                </a:solidFill>
              </a:rPr>
              <a:t>Community of Learners:</a:t>
            </a:r>
            <a:r>
              <a:rPr lang="en-US" b="0" u="none" baseline="0" smtClean="0">
                <a:solidFill>
                  <a:schemeClr val="tx1"/>
                </a:solidFill>
              </a:rPr>
              <a:t> the students interactions together create trust and a tighter bond among students by working together and learning more about each other</a:t>
            </a:r>
          </a:p>
          <a:p>
            <a:r>
              <a:rPr lang="en-US" b="1" u="sng" baseline="0" smtClean="0">
                <a:solidFill>
                  <a:schemeClr val="tx1"/>
                </a:solidFill>
              </a:rPr>
              <a:t>Interaction Hypothesis</a:t>
            </a:r>
            <a:r>
              <a:rPr lang="en-US" b="1" u="none" baseline="0" smtClean="0">
                <a:solidFill>
                  <a:schemeClr val="tx1"/>
                </a:solidFill>
              </a:rPr>
              <a:t>:   </a:t>
            </a:r>
            <a:r>
              <a:rPr lang="en-US" b="0" u="none" baseline="0" smtClean="0">
                <a:solidFill>
                  <a:schemeClr val="tx1"/>
                </a:solidFill>
              </a:rPr>
              <a:t>student modified interaction trying to understand student generated text.  Interaction with other projects.</a:t>
            </a:r>
            <a:endParaRPr lang="en-US" b="1" baseline="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smtClean="0">
                <a:solidFill>
                  <a:schemeClr val="tx1"/>
                </a:solidFill>
              </a:rPr>
              <a:t>Comprehensible Output</a:t>
            </a:r>
            <a:r>
              <a:rPr lang="en-US" b="1" u="none" baseline="0" smtClean="0">
                <a:solidFill>
                  <a:schemeClr val="tx1"/>
                </a:solidFill>
              </a:rPr>
              <a:t>: </a:t>
            </a:r>
            <a:r>
              <a:rPr lang="en-US" b="0" smtClean="0">
                <a:solidFill>
                  <a:schemeClr val="tx1"/>
                </a:solidFill>
              </a:rPr>
              <a:t>student generated, authentic. </a:t>
            </a:r>
            <a:r>
              <a:rPr lang="en-US" b="0" u="none" baseline="0" smtClean="0">
                <a:solidFill>
                  <a:schemeClr val="tx1"/>
                </a:solidFill>
              </a:rPr>
              <a:t>when students are producing language on the projects they can observe their 2nd language limits and learn to find better ways to express their meaning which leads to improvement</a:t>
            </a:r>
          </a:p>
          <a:p>
            <a:r>
              <a:rPr lang="en-US" b="1" u="sng" smtClean="0">
                <a:solidFill>
                  <a:schemeClr val="tx1"/>
                </a:solidFill>
              </a:rPr>
              <a:t>Motivation</a:t>
            </a:r>
            <a:r>
              <a:rPr lang="en-US" b="0" u="none" smtClean="0">
                <a:solidFill>
                  <a:schemeClr val="tx1"/>
                </a:solidFill>
              </a:rPr>
              <a:t>:</a:t>
            </a:r>
            <a:r>
              <a:rPr lang="en-US" b="0" u="none" baseline="0" smtClean="0">
                <a:solidFill>
                  <a:schemeClr val="tx1"/>
                </a:solidFill>
              </a:rPr>
              <a:t> familiar and enjoyable activity, vary activities , co-operative rather than competitive, homework seems more like playing with an online mapping game with pictures and buttons. This will help to increase participation</a:t>
            </a:r>
          </a:p>
          <a:p>
            <a:r>
              <a:rPr lang="en-US" b="1" u="sng" baseline="0" smtClean="0">
                <a:solidFill>
                  <a:schemeClr val="tx1"/>
                </a:solidFill>
              </a:rPr>
              <a:t>CMC (Computer-Mediated Communication) Improvement General English skills</a:t>
            </a:r>
            <a:r>
              <a:rPr lang="en-US" b="1" u="none" baseline="0" smtClean="0">
                <a:solidFill>
                  <a:schemeClr val="tx1"/>
                </a:solidFill>
              </a:rPr>
              <a:t>: </a:t>
            </a:r>
            <a:r>
              <a:rPr lang="en-US" b="0" u="none" baseline="0" smtClean="0">
                <a:solidFill>
                  <a:schemeClr val="tx1"/>
                </a:solidFill>
              </a:rPr>
              <a:t>computer mediated communication (CMC) has been shown to improve English skills (Meagher &amp; Castanos, 1996; Lam, 2000) by offering non-threatening opportunities to experiment with the language (Mabrito, 2000)</a:t>
            </a:r>
          </a:p>
          <a:p>
            <a:r>
              <a:rPr lang="en-US" b="1" u="sng" baseline="0" smtClean="0">
                <a:solidFill>
                  <a:schemeClr val="tx1"/>
                </a:solidFill>
              </a:rPr>
              <a:t>Cross-Curricular Learning</a:t>
            </a:r>
            <a:r>
              <a:rPr lang="en-US" b="0" u="none" baseline="0" smtClean="0">
                <a:solidFill>
                  <a:schemeClr val="tx1"/>
                </a:solidFill>
              </a:rPr>
              <a:t>: English and History, English and Geography, English and Environmental Science, English and Atmospheric Science </a:t>
            </a:r>
            <a:endParaRPr lang="en-US" b="0" u="none" smtClean="0">
              <a:solidFill>
                <a:schemeClr val="tx1"/>
              </a:solidFill>
            </a:endParaRPr>
          </a:p>
          <a:p>
            <a:r>
              <a:rPr lang="en-US" b="1" u="sng" smtClean="0">
                <a:solidFill>
                  <a:schemeClr val="tx1"/>
                </a:solidFill>
              </a:rPr>
              <a:t>Assessment</a:t>
            </a:r>
            <a:r>
              <a:rPr lang="en-US" b="1" smtClean="0">
                <a:solidFill>
                  <a:schemeClr val="tx1"/>
                </a:solidFill>
              </a:rPr>
              <a:t>—NOT detailed: </a:t>
            </a:r>
            <a:r>
              <a:rPr lang="en-US" b="0" smtClean="0">
                <a:solidFill>
                  <a:schemeClr val="tx1"/>
                </a:solidFill>
              </a:rPr>
              <a:t>depending on goals, participation</a:t>
            </a:r>
            <a:r>
              <a:rPr lang="en-US" b="0" baseline="0" smtClean="0">
                <a:solidFill>
                  <a:schemeClr val="tx1"/>
                </a:solidFill>
              </a:rPr>
              <a:t> and quality of participation, </a:t>
            </a:r>
            <a:r>
              <a:rPr lang="en-US" b="0" smtClean="0">
                <a:solidFill>
                  <a:schemeClr val="tx1"/>
                </a:solidFill>
              </a:rPr>
              <a:t>teacher can informally access to pin point common mistakes that can be incorporated into classroom activities</a:t>
            </a:r>
            <a:r>
              <a:rPr lang="en-US" b="0" baseline="0" smtClean="0">
                <a:solidFill>
                  <a:schemeClr val="tx1"/>
                </a:solidFill>
              </a:rPr>
              <a:t> and assessments.</a:t>
            </a:r>
            <a:endParaRPr lang="en-US" b="1" smtClean="0">
              <a:solidFill>
                <a:schemeClr val="tx1"/>
              </a:solidFill>
            </a:endParaRPr>
          </a:p>
          <a:p>
            <a:endParaRPr lang="en-US" b="1" smtClean="0">
              <a:solidFill>
                <a:schemeClr val="tx1"/>
              </a:solidFill>
            </a:endParaRPr>
          </a:p>
        </p:txBody>
      </p:sp>
      <p:sp>
        <p:nvSpPr>
          <p:cNvPr id="4" name="Slide Number Placeholder 3"/>
          <p:cNvSpPr>
            <a:spLocks noGrp="1"/>
          </p:cNvSpPr>
          <p:nvPr>
            <p:ph type="sldNum" sz="quarter" idx="10"/>
          </p:nvPr>
        </p:nvSpPr>
        <p:spPr/>
        <p:txBody>
          <a:bodyPr/>
          <a:lstStyle/>
          <a:p>
            <a:fld id="{32C0121C-B1A1-474F-9468-B28DC143F6B8}" type="slidenum">
              <a:rPr lang="en-US" smtClean="0"/>
              <a:pPr/>
              <a:t>5</a:t>
            </a:fld>
            <a:endParaRPr lang="en-US"/>
          </a:p>
        </p:txBody>
      </p:sp>
    </p:spTree>
    <p:extLst>
      <p:ext uri="{BB962C8B-B14F-4D97-AF65-F5344CB8AC3E}">
        <p14:creationId xmlns:p14="http://schemas.microsoft.com/office/powerpoint/2010/main" val="327167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Google Earth</a:t>
            </a:r>
            <a:r>
              <a:rPr lang="en-US" baseline="0" smtClean="0"/>
              <a:t> is a FREE downloadable software.  Anyone with a computer that meets the system requirements can use it.  </a:t>
            </a:r>
            <a:r>
              <a:rPr lang="en-US" smtClean="0"/>
              <a:t>A common</a:t>
            </a:r>
            <a:r>
              <a:rPr lang="en-US" baseline="0" smtClean="0"/>
              <a:t> concern using technology is that the students or teachers will have to spend a lot of time learning how to use the software.  However, students can complete simple familiarization activities to understand how to use Google Earth at home before projects are assigned.  Class time can then be used to answer questions after the familiarization activities and for creating the project.</a:t>
            </a:r>
          </a:p>
          <a:p>
            <a:endParaRPr lang="en-US" baseline="0" smtClean="0"/>
          </a:p>
          <a:p>
            <a:r>
              <a:rPr lang="en-US" smtClean="0"/>
              <a:t>Have recording</a:t>
            </a:r>
            <a:r>
              <a:rPr lang="en-US" baseline="0" smtClean="0"/>
              <a:t> as a part of the tour to guard against plagiarism </a:t>
            </a:r>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6</a:t>
            </a:fld>
            <a:endParaRPr lang="en-US"/>
          </a:p>
        </p:txBody>
      </p:sp>
    </p:spTree>
    <p:extLst>
      <p:ext uri="{BB962C8B-B14F-4D97-AF65-F5344CB8AC3E}">
        <p14:creationId xmlns:p14="http://schemas.microsoft.com/office/powerpoint/2010/main" val="291946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smtClean="0">
                <a:solidFill>
                  <a:schemeClr val="bg1"/>
                </a:solidFill>
              </a:rPr>
              <a:t>These</a:t>
            </a:r>
            <a:r>
              <a:rPr lang="en-US" b="0" baseline="0" smtClean="0">
                <a:solidFill>
                  <a:schemeClr val="bg1"/>
                </a:solidFill>
              </a:rPr>
              <a:t> are all of the basic features of Google Earth.  However, with the help of short video clips I will review and demonstrate how to operate the essential ones needed to create tours &amp; projects.  I will also outline what classroom tasks or projects can be accomplished with each feature.</a:t>
            </a:r>
            <a:endParaRPr lang="en-US" b="0" smtClean="0">
              <a:solidFill>
                <a:schemeClr val="bg1"/>
              </a:solidFill>
            </a:endParaRPr>
          </a:p>
          <a:p>
            <a:endParaRPr lang="en-US" b="1" smtClean="0">
              <a:solidFill>
                <a:schemeClr val="bg1"/>
              </a:solidFill>
            </a:endParaRPr>
          </a:p>
          <a:p>
            <a:r>
              <a:rPr lang="en-US" b="1" smtClean="0">
                <a:solidFill>
                  <a:schemeClr val="bg1"/>
                </a:solidFill>
              </a:rPr>
              <a:t>Street View </a:t>
            </a:r>
            <a:r>
              <a:rPr lang="en-US" smtClean="0"/>
              <a:t>(3D digital or satellite photographs)</a:t>
            </a:r>
          </a:p>
          <a:p>
            <a:r>
              <a:rPr lang="en-US" b="1" smtClean="0">
                <a:solidFill>
                  <a:schemeClr val="bg1"/>
                </a:solidFill>
              </a:rPr>
              <a:t>3D Trees </a:t>
            </a:r>
            <a:r>
              <a:rPr lang="en-US" smtClean="0"/>
              <a:t>(parks, neighborhoods, forests) </a:t>
            </a:r>
            <a:r>
              <a:rPr lang="en-US" smtClean="0">
                <a:solidFill>
                  <a:schemeClr val="bg1"/>
                </a:solidFill>
              </a:rPr>
              <a:t>at ground level</a:t>
            </a:r>
          </a:p>
          <a:p>
            <a:r>
              <a:rPr lang="en-US" b="1" smtClean="0">
                <a:solidFill>
                  <a:schemeClr val="bg1"/>
                </a:solidFill>
              </a:rPr>
              <a:t>Historical Imagery</a:t>
            </a:r>
          </a:p>
          <a:p>
            <a:r>
              <a:rPr lang="en-US" b="1" smtClean="0">
                <a:solidFill>
                  <a:schemeClr val="bg1"/>
                </a:solidFill>
              </a:rPr>
              <a:t>Navigation</a:t>
            </a:r>
            <a:r>
              <a:rPr lang="en-US" smtClean="0">
                <a:solidFill>
                  <a:schemeClr val="bg1"/>
                </a:solidFill>
              </a:rPr>
              <a:t> </a:t>
            </a:r>
            <a:r>
              <a:rPr lang="en-US" smtClean="0"/>
              <a:t>(details for locations, eyesight view, time of day option for sun/shadow, etc.)</a:t>
            </a:r>
          </a:p>
          <a:p>
            <a:r>
              <a:rPr lang="en-US" b="1" smtClean="0">
                <a:solidFill>
                  <a:schemeClr val="bg1"/>
                </a:solidFill>
              </a:rPr>
              <a:t>Searching for Places</a:t>
            </a:r>
            <a:r>
              <a:rPr lang="en-US" smtClean="0">
                <a:solidFill>
                  <a:schemeClr val="bg1"/>
                </a:solidFill>
              </a:rPr>
              <a:t> </a:t>
            </a:r>
            <a:r>
              <a:rPr lang="en-US" smtClean="0"/>
              <a:t>(specific addresses/buildings/landmarks)</a:t>
            </a:r>
          </a:p>
          <a:p>
            <a:r>
              <a:rPr lang="en-US" b="1" smtClean="0">
                <a:solidFill>
                  <a:schemeClr val="bg1"/>
                </a:solidFill>
              </a:rPr>
              <a:t>Drawing and Measuring</a:t>
            </a:r>
            <a:r>
              <a:rPr lang="en-US" smtClean="0">
                <a:solidFill>
                  <a:schemeClr val="bg1"/>
                </a:solidFill>
              </a:rPr>
              <a:t> </a:t>
            </a:r>
            <a:r>
              <a:rPr lang="en-US" smtClean="0"/>
              <a:t>(plot a course and save it, measure altitude, view registered coursed [i.e. hiking trails])</a:t>
            </a:r>
          </a:p>
          <a:p>
            <a:r>
              <a:rPr lang="en-US" b="1" smtClean="0">
                <a:solidFill>
                  <a:schemeClr val="bg1"/>
                </a:solidFill>
              </a:rPr>
              <a:t>Placemarks</a:t>
            </a:r>
            <a:r>
              <a:rPr lang="en-US" smtClean="0">
                <a:solidFill>
                  <a:schemeClr val="bg1"/>
                </a:solidFill>
              </a:rPr>
              <a:t> </a:t>
            </a:r>
            <a:r>
              <a:rPr lang="en-US" smtClean="0"/>
              <a:t>(add, name, describe, and save your own)</a:t>
            </a:r>
            <a:r>
              <a:rPr lang="en-US" smtClean="0">
                <a:solidFill>
                  <a:schemeClr val="bg1"/>
                </a:solidFill>
              </a:rPr>
              <a:t> and </a:t>
            </a:r>
            <a:r>
              <a:rPr lang="en-US" b="1" smtClean="0">
                <a:solidFill>
                  <a:schemeClr val="bg1"/>
                </a:solidFill>
              </a:rPr>
              <a:t>Tours</a:t>
            </a:r>
            <a:r>
              <a:rPr lang="en-US" smtClean="0">
                <a:solidFill>
                  <a:schemeClr val="bg1"/>
                </a:solidFill>
              </a:rPr>
              <a:t> </a:t>
            </a:r>
            <a:r>
              <a:rPr lang="en-US" smtClean="0"/>
              <a:t>(can tour your saved placemark to a set time and order) </a:t>
            </a:r>
            <a:endParaRPr lang="en-US" smtClean="0">
              <a:solidFill>
                <a:schemeClr val="bg1"/>
              </a:solidFill>
            </a:endParaRPr>
          </a:p>
          <a:p>
            <a:pPr lvl="1"/>
            <a:r>
              <a:rPr lang="en-US" smtClean="0">
                <a:solidFill>
                  <a:schemeClr val="bg1"/>
                </a:solidFill>
              </a:rPr>
              <a:t>Tours created by other users are viewable</a:t>
            </a:r>
            <a:endParaRPr lang="en-US" smtClean="0"/>
          </a:p>
          <a:p>
            <a:r>
              <a:rPr lang="en-US" b="1" smtClean="0">
                <a:solidFill>
                  <a:schemeClr val="bg1"/>
                </a:solidFill>
              </a:rPr>
              <a:t>Exploring Mars, Moon and Sky </a:t>
            </a:r>
            <a:r>
              <a:rPr lang="en-US" smtClean="0"/>
              <a:t>(space missions, historical film clips, real-life photos, astronaut testimonials)</a:t>
            </a:r>
          </a:p>
          <a:p>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7</a:t>
            </a:fld>
            <a:endParaRPr lang="en-US"/>
          </a:p>
        </p:txBody>
      </p:sp>
    </p:spTree>
    <p:extLst>
      <p:ext uri="{BB962C8B-B14F-4D97-AF65-F5344CB8AC3E}">
        <p14:creationId xmlns:p14="http://schemas.microsoft.com/office/powerpoint/2010/main" val="34561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Google Earth navigation operates much the same as Google</a:t>
            </a:r>
            <a:r>
              <a:rPr lang="en-US" baseline="0" smtClean="0"/>
              <a:t>Maps.  You can zoom in &amp; out, navigate using the compass directions, and tilt your view point to different perspectives.  The major differences are that you are looking directions and locations on a global scale and when moving your view or location on Google Earth the graphics fly about very quickly and can be disconcerting for first time users.  </a:t>
            </a:r>
          </a:p>
          <a:p>
            <a:r>
              <a:rPr lang="en-US" b="1" baseline="0" smtClean="0"/>
              <a:t>Stop at 1:35 (after sun)</a:t>
            </a:r>
            <a:endParaRPr lang="en-US" b="1"/>
          </a:p>
        </p:txBody>
      </p:sp>
      <p:sp>
        <p:nvSpPr>
          <p:cNvPr id="4" name="Slide Number Placeholder 3"/>
          <p:cNvSpPr>
            <a:spLocks noGrp="1"/>
          </p:cNvSpPr>
          <p:nvPr>
            <p:ph type="sldNum" sz="quarter" idx="10"/>
          </p:nvPr>
        </p:nvSpPr>
        <p:spPr/>
        <p:txBody>
          <a:bodyPr/>
          <a:lstStyle/>
          <a:p>
            <a:fld id="{96C5F99F-5E34-4505-95E5-283B661085ED}" type="slidenum">
              <a:rPr lang="en-US" smtClean="0"/>
              <a:t>8</a:t>
            </a:fld>
            <a:endParaRPr lang="en-US"/>
          </a:p>
        </p:txBody>
      </p:sp>
    </p:spTree>
    <p:extLst>
      <p:ext uri="{BB962C8B-B14F-4D97-AF65-F5344CB8AC3E}">
        <p14:creationId xmlns:p14="http://schemas.microsoft.com/office/powerpoint/2010/main" val="207849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Even with the most minimal usage of Google Earth</a:t>
            </a:r>
            <a:r>
              <a:rPr lang="en-US" baseline="0" smtClean="0"/>
              <a:t>, there are several projects/tasks that can be assigned to students….</a:t>
            </a:r>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9</a:t>
            </a:fld>
            <a:endParaRPr lang="en-US"/>
          </a:p>
        </p:txBody>
      </p:sp>
    </p:spTree>
    <p:extLst>
      <p:ext uri="{BB962C8B-B14F-4D97-AF65-F5344CB8AC3E}">
        <p14:creationId xmlns:p14="http://schemas.microsoft.com/office/powerpoint/2010/main" val="399286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could explain how</a:t>
            </a:r>
            <a:r>
              <a:rPr lang="en-US" baseline="0" smtClean="0"/>
              <a:t> to use placemarks and create quick tours, but I’m sure a real time demonstration would more clearly show how easy Google Earth is to operate.  The video will show how to create, save, and share your own placemarks, as well as search shared content from other users.</a:t>
            </a:r>
          </a:p>
          <a:p>
            <a:r>
              <a:rPr lang="en-US" b="1" smtClean="0"/>
              <a:t>	Stop at 2:27 (remainder of video show how to share or e-mail your own basic tours and locations)</a:t>
            </a:r>
            <a:endParaRPr lang="en-US" b="1"/>
          </a:p>
        </p:txBody>
      </p:sp>
      <p:sp>
        <p:nvSpPr>
          <p:cNvPr id="4" name="Slide Number Placeholder 3"/>
          <p:cNvSpPr>
            <a:spLocks noGrp="1"/>
          </p:cNvSpPr>
          <p:nvPr>
            <p:ph type="sldNum" sz="quarter" idx="10"/>
          </p:nvPr>
        </p:nvSpPr>
        <p:spPr/>
        <p:txBody>
          <a:bodyPr/>
          <a:lstStyle/>
          <a:p>
            <a:fld id="{96C5F99F-5E34-4505-95E5-283B661085ED}" type="slidenum">
              <a:rPr lang="en-US" smtClean="0"/>
              <a:t>10</a:t>
            </a:fld>
            <a:endParaRPr lang="en-US"/>
          </a:p>
        </p:txBody>
      </p:sp>
    </p:spTree>
    <p:extLst>
      <p:ext uri="{BB962C8B-B14F-4D97-AF65-F5344CB8AC3E}">
        <p14:creationId xmlns:p14="http://schemas.microsoft.com/office/powerpoint/2010/main" val="383632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smtClean="0"/>
              <a:t>Utilizing these added features, students can now create and complete these tasks and projects…</a:t>
            </a:r>
            <a:endParaRPr lang="en-US" smtClean="0"/>
          </a:p>
          <a:p>
            <a:endParaRPr lang="en-US"/>
          </a:p>
        </p:txBody>
      </p:sp>
      <p:sp>
        <p:nvSpPr>
          <p:cNvPr id="4" name="Slide Number Placeholder 3"/>
          <p:cNvSpPr>
            <a:spLocks noGrp="1"/>
          </p:cNvSpPr>
          <p:nvPr>
            <p:ph type="sldNum" sz="quarter" idx="10"/>
          </p:nvPr>
        </p:nvSpPr>
        <p:spPr/>
        <p:txBody>
          <a:bodyPr/>
          <a:lstStyle/>
          <a:p>
            <a:fld id="{96C5F99F-5E34-4505-95E5-283B661085ED}" type="slidenum">
              <a:rPr lang="en-US" smtClean="0"/>
              <a:t>11</a:t>
            </a:fld>
            <a:endParaRPr lang="en-US"/>
          </a:p>
        </p:txBody>
      </p:sp>
    </p:spTree>
    <p:extLst>
      <p:ext uri="{BB962C8B-B14F-4D97-AF65-F5344CB8AC3E}">
        <p14:creationId xmlns:p14="http://schemas.microsoft.com/office/powerpoint/2010/main" val="213508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314D4B7-1A3D-45D7-A8E1-71E8AAF96678}"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892F8-03F2-4393-9C49-5DAE5FBCB16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4D4B7-1A3D-45D7-A8E1-71E8AAF96678}"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892F8-03F2-4393-9C49-5DAE5FBCB1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4D4B7-1A3D-45D7-A8E1-71E8AAF96678}"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892F8-03F2-4393-9C49-5DAE5FBCB1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4D4B7-1A3D-45D7-A8E1-71E8AAF96678}"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892F8-03F2-4393-9C49-5DAE5FBCB1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8314D4B7-1A3D-45D7-A8E1-71E8AAF96678}" type="datetimeFigureOut">
              <a:rPr lang="en-US" smtClean="0"/>
              <a:t>10/24/2016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D12892F8-03F2-4393-9C49-5DAE5FBCB1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14D4B7-1A3D-45D7-A8E1-71E8AAF96678}"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892F8-03F2-4393-9C49-5DAE5FBCB1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14D4B7-1A3D-45D7-A8E1-71E8AAF96678}"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892F8-03F2-4393-9C49-5DAE5FBCB1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14D4B7-1A3D-45D7-A8E1-71E8AAF96678}"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892F8-03F2-4393-9C49-5DAE5FBCB1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4D4B7-1A3D-45D7-A8E1-71E8AAF96678}"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892F8-03F2-4393-9C49-5DAE5FBCB1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14D4B7-1A3D-45D7-A8E1-71E8AAF96678}"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892F8-03F2-4393-9C49-5DAE5FBCB16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314D4B7-1A3D-45D7-A8E1-71E8AAF96678}"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892F8-03F2-4393-9C49-5DAE5FBCB16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8314D4B7-1A3D-45D7-A8E1-71E8AAF96678}" type="datetimeFigureOut">
              <a:rPr lang="en-US" smtClean="0"/>
              <a:t>10/24/2016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12892F8-03F2-4393-9C49-5DAE5FBCB16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earth/learn/beginner.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Learn%20Google%20Earth-%20Placemarks%20and%20Tours.mp4"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earth/learn/beginner.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Learn%20Google%20Earth-%20Drawing%20and%20Measuring.mp4"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oogle.com/earth/learn/advanced.html" TargetMode="External"/><Relationship Id="rId7" Type="http://schemas.openxmlformats.org/officeDocument/2006/relationships/hyperlink" Target="Learn%20Google%20Earth-%20Recording%20a%20Tour.mp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arah.martin@us.af.mil" TargetMode="External"/><Relationship Id="rId2" Type="http://schemas.openxmlformats.org/officeDocument/2006/relationships/hyperlink" Target="mailto:Mary.whisenhunt@us.af.mi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earth/explore/produc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oogle.com/earth/learn/beginner.html" TargetMode="External"/><Relationship Id="rId7" Type="http://schemas.openxmlformats.org/officeDocument/2006/relationships/hyperlink" Target="Learn%20Google%20Earth-%20Navigation-1.mp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762000"/>
          </a:xfrm>
        </p:spPr>
        <p:txBody>
          <a:bodyPr>
            <a:noAutofit/>
          </a:bodyPr>
          <a:lstStyle/>
          <a:p>
            <a:pPr algn="ctr"/>
            <a:r>
              <a:rPr lang="en-US" sz="3800" smtClean="0">
                <a:solidFill>
                  <a:schemeClr val="accent6"/>
                </a:solidFill>
              </a:rPr>
              <a:t>Sarah Martin &amp; Mary Whisenhunt</a:t>
            </a:r>
            <a:endParaRPr lang="en-US" sz="3800">
              <a:solidFill>
                <a:schemeClr val="accent6"/>
              </a:solidFill>
            </a:endParaRPr>
          </a:p>
        </p:txBody>
      </p:sp>
      <p:sp>
        <p:nvSpPr>
          <p:cNvPr id="4" name="Content Placeholder 3"/>
          <p:cNvSpPr>
            <a:spLocks noGrp="1"/>
          </p:cNvSpPr>
          <p:nvPr>
            <p:ph sz="half" idx="1"/>
          </p:nvPr>
        </p:nvSpPr>
        <p:spPr>
          <a:xfrm>
            <a:off x="1828800" y="4114800"/>
            <a:ext cx="6858000" cy="2362200"/>
          </a:xfrm>
        </p:spPr>
        <p:txBody>
          <a:bodyPr>
            <a:noAutofit/>
          </a:bodyPr>
          <a:lstStyle/>
          <a:p>
            <a:pPr indent="0">
              <a:buNone/>
            </a:pPr>
            <a:r>
              <a:rPr lang="en-US" sz="1800" b="1" smtClean="0">
                <a:solidFill>
                  <a:schemeClr val="tx1"/>
                </a:solidFill>
                <a:latin typeface="High Tower Text" pitchFamily="18" charset="0"/>
              </a:rPr>
              <a:t>Mary Whisenhunt (USA) is now </a:t>
            </a:r>
            <a:r>
              <a:rPr lang="en-US" sz="1800" b="1" smtClean="0">
                <a:solidFill>
                  <a:schemeClr val="tx1"/>
                </a:solidFill>
                <a:latin typeface="High Tower Text" pitchFamily="18" charset="0"/>
                <a:cs typeface="Courier New" pitchFamily="49" charset="0"/>
              </a:rPr>
              <a:t>an </a:t>
            </a:r>
            <a:r>
              <a:rPr lang="en-US" sz="1800" b="1">
                <a:solidFill>
                  <a:schemeClr val="tx1"/>
                </a:solidFill>
                <a:latin typeface="High Tower Text" pitchFamily="18" charset="0"/>
                <a:cs typeface="Courier New" pitchFamily="49" charset="0"/>
              </a:rPr>
              <a:t>English Instructor at the Defense Language Institute: English Language Center (DLIELC). In the past, </a:t>
            </a:r>
            <a:r>
              <a:rPr lang="en-US" sz="1800" b="1" smtClean="0">
                <a:solidFill>
                  <a:schemeClr val="tx1"/>
                </a:solidFill>
                <a:latin typeface="High Tower Text" pitchFamily="18" charset="0"/>
              </a:rPr>
              <a:t>Previous assignments have been at Teaching House (CELTA Trainer) Qatar University, British Council (IELTS Rater), California State University, Los Angeles and with the Los Angeles Unified School District. Her research interests  include pragmatics, reading and writing for academic purposes, and integrating computers in the ESL curriculum to motivate students.</a:t>
            </a:r>
            <a:endParaRPr lang="en-US" sz="1800" b="1">
              <a:solidFill>
                <a:schemeClr val="tx1"/>
              </a:solidFill>
              <a:latin typeface="High Tower Text" pitchFamily="18" charset="0"/>
            </a:endParaRPr>
          </a:p>
        </p:txBody>
      </p:sp>
      <p:sp>
        <p:nvSpPr>
          <p:cNvPr id="5" name="Content Placeholder 4"/>
          <p:cNvSpPr>
            <a:spLocks noGrp="1"/>
          </p:cNvSpPr>
          <p:nvPr>
            <p:ph sz="half" idx="2"/>
          </p:nvPr>
        </p:nvSpPr>
        <p:spPr>
          <a:xfrm>
            <a:off x="1828800" y="1143000"/>
            <a:ext cx="7086600" cy="2438400"/>
          </a:xfrm>
        </p:spPr>
        <p:txBody>
          <a:bodyPr>
            <a:noAutofit/>
          </a:bodyPr>
          <a:lstStyle/>
          <a:p>
            <a:pPr indent="0">
              <a:spcBef>
                <a:spcPts val="0"/>
              </a:spcBef>
              <a:buNone/>
            </a:pPr>
            <a:r>
              <a:rPr lang="en-US" sz="1800" b="1" smtClean="0">
                <a:solidFill>
                  <a:schemeClr val="tx1"/>
                </a:solidFill>
                <a:latin typeface="High Tower Text" pitchFamily="18" charset="0"/>
                <a:cs typeface="Courier New" pitchFamily="49" charset="0"/>
              </a:rPr>
              <a:t>Sarah Martin (USA)</a:t>
            </a:r>
            <a:r>
              <a:rPr lang="en-US" sz="1800" b="1">
                <a:solidFill>
                  <a:schemeClr val="tx1"/>
                </a:solidFill>
                <a:latin typeface="High Tower Text" pitchFamily="18" charset="0"/>
                <a:cs typeface="Courier New" pitchFamily="49" charset="0"/>
              </a:rPr>
              <a:t> </a:t>
            </a:r>
            <a:r>
              <a:rPr lang="en-US" sz="1800" b="1" smtClean="0">
                <a:solidFill>
                  <a:schemeClr val="tx1"/>
                </a:solidFill>
                <a:latin typeface="High Tower Text" pitchFamily="18" charset="0"/>
                <a:cs typeface="Courier New" pitchFamily="49" charset="0"/>
              </a:rPr>
              <a:t>is an English Instructor at the Defense Language Institute: English Language Center (DLIELC). She has previously taught  at Marshall University, Qatar University, British Council (IELTS Rater), California State University, Sacramento and in South Korea.  Sarah became an ESL instructor because she felt she could serve  her students best by  improving their communication and thereby increasing their  opportunities. She enjoys utilizing project-based instruction to teach her students critical thinking skills and developing a communicative, friendly, and relaxed classroom atmosphere.  </a:t>
            </a:r>
          </a:p>
        </p:txBody>
      </p:sp>
      <p:cxnSp>
        <p:nvCxnSpPr>
          <p:cNvPr id="7" name="Straight Connector 6"/>
          <p:cNvCxnSpPr/>
          <p:nvPr/>
        </p:nvCxnSpPr>
        <p:spPr>
          <a:xfrm flipH="1">
            <a:off x="2819400" y="4038600"/>
            <a:ext cx="5257800" cy="0"/>
          </a:xfrm>
          <a:prstGeom prst="line">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cxnSp>
      <p:pic>
        <p:nvPicPr>
          <p:cNvPr id="8" name="Picture 7" descr="D:\Documents and Settings\smartin\My Documents\My Pictures\PictureJORDAN%20&amp;%20EGYPT%202009%20006.jpg"/>
          <p:cNvPicPr/>
          <p:nvPr/>
        </p:nvPicPr>
        <p:blipFill>
          <a:blip r:embed="rId2" cstate="print"/>
          <a:srcRect/>
          <a:stretch>
            <a:fillRect/>
          </a:stretch>
        </p:blipFill>
        <p:spPr bwMode="auto">
          <a:xfrm>
            <a:off x="304800" y="4343400"/>
            <a:ext cx="1600200" cy="1828800"/>
          </a:xfrm>
          <a:prstGeom prst="rect">
            <a:avLst/>
          </a:prstGeom>
          <a:noFill/>
          <a:ln w="9525">
            <a:solidFill>
              <a:schemeClr val="bg1"/>
            </a:solidFill>
            <a:miter lim="800000"/>
            <a:headEnd/>
            <a:tailEnd/>
          </a:ln>
        </p:spPr>
      </p:pic>
      <p:pic>
        <p:nvPicPr>
          <p:cNvPr id="3" name="Picture 2"/>
          <p:cNvPicPr>
            <a:picLocks noChangeAspect="1"/>
          </p:cNvPicPr>
          <p:nvPr/>
        </p:nvPicPr>
        <p:blipFill>
          <a:blip r:embed="rId3"/>
          <a:stretch>
            <a:fillRect/>
          </a:stretch>
        </p:blipFill>
        <p:spPr>
          <a:xfrm>
            <a:off x="318448" y="1595651"/>
            <a:ext cx="1608794" cy="1828800"/>
          </a:xfrm>
          <a:prstGeom prst="rect">
            <a:avLst/>
          </a:prstGeom>
          <a:ln>
            <a:solidFill>
              <a:schemeClr val="bg1"/>
            </a:solidFill>
          </a:ln>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033527" y="5145131"/>
              <a:ext cx="360" cy="360"/>
            </p14:xfrm>
          </p:contentPart>
        </mc:Choice>
        <mc:Fallback xmlns="">
          <p:pic>
            <p:nvPicPr>
              <p:cNvPr id="6" name="Ink 5"/>
              <p:cNvPicPr/>
              <p:nvPr/>
            </p:nvPicPr>
            <p:blipFill>
              <a:blip r:embed="rId5"/>
              <a:stretch>
                <a:fillRect/>
              </a:stretch>
            </p:blipFill>
            <p:spPr>
              <a:xfrm>
                <a:off x="-2045407" y="5133251"/>
                <a:ext cx="24120" cy="24120"/>
              </a:xfrm>
              <a:prstGeom prst="rect">
                <a:avLst/>
              </a:prstGeom>
            </p:spPr>
          </p:pic>
        </mc:Fallback>
      </mc:AlternateContent>
    </p:spTree>
    <p:extLst>
      <p:ext uri="{BB962C8B-B14F-4D97-AF65-F5344CB8AC3E}">
        <p14:creationId xmlns:p14="http://schemas.microsoft.com/office/powerpoint/2010/main" val="2691535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5400" smtClean="0">
                <a:solidFill>
                  <a:schemeClr val="accent6"/>
                </a:solidFill>
              </a:rPr>
              <a:t>Google Earth Basics</a:t>
            </a:r>
            <a:endParaRPr lang="en-US" sz="5400">
              <a:solidFill>
                <a:schemeClr val="accent6"/>
              </a:solidFill>
            </a:endParaRPr>
          </a:p>
        </p:txBody>
      </p:sp>
      <p:sp>
        <p:nvSpPr>
          <p:cNvPr id="3" name="Content Placeholder 2"/>
          <p:cNvSpPr>
            <a:spLocks noGrp="1"/>
          </p:cNvSpPr>
          <p:nvPr>
            <p:ph idx="1"/>
          </p:nvPr>
        </p:nvSpPr>
        <p:spPr>
          <a:xfrm>
            <a:off x="457200" y="1371600"/>
            <a:ext cx="8229600" cy="609600"/>
          </a:xfrm>
        </p:spPr>
        <p:txBody>
          <a:bodyPr>
            <a:noAutofit/>
          </a:bodyPr>
          <a:lstStyle/>
          <a:p>
            <a:r>
              <a:rPr lang="en-US" sz="4000" b="1" smtClean="0">
                <a:ln>
                  <a:solidFill>
                    <a:schemeClr val="bg1"/>
                  </a:solidFill>
                </a:ln>
              </a:rPr>
              <a:t>Placemarks and Tours</a:t>
            </a:r>
            <a:endParaRPr lang="en-US" sz="4000" b="1">
              <a:ln>
                <a:solidFill>
                  <a:schemeClr val="bg1"/>
                </a:solidFill>
              </a:ln>
            </a:endParaRPr>
          </a:p>
        </p:txBody>
      </p:sp>
      <p:sp>
        <p:nvSpPr>
          <p:cNvPr id="4" name="TextBox 3"/>
          <p:cNvSpPr txBox="1"/>
          <p:nvPr/>
        </p:nvSpPr>
        <p:spPr>
          <a:xfrm>
            <a:off x="228600" y="6229290"/>
            <a:ext cx="8763000" cy="400110"/>
          </a:xfrm>
          <a:prstGeom prst="rect">
            <a:avLst/>
          </a:prstGeom>
          <a:noFill/>
        </p:spPr>
        <p:txBody>
          <a:bodyPr wrap="square" rtlCol="0">
            <a:spAutoFit/>
          </a:bodyPr>
          <a:lstStyle/>
          <a:p>
            <a:r>
              <a:rPr lang="en-US" sz="2000" b="1">
                <a:hlinkClick r:id="rId3"/>
              </a:rPr>
              <a:t>https://</a:t>
            </a:r>
            <a:r>
              <a:rPr lang="en-US" sz="2000" b="1" smtClean="0">
                <a:hlinkClick r:id="rId3"/>
              </a:rPr>
              <a:t>www.google.com/earth/learn/beginner.html#tab=placemarks-and-tours</a:t>
            </a:r>
            <a:r>
              <a:rPr lang="en-US" sz="2000" b="1" smtClean="0"/>
              <a:t> </a:t>
            </a:r>
            <a:endParaRPr lang="en-US" sz="2000" b="1"/>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0"/>
            <a:ext cx="6096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5" action="ppaction://hlinkfi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15" t="8477" r="3876" b="8091"/>
          <a:stretch/>
        </p:blipFill>
        <p:spPr bwMode="auto">
          <a:xfrm>
            <a:off x="7748005" y="227072"/>
            <a:ext cx="1143000" cy="1097280"/>
          </a:xfrm>
          <a:prstGeom prst="ellipse">
            <a:avLst/>
          </a:prstGeom>
          <a:ln w="381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5478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fontScale="90000"/>
          </a:bodyPr>
          <a:lstStyle/>
          <a:p>
            <a:r>
              <a:rPr lang="en-US" sz="5400" smtClean="0">
                <a:solidFill>
                  <a:srgbClr val="00B0F0"/>
                </a:solidFill>
              </a:rPr>
              <a:t>Placemarks and Tours - Implications &amp; Projects</a:t>
            </a:r>
            <a:endParaRPr lang="en-US" sz="5400">
              <a:solidFill>
                <a:srgbClr val="00B0F0"/>
              </a:solidFill>
            </a:endParaRPr>
          </a:p>
        </p:txBody>
      </p:sp>
      <p:sp>
        <p:nvSpPr>
          <p:cNvPr id="3" name="Content Placeholder 2"/>
          <p:cNvSpPr>
            <a:spLocks noGrp="1"/>
          </p:cNvSpPr>
          <p:nvPr>
            <p:ph idx="1"/>
          </p:nvPr>
        </p:nvSpPr>
        <p:spPr>
          <a:xfrm>
            <a:off x="457200" y="1798637"/>
            <a:ext cx="3886200" cy="4525963"/>
          </a:xfrm>
        </p:spPr>
        <p:txBody>
          <a:bodyPr>
            <a:normAutofit lnSpcReduction="10000"/>
          </a:bodyPr>
          <a:lstStyle/>
          <a:p>
            <a:r>
              <a:rPr lang="en-US" sz="3000" b="1" dirty="0">
                <a:solidFill>
                  <a:schemeClr val="bg1"/>
                </a:solidFill>
              </a:rPr>
              <a:t>Terrain </a:t>
            </a:r>
            <a:r>
              <a:rPr lang="en-US" sz="3000" b="1" dirty="0" smtClean="0">
                <a:solidFill>
                  <a:schemeClr val="bg1"/>
                </a:solidFill>
              </a:rPr>
              <a:t>Analysis</a:t>
            </a:r>
            <a:endParaRPr lang="en-US" sz="3000" b="1" dirty="0">
              <a:solidFill>
                <a:schemeClr val="bg1"/>
              </a:solidFill>
            </a:endParaRPr>
          </a:p>
          <a:p>
            <a:pPr lvl="1"/>
            <a:r>
              <a:rPr lang="en-US" sz="2600" b="1" dirty="0">
                <a:solidFill>
                  <a:schemeClr val="bg1"/>
                </a:solidFill>
              </a:rPr>
              <a:t>Man-made vs. natural features</a:t>
            </a:r>
          </a:p>
          <a:p>
            <a:pPr lvl="1"/>
            <a:r>
              <a:rPr lang="en-US" sz="2600" b="1" dirty="0">
                <a:solidFill>
                  <a:schemeClr val="bg1"/>
                </a:solidFill>
              </a:rPr>
              <a:t>Urban vs. rural vs. wild</a:t>
            </a:r>
          </a:p>
          <a:p>
            <a:pPr lvl="1"/>
            <a:r>
              <a:rPr lang="en-US" sz="2600" b="1" dirty="0">
                <a:solidFill>
                  <a:schemeClr val="bg1"/>
                </a:solidFill>
              </a:rPr>
              <a:t>Vegetation </a:t>
            </a:r>
            <a:endParaRPr lang="en-US" sz="2600" b="1" dirty="0" smtClean="0">
              <a:solidFill>
                <a:schemeClr val="bg1"/>
              </a:solidFill>
            </a:endParaRPr>
          </a:p>
          <a:p>
            <a:pPr lvl="1"/>
            <a:r>
              <a:rPr lang="en-US" sz="2600" b="1" dirty="0" smtClean="0">
                <a:solidFill>
                  <a:schemeClr val="bg1"/>
                </a:solidFill>
              </a:rPr>
              <a:t>Obstacles </a:t>
            </a:r>
          </a:p>
          <a:p>
            <a:pPr lvl="1"/>
            <a:r>
              <a:rPr lang="en-US" sz="2600" b="1" dirty="0" smtClean="0">
                <a:solidFill>
                  <a:schemeClr val="bg1"/>
                </a:solidFill>
              </a:rPr>
              <a:t>Contingency plans</a:t>
            </a:r>
            <a:endParaRPr lang="en-US" sz="2600" b="1" dirty="0">
              <a:solidFill>
                <a:schemeClr val="bg1"/>
              </a:solidFill>
            </a:endParaRPr>
          </a:p>
          <a:p>
            <a:r>
              <a:rPr lang="en-US" sz="3000" b="1" dirty="0" smtClean="0">
                <a:solidFill>
                  <a:schemeClr val="bg1"/>
                </a:solidFill>
              </a:rPr>
              <a:t>Latitude &amp; Longitude coordinate training</a:t>
            </a:r>
          </a:p>
        </p:txBody>
      </p:sp>
      <p:sp>
        <p:nvSpPr>
          <p:cNvPr id="4" name="Content Placeholder 2"/>
          <p:cNvSpPr txBox="1">
            <a:spLocks/>
          </p:cNvSpPr>
          <p:nvPr/>
        </p:nvSpPr>
        <p:spPr>
          <a:xfrm>
            <a:off x="4495800" y="1752600"/>
            <a:ext cx="4126832" cy="452596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z="3000" b="1" dirty="0" smtClean="0">
                <a:solidFill>
                  <a:schemeClr val="bg1"/>
                </a:solidFill>
              </a:rPr>
              <a:t>Creating tours of: </a:t>
            </a:r>
          </a:p>
          <a:p>
            <a:pPr lvl="1"/>
            <a:r>
              <a:rPr lang="en-US" sz="2600" b="1" dirty="0" smtClean="0">
                <a:solidFill>
                  <a:schemeClr val="bg1"/>
                </a:solidFill>
              </a:rPr>
              <a:t>Battles (land/sea), </a:t>
            </a:r>
          </a:p>
          <a:p>
            <a:pPr lvl="1"/>
            <a:r>
              <a:rPr lang="en-US" sz="2600" b="1" dirty="0" smtClean="0">
                <a:solidFill>
                  <a:schemeClr val="bg1"/>
                </a:solidFill>
              </a:rPr>
              <a:t>humanitarian missions, </a:t>
            </a:r>
          </a:p>
          <a:p>
            <a:pPr lvl="1"/>
            <a:r>
              <a:rPr lang="en-US" sz="2600" b="1" dirty="0" smtClean="0">
                <a:solidFill>
                  <a:schemeClr val="bg1"/>
                </a:solidFill>
              </a:rPr>
              <a:t>the life of significant people</a:t>
            </a:r>
          </a:p>
          <a:p>
            <a:pPr lvl="1"/>
            <a:endParaRPr lang="en-US" sz="2500" b="1" dirty="0">
              <a:solidFill>
                <a:schemeClr val="bg1"/>
              </a:solidFill>
            </a:endParaRPr>
          </a:p>
        </p:txBody>
      </p:sp>
    </p:spTree>
    <p:extLst>
      <p:ext uri="{BB962C8B-B14F-4D97-AF65-F5344CB8AC3E}">
        <p14:creationId xmlns:p14="http://schemas.microsoft.com/office/powerpoint/2010/main" val="1835903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5400">
                <a:solidFill>
                  <a:schemeClr val="accent6"/>
                </a:solidFill>
              </a:rPr>
              <a:t>Google Earth Basics</a:t>
            </a:r>
            <a:endParaRPr lang="en-US" sz="5400"/>
          </a:p>
        </p:txBody>
      </p:sp>
      <p:sp>
        <p:nvSpPr>
          <p:cNvPr id="3" name="Content Placeholder 2"/>
          <p:cNvSpPr>
            <a:spLocks noGrp="1"/>
          </p:cNvSpPr>
          <p:nvPr>
            <p:ph idx="1"/>
          </p:nvPr>
        </p:nvSpPr>
        <p:spPr>
          <a:xfrm>
            <a:off x="457200" y="1219200"/>
            <a:ext cx="8229600" cy="609600"/>
          </a:xfrm>
        </p:spPr>
        <p:txBody>
          <a:bodyPr>
            <a:noAutofit/>
          </a:bodyPr>
          <a:lstStyle/>
          <a:p>
            <a:r>
              <a:rPr lang="en-US" sz="4000" b="1" smtClean="0">
                <a:ln>
                  <a:solidFill>
                    <a:schemeClr val="bg1"/>
                  </a:solidFill>
                </a:ln>
              </a:rPr>
              <a:t>Drawing and Measuring </a:t>
            </a:r>
            <a:endParaRPr lang="en-US" sz="4000" b="1">
              <a:ln>
                <a:solidFill>
                  <a:schemeClr val="bg1"/>
                </a:solidFill>
              </a:ln>
            </a:endParaRPr>
          </a:p>
        </p:txBody>
      </p:sp>
      <p:sp>
        <p:nvSpPr>
          <p:cNvPr id="4" name="TextBox 3"/>
          <p:cNvSpPr txBox="1"/>
          <p:nvPr/>
        </p:nvSpPr>
        <p:spPr>
          <a:xfrm>
            <a:off x="228600" y="6096000"/>
            <a:ext cx="8686800" cy="707886"/>
          </a:xfrm>
          <a:prstGeom prst="rect">
            <a:avLst/>
          </a:prstGeom>
          <a:noFill/>
        </p:spPr>
        <p:txBody>
          <a:bodyPr wrap="square" rtlCol="0">
            <a:spAutoFit/>
          </a:bodyPr>
          <a:lstStyle/>
          <a:p>
            <a:r>
              <a:rPr lang="en-US" sz="2000" b="1" smtClean="0">
                <a:hlinkClick r:id="rId3"/>
              </a:rPr>
              <a:t>https</a:t>
            </a:r>
            <a:r>
              <a:rPr lang="en-US" sz="2000" b="1">
                <a:hlinkClick r:id="rId3"/>
              </a:rPr>
              <a:t>://</a:t>
            </a:r>
            <a:r>
              <a:rPr lang="en-US" sz="2000" b="1" smtClean="0">
                <a:hlinkClick r:id="rId3"/>
              </a:rPr>
              <a:t>www.google.com/earth/learn/beginner.html#tab=drawing-and-measuring</a:t>
            </a:r>
            <a:r>
              <a:rPr lang="en-US" sz="2000" b="1" smtClean="0"/>
              <a:t> </a:t>
            </a:r>
            <a:endParaRPr lang="en-US" sz="2000" b="1"/>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81200"/>
            <a:ext cx="424831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hlinkClick r:id="rId5" action="ppaction://hlinkfi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15" t="8477" r="3876" b="8091"/>
          <a:stretch/>
        </p:blipFill>
        <p:spPr bwMode="auto">
          <a:xfrm>
            <a:off x="7748005" y="227072"/>
            <a:ext cx="1143000" cy="1097280"/>
          </a:xfrm>
          <a:prstGeom prst="ellipse">
            <a:avLst/>
          </a:prstGeom>
          <a:ln w="381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3833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fontScale="90000"/>
          </a:bodyPr>
          <a:lstStyle/>
          <a:p>
            <a:r>
              <a:rPr lang="en-US" sz="5400" smtClean="0">
                <a:solidFill>
                  <a:srgbClr val="00B0F0"/>
                </a:solidFill>
              </a:rPr>
              <a:t>Drawing &amp; Measuring - Implications &amp; Projects</a:t>
            </a:r>
            <a:endParaRPr lang="en-US" sz="5400">
              <a:solidFill>
                <a:srgbClr val="00B0F0"/>
              </a:solidFill>
            </a:endParaRPr>
          </a:p>
        </p:txBody>
      </p:sp>
      <p:sp>
        <p:nvSpPr>
          <p:cNvPr id="3" name="Content Placeholder 2"/>
          <p:cNvSpPr>
            <a:spLocks noGrp="1"/>
          </p:cNvSpPr>
          <p:nvPr>
            <p:ph idx="1"/>
          </p:nvPr>
        </p:nvSpPr>
        <p:spPr>
          <a:xfrm>
            <a:off x="457200" y="1798637"/>
            <a:ext cx="8229600" cy="4525963"/>
          </a:xfrm>
        </p:spPr>
        <p:txBody>
          <a:bodyPr>
            <a:normAutofit/>
          </a:bodyPr>
          <a:lstStyle/>
          <a:p>
            <a:r>
              <a:rPr lang="en-US" sz="3000" b="1" dirty="0" smtClean="0">
                <a:solidFill>
                  <a:schemeClr val="bg1"/>
                </a:solidFill>
              </a:rPr>
              <a:t>Land Navigation</a:t>
            </a:r>
          </a:p>
          <a:p>
            <a:r>
              <a:rPr lang="en-US" sz="3000" b="1" dirty="0" smtClean="0">
                <a:solidFill>
                  <a:schemeClr val="bg1"/>
                </a:solidFill>
              </a:rPr>
              <a:t>Creating or Mapping a Historic: </a:t>
            </a:r>
          </a:p>
          <a:p>
            <a:pPr lvl="1"/>
            <a:r>
              <a:rPr lang="en-US" sz="2600" b="1" dirty="0" smtClean="0">
                <a:solidFill>
                  <a:schemeClr val="bg1"/>
                </a:solidFill>
              </a:rPr>
              <a:t>Logistics Supply route</a:t>
            </a:r>
          </a:p>
          <a:p>
            <a:pPr lvl="1"/>
            <a:r>
              <a:rPr lang="en-US" sz="2600" b="1" dirty="0" smtClean="0">
                <a:solidFill>
                  <a:schemeClr val="bg1"/>
                </a:solidFill>
              </a:rPr>
              <a:t>Humanitarian missions</a:t>
            </a:r>
          </a:p>
          <a:p>
            <a:pPr lvl="1"/>
            <a:r>
              <a:rPr lang="en-US" sz="2600" b="1" dirty="0">
                <a:solidFill>
                  <a:schemeClr val="bg1"/>
                </a:solidFill>
              </a:rPr>
              <a:t>Battle plan</a:t>
            </a:r>
          </a:p>
          <a:p>
            <a:pPr lvl="1"/>
            <a:r>
              <a:rPr lang="en-US" sz="2600" b="1" dirty="0" smtClean="0">
                <a:solidFill>
                  <a:schemeClr val="bg1"/>
                </a:solidFill>
              </a:rPr>
              <a:t>Sea voyages (</a:t>
            </a:r>
            <a:r>
              <a:rPr lang="en-US" sz="2600" b="1" dirty="0" smtClean="0">
                <a:solidFill>
                  <a:srgbClr val="0070C0"/>
                </a:solidFill>
              </a:rPr>
              <a:t>surface</a:t>
            </a:r>
            <a:r>
              <a:rPr lang="en-US" sz="2600" b="1" dirty="0" smtClean="0">
                <a:solidFill>
                  <a:schemeClr val="tx1"/>
                </a:solidFill>
              </a:rPr>
              <a:t> </a:t>
            </a:r>
            <a:r>
              <a:rPr lang="en-US" sz="2600" b="1" dirty="0" smtClean="0">
                <a:solidFill>
                  <a:schemeClr val="bg1"/>
                </a:solidFill>
              </a:rPr>
              <a:t>&amp;</a:t>
            </a:r>
            <a:r>
              <a:rPr lang="en-US" sz="2600" b="1" dirty="0" smtClean="0">
                <a:solidFill>
                  <a:schemeClr val="tx1"/>
                </a:solidFill>
              </a:rPr>
              <a:t> </a:t>
            </a:r>
            <a:r>
              <a:rPr lang="en-US" sz="2600" b="1" i="1" dirty="0" smtClean="0">
                <a:solidFill>
                  <a:srgbClr val="0070C0"/>
                </a:solidFill>
              </a:rPr>
              <a:t>underwater</a:t>
            </a:r>
            <a:r>
              <a:rPr lang="en-US" sz="2600" b="1" dirty="0" smtClean="0">
                <a:solidFill>
                  <a:schemeClr val="bg1"/>
                </a:solidFill>
              </a:rPr>
              <a:t>)</a:t>
            </a:r>
          </a:p>
          <a:p>
            <a:pPr lvl="1"/>
            <a:r>
              <a:rPr lang="en-US" sz="2600" b="1" dirty="0" smtClean="0">
                <a:solidFill>
                  <a:schemeClr val="bg1"/>
                </a:solidFill>
              </a:rPr>
              <a:t>Air attacks</a:t>
            </a:r>
          </a:p>
        </p:txBody>
      </p:sp>
    </p:spTree>
    <p:extLst>
      <p:ext uri="{BB962C8B-B14F-4D97-AF65-F5344CB8AC3E}">
        <p14:creationId xmlns:p14="http://schemas.microsoft.com/office/powerpoint/2010/main" val="266298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0839"/>
            <a:ext cx="8839200" cy="868361"/>
          </a:xfrm>
        </p:spPr>
        <p:txBody>
          <a:bodyPr>
            <a:normAutofit/>
          </a:bodyPr>
          <a:lstStyle/>
          <a:p>
            <a:r>
              <a:rPr lang="en-US" sz="4300" b="1" smtClean="0">
                <a:solidFill>
                  <a:schemeClr val="accent6"/>
                </a:solidFill>
                <a:latin typeface="+mn-lt"/>
              </a:rPr>
              <a:t>Advanced Features of Google Earth</a:t>
            </a:r>
            <a:endParaRPr lang="en-US" sz="4300" b="1">
              <a:solidFill>
                <a:schemeClr val="accent6"/>
              </a:solidFill>
              <a:latin typeface="+mn-lt"/>
            </a:endParaRPr>
          </a:p>
        </p:txBody>
      </p:sp>
      <p:sp>
        <p:nvSpPr>
          <p:cNvPr id="3" name="Content Placeholder 2"/>
          <p:cNvSpPr>
            <a:spLocks noGrp="1"/>
          </p:cNvSpPr>
          <p:nvPr>
            <p:ph idx="1"/>
          </p:nvPr>
        </p:nvSpPr>
        <p:spPr>
          <a:xfrm>
            <a:off x="457200" y="1295400"/>
            <a:ext cx="8229600" cy="5257800"/>
          </a:xfrm>
        </p:spPr>
        <p:txBody>
          <a:bodyPr>
            <a:normAutofit/>
          </a:bodyPr>
          <a:lstStyle/>
          <a:p>
            <a:r>
              <a:rPr lang="en-US" sz="3000" b="1" smtClean="0">
                <a:solidFill>
                  <a:schemeClr val="bg1"/>
                </a:solidFill>
              </a:rPr>
              <a:t>Recording a Tour</a:t>
            </a:r>
          </a:p>
          <a:p>
            <a:pPr lvl="1"/>
            <a:r>
              <a:rPr lang="en-US" sz="2600" b="1" smtClean="0"/>
              <a:t>Tours created by other users are viewable</a:t>
            </a:r>
          </a:p>
          <a:p>
            <a:r>
              <a:rPr lang="en-US" sz="3000" b="1" smtClean="0">
                <a:solidFill>
                  <a:schemeClr val="bg1"/>
                </a:solidFill>
              </a:rPr>
              <a:t>Importing KLM, KMZ, and GPS Data</a:t>
            </a:r>
          </a:p>
          <a:p>
            <a:r>
              <a:rPr lang="en-US" sz="3000" b="1" smtClean="0">
                <a:solidFill>
                  <a:schemeClr val="bg1"/>
                </a:solidFill>
              </a:rPr>
              <a:t>Geotagging Photos</a:t>
            </a:r>
            <a:endParaRPr lang="en-US" sz="3000" b="1"/>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19200"/>
            <a:ext cx="17430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29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3088"/>
          </a:xfrm>
        </p:spPr>
        <p:txBody>
          <a:bodyPr>
            <a:normAutofit/>
          </a:bodyPr>
          <a:lstStyle/>
          <a:p>
            <a:r>
              <a:rPr lang="en-US" sz="5400" smtClean="0">
                <a:solidFill>
                  <a:schemeClr val="accent6"/>
                </a:solidFill>
              </a:rPr>
              <a:t>Google Earth Advanced</a:t>
            </a:r>
            <a:endParaRPr lang="en-US" sz="5400"/>
          </a:p>
        </p:txBody>
      </p:sp>
      <p:sp>
        <p:nvSpPr>
          <p:cNvPr id="3" name="Content Placeholder 2"/>
          <p:cNvSpPr>
            <a:spLocks noGrp="1"/>
          </p:cNvSpPr>
          <p:nvPr>
            <p:ph idx="1"/>
          </p:nvPr>
        </p:nvSpPr>
        <p:spPr>
          <a:xfrm>
            <a:off x="457200" y="1219200"/>
            <a:ext cx="8229600" cy="609600"/>
          </a:xfrm>
        </p:spPr>
        <p:txBody>
          <a:bodyPr>
            <a:noAutofit/>
          </a:bodyPr>
          <a:lstStyle/>
          <a:p>
            <a:r>
              <a:rPr lang="en-US" sz="4000" b="1" smtClean="0">
                <a:ln>
                  <a:solidFill>
                    <a:schemeClr val="bg1"/>
                  </a:solidFill>
                </a:ln>
              </a:rPr>
              <a:t>Record a Tour</a:t>
            </a:r>
            <a:endParaRPr lang="en-US" sz="4000" b="1">
              <a:ln>
                <a:solidFill>
                  <a:schemeClr val="bg1"/>
                </a:solidFill>
              </a:ln>
            </a:endParaRPr>
          </a:p>
        </p:txBody>
      </p:sp>
      <p:sp>
        <p:nvSpPr>
          <p:cNvPr id="4" name="TextBox 3"/>
          <p:cNvSpPr txBox="1"/>
          <p:nvPr/>
        </p:nvSpPr>
        <p:spPr>
          <a:xfrm>
            <a:off x="228600" y="6229290"/>
            <a:ext cx="8686800" cy="400110"/>
          </a:xfrm>
          <a:prstGeom prst="rect">
            <a:avLst/>
          </a:prstGeom>
          <a:noFill/>
        </p:spPr>
        <p:txBody>
          <a:bodyPr wrap="square" rtlCol="0">
            <a:spAutoFit/>
          </a:bodyPr>
          <a:lstStyle/>
          <a:p>
            <a:r>
              <a:rPr lang="en-US" sz="2000" b="1">
                <a:hlinkClick r:id="rId3"/>
              </a:rPr>
              <a:t>https://</a:t>
            </a:r>
            <a:r>
              <a:rPr lang="en-US" sz="2000" b="1" smtClean="0">
                <a:hlinkClick r:id="rId3"/>
              </a:rPr>
              <a:t>www.google.com/earth/learn/advanced.html#tab=recording-a-tour</a:t>
            </a:r>
            <a:r>
              <a:rPr lang="en-US" sz="2000" b="1" smtClean="0"/>
              <a:t> </a:t>
            </a:r>
            <a:endParaRPr lang="en-US" sz="2000" b="1"/>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88" y="2151116"/>
            <a:ext cx="454674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329" y="4572000"/>
            <a:ext cx="12287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329" y="1554480"/>
            <a:ext cx="3603964"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hlinkClick r:id="rId7" action="ppaction://hlinkfile"/>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915" t="8477" r="3876" b="8091"/>
          <a:stretch/>
        </p:blipFill>
        <p:spPr bwMode="auto">
          <a:xfrm>
            <a:off x="7748005" y="227072"/>
            <a:ext cx="1143000" cy="1097280"/>
          </a:xfrm>
          <a:prstGeom prst="ellipse">
            <a:avLst/>
          </a:prstGeom>
          <a:ln w="381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015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fontScale="90000"/>
          </a:bodyPr>
          <a:lstStyle/>
          <a:p>
            <a:r>
              <a:rPr lang="en-US" sz="5400" dirty="0" smtClean="0">
                <a:solidFill>
                  <a:srgbClr val="00B0F0"/>
                </a:solidFill>
              </a:rPr>
              <a:t>Record a Tour - Implications &amp; Projects</a:t>
            </a:r>
            <a:endParaRPr lang="en-US" sz="5400" dirty="0">
              <a:solidFill>
                <a:srgbClr val="00B0F0"/>
              </a:solidFill>
            </a:endParaRPr>
          </a:p>
        </p:txBody>
      </p:sp>
      <p:sp>
        <p:nvSpPr>
          <p:cNvPr id="3" name="Content Placeholder 2"/>
          <p:cNvSpPr>
            <a:spLocks noGrp="1"/>
          </p:cNvSpPr>
          <p:nvPr>
            <p:ph idx="1"/>
          </p:nvPr>
        </p:nvSpPr>
        <p:spPr>
          <a:xfrm>
            <a:off x="228600" y="1798637"/>
            <a:ext cx="8763000" cy="4830763"/>
          </a:xfrm>
        </p:spPr>
        <p:txBody>
          <a:bodyPr>
            <a:normAutofit/>
          </a:bodyPr>
          <a:lstStyle/>
          <a:p>
            <a:r>
              <a:rPr lang="en-US" sz="3000" b="1" dirty="0" smtClean="0">
                <a:solidFill>
                  <a:schemeClr val="bg1"/>
                </a:solidFill>
              </a:rPr>
              <a:t>Combines all “basic” Google Earth skills to create a polished product</a:t>
            </a:r>
            <a:endParaRPr lang="en-US" sz="2500" b="1" dirty="0">
              <a:solidFill>
                <a:schemeClr val="bg1"/>
              </a:solidFill>
            </a:endParaRPr>
          </a:p>
          <a:p>
            <a:pPr lvl="1"/>
            <a:r>
              <a:rPr lang="en-US" sz="2600" b="1" dirty="0" smtClean="0">
                <a:solidFill>
                  <a:schemeClr val="bg1"/>
                </a:solidFill>
              </a:rPr>
              <a:t>Students record original dialog for their tour:</a:t>
            </a:r>
          </a:p>
          <a:p>
            <a:pPr lvl="2"/>
            <a:r>
              <a:rPr lang="en-US" sz="2600" b="1" dirty="0" smtClean="0">
                <a:solidFill>
                  <a:schemeClr val="bg1"/>
                </a:solidFill>
              </a:rPr>
              <a:t>Process narrative</a:t>
            </a:r>
          </a:p>
          <a:p>
            <a:pPr lvl="2"/>
            <a:r>
              <a:rPr lang="en-US" sz="2600" b="1" dirty="0" smtClean="0">
                <a:solidFill>
                  <a:schemeClr val="bg1"/>
                </a:solidFill>
              </a:rPr>
              <a:t>Evaluate/Justify decisions</a:t>
            </a:r>
          </a:p>
          <a:p>
            <a:pPr lvl="2"/>
            <a:r>
              <a:rPr lang="en-US" sz="2600" b="1" dirty="0" smtClean="0">
                <a:solidFill>
                  <a:schemeClr val="bg1"/>
                </a:solidFill>
              </a:rPr>
              <a:t>Draw conclusions</a:t>
            </a:r>
          </a:p>
          <a:p>
            <a:pPr lvl="2"/>
            <a:r>
              <a:rPr lang="en-US" sz="2600" b="1" dirty="0" smtClean="0">
                <a:solidFill>
                  <a:schemeClr val="bg1"/>
                </a:solidFill>
              </a:rPr>
              <a:t>Consequences</a:t>
            </a:r>
          </a:p>
          <a:p>
            <a:pPr lvl="2"/>
            <a:r>
              <a:rPr lang="en-US" sz="2600" b="1" dirty="0" smtClean="0">
                <a:solidFill>
                  <a:schemeClr val="bg1"/>
                </a:solidFill>
              </a:rPr>
              <a:t>Present alternative options</a:t>
            </a:r>
          </a:p>
          <a:p>
            <a:pPr lvl="2"/>
            <a:endParaRPr lang="en-US" sz="2600" b="1" dirty="0" smtClean="0">
              <a:solidFill>
                <a:schemeClr val="bg1"/>
              </a:solidFill>
            </a:endParaRPr>
          </a:p>
          <a:p>
            <a:pPr lvl="1"/>
            <a:endParaRPr lang="en-US" sz="2600" b="1" dirty="0" smtClean="0">
              <a:solidFill>
                <a:schemeClr val="bg1"/>
              </a:solidFill>
            </a:endParaRPr>
          </a:p>
        </p:txBody>
      </p:sp>
    </p:spTree>
    <p:extLst>
      <p:ext uri="{BB962C8B-B14F-4D97-AF65-F5344CB8AC3E}">
        <p14:creationId xmlns:p14="http://schemas.microsoft.com/office/powerpoint/2010/main" val="1684220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838200"/>
          </a:xfrm>
        </p:spPr>
        <p:txBody>
          <a:bodyPr>
            <a:normAutofit fontScale="90000"/>
          </a:bodyPr>
          <a:lstStyle/>
          <a:p>
            <a:r>
              <a:rPr lang="en-US" sz="5400" smtClean="0">
                <a:solidFill>
                  <a:srgbClr val="00B0F0"/>
                </a:solidFill>
              </a:rPr>
              <a:t>Audience Interaction with Tours</a:t>
            </a:r>
            <a:endParaRPr lang="en-US" sz="5400">
              <a:solidFill>
                <a:srgbClr val="00B0F0"/>
              </a:solidFill>
            </a:endParaRPr>
          </a:p>
        </p:txBody>
      </p:sp>
      <p:sp>
        <p:nvSpPr>
          <p:cNvPr id="3" name="Content Placeholder 2"/>
          <p:cNvSpPr>
            <a:spLocks noGrp="1"/>
          </p:cNvSpPr>
          <p:nvPr>
            <p:ph idx="1"/>
          </p:nvPr>
        </p:nvSpPr>
        <p:spPr>
          <a:xfrm>
            <a:off x="228600" y="1066801"/>
            <a:ext cx="8610600" cy="5562600"/>
          </a:xfrm>
        </p:spPr>
        <p:txBody>
          <a:bodyPr/>
          <a:lstStyle/>
          <a:p>
            <a:r>
              <a:rPr lang="en-US" sz="3000" b="1" dirty="0" smtClean="0">
                <a:solidFill>
                  <a:schemeClr val="bg1"/>
                </a:solidFill>
              </a:rPr>
              <a:t>Applied individually or sequentially, audience members can:</a:t>
            </a:r>
          </a:p>
          <a:p>
            <a:pPr lvl="1"/>
            <a:r>
              <a:rPr lang="en-US" sz="2600" b="1" dirty="0" smtClean="0">
                <a:solidFill>
                  <a:schemeClr val="bg1"/>
                </a:solidFill>
              </a:rPr>
              <a:t>Answer questions on a study guide</a:t>
            </a:r>
            <a:endParaRPr lang="en-US" sz="2600" b="1" dirty="0">
              <a:solidFill>
                <a:schemeClr val="bg1"/>
              </a:solidFill>
            </a:endParaRPr>
          </a:p>
          <a:p>
            <a:pPr lvl="1"/>
            <a:r>
              <a:rPr lang="en-US" sz="2600" b="1" dirty="0">
                <a:solidFill>
                  <a:schemeClr val="bg1"/>
                </a:solidFill>
              </a:rPr>
              <a:t>T</a:t>
            </a:r>
            <a:r>
              <a:rPr lang="en-US" sz="2600" b="1" dirty="0" smtClean="0">
                <a:solidFill>
                  <a:schemeClr val="bg1"/>
                </a:solidFill>
              </a:rPr>
              <a:t>ake notes to for later use during a follow-up discussion</a:t>
            </a:r>
          </a:p>
          <a:p>
            <a:pPr lvl="1"/>
            <a:r>
              <a:rPr lang="en-US" sz="2600" b="1" dirty="0" smtClean="0">
                <a:solidFill>
                  <a:schemeClr val="bg1"/>
                </a:solidFill>
              </a:rPr>
              <a:t>Evaluate &amp; discuss opinions, implications, and conclusions drawn by tour creators </a:t>
            </a:r>
          </a:p>
          <a:p>
            <a:pPr lvl="1"/>
            <a:r>
              <a:rPr lang="en-US" sz="2600" b="1" dirty="0" smtClean="0">
                <a:solidFill>
                  <a:srgbClr val="0070C0"/>
                </a:solidFill>
              </a:rPr>
              <a:t>Historical Staff Ride/Voyage/Air Raid: </a:t>
            </a:r>
          </a:p>
          <a:p>
            <a:pPr lvl="2"/>
            <a:r>
              <a:rPr lang="en-US" sz="2600" b="1" dirty="0" smtClean="0">
                <a:solidFill>
                  <a:schemeClr val="bg1"/>
                </a:solidFill>
              </a:rPr>
              <a:t>Discuss alternative choices/options NOT applied by either side</a:t>
            </a:r>
          </a:p>
          <a:p>
            <a:pPr lvl="2"/>
            <a:r>
              <a:rPr lang="en-US" sz="2600" b="1" dirty="0" smtClean="0">
                <a:solidFill>
                  <a:schemeClr val="bg1"/>
                </a:solidFill>
              </a:rPr>
              <a:t>Evaluate &amp; discuss state of mind of either side</a:t>
            </a:r>
          </a:p>
          <a:p>
            <a:pPr lvl="2"/>
            <a:r>
              <a:rPr lang="en-US" sz="2600" b="1" dirty="0" smtClean="0">
                <a:solidFill>
                  <a:schemeClr val="bg1"/>
                </a:solidFill>
              </a:rPr>
              <a:t>Evaluate &amp; discuss results of mapped battles</a:t>
            </a:r>
          </a:p>
          <a:p>
            <a:pPr lvl="1"/>
            <a:endParaRPr lang="en-US" sz="2600" b="1" dirty="0" smtClean="0"/>
          </a:p>
        </p:txBody>
      </p:sp>
    </p:spTree>
    <p:extLst>
      <p:ext uri="{BB962C8B-B14F-4D97-AF65-F5344CB8AC3E}">
        <p14:creationId xmlns:p14="http://schemas.microsoft.com/office/powerpoint/2010/main" val="1067023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p:cNvPr>
          <p:cNvSpPr/>
          <p:nvPr/>
        </p:nvSpPr>
        <p:spPr>
          <a:xfrm>
            <a:off x="381000" y="2895600"/>
            <a:ext cx="3962400" cy="1219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ln>
                  <a:solidFill>
                    <a:sysClr val="windowText" lastClr="000000"/>
                  </a:solidFill>
                </a:ln>
                <a:solidFill>
                  <a:schemeClr val="tx2">
                    <a:lumMod val="90000"/>
                  </a:schemeClr>
                </a:solidFill>
              </a:rPr>
              <a:t>Sample Tours</a:t>
            </a:r>
          </a:p>
        </p:txBody>
      </p:sp>
      <p:sp>
        <p:nvSpPr>
          <p:cNvPr id="5" name="Rounded Rectangle 4">
            <a:hlinkClick r:id="rId3" action="ppaction://hlinksldjump"/>
          </p:cNvPr>
          <p:cNvSpPr/>
          <p:nvPr/>
        </p:nvSpPr>
        <p:spPr>
          <a:xfrm>
            <a:off x="4800600" y="2895600"/>
            <a:ext cx="3962400" cy="1219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ln>
                  <a:solidFill>
                    <a:sysClr val="windowText" lastClr="000000"/>
                  </a:solidFill>
                </a:ln>
                <a:solidFill>
                  <a:schemeClr val="tx2">
                    <a:lumMod val="90000"/>
                  </a:schemeClr>
                </a:solidFill>
              </a:rPr>
              <a:t>Assessment</a:t>
            </a:r>
            <a:endParaRPr lang="en-US" sz="5000" b="1">
              <a:ln>
                <a:solidFill>
                  <a:sysClr val="windowText" lastClr="000000"/>
                </a:solidFill>
              </a:ln>
              <a:solidFill>
                <a:schemeClr val="tx2">
                  <a:lumMod val="90000"/>
                </a:schemeClr>
              </a:solidFill>
            </a:endParaRPr>
          </a:p>
        </p:txBody>
      </p:sp>
    </p:spTree>
    <p:extLst>
      <p:ext uri="{BB962C8B-B14F-4D97-AF65-F5344CB8AC3E}">
        <p14:creationId xmlns:p14="http://schemas.microsoft.com/office/powerpoint/2010/main" val="39554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normAutofit/>
          </a:bodyPr>
          <a:lstStyle/>
          <a:p>
            <a:pPr algn="ctr"/>
            <a:r>
              <a:rPr lang="en-US" sz="5400">
                <a:solidFill>
                  <a:schemeClr val="accent6"/>
                </a:solidFill>
              </a:rPr>
              <a:t>– </a:t>
            </a:r>
            <a:r>
              <a:rPr lang="en-US" sz="5400" smtClean="0">
                <a:solidFill>
                  <a:schemeClr val="accent6"/>
                </a:solidFill>
              </a:rPr>
              <a:t>Sample Tours –</a:t>
            </a:r>
            <a:endParaRPr lang="en-US" sz="5400">
              <a:solidFill>
                <a:schemeClr val="accent6"/>
              </a:solidFill>
            </a:endParaRPr>
          </a:p>
        </p:txBody>
      </p:sp>
      <p:pic>
        <p:nvPicPr>
          <p:cNvPr id="2054" name="Picture 6" descr="D:\Users\smartin\AppData\Local\Microsoft\Windows\Temporary Internet Files\Content.IE5\0EE70S7M\MP9001788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386326"/>
            <a:ext cx="3151767" cy="2090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295400"/>
            <a:ext cx="8686800" cy="4247317"/>
          </a:xfrm>
          <a:prstGeom prst="rect">
            <a:avLst/>
          </a:prstGeom>
          <a:noFill/>
        </p:spPr>
        <p:txBody>
          <a:bodyPr wrap="square" rtlCol="0">
            <a:spAutoFit/>
          </a:bodyPr>
          <a:lstStyle/>
          <a:p>
            <a:pPr marL="457200" indent="-457200">
              <a:buFont typeface="+mj-lt"/>
              <a:buAutoNum type="arabicPeriod"/>
            </a:pPr>
            <a:r>
              <a:rPr lang="en-US" sz="3000" dirty="0">
                <a:ln>
                  <a:solidFill>
                    <a:sysClr val="windowText" lastClr="000000"/>
                  </a:solidFill>
                </a:ln>
                <a:solidFill>
                  <a:sysClr val="windowText" lastClr="000000"/>
                </a:solidFill>
              </a:rPr>
              <a:t>Land </a:t>
            </a:r>
            <a:r>
              <a:rPr lang="en-US" sz="3000" dirty="0" smtClean="0">
                <a:ln>
                  <a:solidFill>
                    <a:sysClr val="windowText" lastClr="000000"/>
                  </a:solidFill>
                </a:ln>
                <a:solidFill>
                  <a:sysClr val="windowText" lastClr="000000"/>
                </a:solidFill>
              </a:rPr>
              <a:t>Navigation</a:t>
            </a:r>
          </a:p>
          <a:p>
            <a:pPr lvl="1"/>
            <a:r>
              <a:rPr lang="en-US" sz="3000" dirty="0">
                <a:ln>
                  <a:solidFill>
                    <a:sysClr val="windowText" lastClr="000000"/>
                  </a:solidFill>
                </a:ln>
                <a:solidFill>
                  <a:sysClr val="windowText" lastClr="000000"/>
                </a:solidFill>
              </a:rPr>
              <a:t>	– </a:t>
            </a:r>
            <a:r>
              <a:rPr lang="en-US" sz="3000" dirty="0" smtClean="0">
                <a:ln>
                  <a:solidFill>
                    <a:sysClr val="windowText" lastClr="000000"/>
                  </a:solidFill>
                </a:ln>
                <a:solidFill>
                  <a:sysClr val="windowText" lastClr="000000"/>
                </a:solidFill>
              </a:rPr>
              <a:t>Logistical Supply route</a:t>
            </a:r>
          </a:p>
          <a:p>
            <a:pPr lvl="1"/>
            <a:r>
              <a:rPr lang="en-US" sz="3000" dirty="0">
                <a:ln>
                  <a:solidFill>
                    <a:sysClr val="windowText" lastClr="000000"/>
                  </a:solidFill>
                </a:ln>
                <a:solidFill>
                  <a:sysClr val="windowText" lastClr="000000"/>
                </a:solidFill>
              </a:rPr>
              <a:t>	</a:t>
            </a:r>
            <a:r>
              <a:rPr lang="en-US" sz="3000" dirty="0" smtClean="0">
                <a:ln>
                  <a:solidFill>
                    <a:sysClr val="windowText" lastClr="000000"/>
                  </a:solidFill>
                </a:ln>
                <a:solidFill>
                  <a:sysClr val="windowText" lastClr="000000"/>
                </a:solidFill>
              </a:rPr>
              <a:t>– Combat/Attack patterns</a:t>
            </a:r>
            <a:endParaRPr lang="en-US" sz="3000" dirty="0">
              <a:ln>
                <a:solidFill>
                  <a:sysClr val="windowText" lastClr="000000"/>
                </a:solidFill>
              </a:ln>
              <a:solidFill>
                <a:sysClr val="windowText" lastClr="000000"/>
              </a:solidFill>
            </a:endParaRPr>
          </a:p>
          <a:p>
            <a:pPr marL="457200" indent="-457200">
              <a:buFont typeface="+mj-lt"/>
              <a:buAutoNum type="arabicPeriod"/>
            </a:pPr>
            <a:endParaRPr lang="en-US" sz="3000" dirty="0" smtClean="0">
              <a:ln>
                <a:solidFill>
                  <a:sysClr val="windowText" lastClr="000000"/>
                </a:solidFill>
              </a:ln>
              <a:solidFill>
                <a:sysClr val="windowText" lastClr="000000"/>
              </a:solidFill>
            </a:endParaRPr>
          </a:p>
          <a:p>
            <a:pPr marL="457200" indent="-457200">
              <a:buFont typeface="+mj-lt"/>
              <a:buAutoNum type="arabicPeriod"/>
            </a:pPr>
            <a:r>
              <a:rPr lang="en-US" sz="3000" dirty="0" smtClean="0">
                <a:ln>
                  <a:solidFill>
                    <a:sysClr val="windowText" lastClr="000000"/>
                  </a:solidFill>
                </a:ln>
                <a:solidFill>
                  <a:sysClr val="windowText" lastClr="000000"/>
                </a:solidFill>
              </a:rPr>
              <a:t>Where </a:t>
            </a:r>
            <a:r>
              <a:rPr lang="en-US" sz="3000" dirty="0" smtClean="0">
                <a:ln>
                  <a:solidFill>
                    <a:sysClr val="windowText" lastClr="000000"/>
                  </a:solidFill>
                </a:ln>
                <a:solidFill>
                  <a:sysClr val="windowText" lastClr="000000"/>
                </a:solidFill>
              </a:rPr>
              <a:t>were they? </a:t>
            </a:r>
          </a:p>
          <a:p>
            <a:pPr lvl="1"/>
            <a:r>
              <a:rPr lang="en-US" sz="3000" dirty="0" smtClean="0">
                <a:ln>
                  <a:solidFill>
                    <a:sysClr val="windowText" lastClr="000000"/>
                  </a:solidFill>
                </a:ln>
                <a:solidFill>
                  <a:sysClr val="windowText" lastClr="000000"/>
                </a:solidFill>
              </a:rPr>
              <a:t>	– Historical staff ride</a:t>
            </a:r>
          </a:p>
          <a:p>
            <a:pPr lvl="1"/>
            <a:r>
              <a:rPr lang="en-US" sz="3000" dirty="0" smtClean="0">
                <a:ln>
                  <a:solidFill>
                    <a:sysClr val="windowText" lastClr="000000"/>
                  </a:solidFill>
                </a:ln>
                <a:solidFill>
                  <a:sysClr val="windowText" lastClr="000000"/>
                </a:solidFill>
              </a:rPr>
              <a:t>	– Biographical report </a:t>
            </a:r>
          </a:p>
          <a:p>
            <a:pPr marL="514350" indent="-514350">
              <a:buFont typeface="+mj-lt"/>
              <a:buAutoNum type="arabicPeriod"/>
            </a:pPr>
            <a:endParaRPr lang="en-US" sz="3000" dirty="0" smtClean="0">
              <a:ln>
                <a:solidFill>
                  <a:sysClr val="windowText" lastClr="000000"/>
                </a:solidFill>
              </a:ln>
              <a:solidFill>
                <a:sysClr val="windowText" lastClr="000000"/>
              </a:solidFill>
            </a:endParaRPr>
          </a:p>
          <a:p>
            <a:pPr marL="514350" indent="-514350">
              <a:buFont typeface="+mj-lt"/>
              <a:buAutoNum type="arabicPeriod"/>
            </a:pPr>
            <a:r>
              <a:rPr lang="en-US" sz="3000" dirty="0" smtClean="0">
                <a:ln>
                  <a:solidFill>
                    <a:sysClr val="windowText" lastClr="000000"/>
                  </a:solidFill>
                </a:ln>
                <a:solidFill>
                  <a:sysClr val="windowText" lastClr="000000"/>
                </a:solidFill>
              </a:rPr>
              <a:t>Humanitarian </a:t>
            </a:r>
            <a:r>
              <a:rPr lang="en-US" sz="3000" dirty="0" smtClean="0">
                <a:ln>
                  <a:solidFill>
                    <a:sysClr val="windowText" lastClr="000000"/>
                  </a:solidFill>
                </a:ln>
                <a:solidFill>
                  <a:sysClr val="windowText" lastClr="000000"/>
                </a:solidFill>
              </a:rPr>
              <a:t>Missions</a:t>
            </a:r>
          </a:p>
        </p:txBody>
      </p:sp>
    </p:spTree>
    <p:extLst>
      <p:ext uri="{BB962C8B-B14F-4D97-AF65-F5344CB8AC3E}">
        <p14:creationId xmlns:p14="http://schemas.microsoft.com/office/powerpoint/2010/main" val="390371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8048"/>
            <a:ext cx="4419600" cy="1978152"/>
          </a:xfrm>
        </p:spPr>
        <p:txBody>
          <a:bodyPr/>
          <a:lstStyle/>
          <a:p>
            <a:r>
              <a:rPr lang="en-US" sz="6000" b="1" smtClean="0">
                <a:ln w="3175" cmpd="sng">
                  <a:solidFill>
                    <a:schemeClr val="accent1">
                      <a:lumMod val="50000"/>
                    </a:schemeClr>
                  </a:solidFill>
                  <a:prstDash val="solid"/>
                </a:ln>
              </a:rPr>
              <a:t>Google Earth:</a:t>
            </a:r>
            <a:endParaRPr lang="en-US" sz="6000" b="1">
              <a:ln w="3175" cmpd="sng">
                <a:solidFill>
                  <a:schemeClr val="accent1">
                    <a:lumMod val="50000"/>
                  </a:schemeClr>
                </a:solidFill>
                <a:prstDash val="solid"/>
              </a:ln>
            </a:endParaRPr>
          </a:p>
        </p:txBody>
      </p:sp>
      <p:sp>
        <p:nvSpPr>
          <p:cNvPr id="3" name="Subtitle 2"/>
          <p:cNvSpPr>
            <a:spLocks noGrp="1"/>
          </p:cNvSpPr>
          <p:nvPr>
            <p:ph type="subTitle" idx="1"/>
          </p:nvPr>
        </p:nvSpPr>
        <p:spPr>
          <a:xfrm>
            <a:off x="838200" y="3810000"/>
            <a:ext cx="3733800" cy="914400"/>
          </a:xfrm>
        </p:spPr>
        <p:txBody>
          <a:bodyPr>
            <a:noAutofit/>
          </a:bodyPr>
          <a:lstStyle/>
          <a:p>
            <a:r>
              <a:rPr lang="en-US" sz="3000" b="1" dirty="0" smtClean="0">
                <a:ln w="3175">
                  <a:solidFill>
                    <a:schemeClr val="accent1">
                      <a:lumMod val="50000"/>
                    </a:schemeClr>
                  </a:solidFill>
                </a:ln>
              </a:rPr>
              <a:t>Engaging in a </a:t>
            </a:r>
            <a:r>
              <a:rPr lang="en-US" sz="3000" b="1" dirty="0">
                <a:ln w="3175">
                  <a:solidFill>
                    <a:schemeClr val="accent1">
                      <a:lumMod val="50000"/>
                    </a:schemeClr>
                  </a:solidFill>
                </a:ln>
              </a:rPr>
              <a:t>V</a:t>
            </a:r>
            <a:r>
              <a:rPr lang="en-US" sz="3000" b="1" dirty="0" smtClean="0">
                <a:ln w="3175">
                  <a:solidFill>
                    <a:schemeClr val="accent1">
                      <a:lumMod val="50000"/>
                    </a:schemeClr>
                  </a:solidFill>
                </a:ln>
              </a:rPr>
              <a:t>irtual “Real</a:t>
            </a:r>
            <a:r>
              <a:rPr lang="en-US" sz="3000" b="1" dirty="0" smtClean="0">
                <a:ln w="3175">
                  <a:solidFill>
                    <a:schemeClr val="accent1">
                      <a:lumMod val="50000"/>
                    </a:schemeClr>
                  </a:solidFill>
                </a:ln>
              </a:rPr>
              <a:t>” </a:t>
            </a:r>
            <a:r>
              <a:rPr lang="en-US" sz="3000" b="1" dirty="0">
                <a:ln w="3175">
                  <a:solidFill>
                    <a:schemeClr val="accent1">
                      <a:lumMod val="50000"/>
                    </a:schemeClr>
                  </a:solidFill>
                </a:ln>
              </a:rPr>
              <a:t>W</a:t>
            </a:r>
            <a:r>
              <a:rPr lang="en-US" sz="3000" b="1" dirty="0" smtClean="0">
                <a:ln w="3175">
                  <a:solidFill>
                    <a:schemeClr val="accent1">
                      <a:lumMod val="50000"/>
                    </a:schemeClr>
                  </a:solidFill>
                </a:ln>
              </a:rPr>
              <a:t>orld</a:t>
            </a:r>
            <a:endParaRPr lang="en-US" sz="3000" b="1" dirty="0">
              <a:ln w="3175">
                <a:solidFill>
                  <a:schemeClr val="accent1">
                    <a:lumMod val="50000"/>
                  </a:schemeClr>
                </a:solidFill>
              </a:ln>
            </a:endParaRPr>
          </a:p>
        </p:txBody>
      </p:sp>
      <p:sp>
        <p:nvSpPr>
          <p:cNvPr id="4" name="TextBox 3"/>
          <p:cNvSpPr txBox="1"/>
          <p:nvPr/>
        </p:nvSpPr>
        <p:spPr>
          <a:xfrm>
            <a:off x="3657600" y="5105400"/>
            <a:ext cx="5257800" cy="1246495"/>
          </a:xfrm>
          <a:prstGeom prst="rect">
            <a:avLst/>
          </a:prstGeom>
          <a:noFill/>
        </p:spPr>
        <p:txBody>
          <a:bodyPr wrap="square" rtlCol="0">
            <a:spAutoFit/>
          </a:bodyPr>
          <a:lstStyle/>
          <a:p>
            <a:r>
              <a:rPr lang="en-US" sz="2500" b="1" smtClean="0"/>
              <a:t>Bureau for International Language Co-ordination (BILC)</a:t>
            </a:r>
          </a:p>
          <a:p>
            <a:r>
              <a:rPr lang="en-US" sz="2500" b="1" smtClean="0"/>
              <a:t>October 2016</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94" r="7022" b="11990"/>
          <a:stretch/>
        </p:blipFill>
        <p:spPr bwMode="auto">
          <a:xfrm>
            <a:off x="6019800" y="2133600"/>
            <a:ext cx="2072244" cy="2146012"/>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964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smtClean="0">
                <a:solidFill>
                  <a:srgbClr val="7030A0"/>
                </a:solidFill>
              </a:rPr>
              <a:t>Land Navigation </a:t>
            </a:r>
            <a:endParaRPr lang="en-US" sz="2800">
              <a:solidFill>
                <a:srgbClr val="7030A0"/>
              </a:solidFill>
            </a:endParaRPr>
          </a:p>
        </p:txBody>
      </p:sp>
      <p:sp>
        <p:nvSpPr>
          <p:cNvPr id="3" name="Content Placeholder 2"/>
          <p:cNvSpPr>
            <a:spLocks noGrp="1"/>
          </p:cNvSpPr>
          <p:nvPr>
            <p:ph idx="1"/>
          </p:nvPr>
        </p:nvSpPr>
        <p:spPr>
          <a:xfrm>
            <a:off x="381000" y="1417638"/>
            <a:ext cx="8458200" cy="5135562"/>
          </a:xfrm>
        </p:spPr>
        <p:txBody>
          <a:bodyPr>
            <a:normAutofit/>
          </a:bodyPr>
          <a:lstStyle/>
          <a:p>
            <a:r>
              <a:rPr lang="en-US" sz="2500" b="1" dirty="0" smtClean="0">
                <a:solidFill>
                  <a:schemeClr val="tx1"/>
                </a:solidFill>
              </a:rPr>
              <a:t>Logistics Supply Route</a:t>
            </a:r>
            <a:endParaRPr lang="en-US" sz="2500" b="1" dirty="0">
              <a:solidFill>
                <a:schemeClr val="tx1"/>
              </a:solidFill>
            </a:endParaRPr>
          </a:p>
          <a:p>
            <a:pPr lvl="0"/>
            <a:r>
              <a:rPr lang="en-US" sz="2500" b="1" dirty="0" smtClean="0">
                <a:solidFill>
                  <a:schemeClr val="tx1"/>
                </a:solidFill>
              </a:rPr>
              <a:t>Students create their own supply route</a:t>
            </a:r>
          </a:p>
          <a:p>
            <a:pPr lvl="1"/>
            <a:r>
              <a:rPr lang="en-US" sz="2500" b="1" dirty="0" smtClean="0">
                <a:solidFill>
                  <a:schemeClr val="bg1"/>
                </a:solidFill>
              </a:rPr>
              <a:t>Find the shortest, most secure route</a:t>
            </a:r>
          </a:p>
          <a:p>
            <a:pPr lvl="1"/>
            <a:r>
              <a:rPr lang="en-US" sz="2500" b="1" dirty="0" err="1">
                <a:solidFill>
                  <a:schemeClr val="bg1"/>
                </a:solidFill>
              </a:rPr>
              <a:t>Placemarks</a:t>
            </a:r>
            <a:r>
              <a:rPr lang="en-US" sz="2500" b="1" dirty="0">
                <a:solidFill>
                  <a:schemeClr val="bg1"/>
                </a:solidFill>
              </a:rPr>
              <a:t> at each “stopping” </a:t>
            </a:r>
            <a:r>
              <a:rPr lang="en-US" sz="2500" b="1" dirty="0" smtClean="0">
                <a:solidFill>
                  <a:schemeClr val="bg1"/>
                </a:solidFill>
              </a:rPr>
              <a:t>point, significant turn, or physical geographic landmark in </a:t>
            </a:r>
            <a:r>
              <a:rPr lang="en-US" sz="2500" b="1" dirty="0">
                <a:solidFill>
                  <a:schemeClr val="bg1"/>
                </a:solidFill>
              </a:rPr>
              <a:t>the route</a:t>
            </a:r>
          </a:p>
          <a:p>
            <a:pPr lvl="1"/>
            <a:r>
              <a:rPr lang="en-US" sz="2500" b="1" dirty="0" smtClean="0">
                <a:solidFill>
                  <a:schemeClr val="bg1"/>
                </a:solidFill>
              </a:rPr>
              <a:t>Measure &amp; mark distances across different types of terrain</a:t>
            </a:r>
          </a:p>
          <a:p>
            <a:pPr lvl="1"/>
            <a:r>
              <a:rPr lang="en-US" sz="2500" b="1" dirty="0" smtClean="0">
                <a:solidFill>
                  <a:schemeClr val="bg1"/>
                </a:solidFill>
              </a:rPr>
              <a:t>Recorded tour:</a:t>
            </a:r>
          </a:p>
          <a:p>
            <a:pPr lvl="2"/>
            <a:r>
              <a:rPr lang="en-US" sz="2500" b="1" dirty="0" smtClean="0">
                <a:solidFill>
                  <a:schemeClr val="bg1"/>
                </a:solidFill>
              </a:rPr>
              <a:t>Analyze and rationalize each </a:t>
            </a:r>
            <a:r>
              <a:rPr lang="en-US" sz="2500" b="1" dirty="0" err="1" smtClean="0">
                <a:solidFill>
                  <a:schemeClr val="bg1"/>
                </a:solidFill>
              </a:rPr>
              <a:t>placemark</a:t>
            </a:r>
            <a:r>
              <a:rPr lang="en-US" sz="2500" b="1" dirty="0">
                <a:solidFill>
                  <a:schemeClr val="bg1"/>
                </a:solidFill>
              </a:rPr>
              <a:t>,</a:t>
            </a:r>
            <a:r>
              <a:rPr lang="en-US" sz="2500" b="1" dirty="0" smtClean="0">
                <a:solidFill>
                  <a:schemeClr val="bg1"/>
                </a:solidFill>
              </a:rPr>
              <a:t> turning-point, or when crossing difficult terrain</a:t>
            </a:r>
          </a:p>
          <a:p>
            <a:pPr lvl="2"/>
            <a:r>
              <a:rPr lang="en-US" sz="2500" b="1" dirty="0" smtClean="0">
                <a:solidFill>
                  <a:schemeClr val="bg1"/>
                </a:solidFill>
              </a:rPr>
              <a:t>Add pictures </a:t>
            </a:r>
            <a:r>
              <a:rPr lang="en-US" sz="2500" b="1" dirty="0">
                <a:solidFill>
                  <a:schemeClr val="bg1"/>
                </a:solidFill>
              </a:rPr>
              <a:t>(current if possible) </a:t>
            </a:r>
            <a:r>
              <a:rPr lang="en-US" sz="2500" b="1" dirty="0" smtClean="0">
                <a:solidFill>
                  <a:schemeClr val="bg1"/>
                </a:solidFill>
              </a:rPr>
              <a:t>and captions at the </a:t>
            </a:r>
            <a:r>
              <a:rPr lang="en-US" sz="2500" b="1" dirty="0" err="1" smtClean="0">
                <a:solidFill>
                  <a:schemeClr val="bg1"/>
                </a:solidFill>
              </a:rPr>
              <a:t>placemark</a:t>
            </a:r>
            <a:r>
              <a:rPr lang="en-US" sz="2500" b="1" dirty="0" smtClean="0">
                <a:solidFill>
                  <a:schemeClr val="bg1"/>
                </a:solidFill>
              </a:rPr>
              <a:t> locations</a:t>
            </a:r>
          </a:p>
          <a:p>
            <a:pPr lvl="1"/>
            <a:endParaRPr lang="en-US" dirty="0"/>
          </a:p>
          <a:p>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94" r="7022" b="11990"/>
          <a:stretch/>
        </p:blipFill>
        <p:spPr bwMode="auto">
          <a:xfrm>
            <a:off x="7362348" y="274638"/>
            <a:ext cx="1324452" cy="13716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8660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a:bodyPr>
          <a:lstStyle/>
          <a:p>
            <a:r>
              <a:rPr lang="en-US" sz="5400" smtClean="0">
                <a:solidFill>
                  <a:srgbClr val="7030A0"/>
                </a:solidFill>
              </a:rPr>
              <a:t>Land Navigation – continued </a:t>
            </a:r>
            <a:endParaRPr lang="en-US" sz="2800">
              <a:solidFill>
                <a:srgbClr val="7030A0"/>
              </a:solidFill>
            </a:endParaRPr>
          </a:p>
        </p:txBody>
      </p:sp>
      <p:sp>
        <p:nvSpPr>
          <p:cNvPr id="3" name="Content Placeholder 2"/>
          <p:cNvSpPr>
            <a:spLocks noGrp="1"/>
          </p:cNvSpPr>
          <p:nvPr>
            <p:ph idx="1"/>
          </p:nvPr>
        </p:nvSpPr>
        <p:spPr>
          <a:xfrm>
            <a:off x="228600" y="1219200"/>
            <a:ext cx="8610600" cy="5334000"/>
          </a:xfrm>
        </p:spPr>
        <p:txBody>
          <a:bodyPr>
            <a:noAutofit/>
          </a:bodyPr>
          <a:lstStyle/>
          <a:p>
            <a:r>
              <a:rPr lang="en-US" sz="2300" b="1" dirty="0" smtClean="0">
                <a:solidFill>
                  <a:schemeClr val="tx1"/>
                </a:solidFill>
              </a:rPr>
              <a:t>Logistics Supply Route</a:t>
            </a:r>
            <a:endParaRPr lang="en-US" sz="2300" b="1" dirty="0">
              <a:solidFill>
                <a:schemeClr val="tx1"/>
              </a:solidFill>
            </a:endParaRPr>
          </a:p>
          <a:p>
            <a:pPr lvl="0"/>
            <a:r>
              <a:rPr lang="en-US" sz="2300" b="1" dirty="0" smtClean="0">
                <a:solidFill>
                  <a:schemeClr val="tx1"/>
                </a:solidFill>
              </a:rPr>
              <a:t>Map historic supply route</a:t>
            </a:r>
          </a:p>
          <a:p>
            <a:pPr lvl="1"/>
            <a:r>
              <a:rPr lang="en-US" sz="2300" b="1" dirty="0" err="1" smtClean="0">
                <a:solidFill>
                  <a:schemeClr val="bg1"/>
                </a:solidFill>
              </a:rPr>
              <a:t>Placemarks</a:t>
            </a:r>
            <a:r>
              <a:rPr lang="en-US" sz="2300" b="1" dirty="0" smtClean="0">
                <a:solidFill>
                  <a:schemeClr val="bg1"/>
                </a:solidFill>
              </a:rPr>
              <a:t> </a:t>
            </a:r>
            <a:r>
              <a:rPr lang="en-US" sz="2300" b="1" dirty="0">
                <a:solidFill>
                  <a:schemeClr val="bg1"/>
                </a:solidFill>
              </a:rPr>
              <a:t>at each “stopping” point or significant turn </a:t>
            </a:r>
            <a:r>
              <a:rPr lang="en-US" sz="2300" b="1" dirty="0" smtClean="0">
                <a:solidFill>
                  <a:schemeClr val="bg1"/>
                </a:solidFill>
              </a:rPr>
              <a:t>or physical geographic landmark in </a:t>
            </a:r>
            <a:r>
              <a:rPr lang="en-US" sz="2300" b="1" dirty="0">
                <a:solidFill>
                  <a:schemeClr val="bg1"/>
                </a:solidFill>
              </a:rPr>
              <a:t>the route</a:t>
            </a:r>
          </a:p>
          <a:p>
            <a:pPr lvl="1"/>
            <a:r>
              <a:rPr lang="en-US" sz="2300" b="1" dirty="0" smtClean="0">
                <a:solidFill>
                  <a:schemeClr val="bg1"/>
                </a:solidFill>
              </a:rPr>
              <a:t>Measure &amp; mark distances across different types of terrain</a:t>
            </a:r>
          </a:p>
          <a:p>
            <a:pPr lvl="1"/>
            <a:r>
              <a:rPr lang="en-US" sz="2300" b="1" dirty="0" smtClean="0">
                <a:solidFill>
                  <a:schemeClr val="bg1"/>
                </a:solidFill>
              </a:rPr>
              <a:t>Recorded tour:</a:t>
            </a:r>
          </a:p>
          <a:p>
            <a:pPr lvl="2"/>
            <a:r>
              <a:rPr lang="en-US" sz="2300" b="1" dirty="0" smtClean="0">
                <a:solidFill>
                  <a:schemeClr val="bg1"/>
                </a:solidFill>
              </a:rPr>
              <a:t>Analyze and rationalize each </a:t>
            </a:r>
            <a:r>
              <a:rPr lang="en-US" sz="2300" b="1" dirty="0" err="1" smtClean="0">
                <a:solidFill>
                  <a:schemeClr val="bg1"/>
                </a:solidFill>
              </a:rPr>
              <a:t>placemark</a:t>
            </a:r>
            <a:r>
              <a:rPr lang="en-US" sz="2300" b="1" dirty="0" smtClean="0">
                <a:solidFill>
                  <a:schemeClr val="bg1"/>
                </a:solidFill>
              </a:rPr>
              <a:t> or turning-point</a:t>
            </a:r>
          </a:p>
          <a:p>
            <a:pPr lvl="3"/>
            <a:r>
              <a:rPr lang="en-US" sz="2300" b="1" dirty="0" smtClean="0">
                <a:solidFill>
                  <a:schemeClr val="bg1"/>
                </a:solidFill>
              </a:rPr>
              <a:t>1 – why people at the time chose to make this decisions</a:t>
            </a:r>
          </a:p>
          <a:p>
            <a:pPr lvl="3"/>
            <a:r>
              <a:rPr lang="en-US" sz="2300" b="1" dirty="0" smtClean="0">
                <a:solidFill>
                  <a:schemeClr val="bg1"/>
                </a:solidFill>
              </a:rPr>
              <a:t>2 – agree/disagree with the decisions</a:t>
            </a:r>
          </a:p>
          <a:p>
            <a:pPr lvl="3"/>
            <a:r>
              <a:rPr lang="en-US" sz="2300" b="1" dirty="0" smtClean="0">
                <a:solidFill>
                  <a:schemeClr val="bg1"/>
                </a:solidFill>
              </a:rPr>
              <a:t>3 – if disagree, suggest &amp; rationalize a different choice/route</a:t>
            </a:r>
          </a:p>
          <a:p>
            <a:pPr lvl="2"/>
            <a:r>
              <a:rPr lang="en-US" sz="2300" b="1" dirty="0" smtClean="0">
                <a:solidFill>
                  <a:schemeClr val="bg1"/>
                </a:solidFill>
              </a:rPr>
              <a:t>Add pictures (historic &amp; current </a:t>
            </a:r>
            <a:r>
              <a:rPr lang="en-US" sz="2300" b="1" dirty="0">
                <a:solidFill>
                  <a:schemeClr val="bg1"/>
                </a:solidFill>
              </a:rPr>
              <a:t>if possible) </a:t>
            </a:r>
            <a:r>
              <a:rPr lang="en-US" sz="2300" b="1" dirty="0" smtClean="0">
                <a:solidFill>
                  <a:schemeClr val="bg1"/>
                </a:solidFill>
              </a:rPr>
              <a:t>and captions for the different </a:t>
            </a:r>
            <a:r>
              <a:rPr lang="en-US" sz="2300" b="1" dirty="0" err="1" smtClean="0">
                <a:solidFill>
                  <a:schemeClr val="bg1"/>
                </a:solidFill>
              </a:rPr>
              <a:t>placemarks</a:t>
            </a:r>
            <a:endParaRPr lang="en-US" sz="2300" dirty="0">
              <a:solidFill>
                <a:schemeClr val="bg1"/>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94" r="7022" b="11990"/>
          <a:stretch/>
        </p:blipFill>
        <p:spPr bwMode="auto">
          <a:xfrm>
            <a:off x="7924800" y="1186649"/>
            <a:ext cx="914400" cy="94695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4926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noAutofit/>
          </a:bodyPr>
          <a:lstStyle/>
          <a:p>
            <a:r>
              <a:rPr lang="en-US" sz="5400">
                <a:solidFill>
                  <a:srgbClr val="7030A0"/>
                </a:solidFill>
              </a:rPr>
              <a:t>Land </a:t>
            </a:r>
            <a:r>
              <a:rPr lang="en-US" sz="5400" smtClean="0">
                <a:solidFill>
                  <a:srgbClr val="7030A0"/>
                </a:solidFill>
              </a:rPr>
              <a:t>Navigation</a:t>
            </a:r>
            <a:endParaRPr lang="en-US" sz="5400">
              <a:solidFill>
                <a:srgbClr val="7030A0"/>
              </a:solidFill>
            </a:endParaRPr>
          </a:p>
        </p:txBody>
      </p:sp>
      <p:sp>
        <p:nvSpPr>
          <p:cNvPr id="3" name="Content Placeholder 2"/>
          <p:cNvSpPr>
            <a:spLocks noGrp="1"/>
          </p:cNvSpPr>
          <p:nvPr>
            <p:ph idx="1"/>
          </p:nvPr>
        </p:nvSpPr>
        <p:spPr>
          <a:xfrm>
            <a:off x="304800" y="1295400"/>
            <a:ext cx="8534400" cy="5257800"/>
          </a:xfrm>
        </p:spPr>
        <p:txBody>
          <a:bodyPr>
            <a:normAutofit fontScale="85000" lnSpcReduction="10000"/>
          </a:bodyPr>
          <a:lstStyle/>
          <a:p>
            <a:r>
              <a:rPr lang="en-US" sz="3000" b="1" dirty="0" smtClean="0">
                <a:solidFill>
                  <a:schemeClr val="tx1"/>
                </a:solidFill>
              </a:rPr>
              <a:t>Plotting Combat &amp; Attack Patterns</a:t>
            </a:r>
          </a:p>
          <a:p>
            <a:pPr lvl="1">
              <a:buClr>
                <a:schemeClr val="tx1"/>
              </a:buClr>
              <a:buFont typeface="Wingdings" pitchFamily="2" charset="2"/>
              <a:buChar char="Ø"/>
            </a:pPr>
            <a:r>
              <a:rPr lang="en-US" sz="2400" b="1" dirty="0" smtClean="0">
                <a:solidFill>
                  <a:schemeClr val="bg1"/>
                </a:solidFill>
              </a:rPr>
              <a:t>Assign each student a day in a specific war</a:t>
            </a:r>
          </a:p>
          <a:p>
            <a:pPr lvl="2">
              <a:buClr>
                <a:schemeClr val="tx1"/>
              </a:buClr>
              <a:buFont typeface="Wingdings" pitchFamily="2" charset="2"/>
              <a:buChar char="Ø"/>
            </a:pPr>
            <a:r>
              <a:rPr lang="en-US" sz="2400" b="1" dirty="0" smtClean="0">
                <a:solidFill>
                  <a:schemeClr val="bg1"/>
                </a:solidFill>
              </a:rPr>
              <a:t>Students:</a:t>
            </a:r>
          </a:p>
          <a:p>
            <a:pPr lvl="3">
              <a:buClr>
                <a:schemeClr val="tx1"/>
              </a:buClr>
              <a:buFont typeface="Wingdings" pitchFamily="2" charset="2"/>
              <a:buChar char="Ø"/>
            </a:pPr>
            <a:r>
              <a:rPr lang="en-US" sz="2400" b="1" dirty="0" smtClean="0">
                <a:solidFill>
                  <a:schemeClr val="bg1"/>
                </a:solidFill>
              </a:rPr>
              <a:t>Plot locations of major and minor combat locations</a:t>
            </a:r>
          </a:p>
          <a:p>
            <a:pPr lvl="3">
              <a:buClr>
                <a:schemeClr val="tx1"/>
              </a:buClr>
              <a:buFont typeface="Wingdings" pitchFamily="2" charset="2"/>
              <a:buChar char="Ø"/>
            </a:pPr>
            <a:r>
              <a:rPr lang="en-US" sz="2400" b="1" dirty="0" smtClean="0">
                <a:solidFill>
                  <a:schemeClr val="bg1"/>
                </a:solidFill>
              </a:rPr>
              <a:t>Plot movements &amp; direction of attacks (if applicable)</a:t>
            </a:r>
          </a:p>
          <a:p>
            <a:pPr lvl="3">
              <a:buClr>
                <a:schemeClr val="tx1"/>
              </a:buClr>
              <a:buFont typeface="Wingdings" pitchFamily="2" charset="2"/>
              <a:buChar char="Ø"/>
            </a:pPr>
            <a:r>
              <a:rPr lang="en-US" sz="2400" b="1" dirty="0" smtClean="0">
                <a:solidFill>
                  <a:schemeClr val="bg1"/>
                </a:solidFill>
              </a:rPr>
              <a:t>Attach pictures (current &amp; historic) with captions </a:t>
            </a:r>
          </a:p>
          <a:p>
            <a:pPr lvl="3">
              <a:buClr>
                <a:schemeClr val="tx1"/>
              </a:buClr>
              <a:buFont typeface="Wingdings" pitchFamily="2" charset="2"/>
              <a:buChar char="Ø"/>
            </a:pPr>
            <a:r>
              <a:rPr lang="en-US" sz="2400" b="1" dirty="0" smtClean="0">
                <a:solidFill>
                  <a:schemeClr val="bg1"/>
                </a:solidFill>
              </a:rPr>
              <a:t>Record:</a:t>
            </a:r>
          </a:p>
          <a:p>
            <a:pPr lvl="4">
              <a:buClr>
                <a:schemeClr val="tx1"/>
              </a:buClr>
              <a:buFont typeface="Wingdings" pitchFamily="2" charset="2"/>
              <a:buChar char="Ø"/>
            </a:pPr>
            <a:r>
              <a:rPr lang="en-US" sz="2400" b="1" dirty="0" smtClean="0">
                <a:solidFill>
                  <a:schemeClr val="bg1"/>
                </a:solidFill>
              </a:rPr>
              <a:t> </a:t>
            </a:r>
            <a:r>
              <a:rPr lang="en-US" sz="2400" b="1" dirty="0">
                <a:solidFill>
                  <a:schemeClr val="bg1"/>
                </a:solidFill>
              </a:rPr>
              <a:t>significant details of attacks &amp; counter-attacks</a:t>
            </a:r>
          </a:p>
          <a:p>
            <a:pPr lvl="5">
              <a:buClr>
                <a:schemeClr val="tx1"/>
              </a:buClr>
              <a:buFont typeface="Wingdings" pitchFamily="2" charset="2"/>
              <a:buChar char="Ø"/>
            </a:pPr>
            <a:r>
              <a:rPr lang="en-US" sz="2400" b="1" dirty="0">
                <a:solidFill>
                  <a:schemeClr val="bg1"/>
                </a:solidFill>
              </a:rPr>
              <a:t>Number of soldiers on either side</a:t>
            </a:r>
          </a:p>
          <a:p>
            <a:pPr lvl="5">
              <a:buClr>
                <a:schemeClr val="tx1"/>
              </a:buClr>
              <a:buFont typeface="Wingdings" pitchFamily="2" charset="2"/>
              <a:buChar char="Ø"/>
            </a:pPr>
            <a:r>
              <a:rPr lang="en-US" sz="2400" b="1" dirty="0">
                <a:solidFill>
                  <a:schemeClr val="bg1"/>
                </a:solidFill>
              </a:rPr>
              <a:t>Supplies, munitions, heavy equipment, etc.</a:t>
            </a:r>
          </a:p>
          <a:p>
            <a:pPr lvl="4">
              <a:buClr>
                <a:schemeClr val="tx1"/>
              </a:buClr>
              <a:buFont typeface="Wingdings" pitchFamily="2" charset="2"/>
              <a:buChar char="Ø"/>
            </a:pPr>
            <a:r>
              <a:rPr lang="en-US" sz="2400" b="1" dirty="0" smtClean="0">
                <a:solidFill>
                  <a:schemeClr val="bg1"/>
                </a:solidFill>
              </a:rPr>
              <a:t>Analyze &amp; rationalize combat locations &amp; decisions of officers in charge</a:t>
            </a:r>
          </a:p>
          <a:p>
            <a:pPr lvl="5"/>
            <a:r>
              <a:rPr lang="en-US" sz="2400" b="1" dirty="0">
                <a:solidFill>
                  <a:schemeClr val="bg1"/>
                </a:solidFill>
              </a:rPr>
              <a:t>1 – why people at the time chose to make this decisions</a:t>
            </a:r>
          </a:p>
          <a:p>
            <a:pPr lvl="5"/>
            <a:r>
              <a:rPr lang="en-US" sz="2400" b="1" dirty="0">
                <a:solidFill>
                  <a:schemeClr val="bg1"/>
                </a:solidFill>
              </a:rPr>
              <a:t>2 – agree/disagree with the </a:t>
            </a:r>
            <a:r>
              <a:rPr lang="en-US" sz="2400" b="1" dirty="0" smtClean="0">
                <a:solidFill>
                  <a:schemeClr val="bg1"/>
                </a:solidFill>
              </a:rPr>
              <a:t>decisions</a:t>
            </a:r>
            <a:endParaRPr lang="en-US" sz="2400" b="1" dirty="0">
              <a:solidFill>
                <a:schemeClr val="bg1"/>
              </a:solidFill>
            </a:endParaRPr>
          </a:p>
          <a:p>
            <a:pPr lvl="5"/>
            <a:r>
              <a:rPr lang="en-US" sz="2400" b="1" dirty="0">
                <a:solidFill>
                  <a:schemeClr val="bg1"/>
                </a:solidFill>
              </a:rPr>
              <a:t>3 – if disagree, suggest &amp; rationalize a different </a:t>
            </a:r>
            <a:r>
              <a:rPr lang="en-US" sz="2400" b="1" dirty="0" smtClean="0">
                <a:solidFill>
                  <a:schemeClr val="bg1"/>
                </a:solidFill>
              </a:rPr>
              <a:t>choice/route</a:t>
            </a:r>
            <a:endParaRPr lang="en-US" sz="2400" dirty="0">
              <a:solidFill>
                <a:schemeClr val="bg1"/>
              </a:solidFill>
            </a:endParaRPr>
          </a:p>
          <a:p>
            <a:endParaRPr lang="en-US" sz="26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94" r="7022" b="11990"/>
          <a:stretch/>
        </p:blipFill>
        <p:spPr bwMode="auto">
          <a:xfrm>
            <a:off x="7438548" y="381000"/>
            <a:ext cx="1324452" cy="13716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18477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944562"/>
          </a:xfrm>
        </p:spPr>
        <p:txBody>
          <a:bodyPr>
            <a:normAutofit/>
          </a:bodyPr>
          <a:lstStyle/>
          <a:p>
            <a:pPr algn="ctr"/>
            <a:r>
              <a:rPr lang="en-US" sz="5400" dirty="0" smtClean="0">
                <a:solidFill>
                  <a:schemeClr val="accent6"/>
                </a:solidFill>
              </a:rPr>
              <a:t>Where were they? </a:t>
            </a:r>
            <a:endParaRPr lang="en-US" sz="2500" dirty="0">
              <a:solidFill>
                <a:schemeClr val="accent6"/>
              </a:solidFill>
            </a:endParaRPr>
          </a:p>
        </p:txBody>
      </p:sp>
      <p:sp>
        <p:nvSpPr>
          <p:cNvPr id="3" name="Content Placeholder 2"/>
          <p:cNvSpPr>
            <a:spLocks noGrp="1"/>
          </p:cNvSpPr>
          <p:nvPr>
            <p:ph idx="1"/>
          </p:nvPr>
        </p:nvSpPr>
        <p:spPr>
          <a:xfrm>
            <a:off x="304800" y="1295400"/>
            <a:ext cx="8563452" cy="5257800"/>
          </a:xfrm>
        </p:spPr>
        <p:txBody>
          <a:bodyPr>
            <a:normAutofit/>
          </a:bodyPr>
          <a:lstStyle/>
          <a:p>
            <a:r>
              <a:rPr lang="en-US" sz="3000" b="1" dirty="0">
                <a:solidFill>
                  <a:schemeClr val="tx1"/>
                </a:solidFill>
              </a:rPr>
              <a:t>Staff Ride (land, sea, </a:t>
            </a:r>
            <a:r>
              <a:rPr lang="en-US" sz="3000" b="1" dirty="0" smtClean="0">
                <a:solidFill>
                  <a:schemeClr val="tx1"/>
                </a:solidFill>
              </a:rPr>
              <a:t>or air)</a:t>
            </a:r>
            <a:endParaRPr lang="en-US" sz="3000" b="1" dirty="0">
              <a:solidFill>
                <a:schemeClr val="tx1"/>
              </a:solidFill>
            </a:endParaRPr>
          </a:p>
          <a:p>
            <a:r>
              <a:rPr lang="en-US" sz="3000" b="1" dirty="0" smtClean="0">
                <a:solidFill>
                  <a:schemeClr val="tx1"/>
                </a:solidFill>
              </a:rPr>
              <a:t>Literary or Biography Tour</a:t>
            </a:r>
          </a:p>
          <a:p>
            <a:pPr lvl="1"/>
            <a:r>
              <a:rPr lang="en-US" sz="2600" b="1" dirty="0" smtClean="0">
                <a:solidFill>
                  <a:schemeClr val="bg1"/>
                </a:solidFill>
              </a:rPr>
              <a:t>In tandem with a text or report </a:t>
            </a:r>
          </a:p>
          <a:p>
            <a:r>
              <a:rPr lang="en-US" sz="3000" b="1" dirty="0" smtClean="0">
                <a:solidFill>
                  <a:schemeClr val="tx1"/>
                </a:solidFill>
              </a:rPr>
              <a:t>Students:</a:t>
            </a:r>
          </a:p>
          <a:p>
            <a:pPr lvl="1"/>
            <a:r>
              <a:rPr lang="en-US" sz="2600" b="1" dirty="0" err="1" smtClean="0">
                <a:solidFill>
                  <a:schemeClr val="bg1"/>
                </a:solidFill>
              </a:rPr>
              <a:t>Placemark</a:t>
            </a:r>
            <a:r>
              <a:rPr lang="en-US" sz="2600" b="1" dirty="0" smtClean="0">
                <a:solidFill>
                  <a:schemeClr val="bg1"/>
                </a:solidFill>
              </a:rPr>
              <a:t> every significant location/event</a:t>
            </a:r>
            <a:endParaRPr lang="en-US" sz="2600" b="1" dirty="0">
              <a:solidFill>
                <a:schemeClr val="bg1"/>
              </a:solidFill>
            </a:endParaRPr>
          </a:p>
          <a:p>
            <a:pPr lvl="1"/>
            <a:r>
              <a:rPr lang="en-US" sz="2600" b="1" dirty="0" smtClean="0">
                <a:solidFill>
                  <a:schemeClr val="bg1"/>
                </a:solidFill>
              </a:rPr>
              <a:t>Write the quote from the text as a caption</a:t>
            </a:r>
          </a:p>
          <a:p>
            <a:pPr lvl="1"/>
            <a:r>
              <a:rPr lang="en-US" sz="2600" b="1" dirty="0" smtClean="0">
                <a:solidFill>
                  <a:schemeClr val="bg1"/>
                </a:solidFill>
              </a:rPr>
              <a:t>Add a picture (historic or current street/aerial view)</a:t>
            </a:r>
          </a:p>
          <a:p>
            <a:pPr lvl="1"/>
            <a:r>
              <a:rPr lang="en-US" sz="2600" b="1" dirty="0" smtClean="0">
                <a:solidFill>
                  <a:schemeClr val="bg1"/>
                </a:solidFill>
              </a:rPr>
              <a:t>Add analysis of the location (dangers and perils, etc.)</a:t>
            </a:r>
          </a:p>
          <a:p>
            <a:pPr lvl="2"/>
            <a:r>
              <a:rPr lang="en-US" sz="2600" b="1" dirty="0" smtClean="0">
                <a:solidFill>
                  <a:schemeClr val="bg1"/>
                </a:solidFill>
              </a:rPr>
              <a:t>Factual based on history or text</a:t>
            </a:r>
          </a:p>
          <a:p>
            <a:pPr lvl="2"/>
            <a:r>
              <a:rPr lang="en-US" sz="2600" b="1" dirty="0" smtClean="0">
                <a:solidFill>
                  <a:schemeClr val="bg1"/>
                </a:solidFill>
              </a:rPr>
              <a:t>Personal based on </a:t>
            </a:r>
            <a:r>
              <a:rPr lang="en-US" sz="2600" b="1" i="1" dirty="0" smtClean="0">
                <a:solidFill>
                  <a:schemeClr val="bg1"/>
                </a:solidFill>
              </a:rPr>
              <a:t>supported </a:t>
            </a:r>
            <a:r>
              <a:rPr lang="en-US" sz="2600" b="1" dirty="0" smtClean="0">
                <a:solidFill>
                  <a:schemeClr val="bg1"/>
                </a:solidFill>
              </a:rPr>
              <a:t>opinion</a:t>
            </a:r>
          </a:p>
          <a:p>
            <a:endParaRPr lang="en-US" dirty="0">
              <a:solidFill>
                <a:schemeClr val="bg1"/>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94" r="7022" b="11990"/>
          <a:stretch/>
        </p:blipFill>
        <p:spPr bwMode="auto">
          <a:xfrm>
            <a:off x="7467600" y="228600"/>
            <a:ext cx="1324452" cy="13716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9871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944562"/>
          </a:xfrm>
        </p:spPr>
        <p:txBody>
          <a:bodyPr>
            <a:normAutofit fontScale="90000"/>
          </a:bodyPr>
          <a:lstStyle/>
          <a:p>
            <a:pPr algn="ctr"/>
            <a:r>
              <a:rPr lang="en-US" sz="5400" smtClean="0">
                <a:solidFill>
                  <a:schemeClr val="accent6"/>
                </a:solidFill>
              </a:rPr>
              <a:t>Where were they? - contin</a:t>
            </a:r>
            <a:r>
              <a:rPr lang="en-US" sz="5400" i="1" smtClean="0">
                <a:solidFill>
                  <a:schemeClr val="accent6"/>
                </a:solidFill>
              </a:rPr>
              <a:t>ued </a:t>
            </a:r>
            <a:r>
              <a:rPr lang="en-US" sz="2500">
                <a:solidFill>
                  <a:schemeClr val="accent6"/>
                </a:solidFill>
              </a:rPr>
              <a:t>(Reading, Writing, &amp; Speaking Activity)</a:t>
            </a:r>
          </a:p>
        </p:txBody>
      </p:sp>
      <p:sp>
        <p:nvSpPr>
          <p:cNvPr id="3" name="Content Placeholder 2"/>
          <p:cNvSpPr>
            <a:spLocks noGrp="1"/>
          </p:cNvSpPr>
          <p:nvPr>
            <p:ph idx="1"/>
          </p:nvPr>
        </p:nvSpPr>
        <p:spPr>
          <a:xfrm>
            <a:off x="304800" y="1524000"/>
            <a:ext cx="8563452" cy="5029200"/>
          </a:xfrm>
        </p:spPr>
        <p:txBody>
          <a:bodyPr>
            <a:normAutofit/>
          </a:bodyPr>
          <a:lstStyle/>
          <a:p>
            <a:r>
              <a:rPr lang="en-US" sz="3000" b="1" dirty="0" smtClean="0">
                <a:solidFill>
                  <a:schemeClr val="tx1"/>
                </a:solidFill>
              </a:rPr>
              <a:t>Compare &amp; Contrast:</a:t>
            </a:r>
          </a:p>
          <a:p>
            <a:pPr lvl="1"/>
            <a:r>
              <a:rPr lang="en-US" sz="2600" b="1" dirty="0" smtClean="0">
                <a:solidFill>
                  <a:schemeClr val="bg1"/>
                </a:solidFill>
              </a:rPr>
              <a:t>See how it has changed </a:t>
            </a:r>
          </a:p>
          <a:p>
            <a:pPr lvl="2"/>
            <a:r>
              <a:rPr lang="en-US" sz="2600" b="1" dirty="0" smtClean="0">
                <a:solidFill>
                  <a:schemeClr val="accent6"/>
                </a:solidFill>
              </a:rPr>
              <a:t>Assign </a:t>
            </a:r>
            <a:r>
              <a:rPr lang="en-US" sz="2600" b="1" dirty="0">
                <a:solidFill>
                  <a:schemeClr val="accent6"/>
                </a:solidFill>
              </a:rPr>
              <a:t>each group a location to </a:t>
            </a:r>
            <a:r>
              <a:rPr lang="en-US" sz="2600" b="1" dirty="0" smtClean="0">
                <a:solidFill>
                  <a:schemeClr val="accent6"/>
                </a:solidFill>
              </a:rPr>
              <a:t>research within an extensive historical event (i.e. WWII, disaster, etc.)</a:t>
            </a:r>
            <a:endParaRPr lang="en-US" sz="2600" b="1" dirty="0">
              <a:solidFill>
                <a:schemeClr val="accent6"/>
              </a:solidFill>
            </a:endParaRPr>
          </a:p>
          <a:p>
            <a:pPr lvl="3"/>
            <a:r>
              <a:rPr lang="en-US" sz="2400" b="1" dirty="0">
                <a:solidFill>
                  <a:srgbClr val="7030A0"/>
                </a:solidFill>
              </a:rPr>
              <a:t>Find: newspaper clippings, old pictures, etc.</a:t>
            </a:r>
          </a:p>
          <a:p>
            <a:pPr lvl="1"/>
            <a:r>
              <a:rPr lang="en-US" sz="2600" b="1" dirty="0" smtClean="0">
                <a:solidFill>
                  <a:schemeClr val="bg1"/>
                </a:solidFill>
              </a:rPr>
              <a:t>Attach photos or document summaries of the location before/after event</a:t>
            </a:r>
          </a:p>
          <a:p>
            <a:pPr lvl="1"/>
            <a:r>
              <a:rPr lang="en-US" sz="2600" b="1" dirty="0">
                <a:solidFill>
                  <a:schemeClr val="bg1"/>
                </a:solidFill>
              </a:rPr>
              <a:t>Add analysis of the </a:t>
            </a:r>
            <a:r>
              <a:rPr lang="en-US" sz="2600" b="1" dirty="0" smtClean="0">
                <a:solidFill>
                  <a:schemeClr val="bg1"/>
                </a:solidFill>
              </a:rPr>
              <a:t>positive/negative consequences </a:t>
            </a:r>
            <a:endParaRPr lang="en-US" sz="2600" b="1" dirty="0">
              <a:solidFill>
                <a:schemeClr val="bg1"/>
              </a:solidFill>
            </a:endParaRPr>
          </a:p>
          <a:p>
            <a:pPr lvl="2"/>
            <a:r>
              <a:rPr lang="en-US" sz="2600" b="1" dirty="0">
                <a:solidFill>
                  <a:schemeClr val="bg1"/>
                </a:solidFill>
              </a:rPr>
              <a:t>Factual based on history or text</a:t>
            </a:r>
          </a:p>
          <a:p>
            <a:pPr lvl="2"/>
            <a:r>
              <a:rPr lang="en-US" sz="2600" b="1" dirty="0">
                <a:solidFill>
                  <a:schemeClr val="bg1"/>
                </a:solidFill>
              </a:rPr>
              <a:t>Personal based on </a:t>
            </a:r>
            <a:r>
              <a:rPr lang="en-US" sz="2600" b="1" i="1" u="sng" dirty="0">
                <a:solidFill>
                  <a:schemeClr val="bg1"/>
                </a:solidFill>
              </a:rPr>
              <a:t>supported</a:t>
            </a:r>
            <a:r>
              <a:rPr lang="en-US" sz="2600" b="1" i="1" dirty="0">
                <a:solidFill>
                  <a:schemeClr val="bg1"/>
                </a:solidFill>
              </a:rPr>
              <a:t> </a:t>
            </a:r>
            <a:r>
              <a:rPr lang="en-US" sz="2600" b="1" dirty="0" smtClean="0">
                <a:solidFill>
                  <a:schemeClr val="bg1"/>
                </a:solidFill>
              </a:rPr>
              <a:t>opinion</a:t>
            </a:r>
          </a:p>
          <a:p>
            <a:pPr marL="960120" lvl="3" indent="0">
              <a:buNone/>
            </a:pPr>
            <a:endParaRPr lang="en-US" sz="2400" b="1" dirty="0" smtClean="0">
              <a:solidFill>
                <a:schemeClr val="bg1"/>
              </a:solidFill>
            </a:endParaRPr>
          </a:p>
          <a:p>
            <a:endParaRPr lang="en-US" dirty="0">
              <a:solidFill>
                <a:schemeClr val="bg1"/>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94" r="7022" b="11990"/>
          <a:stretch/>
        </p:blipFill>
        <p:spPr bwMode="auto">
          <a:xfrm>
            <a:off x="7543800" y="914400"/>
            <a:ext cx="1324452" cy="13716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135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2400"/>
            <a:ext cx="8867775" cy="1275676"/>
          </a:xfrm>
        </p:spPr>
        <p:txBody>
          <a:bodyPr>
            <a:normAutofit/>
          </a:bodyPr>
          <a:lstStyle/>
          <a:p>
            <a:pPr algn="ctr"/>
            <a:r>
              <a:rPr lang="en-US" sz="3700" u="sng" smtClean="0">
                <a:solidFill>
                  <a:schemeClr val="accent6"/>
                </a:solidFill>
              </a:rPr>
              <a:t>ALC -  Book 32</a:t>
            </a:r>
            <a:br>
              <a:rPr lang="en-US" sz="3700" u="sng" smtClean="0">
                <a:solidFill>
                  <a:schemeClr val="accent6"/>
                </a:solidFill>
              </a:rPr>
            </a:br>
            <a:r>
              <a:rPr lang="en-US" sz="3700" u="sng" smtClean="0">
                <a:solidFill>
                  <a:schemeClr val="accent6"/>
                </a:solidFill>
              </a:rPr>
              <a:t>Battle of Little Bighorn – Custer’s Staff Ride</a:t>
            </a:r>
            <a:endParaRPr lang="en-US" sz="3700" u="sng">
              <a:solidFill>
                <a:schemeClr val="accent6"/>
              </a:solidFill>
            </a:endParaRPr>
          </a:p>
        </p:txBody>
      </p:sp>
      <p:pic>
        <p:nvPicPr>
          <p:cNvPr id="5" name="Picture 4"/>
          <p:cNvPicPr>
            <a:picLocks noChangeAspect="1"/>
          </p:cNvPicPr>
          <p:nvPr/>
        </p:nvPicPr>
        <p:blipFill rotWithShape="1">
          <a:blip r:embed="rId3"/>
          <a:srcRect r="7703"/>
          <a:stretch/>
        </p:blipFill>
        <p:spPr>
          <a:xfrm>
            <a:off x="3505200" y="2133600"/>
            <a:ext cx="5438775" cy="3925532"/>
          </a:xfrm>
          <a:prstGeom prst="rect">
            <a:avLst/>
          </a:prstGeom>
        </p:spPr>
      </p:pic>
      <p:sp>
        <p:nvSpPr>
          <p:cNvPr id="6" name="Content Placeholder 5"/>
          <p:cNvSpPr>
            <a:spLocks noGrp="1"/>
          </p:cNvSpPr>
          <p:nvPr>
            <p:ph idx="1"/>
          </p:nvPr>
        </p:nvSpPr>
        <p:spPr>
          <a:xfrm>
            <a:off x="228600" y="1628130"/>
            <a:ext cx="3200400" cy="5001270"/>
          </a:xfrm>
        </p:spPr>
        <p:txBody>
          <a:bodyPr>
            <a:normAutofit lnSpcReduction="10000"/>
          </a:bodyPr>
          <a:lstStyle/>
          <a:p>
            <a:r>
              <a:rPr lang="en-US" b="1" dirty="0" smtClean="0">
                <a:solidFill>
                  <a:schemeClr val="bg1"/>
                </a:solidFill>
              </a:rPr>
              <a:t>Students use existing maps to create Google Earth Tours</a:t>
            </a:r>
          </a:p>
          <a:p>
            <a:endParaRPr lang="en-US" b="1" dirty="0" smtClean="0">
              <a:solidFill>
                <a:schemeClr val="bg1"/>
              </a:solidFill>
            </a:endParaRPr>
          </a:p>
          <a:p>
            <a:r>
              <a:rPr lang="en-US" b="1" u="sng" dirty="0">
                <a:solidFill>
                  <a:schemeClr val="bg1"/>
                </a:solidFill>
              </a:rPr>
              <a:t>Analyze</a:t>
            </a:r>
            <a:r>
              <a:rPr lang="en-US" b="1" dirty="0">
                <a:solidFill>
                  <a:schemeClr val="bg1"/>
                </a:solidFill>
              </a:rPr>
              <a:t>, </a:t>
            </a:r>
            <a:r>
              <a:rPr lang="en-US" b="1" u="sng" dirty="0" smtClean="0">
                <a:solidFill>
                  <a:schemeClr val="bg1"/>
                </a:solidFill>
              </a:rPr>
              <a:t>discuss</a:t>
            </a:r>
            <a:r>
              <a:rPr lang="en-US" b="1" dirty="0">
                <a:solidFill>
                  <a:schemeClr val="bg1"/>
                </a:solidFill>
              </a:rPr>
              <a:t>, &amp; </a:t>
            </a:r>
            <a:r>
              <a:rPr lang="en-US" b="1" u="sng" dirty="0" smtClean="0">
                <a:solidFill>
                  <a:schemeClr val="bg1"/>
                </a:solidFill>
              </a:rPr>
              <a:t>draw conclusion</a:t>
            </a:r>
            <a:r>
              <a:rPr lang="en-US" b="1" dirty="0" smtClean="0">
                <a:solidFill>
                  <a:schemeClr val="bg1"/>
                </a:solidFill>
              </a:rPr>
              <a:t> about choices of major players in battle</a:t>
            </a:r>
          </a:p>
          <a:p>
            <a:endParaRPr lang="en-US" b="1" dirty="0" smtClean="0">
              <a:solidFill>
                <a:schemeClr val="bg1"/>
              </a:solidFill>
            </a:endParaRPr>
          </a:p>
          <a:p>
            <a:r>
              <a:rPr lang="en-US" b="1" dirty="0" smtClean="0">
                <a:solidFill>
                  <a:schemeClr val="bg1"/>
                </a:solidFill>
              </a:rPr>
              <a:t>Create </a:t>
            </a:r>
            <a:r>
              <a:rPr lang="en-US" b="1" dirty="0">
                <a:solidFill>
                  <a:schemeClr val="bg1"/>
                </a:solidFill>
              </a:rPr>
              <a:t>alterative </a:t>
            </a:r>
            <a:r>
              <a:rPr lang="en-US" b="1" dirty="0" smtClean="0">
                <a:solidFill>
                  <a:schemeClr val="bg1"/>
                </a:solidFill>
              </a:rPr>
              <a:t>map to show improved decision making</a:t>
            </a:r>
            <a:endParaRPr lang="en-US" b="1" dirty="0">
              <a:solidFill>
                <a:schemeClr val="bg1"/>
              </a:solidFill>
            </a:endParaRP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94" r="7022" b="11990"/>
          <a:stretch/>
        </p:blipFill>
        <p:spPr bwMode="auto">
          <a:xfrm>
            <a:off x="8320168" y="158937"/>
            <a:ext cx="609600" cy="63130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9684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2400"/>
            <a:ext cx="8867775" cy="1275676"/>
          </a:xfrm>
        </p:spPr>
        <p:txBody>
          <a:bodyPr>
            <a:normAutofit/>
          </a:bodyPr>
          <a:lstStyle/>
          <a:p>
            <a:pPr algn="ctr"/>
            <a:r>
              <a:rPr lang="en-US" sz="3700" u="sng" smtClean="0">
                <a:solidFill>
                  <a:schemeClr val="accent6"/>
                </a:solidFill>
              </a:rPr>
              <a:t>ALC -  Book</a:t>
            </a:r>
            <a:br>
              <a:rPr lang="en-US" sz="3700" u="sng" smtClean="0">
                <a:solidFill>
                  <a:schemeClr val="accent6"/>
                </a:solidFill>
              </a:rPr>
            </a:br>
            <a:r>
              <a:rPr lang="en-US" sz="3700" u="sng" smtClean="0">
                <a:solidFill>
                  <a:schemeClr val="accent6"/>
                </a:solidFill>
              </a:rPr>
              <a:t>Admiral Michelle J. Howard – Life Events</a:t>
            </a:r>
            <a:endParaRPr lang="en-US" sz="3700" u="sng">
              <a:solidFill>
                <a:schemeClr val="accent6"/>
              </a:solidFill>
            </a:endParaRPr>
          </a:p>
        </p:txBody>
      </p:sp>
      <p:sp>
        <p:nvSpPr>
          <p:cNvPr id="6" name="Content Placeholder 5"/>
          <p:cNvSpPr>
            <a:spLocks noGrp="1"/>
          </p:cNvSpPr>
          <p:nvPr>
            <p:ph idx="1"/>
          </p:nvPr>
        </p:nvSpPr>
        <p:spPr>
          <a:xfrm>
            <a:off x="228600" y="1628130"/>
            <a:ext cx="4267200" cy="5001270"/>
          </a:xfrm>
        </p:spPr>
        <p:txBody>
          <a:bodyPr/>
          <a:lstStyle/>
          <a:p>
            <a:r>
              <a:rPr lang="en-US" b="1" dirty="0" smtClean="0">
                <a:solidFill>
                  <a:schemeClr val="bg1"/>
                </a:solidFill>
              </a:rPr>
              <a:t>Students map major events &amp; choices in her life</a:t>
            </a:r>
          </a:p>
          <a:p>
            <a:r>
              <a:rPr lang="en-US" b="1" dirty="0" smtClean="0">
                <a:solidFill>
                  <a:schemeClr val="bg1"/>
                </a:solidFill>
              </a:rPr>
              <a:t>Students map historical events in the nation/world that parallel her life</a:t>
            </a:r>
          </a:p>
          <a:p>
            <a:endParaRPr lang="en-US" b="1" dirty="0">
              <a:solidFill>
                <a:schemeClr val="bg1"/>
              </a:solidFill>
            </a:endParaRPr>
          </a:p>
          <a:p>
            <a:r>
              <a:rPr lang="en-US" b="1" u="sng" dirty="0">
                <a:solidFill>
                  <a:schemeClr val="bg1"/>
                </a:solidFill>
              </a:rPr>
              <a:t>Analyze</a:t>
            </a:r>
            <a:r>
              <a:rPr lang="en-US" b="1" dirty="0">
                <a:solidFill>
                  <a:schemeClr val="bg1"/>
                </a:solidFill>
              </a:rPr>
              <a:t>, </a:t>
            </a:r>
            <a:r>
              <a:rPr lang="en-US" b="1" u="sng" dirty="0">
                <a:solidFill>
                  <a:schemeClr val="bg1"/>
                </a:solidFill>
              </a:rPr>
              <a:t>discuss</a:t>
            </a:r>
            <a:r>
              <a:rPr lang="en-US" b="1" dirty="0">
                <a:solidFill>
                  <a:schemeClr val="bg1"/>
                </a:solidFill>
              </a:rPr>
              <a:t>, &amp; </a:t>
            </a:r>
            <a:r>
              <a:rPr lang="en-US" b="1" u="sng" dirty="0">
                <a:solidFill>
                  <a:schemeClr val="bg1"/>
                </a:solidFill>
              </a:rPr>
              <a:t>draw conclusion</a:t>
            </a:r>
            <a:r>
              <a:rPr lang="en-US" b="1" dirty="0">
                <a:solidFill>
                  <a:schemeClr val="bg1"/>
                </a:solidFill>
              </a:rPr>
              <a:t> about </a:t>
            </a:r>
            <a:r>
              <a:rPr lang="en-US" b="1" dirty="0" smtClean="0">
                <a:solidFill>
                  <a:schemeClr val="bg1"/>
                </a:solidFill>
              </a:rPr>
              <a:t>the impact of these national/global events/choices had on her life &amp; vice versa</a:t>
            </a:r>
            <a:endParaRPr lang="en-US" b="1" dirty="0">
              <a:solidFill>
                <a:schemeClr val="bg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p:txBody>
      </p:sp>
      <p:pic>
        <p:nvPicPr>
          <p:cNvPr id="3" name="Picture 2"/>
          <p:cNvPicPr>
            <a:picLocks noChangeAspect="1"/>
          </p:cNvPicPr>
          <p:nvPr/>
        </p:nvPicPr>
        <p:blipFill>
          <a:blip r:embed="rId3"/>
          <a:stretch>
            <a:fillRect/>
          </a:stretch>
        </p:blipFill>
        <p:spPr>
          <a:xfrm>
            <a:off x="4724400" y="1628130"/>
            <a:ext cx="3968167" cy="4963816"/>
          </a:xfrm>
          <a:prstGeom prst="rect">
            <a:avLst/>
          </a:prstGeom>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94" r="7022" b="11990"/>
          <a:stretch/>
        </p:blipFill>
        <p:spPr bwMode="auto">
          <a:xfrm>
            <a:off x="8320168" y="158937"/>
            <a:ext cx="609600" cy="63130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0087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2400"/>
            <a:ext cx="8867775" cy="1275676"/>
          </a:xfrm>
        </p:spPr>
        <p:txBody>
          <a:bodyPr>
            <a:normAutofit/>
          </a:bodyPr>
          <a:lstStyle/>
          <a:p>
            <a:pPr algn="ctr"/>
            <a:r>
              <a:rPr lang="en-US" sz="3700" u="sng" smtClean="0">
                <a:solidFill>
                  <a:schemeClr val="accent6"/>
                </a:solidFill>
              </a:rPr>
              <a:t>ALC -  Book 25</a:t>
            </a:r>
            <a:br>
              <a:rPr lang="en-US" sz="3700" u="sng" smtClean="0">
                <a:solidFill>
                  <a:schemeClr val="accent6"/>
                </a:solidFill>
              </a:rPr>
            </a:br>
            <a:r>
              <a:rPr lang="en-US" sz="3700" u="sng" smtClean="0">
                <a:solidFill>
                  <a:schemeClr val="accent6"/>
                </a:solidFill>
              </a:rPr>
              <a:t>USNS Mercy – Humanitarian Missions</a:t>
            </a:r>
            <a:endParaRPr lang="en-US" sz="3700" u="sng">
              <a:solidFill>
                <a:schemeClr val="accent6"/>
              </a:solidFill>
            </a:endParaRPr>
          </a:p>
        </p:txBody>
      </p:sp>
      <p:sp>
        <p:nvSpPr>
          <p:cNvPr id="6" name="Content Placeholder 5"/>
          <p:cNvSpPr>
            <a:spLocks noGrp="1"/>
          </p:cNvSpPr>
          <p:nvPr>
            <p:ph idx="1"/>
          </p:nvPr>
        </p:nvSpPr>
        <p:spPr>
          <a:xfrm>
            <a:off x="304800" y="1537965"/>
            <a:ext cx="4254285" cy="5001270"/>
          </a:xfrm>
        </p:spPr>
        <p:txBody>
          <a:bodyPr>
            <a:noAutofit/>
          </a:bodyPr>
          <a:lstStyle/>
          <a:p>
            <a:r>
              <a:rPr lang="en-US" sz="2500" b="1" dirty="0" smtClean="0">
                <a:solidFill>
                  <a:schemeClr val="bg1"/>
                </a:solidFill>
              </a:rPr>
              <a:t>Students map a new route for the </a:t>
            </a:r>
            <a:r>
              <a:rPr lang="en-US" sz="2500" b="1" dirty="0">
                <a:solidFill>
                  <a:schemeClr val="bg1"/>
                </a:solidFill>
              </a:rPr>
              <a:t>h</a:t>
            </a:r>
            <a:r>
              <a:rPr lang="en-US" sz="2500" b="1" dirty="0" smtClean="0">
                <a:solidFill>
                  <a:schemeClr val="bg1"/>
                </a:solidFill>
              </a:rPr>
              <a:t>ospital ship</a:t>
            </a:r>
          </a:p>
          <a:p>
            <a:r>
              <a:rPr lang="en-US" sz="2500" b="1" dirty="0" smtClean="0">
                <a:solidFill>
                  <a:schemeClr val="bg1"/>
                </a:solidFill>
              </a:rPr>
              <a:t>Students</a:t>
            </a:r>
            <a:r>
              <a:rPr lang="en-US" sz="2500" b="1" dirty="0">
                <a:solidFill>
                  <a:schemeClr val="bg1"/>
                </a:solidFill>
              </a:rPr>
              <a:t> </a:t>
            </a:r>
            <a:r>
              <a:rPr lang="en-US" sz="2500" b="1" u="sng" dirty="0" smtClean="0">
                <a:solidFill>
                  <a:schemeClr val="bg1"/>
                </a:solidFill>
              </a:rPr>
              <a:t>analyze</a:t>
            </a:r>
            <a:r>
              <a:rPr lang="en-US" sz="2500" b="1" dirty="0">
                <a:solidFill>
                  <a:schemeClr val="bg1"/>
                </a:solidFill>
              </a:rPr>
              <a:t>, </a:t>
            </a:r>
            <a:r>
              <a:rPr lang="en-US" sz="2500" b="1" u="sng" dirty="0">
                <a:solidFill>
                  <a:schemeClr val="bg1"/>
                </a:solidFill>
              </a:rPr>
              <a:t>discuss</a:t>
            </a:r>
            <a:r>
              <a:rPr lang="en-US" sz="2500" b="1" dirty="0" smtClean="0">
                <a:solidFill>
                  <a:schemeClr val="bg1"/>
                </a:solidFill>
              </a:rPr>
              <a:t>, </a:t>
            </a:r>
            <a:r>
              <a:rPr lang="en-US" sz="2500" b="1" u="sng" dirty="0">
                <a:solidFill>
                  <a:schemeClr val="bg1"/>
                </a:solidFill>
              </a:rPr>
              <a:t>draw conclusion</a:t>
            </a:r>
            <a:r>
              <a:rPr lang="en-US" sz="2500" b="1" dirty="0">
                <a:solidFill>
                  <a:schemeClr val="bg1"/>
                </a:solidFill>
              </a:rPr>
              <a:t> </a:t>
            </a:r>
            <a:r>
              <a:rPr lang="en-US" sz="2500" b="1" dirty="0" smtClean="0">
                <a:solidFill>
                  <a:schemeClr val="bg1"/>
                </a:solidFill>
              </a:rPr>
              <a:t>&amp; </a:t>
            </a:r>
            <a:r>
              <a:rPr lang="en-US" sz="2500" b="1" u="sng" dirty="0" smtClean="0">
                <a:solidFill>
                  <a:schemeClr val="bg1"/>
                </a:solidFill>
              </a:rPr>
              <a:t>record</a:t>
            </a:r>
            <a:r>
              <a:rPr lang="en-US" sz="2500" b="1" dirty="0" smtClean="0">
                <a:solidFill>
                  <a:schemeClr val="bg1"/>
                </a:solidFill>
              </a:rPr>
              <a:t>:</a:t>
            </a:r>
          </a:p>
          <a:p>
            <a:pPr lvl="1"/>
            <a:r>
              <a:rPr lang="en-US" sz="2500" b="1" dirty="0">
                <a:solidFill>
                  <a:schemeClr val="bg1"/>
                </a:solidFill>
              </a:rPr>
              <a:t>Reason for order in route</a:t>
            </a:r>
          </a:p>
          <a:p>
            <a:pPr lvl="1"/>
            <a:r>
              <a:rPr lang="en-US" sz="2500" b="1" dirty="0" smtClean="0">
                <a:solidFill>
                  <a:schemeClr val="bg1"/>
                </a:solidFill>
              </a:rPr>
              <a:t>a rationale for each stop on the route </a:t>
            </a:r>
          </a:p>
          <a:p>
            <a:pPr lvl="1"/>
            <a:r>
              <a:rPr lang="en-US" sz="2500" b="1" dirty="0" smtClean="0">
                <a:solidFill>
                  <a:schemeClr val="bg1"/>
                </a:solidFill>
              </a:rPr>
              <a:t>what will be accomplished</a:t>
            </a:r>
          </a:p>
          <a:p>
            <a:pPr lvl="2"/>
            <a:r>
              <a:rPr lang="en-US" sz="2500" b="1" dirty="0" smtClean="0">
                <a:solidFill>
                  <a:schemeClr val="bg1"/>
                </a:solidFill>
              </a:rPr>
              <a:t>Local benefits</a:t>
            </a:r>
          </a:p>
          <a:p>
            <a:pPr lvl="2"/>
            <a:r>
              <a:rPr lang="en-US" sz="2500" b="1" dirty="0" smtClean="0">
                <a:solidFill>
                  <a:schemeClr val="bg1"/>
                </a:solidFill>
              </a:rPr>
              <a:t>Global partnership benefits</a:t>
            </a:r>
          </a:p>
          <a:p>
            <a:pPr lvl="1"/>
            <a:endParaRPr lang="en-US" sz="2500" b="1" dirty="0"/>
          </a:p>
        </p:txBody>
      </p:sp>
      <p:pic>
        <p:nvPicPr>
          <p:cNvPr id="5" name="Picture 4"/>
          <p:cNvPicPr>
            <a:picLocks noChangeAspect="1"/>
          </p:cNvPicPr>
          <p:nvPr/>
        </p:nvPicPr>
        <p:blipFill>
          <a:blip r:embed="rId3"/>
          <a:stretch>
            <a:fillRect/>
          </a:stretch>
        </p:blipFill>
        <p:spPr>
          <a:xfrm>
            <a:off x="4648200" y="1828800"/>
            <a:ext cx="4174067" cy="4419600"/>
          </a:xfrm>
          <a:prstGeom prst="rect">
            <a:avLst/>
          </a:prstGeom>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94" r="7022" b="11990"/>
          <a:stretch/>
        </p:blipFill>
        <p:spPr bwMode="auto">
          <a:xfrm>
            <a:off x="8320168" y="158937"/>
            <a:ext cx="609600" cy="63130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9197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944562"/>
          </a:xfrm>
        </p:spPr>
        <p:txBody>
          <a:bodyPr>
            <a:normAutofit/>
          </a:bodyPr>
          <a:lstStyle/>
          <a:p>
            <a:r>
              <a:rPr lang="en-US" sz="5400" smtClean="0">
                <a:solidFill>
                  <a:schemeClr val="accent6"/>
                </a:solidFill>
              </a:rPr>
              <a:t>Assessment – Tour Rubric</a:t>
            </a:r>
            <a:endParaRPr lang="en-US" sz="5400">
              <a:solidFill>
                <a:schemeClr val="accent6"/>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94" r="7022" b="11990"/>
          <a:stretch/>
        </p:blipFill>
        <p:spPr bwMode="auto">
          <a:xfrm>
            <a:off x="7848600" y="228600"/>
            <a:ext cx="1143000" cy="118368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8643938" cy="4999123"/>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960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39200" cy="928640"/>
          </a:xfrm>
        </p:spPr>
        <p:txBody>
          <a:bodyPr>
            <a:normAutofit fontScale="90000"/>
          </a:bodyPr>
          <a:lstStyle/>
          <a:p>
            <a:r>
              <a:rPr lang="en-US" sz="5400" smtClean="0">
                <a:solidFill>
                  <a:schemeClr val="accent6"/>
                </a:solidFill>
              </a:rPr>
              <a:t>Assessment – Discussion Rubric</a:t>
            </a:r>
            <a:endParaRPr lang="en-US" sz="5400">
              <a:solidFill>
                <a:schemeClr val="accent6"/>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94" r="7022" b="11990"/>
          <a:stretch/>
        </p:blipFill>
        <p:spPr bwMode="auto">
          <a:xfrm>
            <a:off x="8496300" y="76200"/>
            <a:ext cx="571500" cy="59184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1203278"/>
            <a:ext cx="8353425" cy="5519036"/>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40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89" y="1143000"/>
            <a:ext cx="8229600" cy="1219200"/>
          </a:xfrm>
        </p:spPr>
        <p:txBody>
          <a:bodyPr>
            <a:noAutofit/>
          </a:bodyPr>
          <a:lstStyle/>
          <a:p>
            <a:pPr algn="ctr"/>
            <a:r>
              <a:rPr lang="en-US" sz="9000" dirty="0" smtClean="0"/>
              <a:t>Thank You!</a:t>
            </a:r>
            <a:endParaRPr lang="en-US" sz="9000" dirty="0"/>
          </a:p>
        </p:txBody>
      </p:sp>
      <p:sp>
        <p:nvSpPr>
          <p:cNvPr id="3" name="Content Placeholder 2"/>
          <p:cNvSpPr>
            <a:spLocks noGrp="1"/>
          </p:cNvSpPr>
          <p:nvPr>
            <p:ph idx="1"/>
          </p:nvPr>
        </p:nvSpPr>
        <p:spPr>
          <a:xfrm>
            <a:off x="457200" y="2590800"/>
            <a:ext cx="8229600" cy="3001963"/>
          </a:xfrm>
        </p:spPr>
        <p:txBody>
          <a:bodyPr>
            <a:normAutofit/>
          </a:bodyPr>
          <a:lstStyle/>
          <a:p>
            <a:pPr marL="0" indent="0" algn="ctr">
              <a:buNone/>
            </a:pPr>
            <a:r>
              <a:rPr lang="en-US" sz="4000" b="1" dirty="0" smtClean="0">
                <a:solidFill>
                  <a:schemeClr val="bg1"/>
                </a:solidFill>
              </a:rPr>
              <a:t>BILC Secretariat</a:t>
            </a:r>
          </a:p>
          <a:p>
            <a:pPr marL="0" indent="0" algn="ctr">
              <a:buNone/>
            </a:pPr>
            <a:r>
              <a:rPr lang="en-US" sz="4000" b="1" dirty="0" smtClean="0">
                <a:solidFill>
                  <a:schemeClr val="bg1"/>
                </a:solidFill>
              </a:rPr>
              <a:t>Hungarian Ministry of Defense</a:t>
            </a:r>
          </a:p>
          <a:p>
            <a:pPr marL="0" indent="0" algn="ctr">
              <a:buNone/>
            </a:pPr>
            <a:r>
              <a:rPr lang="en-US" sz="4000" b="1" dirty="0" smtClean="0">
                <a:solidFill>
                  <a:schemeClr val="bg1"/>
                </a:solidFill>
              </a:rPr>
              <a:t>&amp; </a:t>
            </a:r>
          </a:p>
          <a:p>
            <a:pPr marL="0" indent="0" algn="ctr">
              <a:buNone/>
            </a:pPr>
            <a:r>
              <a:rPr lang="en-US" sz="4000" b="1" dirty="0" smtClean="0">
                <a:solidFill>
                  <a:schemeClr val="bg1"/>
                </a:solidFill>
              </a:rPr>
              <a:t>All in Attendance</a:t>
            </a:r>
            <a:endParaRPr lang="en-US" sz="4000" b="1" dirty="0">
              <a:solidFill>
                <a:schemeClr val="bg1"/>
              </a:solidFill>
            </a:endParaRPr>
          </a:p>
        </p:txBody>
      </p:sp>
    </p:spTree>
    <p:extLst>
      <p:ext uri="{BB962C8B-B14F-4D97-AF65-F5344CB8AC3E}">
        <p14:creationId xmlns:p14="http://schemas.microsoft.com/office/powerpoint/2010/main" val="1808541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944562"/>
          </a:xfrm>
        </p:spPr>
        <p:txBody>
          <a:bodyPr>
            <a:normAutofit/>
          </a:bodyPr>
          <a:lstStyle/>
          <a:p>
            <a:r>
              <a:rPr lang="en-US" sz="5400" smtClean="0">
                <a:solidFill>
                  <a:schemeClr val="accent6"/>
                </a:solidFill>
              </a:rPr>
              <a:t>Assessment – Peer Review</a:t>
            </a:r>
            <a:endParaRPr lang="en-US" sz="5400">
              <a:solidFill>
                <a:schemeClr val="accent6"/>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94" r="7022" b="11990"/>
          <a:stretch/>
        </p:blipFill>
        <p:spPr bwMode="auto">
          <a:xfrm>
            <a:off x="8050426" y="228601"/>
            <a:ext cx="941174" cy="97467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1203278"/>
            <a:ext cx="8353425" cy="5519036"/>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861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944562"/>
          </a:xfrm>
        </p:spPr>
        <p:txBody>
          <a:bodyPr>
            <a:normAutofit/>
          </a:bodyPr>
          <a:lstStyle/>
          <a:p>
            <a:pPr algn="ctr"/>
            <a:r>
              <a:rPr lang="en-US" sz="5400" dirty="0" smtClean="0">
                <a:solidFill>
                  <a:schemeClr val="accent6"/>
                </a:solidFill>
              </a:rPr>
              <a:t>Post-tour Instruction </a:t>
            </a:r>
            <a:endParaRPr lang="en-US" sz="5400" dirty="0">
              <a:solidFill>
                <a:schemeClr val="accent6"/>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94" r="7022" b="11990"/>
          <a:stretch/>
        </p:blipFill>
        <p:spPr bwMode="auto">
          <a:xfrm>
            <a:off x="7467600" y="457200"/>
            <a:ext cx="1471613" cy="15240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 name="Content Placeholder 5"/>
          <p:cNvSpPr>
            <a:spLocks noGrp="1"/>
          </p:cNvSpPr>
          <p:nvPr>
            <p:ph idx="1"/>
          </p:nvPr>
        </p:nvSpPr>
        <p:spPr>
          <a:xfrm>
            <a:off x="304800" y="1537965"/>
            <a:ext cx="8382000" cy="5001270"/>
          </a:xfrm>
        </p:spPr>
        <p:txBody>
          <a:bodyPr>
            <a:noAutofit/>
          </a:bodyPr>
          <a:lstStyle/>
          <a:p>
            <a:pPr marL="0" indent="0">
              <a:buNone/>
            </a:pPr>
            <a:endParaRPr lang="en-US" sz="3000" b="1" dirty="0" smtClean="0">
              <a:solidFill>
                <a:schemeClr val="bg1"/>
              </a:solidFill>
            </a:endParaRPr>
          </a:p>
          <a:p>
            <a:r>
              <a:rPr lang="en-US" sz="3000" b="1" dirty="0" smtClean="0">
                <a:solidFill>
                  <a:schemeClr val="bg1"/>
                </a:solidFill>
              </a:rPr>
              <a:t>Grammar mini-lessons</a:t>
            </a:r>
          </a:p>
          <a:p>
            <a:r>
              <a:rPr lang="en-US" sz="3000" b="1" dirty="0" smtClean="0">
                <a:solidFill>
                  <a:schemeClr val="bg1"/>
                </a:solidFill>
              </a:rPr>
              <a:t>Pronunciation review</a:t>
            </a:r>
          </a:p>
          <a:p>
            <a:r>
              <a:rPr lang="en-US" sz="3000" b="1" dirty="0" smtClean="0">
                <a:solidFill>
                  <a:schemeClr val="bg1"/>
                </a:solidFill>
              </a:rPr>
              <a:t>Vocabulary review &amp; expansion</a:t>
            </a:r>
          </a:p>
          <a:p>
            <a:r>
              <a:rPr lang="en-US" sz="3000" b="1" dirty="0" smtClean="0">
                <a:solidFill>
                  <a:schemeClr val="bg1"/>
                </a:solidFill>
              </a:rPr>
              <a:t>Idiom related to the content</a:t>
            </a:r>
          </a:p>
          <a:p>
            <a:r>
              <a:rPr lang="en-US" sz="3000" b="1" dirty="0" smtClean="0">
                <a:solidFill>
                  <a:schemeClr val="bg1"/>
                </a:solidFill>
              </a:rPr>
              <a:t>Opening &amp; Closing presentations/discussions</a:t>
            </a:r>
          </a:p>
          <a:p>
            <a:r>
              <a:rPr lang="en-US" sz="3000" b="1" dirty="0" smtClean="0">
                <a:solidFill>
                  <a:schemeClr val="bg1"/>
                </a:solidFill>
              </a:rPr>
              <a:t>Summary/Paraphrase</a:t>
            </a:r>
          </a:p>
          <a:p>
            <a:endParaRPr lang="en-US" sz="3000" b="1" dirty="0">
              <a:solidFill>
                <a:schemeClr val="bg1"/>
              </a:solidFill>
            </a:endParaRPr>
          </a:p>
        </p:txBody>
      </p:sp>
    </p:spTree>
    <p:extLst>
      <p:ext uri="{BB962C8B-B14F-4D97-AF65-F5344CB8AC3E}">
        <p14:creationId xmlns:p14="http://schemas.microsoft.com/office/powerpoint/2010/main" val="370795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24400"/>
            <a:ext cx="8534400" cy="1295400"/>
          </a:xfrm>
        </p:spPr>
        <p:txBody>
          <a:bodyPr>
            <a:noAutofit/>
          </a:bodyPr>
          <a:lstStyle/>
          <a:p>
            <a:pPr algn="ctr"/>
            <a:r>
              <a:rPr lang="en-US" sz="6800" smtClean="0">
                <a:solidFill>
                  <a:schemeClr val="accent6"/>
                </a:solidFill>
              </a:rPr>
              <a:t>Questions &amp; Answers</a:t>
            </a:r>
            <a:endParaRPr lang="en-US" sz="6800">
              <a:solidFill>
                <a:schemeClr val="accent6"/>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353" y="1066800"/>
            <a:ext cx="220904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476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smtClean="0">
                <a:solidFill>
                  <a:schemeClr val="accent6"/>
                </a:solidFill>
              </a:rPr>
              <a:t>Contact E-mail</a:t>
            </a:r>
            <a:endParaRPr lang="en-US" sz="5400">
              <a:solidFill>
                <a:schemeClr val="accent6"/>
              </a:solidFill>
            </a:endParaRPr>
          </a:p>
        </p:txBody>
      </p:sp>
      <p:sp>
        <p:nvSpPr>
          <p:cNvPr id="3" name="Content Placeholder 2"/>
          <p:cNvSpPr>
            <a:spLocks noGrp="1"/>
          </p:cNvSpPr>
          <p:nvPr>
            <p:ph idx="1"/>
          </p:nvPr>
        </p:nvSpPr>
        <p:spPr>
          <a:ln w="76200"/>
        </p:spPr>
        <p:style>
          <a:lnRef idx="1">
            <a:schemeClr val="accent2"/>
          </a:lnRef>
          <a:fillRef idx="2">
            <a:schemeClr val="accent2"/>
          </a:fillRef>
          <a:effectRef idx="1">
            <a:schemeClr val="accent2"/>
          </a:effectRef>
          <a:fontRef idx="minor">
            <a:schemeClr val="dk1"/>
          </a:fontRef>
        </p:style>
        <p:txBody>
          <a:bodyPr>
            <a:normAutofit/>
          </a:bodyPr>
          <a:lstStyle/>
          <a:p>
            <a:pPr marL="342900" lvl="1" indent="-342900"/>
            <a:r>
              <a:rPr lang="en-US" sz="3600" b="1" smtClean="0"/>
              <a:t>Mary Whisenhunt</a:t>
            </a:r>
          </a:p>
          <a:p>
            <a:pPr marL="742950" lvl="2" indent="-342900">
              <a:buFont typeface="Wingdings" pitchFamily="2" charset="2"/>
              <a:buChar char="Ø"/>
            </a:pPr>
            <a:r>
              <a:rPr lang="en-US" sz="3200" b="1" smtClean="0">
                <a:solidFill>
                  <a:schemeClr val="accent4">
                    <a:lumMod val="60000"/>
                    <a:lumOff val="40000"/>
                  </a:schemeClr>
                </a:solidFill>
                <a:hlinkClick r:id="rId2"/>
              </a:rPr>
              <a:t>Mary.whisenhunt@us.af.mil</a:t>
            </a:r>
            <a:r>
              <a:rPr lang="en-US" sz="3200" b="1" smtClean="0">
                <a:solidFill>
                  <a:schemeClr val="accent4">
                    <a:lumMod val="60000"/>
                    <a:lumOff val="40000"/>
                  </a:schemeClr>
                </a:solidFill>
              </a:rPr>
              <a:t> </a:t>
            </a:r>
          </a:p>
          <a:p>
            <a:r>
              <a:rPr lang="en-US" sz="3600" b="1" smtClean="0"/>
              <a:t>Sarah Martin</a:t>
            </a:r>
          </a:p>
          <a:p>
            <a:pPr lvl="1">
              <a:buFont typeface="Wingdings" pitchFamily="2" charset="2"/>
              <a:buChar char="Ø"/>
            </a:pPr>
            <a:r>
              <a:rPr lang="en-US" sz="3200" b="1" smtClean="0">
                <a:hlinkClick r:id="rId3"/>
              </a:rPr>
              <a:t>Sarah.martin.11@us.af.mil</a:t>
            </a:r>
            <a:endParaRPr lang="en-US" sz="3200" b="1" smtClean="0"/>
          </a:p>
          <a:p>
            <a:pPr lvl="1">
              <a:buFont typeface="Wingdings" pitchFamily="2" charset="2"/>
              <a:buChar char="Ø"/>
            </a:pPr>
            <a:endParaRPr lang="en-US" sz="3200" b="1" smtClean="0"/>
          </a:p>
          <a:p>
            <a:pPr lvl="1">
              <a:buNone/>
            </a:pPr>
            <a:endParaRPr lang="en-US" sz="3600" smtClean="0"/>
          </a:p>
        </p:txBody>
      </p:sp>
    </p:spTree>
    <p:extLst>
      <p:ext uri="{BB962C8B-B14F-4D97-AF65-F5344CB8AC3E}">
        <p14:creationId xmlns:p14="http://schemas.microsoft.com/office/powerpoint/2010/main" val="2686456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normAutofit fontScale="90000"/>
          </a:bodyPr>
          <a:lstStyle/>
          <a:p>
            <a:pPr algn="ctr"/>
            <a:r>
              <a:rPr lang="en-US" sz="6000" smtClean="0">
                <a:solidFill>
                  <a:schemeClr val="accent6"/>
                </a:solidFill>
              </a:rPr>
              <a:t>References </a:t>
            </a:r>
            <a:r>
              <a:rPr lang="en-US" sz="2800" smtClean="0">
                <a:solidFill>
                  <a:schemeClr val="accent6"/>
                </a:solidFill>
              </a:rPr>
              <a:t>(Theory)</a:t>
            </a:r>
            <a:endParaRPr lang="en-US" sz="2800">
              <a:solidFill>
                <a:schemeClr val="accent6"/>
              </a:solidFill>
            </a:endParaRPr>
          </a:p>
        </p:txBody>
      </p:sp>
      <p:sp>
        <p:nvSpPr>
          <p:cNvPr id="3" name="Content Placeholder 2"/>
          <p:cNvSpPr>
            <a:spLocks noGrp="1"/>
          </p:cNvSpPr>
          <p:nvPr>
            <p:ph idx="1"/>
          </p:nvPr>
        </p:nvSpPr>
        <p:spPr>
          <a:xfrm>
            <a:off x="228600" y="1295400"/>
            <a:ext cx="8686800" cy="5334000"/>
          </a:xfrm>
        </p:spPr>
        <p:txBody>
          <a:bodyPr>
            <a:normAutofit fontScale="85000" lnSpcReduction="10000"/>
          </a:bodyPr>
          <a:lstStyle/>
          <a:p>
            <a:r>
              <a:rPr lang="en-US" sz="2000" b="1" smtClean="0">
                <a:solidFill>
                  <a:schemeClr val="tx1"/>
                </a:solidFill>
              </a:rPr>
              <a:t>Christie</a:t>
            </a:r>
            <a:r>
              <a:rPr lang="en-US" sz="2000" b="1">
                <a:solidFill>
                  <a:schemeClr val="tx1"/>
                </a:solidFill>
              </a:rPr>
              <a:t>, A. (2007). Dr. Alice Christie's Google Earth Guide for Educators. </a:t>
            </a:r>
            <a:r>
              <a:rPr lang="en-US" sz="2000" b="1" i="1">
                <a:solidFill>
                  <a:schemeClr val="tx1"/>
                </a:solidFill>
              </a:rPr>
              <a:t>Dr. Alice Christie's Site</a:t>
            </a:r>
            <a:r>
              <a:rPr lang="en-US" sz="2000" b="1">
                <a:solidFill>
                  <a:schemeClr val="tx1"/>
                </a:solidFill>
              </a:rPr>
              <a:t>. Retrieved October 04, 2010, from http://www.alicechristie.org/gearth</a:t>
            </a:r>
            <a:r>
              <a:rPr lang="en-US" sz="2000" b="1" smtClean="0">
                <a:solidFill>
                  <a:schemeClr val="tx1"/>
                </a:solidFill>
              </a:rPr>
              <a:t>/</a:t>
            </a:r>
          </a:p>
          <a:p>
            <a:r>
              <a:rPr lang="en-US" sz="2000" b="1" smtClean="0">
                <a:solidFill>
                  <a:schemeClr val="tx1"/>
                </a:solidFill>
              </a:rPr>
              <a:t>Krashen, S. (1982). </a:t>
            </a:r>
            <a:r>
              <a:rPr lang="en-US" sz="2000" b="1" i="1" smtClean="0">
                <a:solidFill>
                  <a:schemeClr val="tx1"/>
                </a:solidFill>
              </a:rPr>
              <a:t>Principles and practice in second language acquisition</a:t>
            </a:r>
            <a:r>
              <a:rPr lang="en-US" sz="2000" b="1" smtClean="0">
                <a:solidFill>
                  <a:schemeClr val="tx1"/>
                </a:solidFill>
              </a:rPr>
              <a:t>. Oxford: Pergamon.</a:t>
            </a:r>
          </a:p>
          <a:p>
            <a:r>
              <a:rPr lang="en-US" sz="2000" b="1">
                <a:solidFill>
                  <a:schemeClr val="tx1"/>
                </a:solidFill>
              </a:rPr>
              <a:t>Lane, C. (2007). Cross-Curricular and Across the World with Google Earth. In R. Carlsen et al. (Eds.), </a:t>
            </a:r>
            <a:r>
              <a:rPr lang="en-US" sz="2000" b="1" i="1">
                <a:solidFill>
                  <a:schemeClr val="tx1"/>
                </a:solidFill>
              </a:rPr>
              <a:t>Proceedings of Society for Information Technology &amp; Teacher Education International Conference 2007</a:t>
            </a:r>
            <a:r>
              <a:rPr lang="en-US" sz="2000" b="1">
                <a:solidFill>
                  <a:schemeClr val="tx1"/>
                </a:solidFill>
              </a:rPr>
              <a:t> (p. 1312). Chesapeake, VA: AACE.</a:t>
            </a:r>
            <a:br>
              <a:rPr lang="en-US" sz="2000" b="1">
                <a:solidFill>
                  <a:schemeClr val="tx1"/>
                </a:solidFill>
              </a:rPr>
            </a:br>
            <a:r>
              <a:rPr lang="en-US" sz="2000" b="1">
                <a:solidFill>
                  <a:schemeClr val="tx1"/>
                </a:solidFill>
              </a:rPr>
              <a:t>Retrieved from </a:t>
            </a:r>
            <a:r>
              <a:rPr lang="en-US" sz="2000" b="1" u="sng">
                <a:solidFill>
                  <a:schemeClr val="tx1"/>
                </a:solidFill>
              </a:rPr>
              <a:t>http://www.editlib.org/p/24743</a:t>
            </a:r>
            <a:r>
              <a:rPr lang="en-US" sz="2000" b="1">
                <a:solidFill>
                  <a:schemeClr val="tx1"/>
                </a:solidFill>
              </a:rPr>
              <a:t>.</a:t>
            </a:r>
          </a:p>
          <a:p>
            <a:r>
              <a:rPr lang="en-US" sz="2000" b="1" smtClean="0">
                <a:solidFill>
                  <a:schemeClr val="tx1"/>
                </a:solidFill>
              </a:rPr>
              <a:t>Long, M. 1996. ‘The role of the linguistic environment in second language acquisition’ in W. Ritchie and T. Bhatia (eds.): </a:t>
            </a:r>
            <a:r>
              <a:rPr lang="en-US" sz="2000" b="1" i="1" smtClean="0">
                <a:solidFill>
                  <a:schemeClr val="tx1"/>
                </a:solidFill>
              </a:rPr>
              <a:t>Handbook of Second Language Acquisition</a:t>
            </a:r>
            <a:r>
              <a:rPr lang="en-US" sz="2000" b="1" smtClean="0">
                <a:solidFill>
                  <a:schemeClr val="tx1"/>
                </a:solidFill>
              </a:rPr>
              <a:t>. New York: Academic Press. pp. 413-68.</a:t>
            </a:r>
          </a:p>
          <a:p>
            <a:r>
              <a:rPr lang="en-US" sz="2000" b="1" smtClean="0">
                <a:solidFill>
                  <a:schemeClr val="tx1"/>
                </a:solidFill>
              </a:rPr>
              <a:t>Mabrito, M. (2000). E-mail tutoring and apprehensive writers: what research tells us. J.A. Inman &amp; D.N. Sewell (Eds.) </a:t>
            </a:r>
            <a:r>
              <a:rPr lang="en-US" sz="2000" b="1" i="1" smtClean="0">
                <a:solidFill>
                  <a:schemeClr val="tx1"/>
                </a:solidFill>
              </a:rPr>
              <a:t>Taking flight with OWLs</a:t>
            </a:r>
            <a:r>
              <a:rPr lang="en-US" sz="2000" b="1" smtClean="0">
                <a:solidFill>
                  <a:schemeClr val="tx1"/>
                </a:solidFill>
              </a:rPr>
              <a:t>: </a:t>
            </a:r>
            <a:r>
              <a:rPr lang="en-US" sz="2000" b="1" i="1" smtClean="0">
                <a:solidFill>
                  <a:schemeClr val="tx1"/>
                </a:solidFill>
              </a:rPr>
              <a:t>Examining electronic writing center work</a:t>
            </a:r>
            <a:r>
              <a:rPr lang="en-US" sz="2000" b="1" smtClean="0">
                <a:solidFill>
                  <a:schemeClr val="tx1"/>
                </a:solidFill>
              </a:rPr>
              <a:t> (pp. 140-147). Mahwah, NJ: Erlbaum.</a:t>
            </a:r>
          </a:p>
          <a:p>
            <a:r>
              <a:rPr lang="en-US" sz="2000" b="1" smtClean="0">
                <a:solidFill>
                  <a:schemeClr val="tx1"/>
                </a:solidFill>
              </a:rPr>
              <a:t>Meager, M.E., &amp; Castanos, F. (1996). Perceptions of American culture: the impact of an electronically-mediated cultural exchange program on Mexican high school students. In S.C. Herring (Ed.), </a:t>
            </a:r>
            <a:r>
              <a:rPr lang="en-US" sz="2000" b="1" i="1" smtClean="0">
                <a:solidFill>
                  <a:schemeClr val="tx1"/>
                </a:solidFill>
              </a:rPr>
              <a:t>Computer-mediated communication: Linguistic, social and cross-cultural perspectives</a:t>
            </a:r>
            <a:r>
              <a:rPr lang="en-US" sz="2000" b="1" smtClean="0">
                <a:solidFill>
                  <a:schemeClr val="tx1"/>
                </a:solidFill>
              </a:rPr>
              <a:t> (pp. 187-202). Philadelphia: Benjamins.</a:t>
            </a:r>
          </a:p>
          <a:p>
            <a:r>
              <a:rPr lang="en-US" sz="2000" b="1" smtClean="0">
                <a:solidFill>
                  <a:schemeClr val="tx1"/>
                </a:solidFill>
              </a:rPr>
              <a:t>Swain, M. 1985. ‘Communicative competence: Some roles of comprehensible input and comprehensible output in its development’ in S.M. Gass and C. G. Madden (Eds), </a:t>
            </a:r>
            <a:r>
              <a:rPr lang="en-US" sz="2000" b="1" i="1" smtClean="0">
                <a:solidFill>
                  <a:schemeClr val="tx1"/>
                </a:solidFill>
              </a:rPr>
              <a:t>Input in second language acquisition</a:t>
            </a:r>
            <a:r>
              <a:rPr lang="en-US" sz="2000" b="1" smtClean="0">
                <a:solidFill>
                  <a:schemeClr val="tx1"/>
                </a:solidFill>
              </a:rPr>
              <a:t>. Rowley, MA; Newbury House, 235-53. </a:t>
            </a:r>
          </a:p>
          <a:p>
            <a:endParaRPr lang="en-US" b="1">
              <a:solidFill>
                <a:schemeClr val="tx1"/>
              </a:solidFill>
            </a:endParaRPr>
          </a:p>
        </p:txBody>
      </p:sp>
    </p:spTree>
    <p:extLst>
      <p:ext uri="{BB962C8B-B14F-4D97-AF65-F5344CB8AC3E}">
        <p14:creationId xmlns:p14="http://schemas.microsoft.com/office/powerpoint/2010/main" val="2469957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smtClean="0">
                <a:solidFill>
                  <a:schemeClr val="accent6"/>
                </a:solidFill>
              </a:rPr>
              <a:t>References </a:t>
            </a:r>
            <a:r>
              <a:rPr lang="en-US" sz="2800" smtClean="0">
                <a:solidFill>
                  <a:schemeClr val="accent6"/>
                </a:solidFill>
              </a:rPr>
              <a:t>(Practical)</a:t>
            </a:r>
            <a:endParaRPr lang="en-US" sz="2800">
              <a:solidFill>
                <a:schemeClr val="accent6"/>
              </a:solidFill>
            </a:endParaRPr>
          </a:p>
        </p:txBody>
      </p:sp>
      <p:sp>
        <p:nvSpPr>
          <p:cNvPr id="3" name="Content Placeholder 2"/>
          <p:cNvSpPr>
            <a:spLocks noGrp="1"/>
          </p:cNvSpPr>
          <p:nvPr>
            <p:ph idx="1"/>
          </p:nvPr>
        </p:nvSpPr>
        <p:spPr>
          <a:xfrm>
            <a:off x="228600" y="1600200"/>
            <a:ext cx="8686800" cy="5029200"/>
          </a:xfrm>
        </p:spPr>
        <p:txBody>
          <a:bodyPr>
            <a:normAutofit/>
          </a:bodyPr>
          <a:lstStyle/>
          <a:p>
            <a:r>
              <a:rPr lang="en-US" sz="2000" b="1" smtClean="0">
                <a:solidFill>
                  <a:schemeClr val="tx1"/>
                </a:solidFill>
              </a:rPr>
              <a:t>Barrett</a:t>
            </a:r>
            <a:r>
              <a:rPr lang="en-US" sz="2000" b="1">
                <a:solidFill>
                  <a:schemeClr val="tx1"/>
                </a:solidFill>
              </a:rPr>
              <a:t>, T. (n.d.). 25 Interesting ways to use </a:t>
            </a:r>
            <a:r>
              <a:rPr lang="en-US" sz="2000" b="1" smtClean="0">
                <a:solidFill>
                  <a:schemeClr val="tx1"/>
                </a:solidFill>
              </a:rPr>
              <a:t>Google Earth </a:t>
            </a:r>
            <a:r>
              <a:rPr lang="en-US" sz="2000" b="1">
                <a:solidFill>
                  <a:schemeClr val="tx1"/>
                </a:solidFill>
              </a:rPr>
              <a:t>in the classroom. </a:t>
            </a:r>
            <a:r>
              <a:rPr lang="en-US" sz="2000" b="1" i="1">
                <a:solidFill>
                  <a:schemeClr val="tx1"/>
                </a:solidFill>
              </a:rPr>
              <a:t>Google Docs</a:t>
            </a:r>
            <a:r>
              <a:rPr lang="en-US" sz="2000" b="1">
                <a:solidFill>
                  <a:schemeClr val="tx1"/>
                </a:solidFill>
              </a:rPr>
              <a:t>. Retrieved November 3, 2010, from https://docs.google.com/present/view?pli=1&amp;id=dhn2vcv5_175fp5qg9d3</a:t>
            </a:r>
            <a:endParaRPr lang="en-US" sz="2000" b="1" smtClean="0">
              <a:solidFill>
                <a:schemeClr val="tx1"/>
              </a:solidFill>
            </a:endParaRPr>
          </a:p>
          <a:p>
            <a:r>
              <a:rPr lang="en-US" sz="2000" b="1" smtClean="0">
                <a:solidFill>
                  <a:schemeClr val="tx1"/>
                </a:solidFill>
              </a:rPr>
              <a:t>Burg</a:t>
            </a:r>
            <a:r>
              <a:rPr lang="en-US" sz="2000" b="1">
                <a:solidFill>
                  <a:schemeClr val="tx1"/>
                </a:solidFill>
              </a:rPr>
              <a:t>, J. (2006). A Whole New Way to Appreciate Great Literature. </a:t>
            </a:r>
            <a:r>
              <a:rPr lang="en-US" sz="2000" b="1" i="1">
                <a:solidFill>
                  <a:schemeClr val="tx1"/>
                </a:solidFill>
              </a:rPr>
              <a:t>Google Lit Trips</a:t>
            </a:r>
            <a:r>
              <a:rPr lang="en-US" sz="2000" b="1">
                <a:solidFill>
                  <a:schemeClr val="tx1"/>
                </a:solidFill>
              </a:rPr>
              <a:t>. Retrieved May 26, 2011, from http://</a:t>
            </a:r>
            <a:r>
              <a:rPr lang="en-US" sz="2000" b="1" smtClean="0">
                <a:solidFill>
                  <a:schemeClr val="tx1"/>
                </a:solidFill>
              </a:rPr>
              <a:t>www.googlelittrips.com/GoogleLit/Home.html</a:t>
            </a:r>
          </a:p>
          <a:p>
            <a:r>
              <a:rPr lang="en-US" sz="2000" b="1">
                <a:solidFill>
                  <a:schemeClr val="tx1"/>
                </a:solidFill>
              </a:rPr>
              <a:t>How to Teach With Google Earth. (n.d.). </a:t>
            </a:r>
            <a:r>
              <a:rPr lang="en-US" sz="2000" b="1" i="1">
                <a:solidFill>
                  <a:schemeClr val="tx1"/>
                </a:solidFill>
              </a:rPr>
              <a:t>SERC</a:t>
            </a:r>
            <a:r>
              <a:rPr lang="en-US" sz="2000" b="1">
                <a:solidFill>
                  <a:schemeClr val="tx1"/>
                </a:solidFill>
              </a:rPr>
              <a:t>. Retrieved May 26, 2011, from http://</a:t>
            </a:r>
            <a:r>
              <a:rPr lang="en-US" sz="2000" b="1" smtClean="0">
                <a:solidFill>
                  <a:schemeClr val="tx1"/>
                </a:solidFill>
              </a:rPr>
              <a:t>serc.carleton.edu/sp/library/google_earth/how.html </a:t>
            </a:r>
          </a:p>
          <a:p>
            <a:pPr marL="0" indent="0">
              <a:buNone/>
            </a:pPr>
            <a:endParaRPr lang="en-US" sz="2000" b="1">
              <a:solidFill>
                <a:schemeClr val="tx1"/>
              </a:solidFill>
            </a:endParaRPr>
          </a:p>
          <a:p>
            <a:r>
              <a:rPr lang="en-US" sz="2000" b="1">
                <a:solidFill>
                  <a:schemeClr val="tx1"/>
                </a:solidFill>
              </a:rPr>
              <a:t>"Google Earth: Learn." </a:t>
            </a:r>
            <a:r>
              <a:rPr lang="en-US" sz="2000" b="1" i="1">
                <a:solidFill>
                  <a:schemeClr val="tx1"/>
                </a:solidFill>
              </a:rPr>
              <a:t>Google Earth</a:t>
            </a:r>
            <a:r>
              <a:rPr lang="en-US" sz="2000" b="1">
                <a:solidFill>
                  <a:schemeClr val="tx1"/>
                </a:solidFill>
              </a:rPr>
              <a:t>. Google. Web. 15 June 2011. &lt;http://www.google.com/earth/learn/index.html&gt;</a:t>
            </a:r>
          </a:p>
        </p:txBody>
      </p:sp>
    </p:spTree>
    <p:extLst>
      <p:ext uri="{BB962C8B-B14F-4D97-AF65-F5344CB8AC3E}">
        <p14:creationId xmlns:p14="http://schemas.microsoft.com/office/powerpoint/2010/main" val="2350954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839200" cy="792162"/>
          </a:xfrm>
        </p:spPr>
        <p:txBody>
          <a:bodyPr>
            <a:noAutofit/>
          </a:bodyPr>
          <a:lstStyle/>
          <a:p>
            <a:pPr algn="ctr"/>
            <a:r>
              <a:rPr lang="en-US" sz="4000" dirty="0" smtClean="0">
                <a:solidFill>
                  <a:schemeClr val="accent6"/>
                </a:solidFill>
              </a:rPr>
              <a:t>Some Skills </a:t>
            </a:r>
            <a:r>
              <a:rPr lang="en-US" sz="4000" dirty="0" err="1" smtClean="0">
                <a:solidFill>
                  <a:schemeClr val="accent6"/>
                </a:solidFill>
              </a:rPr>
              <a:t>Egaged</a:t>
            </a:r>
            <a:r>
              <a:rPr lang="en-US" sz="4000" dirty="0" smtClean="0">
                <a:solidFill>
                  <a:schemeClr val="accent6"/>
                </a:solidFill>
              </a:rPr>
              <a:t> with Google Earth</a:t>
            </a:r>
            <a:endParaRPr lang="en-US" sz="4000" dirty="0">
              <a:solidFill>
                <a:schemeClr val="accent6"/>
              </a:solidFill>
            </a:endParaRPr>
          </a:p>
        </p:txBody>
      </p:sp>
      <p:sp>
        <p:nvSpPr>
          <p:cNvPr id="2" name="Content Placeholder 1"/>
          <p:cNvSpPr>
            <a:spLocks noGrp="1"/>
          </p:cNvSpPr>
          <p:nvPr>
            <p:ph idx="1"/>
          </p:nvPr>
        </p:nvSpPr>
        <p:spPr>
          <a:xfrm>
            <a:off x="4952999" y="1143000"/>
            <a:ext cx="3810000" cy="4525963"/>
          </a:xfrm>
        </p:spPr>
        <p:txBody>
          <a:bodyPr>
            <a:noAutofit/>
          </a:bodyPr>
          <a:lstStyle/>
          <a:p>
            <a:r>
              <a:rPr lang="en-US" sz="2500" b="1" u="sng" smtClean="0"/>
              <a:t>Groups</a:t>
            </a:r>
            <a:r>
              <a:rPr lang="en-US" sz="2500" b="1" smtClean="0"/>
              <a:t>:</a:t>
            </a:r>
          </a:p>
          <a:p>
            <a:pPr lvl="1"/>
            <a:r>
              <a:rPr lang="en-US" sz="2500" i="1" smtClean="0"/>
              <a:t>All Individual Skills (left)</a:t>
            </a:r>
          </a:p>
          <a:p>
            <a:pPr lvl="1"/>
            <a:r>
              <a:rPr lang="en-US" sz="2500" smtClean="0"/>
              <a:t>Collaboration (physical/technological)</a:t>
            </a:r>
          </a:p>
          <a:p>
            <a:pPr lvl="1"/>
            <a:r>
              <a:rPr lang="en-US" sz="2500" smtClean="0"/>
              <a:t>Negotiation</a:t>
            </a:r>
          </a:p>
          <a:p>
            <a:pPr lvl="1"/>
            <a:r>
              <a:rPr lang="en-US" sz="2500" smtClean="0"/>
              <a:t>Speaking (more extensive)</a:t>
            </a:r>
          </a:p>
          <a:p>
            <a:pPr lvl="1"/>
            <a:r>
              <a:rPr lang="en-US" sz="2500" smtClean="0"/>
              <a:t>Intercultural Communication</a:t>
            </a:r>
          </a:p>
          <a:p>
            <a:pPr lvl="1"/>
            <a:r>
              <a:rPr lang="en-US" sz="2500" smtClean="0"/>
              <a:t>Community of Learners</a:t>
            </a:r>
          </a:p>
          <a:p>
            <a:pPr lvl="1"/>
            <a:endParaRPr lang="en-US" sz="2500"/>
          </a:p>
        </p:txBody>
      </p:sp>
      <p:sp>
        <p:nvSpPr>
          <p:cNvPr id="5" name="Content Placeholder 1"/>
          <p:cNvSpPr txBox="1">
            <a:spLocks/>
          </p:cNvSpPr>
          <p:nvPr/>
        </p:nvSpPr>
        <p:spPr>
          <a:xfrm>
            <a:off x="457200" y="1066800"/>
            <a:ext cx="4495799" cy="5562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z="2500" b="1" u="sng" dirty="0" smtClean="0"/>
              <a:t>Individually</a:t>
            </a:r>
            <a:r>
              <a:rPr lang="en-US" sz="2500" b="1" dirty="0" smtClean="0"/>
              <a:t>:</a:t>
            </a:r>
          </a:p>
          <a:p>
            <a:pPr lvl="1"/>
            <a:r>
              <a:rPr lang="en-US" sz="2500" dirty="0" smtClean="0"/>
              <a:t>Critical Thinking</a:t>
            </a:r>
          </a:p>
          <a:p>
            <a:pPr lvl="1"/>
            <a:r>
              <a:rPr lang="en-US" sz="2500" dirty="0" smtClean="0"/>
              <a:t>Reading</a:t>
            </a:r>
          </a:p>
          <a:p>
            <a:pPr lvl="1"/>
            <a:r>
              <a:rPr lang="en-US" sz="2500" dirty="0" smtClean="0"/>
              <a:t>Writing</a:t>
            </a:r>
          </a:p>
          <a:p>
            <a:pPr lvl="1"/>
            <a:r>
              <a:rPr lang="en-US" sz="2500" dirty="0" smtClean="0"/>
              <a:t>Speaking</a:t>
            </a:r>
          </a:p>
          <a:p>
            <a:pPr lvl="1"/>
            <a:r>
              <a:rPr lang="en-US" sz="2500" dirty="0" smtClean="0"/>
              <a:t>Research</a:t>
            </a:r>
          </a:p>
          <a:p>
            <a:pPr lvl="1"/>
            <a:r>
              <a:rPr lang="en-US" sz="2500" dirty="0" smtClean="0"/>
              <a:t>Technology Integration</a:t>
            </a:r>
          </a:p>
          <a:p>
            <a:pPr lvl="1"/>
            <a:r>
              <a:rPr lang="en-US" sz="2500" dirty="0" smtClean="0"/>
              <a:t>Independent Learning</a:t>
            </a:r>
          </a:p>
          <a:p>
            <a:pPr lvl="1"/>
            <a:r>
              <a:rPr lang="en-US" sz="2500" dirty="0" smtClean="0"/>
              <a:t>Integrated Skills</a:t>
            </a:r>
          </a:p>
          <a:p>
            <a:pPr lvl="1"/>
            <a:r>
              <a:rPr lang="en-US" sz="2500" dirty="0" smtClean="0"/>
              <a:t>Leadership </a:t>
            </a:r>
          </a:p>
          <a:p>
            <a:pPr lvl="1"/>
            <a:r>
              <a:rPr lang="en-US" sz="2500" dirty="0" smtClean="0"/>
              <a:t>Authentic Language Development/Production</a:t>
            </a:r>
          </a:p>
          <a:p>
            <a:pPr lvl="1"/>
            <a:endParaRPr lang="en-US" sz="2500" dirty="0"/>
          </a:p>
        </p:txBody>
      </p:sp>
    </p:spTree>
    <p:extLst>
      <p:ext uri="{BB962C8B-B14F-4D97-AF65-F5344CB8AC3E}">
        <p14:creationId xmlns:p14="http://schemas.microsoft.com/office/powerpoint/2010/main" val="3666568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smtClean="0"/>
              <a:t>Practice Activities</a:t>
            </a:r>
            <a:endParaRPr lang="en-US" sz="5000"/>
          </a:p>
        </p:txBody>
      </p:sp>
      <p:sp>
        <p:nvSpPr>
          <p:cNvPr id="3" name="Content Placeholder 2"/>
          <p:cNvSpPr>
            <a:spLocks noGrp="1"/>
          </p:cNvSpPr>
          <p:nvPr>
            <p:ph idx="1"/>
          </p:nvPr>
        </p:nvSpPr>
        <p:spPr/>
        <p:txBody>
          <a:bodyPr>
            <a:normAutofit/>
          </a:bodyPr>
          <a:lstStyle/>
          <a:p>
            <a:r>
              <a:rPr lang="en-US" sz="3000" dirty="0" smtClean="0">
                <a:solidFill>
                  <a:schemeClr val="bg1"/>
                </a:solidFill>
              </a:rPr>
              <a:t>The following activities can be used in class or as the initial homework assignments to orient students on how to operate the different features of Google Earth to create a polished tour.   </a:t>
            </a:r>
            <a:endParaRPr lang="en-US" sz="3000" dirty="0">
              <a:solidFill>
                <a:schemeClr val="bg1"/>
              </a:solidFill>
            </a:endParaRPr>
          </a:p>
        </p:txBody>
      </p:sp>
    </p:spTree>
    <p:extLst>
      <p:ext uri="{BB962C8B-B14F-4D97-AF65-F5344CB8AC3E}">
        <p14:creationId xmlns:p14="http://schemas.microsoft.com/office/powerpoint/2010/main" val="1369809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sz="5400" dirty="0" smtClean="0">
                <a:solidFill>
                  <a:schemeClr val="accent6"/>
                </a:solidFill>
              </a:rPr>
              <a:t>Practice - Navigation</a:t>
            </a:r>
            <a:endParaRPr lang="en-US" sz="5400" dirty="0">
              <a:solidFill>
                <a:schemeClr val="accent6"/>
              </a:solidFill>
            </a:endParaRPr>
          </a:p>
        </p:txBody>
      </p:sp>
      <p:sp>
        <p:nvSpPr>
          <p:cNvPr id="3" name="Content Placeholder 2"/>
          <p:cNvSpPr>
            <a:spLocks noGrp="1"/>
          </p:cNvSpPr>
          <p:nvPr>
            <p:ph idx="1"/>
          </p:nvPr>
        </p:nvSpPr>
        <p:spPr/>
        <p:txBody>
          <a:bodyPr/>
          <a:lstStyle/>
          <a:p>
            <a:r>
              <a:rPr lang="en-US" sz="3000" b="1" dirty="0" smtClean="0">
                <a:solidFill>
                  <a:schemeClr val="bg1"/>
                </a:solidFill>
              </a:rPr>
              <a:t>Navigate the globe to look at Australia</a:t>
            </a:r>
          </a:p>
          <a:p>
            <a:r>
              <a:rPr lang="en-US" sz="3000" b="1" dirty="0" smtClean="0">
                <a:solidFill>
                  <a:schemeClr val="bg1"/>
                </a:solidFill>
              </a:rPr>
              <a:t>Zoom into Sydney</a:t>
            </a:r>
          </a:p>
          <a:p>
            <a:r>
              <a:rPr lang="en-US" sz="3000" b="1" dirty="0" smtClean="0">
                <a:solidFill>
                  <a:schemeClr val="bg1"/>
                </a:solidFill>
              </a:rPr>
              <a:t>Zoom in to Eye Level/Street View</a:t>
            </a:r>
          </a:p>
          <a:p>
            <a:r>
              <a:rPr lang="en-US" sz="3000" b="1" dirty="0" smtClean="0">
                <a:solidFill>
                  <a:schemeClr val="bg1"/>
                </a:solidFill>
              </a:rPr>
              <a:t>Use the Eye Level button (top right) to look around</a:t>
            </a:r>
          </a:p>
          <a:p>
            <a:pPr lvl="1"/>
            <a:r>
              <a:rPr lang="en-US" sz="2500" b="1" dirty="0" smtClean="0">
                <a:solidFill>
                  <a:srgbClr val="7030A0"/>
                </a:solidFill>
              </a:rPr>
              <a:t>Walk down some streets</a:t>
            </a:r>
            <a:endParaRPr lang="en-US" sz="2500" b="1" dirty="0">
              <a:solidFill>
                <a:srgbClr val="7030A0"/>
              </a:solidFill>
            </a:endParaRPr>
          </a:p>
        </p:txBody>
      </p:sp>
      <p:pic>
        <p:nvPicPr>
          <p:cNvPr id="1026" name="Picture 2" descr="C:\Users\Martin\AppData\Local\Microsoft\Windows\Temporary Internet Files\Content.IE5\W9TLQ7IC\MC9001616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49329">
            <a:off x="5257800" y="3732840"/>
            <a:ext cx="346432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20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sz="5400" dirty="0" smtClean="0">
                <a:solidFill>
                  <a:schemeClr val="accent6"/>
                </a:solidFill>
              </a:rPr>
              <a:t>Practice - </a:t>
            </a:r>
            <a:r>
              <a:rPr lang="en-US" sz="5400" dirty="0" err="1" smtClean="0">
                <a:solidFill>
                  <a:schemeClr val="accent6"/>
                </a:solidFill>
              </a:rPr>
              <a:t>Placemarks</a:t>
            </a:r>
            <a:endParaRPr lang="en-US" sz="5400" dirty="0"/>
          </a:p>
        </p:txBody>
      </p:sp>
      <p:sp>
        <p:nvSpPr>
          <p:cNvPr id="3" name="Content Placeholder 2"/>
          <p:cNvSpPr>
            <a:spLocks noGrp="1"/>
          </p:cNvSpPr>
          <p:nvPr>
            <p:ph idx="1"/>
          </p:nvPr>
        </p:nvSpPr>
        <p:spPr>
          <a:xfrm>
            <a:off x="457200" y="1600200"/>
            <a:ext cx="8229600" cy="4953000"/>
          </a:xfrm>
        </p:spPr>
        <p:txBody>
          <a:bodyPr>
            <a:normAutofit/>
          </a:bodyPr>
          <a:lstStyle/>
          <a:p>
            <a:r>
              <a:rPr lang="en-US" sz="3000" b="1" dirty="0" smtClean="0">
                <a:solidFill>
                  <a:schemeClr val="bg1"/>
                </a:solidFill>
              </a:rPr>
              <a:t>Put a pin in Sydney at these locations</a:t>
            </a:r>
          </a:p>
          <a:p>
            <a:pPr lvl="1"/>
            <a:r>
              <a:rPr lang="en-US" sz="2500" b="1" dirty="0" smtClean="0">
                <a:solidFill>
                  <a:srgbClr val="7030A0"/>
                </a:solidFill>
              </a:rPr>
              <a:t>Sydney Aquarium (use sample pictures for custom icon)</a:t>
            </a:r>
          </a:p>
          <a:p>
            <a:pPr lvl="1"/>
            <a:r>
              <a:rPr lang="en-US" sz="2500" b="1" dirty="0" smtClean="0">
                <a:solidFill>
                  <a:srgbClr val="7030A0"/>
                </a:solidFill>
              </a:rPr>
              <a:t>Sydney Tower Restaurant (food pin)</a:t>
            </a:r>
          </a:p>
          <a:p>
            <a:pPr lvl="1"/>
            <a:r>
              <a:rPr lang="en-US" sz="2500" b="1" dirty="0">
                <a:solidFill>
                  <a:srgbClr val="7030A0"/>
                </a:solidFill>
              </a:rPr>
              <a:t>The Opera House (purple push pin)</a:t>
            </a:r>
          </a:p>
          <a:p>
            <a:pPr lvl="1"/>
            <a:r>
              <a:rPr lang="en-US" sz="2500" b="1" dirty="0" smtClean="0">
                <a:solidFill>
                  <a:srgbClr val="7030A0"/>
                </a:solidFill>
              </a:rPr>
              <a:t>Sydney Observatory </a:t>
            </a:r>
            <a:r>
              <a:rPr lang="en-US" sz="2500" b="1" dirty="0">
                <a:solidFill>
                  <a:srgbClr val="7030A0"/>
                </a:solidFill>
              </a:rPr>
              <a:t>(use sample pictures for custom icon)</a:t>
            </a:r>
          </a:p>
          <a:p>
            <a:r>
              <a:rPr lang="en-US" sz="3000" b="1" dirty="0" smtClean="0">
                <a:solidFill>
                  <a:schemeClr val="bg1"/>
                </a:solidFill>
              </a:rPr>
              <a:t>Add a description for each location</a:t>
            </a:r>
          </a:p>
          <a:p>
            <a:pPr lvl="1"/>
            <a:r>
              <a:rPr lang="en-US" sz="2500" b="1" dirty="0" smtClean="0">
                <a:solidFill>
                  <a:srgbClr val="7030A0"/>
                </a:solidFill>
              </a:rPr>
              <a:t>Clip a short summary from Wikipedia and paste</a:t>
            </a:r>
          </a:p>
          <a:p>
            <a:r>
              <a:rPr lang="en-US" sz="3000" b="1" dirty="0" smtClean="0">
                <a:solidFill>
                  <a:schemeClr val="bg1"/>
                </a:solidFill>
              </a:rPr>
              <a:t>Save all to one File that you Name and create</a:t>
            </a:r>
            <a:endParaRPr lang="en-US" sz="2500" b="1" dirty="0">
              <a:solidFill>
                <a:schemeClr val="bg1"/>
              </a:solidFill>
            </a:endParaRPr>
          </a:p>
        </p:txBody>
      </p:sp>
    </p:spTree>
    <p:extLst>
      <p:ext uri="{BB962C8B-B14F-4D97-AF65-F5344CB8AC3E}">
        <p14:creationId xmlns:p14="http://schemas.microsoft.com/office/powerpoint/2010/main" val="2760443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14400"/>
          </a:xfrm>
        </p:spPr>
        <p:txBody>
          <a:bodyPr>
            <a:normAutofit/>
          </a:bodyPr>
          <a:lstStyle/>
          <a:p>
            <a:pPr algn="ctr"/>
            <a:r>
              <a:rPr lang="en-US" sz="5400" smtClean="0">
                <a:solidFill>
                  <a:schemeClr val="accent6"/>
                </a:solidFill>
              </a:rPr>
              <a:t>Outline</a:t>
            </a:r>
            <a:endParaRPr lang="en-US" sz="5400">
              <a:solidFill>
                <a:schemeClr val="accent6"/>
              </a:solidFill>
            </a:endParaRPr>
          </a:p>
        </p:txBody>
      </p:sp>
      <p:sp>
        <p:nvSpPr>
          <p:cNvPr id="3" name="Content Placeholder 2"/>
          <p:cNvSpPr>
            <a:spLocks noGrp="1"/>
          </p:cNvSpPr>
          <p:nvPr>
            <p:ph idx="1"/>
          </p:nvPr>
        </p:nvSpPr>
        <p:spPr>
          <a:xfrm>
            <a:off x="152400" y="990600"/>
            <a:ext cx="8839200" cy="5715000"/>
          </a:xfrm>
        </p:spPr>
        <p:txBody>
          <a:bodyPr>
            <a:normAutofit fontScale="92500"/>
          </a:bodyPr>
          <a:lstStyle/>
          <a:p>
            <a:pPr>
              <a:buNone/>
            </a:pPr>
            <a:r>
              <a:rPr lang="en-US" dirty="0" smtClean="0">
                <a:solidFill>
                  <a:schemeClr val="bg1"/>
                </a:solidFill>
              </a:rPr>
              <a:t>		    	</a:t>
            </a:r>
            <a:r>
              <a:rPr lang="en-US" sz="3500" b="1" dirty="0" smtClean="0">
                <a:solidFill>
                  <a:schemeClr val="bg1"/>
                </a:solidFill>
              </a:rPr>
              <a:t>Rationale </a:t>
            </a:r>
          </a:p>
          <a:p>
            <a:pPr>
              <a:buNone/>
            </a:pPr>
            <a:r>
              <a:rPr lang="en-US" sz="3500" dirty="0" smtClean="0">
                <a:solidFill>
                  <a:schemeClr val="bg1"/>
                </a:solidFill>
              </a:rPr>
              <a:t>		</a:t>
            </a:r>
          </a:p>
          <a:p>
            <a:pPr>
              <a:buNone/>
            </a:pPr>
            <a:r>
              <a:rPr lang="en-US" sz="3500" dirty="0" smtClean="0">
                <a:solidFill>
                  <a:schemeClr val="bg1"/>
                </a:solidFill>
              </a:rPr>
              <a:t>		  	</a:t>
            </a:r>
            <a:r>
              <a:rPr lang="en-US" sz="3500" b="1" dirty="0" smtClean="0">
                <a:solidFill>
                  <a:schemeClr val="bg1"/>
                </a:solidFill>
              </a:rPr>
              <a:t>Teaching </a:t>
            </a:r>
            <a:r>
              <a:rPr lang="en-US" sz="3500" b="1" dirty="0">
                <a:solidFill>
                  <a:schemeClr val="bg1"/>
                </a:solidFill>
              </a:rPr>
              <a:t>Procedures (Dos &amp; Don’ts)</a:t>
            </a:r>
          </a:p>
          <a:p>
            <a:pPr>
              <a:buNone/>
            </a:pPr>
            <a:endParaRPr lang="en-US" sz="3500" b="1" dirty="0" smtClean="0">
              <a:solidFill>
                <a:schemeClr val="bg1"/>
              </a:solidFill>
            </a:endParaRPr>
          </a:p>
          <a:p>
            <a:pPr>
              <a:buNone/>
            </a:pPr>
            <a:r>
              <a:rPr lang="en-US" sz="3500" b="1" dirty="0">
                <a:solidFill>
                  <a:schemeClr val="bg1"/>
                </a:solidFill>
              </a:rPr>
              <a:t>	</a:t>
            </a:r>
            <a:r>
              <a:rPr lang="en-US" sz="3500" b="1" dirty="0" smtClean="0">
                <a:solidFill>
                  <a:schemeClr val="bg1"/>
                </a:solidFill>
              </a:rPr>
              <a:t>		Features of Google Earth</a:t>
            </a:r>
          </a:p>
          <a:p>
            <a:pPr>
              <a:buNone/>
            </a:pPr>
            <a:r>
              <a:rPr lang="en-US" sz="3500" b="1" dirty="0" smtClean="0">
                <a:solidFill>
                  <a:schemeClr val="bg1"/>
                </a:solidFill>
              </a:rPr>
              <a:t>		   	</a:t>
            </a:r>
            <a:endParaRPr lang="en-US" sz="3500" dirty="0" smtClean="0">
              <a:solidFill>
                <a:schemeClr val="bg1"/>
              </a:solidFill>
            </a:endParaRPr>
          </a:p>
          <a:p>
            <a:pPr>
              <a:buNone/>
            </a:pPr>
            <a:r>
              <a:rPr lang="en-US" sz="3500" b="1" dirty="0" smtClean="0">
                <a:solidFill>
                  <a:schemeClr val="bg1"/>
                </a:solidFill>
              </a:rPr>
              <a:t>			Assignments, Assessment, &amp; Instruction</a:t>
            </a:r>
          </a:p>
          <a:p>
            <a:pPr lvl="3">
              <a:buNone/>
            </a:pPr>
            <a:r>
              <a:rPr lang="en-US" sz="3500" b="1" dirty="0" smtClean="0">
                <a:solidFill>
                  <a:schemeClr val="bg1"/>
                </a:solidFill>
              </a:rPr>
              <a:t>				</a:t>
            </a:r>
            <a:r>
              <a:rPr lang="en-US" sz="3500" dirty="0" smtClean="0">
                <a:solidFill>
                  <a:schemeClr val="bg1"/>
                </a:solidFill>
              </a:rPr>
              <a:t>			</a:t>
            </a:r>
          </a:p>
          <a:p>
            <a:pPr>
              <a:buNone/>
            </a:pPr>
            <a:r>
              <a:rPr lang="en-US" sz="3500" b="1" dirty="0" smtClean="0">
                <a:solidFill>
                  <a:schemeClr val="bg1"/>
                </a:solidFill>
              </a:rPr>
              <a:t>			Questions &amp; Answers</a:t>
            </a:r>
            <a:endParaRPr lang="en-US" sz="3500" b="1" dirty="0">
              <a:solidFill>
                <a:schemeClr val="bg1"/>
              </a:solidFill>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94" r="7022" b="11990"/>
          <a:stretch/>
        </p:blipFill>
        <p:spPr bwMode="auto">
          <a:xfrm>
            <a:off x="374041" y="4267200"/>
            <a:ext cx="1059562" cy="109728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915" t="8477" r="3876" b="8091"/>
          <a:stretch/>
        </p:blipFill>
        <p:spPr bwMode="auto">
          <a:xfrm>
            <a:off x="394705" y="2971800"/>
            <a:ext cx="1143000" cy="1097280"/>
          </a:xfrm>
          <a:prstGeom prst="ellipse">
            <a:avLst/>
          </a:prstGeom>
          <a:ln w="381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67" t="4486" r="1777" b="60826"/>
          <a:stretch/>
        </p:blipFill>
        <p:spPr bwMode="auto">
          <a:xfrm rot="19999642">
            <a:off x="119734" y="2191130"/>
            <a:ext cx="1828800" cy="471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951" y="5486400"/>
            <a:ext cx="746449" cy="109728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7892"/>
          <a:stretch/>
        </p:blipFill>
        <p:spPr bwMode="auto">
          <a:xfrm>
            <a:off x="323053" y="927844"/>
            <a:ext cx="1536807" cy="90095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705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5" y="204952"/>
            <a:ext cx="8229600" cy="960438"/>
          </a:xfrm>
        </p:spPr>
        <p:txBody>
          <a:bodyPr>
            <a:normAutofit/>
          </a:bodyPr>
          <a:lstStyle/>
          <a:p>
            <a:r>
              <a:rPr lang="en-US" sz="4500" smtClean="0">
                <a:solidFill>
                  <a:schemeClr val="accent6"/>
                </a:solidFill>
              </a:rPr>
              <a:t>Practice – Drawing &amp; Measuring</a:t>
            </a:r>
            <a:endParaRPr lang="en-US" sz="4500"/>
          </a:p>
        </p:txBody>
      </p:sp>
      <p:sp>
        <p:nvSpPr>
          <p:cNvPr id="3" name="Content Placeholder 2"/>
          <p:cNvSpPr>
            <a:spLocks noGrp="1"/>
          </p:cNvSpPr>
          <p:nvPr>
            <p:ph idx="1"/>
          </p:nvPr>
        </p:nvSpPr>
        <p:spPr>
          <a:xfrm>
            <a:off x="457200" y="1600200"/>
            <a:ext cx="8229600" cy="4953000"/>
          </a:xfrm>
        </p:spPr>
        <p:txBody>
          <a:bodyPr>
            <a:normAutofit/>
          </a:bodyPr>
          <a:lstStyle/>
          <a:p>
            <a:r>
              <a:rPr lang="en-US" sz="3000" b="1" dirty="0" smtClean="0">
                <a:solidFill>
                  <a:schemeClr val="bg1"/>
                </a:solidFill>
              </a:rPr>
              <a:t>Draw a line and map your trip</a:t>
            </a:r>
          </a:p>
          <a:p>
            <a:pPr lvl="1"/>
            <a:r>
              <a:rPr lang="en-US" sz="2500" b="1" dirty="0" smtClean="0">
                <a:solidFill>
                  <a:srgbClr val="7030A0"/>
                </a:solidFill>
              </a:rPr>
              <a:t>Sydney Aquarium </a:t>
            </a:r>
          </a:p>
          <a:p>
            <a:pPr lvl="1"/>
            <a:r>
              <a:rPr lang="en-US" sz="2500" b="1" dirty="0" smtClean="0">
                <a:solidFill>
                  <a:srgbClr val="7030A0"/>
                </a:solidFill>
              </a:rPr>
              <a:t>Sydney Tower Restaurant </a:t>
            </a:r>
          </a:p>
          <a:p>
            <a:pPr lvl="1"/>
            <a:r>
              <a:rPr lang="en-US" sz="2500" b="1" dirty="0" smtClean="0">
                <a:solidFill>
                  <a:srgbClr val="7030A0"/>
                </a:solidFill>
              </a:rPr>
              <a:t>The </a:t>
            </a:r>
            <a:r>
              <a:rPr lang="en-US" sz="2500" b="1" dirty="0">
                <a:solidFill>
                  <a:srgbClr val="7030A0"/>
                </a:solidFill>
              </a:rPr>
              <a:t>Opera House </a:t>
            </a:r>
          </a:p>
          <a:p>
            <a:pPr lvl="1"/>
            <a:r>
              <a:rPr lang="en-US" sz="2500" b="1" dirty="0" smtClean="0">
                <a:solidFill>
                  <a:srgbClr val="7030A0"/>
                </a:solidFill>
              </a:rPr>
              <a:t>Sydney Observatory</a:t>
            </a:r>
            <a:endParaRPr lang="en-US" sz="2500" b="1" dirty="0">
              <a:solidFill>
                <a:srgbClr val="7030A0"/>
              </a:solidFill>
            </a:endParaRPr>
          </a:p>
          <a:p>
            <a:r>
              <a:rPr lang="en-US" sz="3000" b="1" dirty="0" smtClean="0">
                <a:solidFill>
                  <a:schemeClr val="bg1"/>
                </a:solidFill>
              </a:rPr>
              <a:t>Save all to the File that you Named and created to make a tour</a:t>
            </a:r>
          </a:p>
          <a:p>
            <a:r>
              <a:rPr lang="en-US" sz="3000" b="1" dirty="0" smtClean="0">
                <a:solidFill>
                  <a:schemeClr val="bg1"/>
                </a:solidFill>
              </a:rPr>
              <a:t>Now re-record your tour…</a:t>
            </a:r>
          </a:p>
          <a:p>
            <a:endParaRPr lang="en-US" sz="2500" b="1" dirty="0">
              <a:solidFill>
                <a:schemeClr val="tx1"/>
              </a:solidFill>
            </a:endParaRPr>
          </a:p>
        </p:txBody>
      </p:sp>
    </p:spTree>
    <p:extLst>
      <p:ext uri="{BB962C8B-B14F-4D97-AF65-F5344CB8AC3E}">
        <p14:creationId xmlns:p14="http://schemas.microsoft.com/office/powerpoint/2010/main" val="2243753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sz="5400" smtClean="0">
                <a:solidFill>
                  <a:schemeClr val="accent6"/>
                </a:solidFill>
              </a:rPr>
              <a:t>Practice – Tour Recording</a:t>
            </a:r>
            <a:endParaRPr lang="en-US" sz="540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sz="3000" b="1" dirty="0" smtClean="0">
                <a:solidFill>
                  <a:schemeClr val="bg1"/>
                </a:solidFill>
              </a:rPr>
              <a:t>Record your tour</a:t>
            </a:r>
          </a:p>
          <a:p>
            <a:pPr lvl="1"/>
            <a:r>
              <a:rPr lang="en-US" sz="2500" b="1" dirty="0" smtClean="0">
                <a:solidFill>
                  <a:srgbClr val="7030A0"/>
                </a:solidFill>
              </a:rPr>
              <a:t>Use the eye level button</a:t>
            </a:r>
          </a:p>
          <a:p>
            <a:pPr lvl="1"/>
            <a:r>
              <a:rPr lang="en-US" sz="2500" b="1" dirty="0" smtClean="0">
                <a:solidFill>
                  <a:srgbClr val="7030A0"/>
                </a:solidFill>
              </a:rPr>
              <a:t>Use the direction button</a:t>
            </a:r>
            <a:endParaRPr lang="en-US" sz="2500" b="1" dirty="0">
              <a:solidFill>
                <a:srgbClr val="7030A0"/>
              </a:solidFill>
            </a:endParaRPr>
          </a:p>
          <a:p>
            <a:r>
              <a:rPr lang="en-US" sz="3000" b="1" dirty="0" smtClean="0">
                <a:solidFill>
                  <a:schemeClr val="bg1"/>
                </a:solidFill>
              </a:rPr>
              <a:t>Available Microphone ?</a:t>
            </a:r>
          </a:p>
          <a:p>
            <a:pPr lvl="1"/>
            <a:r>
              <a:rPr lang="en-US" sz="2500" b="1" dirty="0" smtClean="0">
                <a:solidFill>
                  <a:srgbClr val="7030A0"/>
                </a:solidFill>
              </a:rPr>
              <a:t>Narrate your tour:</a:t>
            </a:r>
          </a:p>
          <a:p>
            <a:pPr lvl="2"/>
            <a:r>
              <a:rPr lang="en-US" sz="2500" b="1" dirty="0" smtClean="0">
                <a:solidFill>
                  <a:srgbClr val="7030A0"/>
                </a:solidFill>
              </a:rPr>
              <a:t>Name each location</a:t>
            </a:r>
          </a:p>
          <a:p>
            <a:pPr lvl="2"/>
            <a:r>
              <a:rPr lang="en-US" sz="2500" b="1" dirty="0" smtClean="0">
                <a:solidFill>
                  <a:srgbClr val="7030A0"/>
                </a:solidFill>
              </a:rPr>
              <a:t>State what you hope to see </a:t>
            </a:r>
          </a:p>
          <a:p>
            <a:pPr lvl="2"/>
            <a:r>
              <a:rPr lang="en-US" sz="2500" b="1" dirty="0" smtClean="0">
                <a:solidFill>
                  <a:srgbClr val="7030A0"/>
                </a:solidFill>
              </a:rPr>
              <a:t>State why you want to see it  </a:t>
            </a:r>
          </a:p>
          <a:p>
            <a:r>
              <a:rPr lang="en-US" sz="3400" b="1" dirty="0" smtClean="0">
                <a:solidFill>
                  <a:schemeClr val="bg1"/>
                </a:solidFill>
              </a:rPr>
              <a:t>Save all to one File that you Name and create to make a tour</a:t>
            </a:r>
          </a:p>
          <a:p>
            <a:r>
              <a:rPr lang="en-US" sz="3000" b="1" dirty="0" smtClean="0">
                <a:solidFill>
                  <a:schemeClr val="bg1"/>
                </a:solidFill>
              </a:rPr>
              <a:t>Email it to yourself and try running the tour from home later today</a:t>
            </a:r>
          </a:p>
          <a:p>
            <a:endParaRPr lang="en-US" sz="2500" b="1" dirty="0">
              <a:solidFill>
                <a:schemeClr val="tx1"/>
              </a:solidFill>
            </a:endParaRPr>
          </a:p>
        </p:txBody>
      </p:sp>
    </p:spTree>
    <p:extLst>
      <p:ext uri="{BB962C8B-B14F-4D97-AF65-F5344CB8AC3E}">
        <p14:creationId xmlns:p14="http://schemas.microsoft.com/office/powerpoint/2010/main" val="3537418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noAutofit/>
          </a:bodyPr>
          <a:lstStyle/>
          <a:p>
            <a:r>
              <a:rPr lang="en-US" sz="5400" smtClean="0">
                <a:solidFill>
                  <a:schemeClr val="accent6"/>
                </a:solidFill>
              </a:rPr>
              <a:t>Rationale</a:t>
            </a:r>
            <a:endParaRPr lang="en-US" sz="5400">
              <a:solidFill>
                <a:schemeClr val="accent6"/>
              </a:solidFill>
            </a:endParaRPr>
          </a:p>
        </p:txBody>
      </p:sp>
      <p:sp>
        <p:nvSpPr>
          <p:cNvPr id="3" name="Content Placeholder 2"/>
          <p:cNvSpPr>
            <a:spLocks noGrp="1"/>
          </p:cNvSpPr>
          <p:nvPr>
            <p:ph idx="1"/>
          </p:nvPr>
        </p:nvSpPr>
        <p:spPr>
          <a:xfrm>
            <a:off x="457200" y="914400"/>
            <a:ext cx="8229600" cy="5644896"/>
          </a:xfrm>
        </p:spPr>
        <p:txBody>
          <a:bodyPr>
            <a:noAutofit/>
          </a:bodyPr>
          <a:lstStyle/>
          <a:p>
            <a:r>
              <a:rPr lang="en-US" sz="2000" b="1" dirty="0" smtClean="0">
                <a:solidFill>
                  <a:schemeClr val="tx1"/>
                </a:solidFill>
              </a:rPr>
              <a:t>Integrated </a:t>
            </a:r>
            <a:r>
              <a:rPr lang="en-US" sz="2000" b="1" dirty="0" smtClean="0">
                <a:solidFill>
                  <a:schemeClr val="tx1"/>
                </a:solidFill>
              </a:rPr>
              <a:t>Skills Learning</a:t>
            </a:r>
          </a:p>
          <a:p>
            <a:r>
              <a:rPr lang="en-US" sz="2000" b="1" dirty="0" smtClean="0">
                <a:solidFill>
                  <a:schemeClr val="tx1"/>
                </a:solidFill>
              </a:rPr>
              <a:t>Student-Centered, Collaborative learning (Lane, 2007)</a:t>
            </a:r>
          </a:p>
          <a:p>
            <a:r>
              <a:rPr lang="en-US" sz="2000" b="1" dirty="0" smtClean="0">
                <a:solidFill>
                  <a:schemeClr val="tx1"/>
                </a:solidFill>
              </a:rPr>
              <a:t>Community of Learners (computer, class, &amp; world)</a:t>
            </a:r>
          </a:p>
          <a:p>
            <a:r>
              <a:rPr lang="en-US" sz="2000" b="1" dirty="0" smtClean="0">
                <a:solidFill>
                  <a:schemeClr val="tx1"/>
                </a:solidFill>
              </a:rPr>
              <a:t>Content Based, Real World Language Learning (Lane, 2007; Christie, 2007)</a:t>
            </a:r>
          </a:p>
          <a:p>
            <a:r>
              <a:rPr lang="en-US" sz="2000" b="1" dirty="0" smtClean="0">
                <a:solidFill>
                  <a:schemeClr val="tx1"/>
                </a:solidFill>
              </a:rPr>
              <a:t>Project Based Learning (Piaget, </a:t>
            </a:r>
            <a:r>
              <a:rPr lang="en-US" sz="2000" b="1" dirty="0" err="1" smtClean="0">
                <a:solidFill>
                  <a:schemeClr val="tx1"/>
                </a:solidFill>
              </a:rPr>
              <a:t>Vygotsky</a:t>
            </a:r>
            <a:r>
              <a:rPr lang="en-US" sz="2000" b="1" dirty="0" smtClean="0">
                <a:solidFill>
                  <a:schemeClr val="tx1"/>
                </a:solidFill>
              </a:rPr>
              <a:t>)</a:t>
            </a:r>
          </a:p>
          <a:p>
            <a:r>
              <a:rPr lang="en-US" sz="2000" b="1" dirty="0">
                <a:solidFill>
                  <a:schemeClr val="bg1"/>
                </a:solidFill>
              </a:rPr>
              <a:t>Lower Affective Filter (</a:t>
            </a:r>
            <a:r>
              <a:rPr lang="en-US" sz="2000" b="1" dirty="0" err="1">
                <a:solidFill>
                  <a:schemeClr val="bg1"/>
                </a:solidFill>
              </a:rPr>
              <a:t>Krashen</a:t>
            </a:r>
            <a:r>
              <a:rPr lang="en-US" sz="2000" b="1" dirty="0">
                <a:solidFill>
                  <a:schemeClr val="bg1"/>
                </a:solidFill>
              </a:rPr>
              <a:t>, 1982)</a:t>
            </a:r>
          </a:p>
          <a:p>
            <a:r>
              <a:rPr lang="en-US" sz="2000" b="1" dirty="0" smtClean="0">
                <a:solidFill>
                  <a:schemeClr val="bg1"/>
                </a:solidFill>
              </a:rPr>
              <a:t>Interaction </a:t>
            </a:r>
            <a:r>
              <a:rPr lang="en-US" sz="2000" b="1" dirty="0" smtClean="0">
                <a:solidFill>
                  <a:schemeClr val="bg1"/>
                </a:solidFill>
              </a:rPr>
              <a:t>Hypothesis (Long, 1996) </a:t>
            </a:r>
          </a:p>
          <a:p>
            <a:r>
              <a:rPr lang="en-US" sz="2000" b="1" dirty="0" smtClean="0">
                <a:solidFill>
                  <a:schemeClr val="bg1"/>
                </a:solidFill>
              </a:rPr>
              <a:t>Comprehensible Output (Swain, 1985)</a:t>
            </a:r>
          </a:p>
          <a:p>
            <a:r>
              <a:rPr lang="en-US" sz="2000" b="1" dirty="0" smtClean="0">
                <a:solidFill>
                  <a:schemeClr val="bg1"/>
                </a:solidFill>
              </a:rPr>
              <a:t>Motivation            	increase participation (Christie, 2007)</a:t>
            </a:r>
          </a:p>
          <a:p>
            <a:r>
              <a:rPr lang="en-US" sz="2000" b="1" dirty="0" smtClean="0">
                <a:solidFill>
                  <a:schemeClr val="bg1"/>
                </a:solidFill>
              </a:rPr>
              <a:t>CMC           	     Improvement General English Skills  (Meagher &amp; </a:t>
            </a:r>
            <a:r>
              <a:rPr lang="en-US" sz="2000" b="1" dirty="0" err="1" smtClean="0">
                <a:solidFill>
                  <a:schemeClr val="bg1"/>
                </a:solidFill>
              </a:rPr>
              <a:t>Castanos</a:t>
            </a:r>
            <a:r>
              <a:rPr lang="en-US" sz="2000" b="1" dirty="0" smtClean="0">
                <a:solidFill>
                  <a:schemeClr val="bg1"/>
                </a:solidFill>
              </a:rPr>
              <a:t>, 1996; </a:t>
            </a:r>
            <a:r>
              <a:rPr lang="en-US" sz="2000" b="1" dirty="0" err="1" smtClean="0">
                <a:solidFill>
                  <a:schemeClr val="bg1"/>
                </a:solidFill>
              </a:rPr>
              <a:t>Mabrito</a:t>
            </a:r>
            <a:r>
              <a:rPr lang="en-US" sz="2000" b="1" dirty="0">
                <a:solidFill>
                  <a:schemeClr val="bg1"/>
                </a:solidFill>
              </a:rPr>
              <a:t>, 2000</a:t>
            </a:r>
            <a:r>
              <a:rPr lang="en-US" sz="2000" b="1" dirty="0" smtClean="0">
                <a:solidFill>
                  <a:schemeClr val="bg1"/>
                </a:solidFill>
              </a:rPr>
              <a:t>)</a:t>
            </a:r>
          </a:p>
          <a:p>
            <a:r>
              <a:rPr lang="en-US" sz="2000" b="1" dirty="0" smtClean="0">
                <a:solidFill>
                  <a:schemeClr val="bg1"/>
                </a:solidFill>
              </a:rPr>
              <a:t>Cross-Curricular Learning Opportunities (Lane, 2007; Christie, 2007)</a:t>
            </a:r>
          </a:p>
          <a:p>
            <a:r>
              <a:rPr lang="en-US" sz="2000" b="1" dirty="0" smtClean="0">
                <a:solidFill>
                  <a:schemeClr val="bg1"/>
                </a:solidFill>
              </a:rPr>
              <a:t>Communicate Interactive Research (Christie, 2007)</a:t>
            </a:r>
            <a:endParaRPr lang="en-US" sz="2000" b="1" dirty="0">
              <a:solidFill>
                <a:schemeClr val="bg1"/>
              </a:solidFill>
            </a:endParaRPr>
          </a:p>
          <a:p>
            <a:r>
              <a:rPr lang="en-US" sz="2000" b="1" dirty="0" smtClean="0">
                <a:solidFill>
                  <a:schemeClr val="bg1"/>
                </a:solidFill>
              </a:rPr>
              <a:t>Assessment </a:t>
            </a:r>
            <a:r>
              <a:rPr lang="en-US" sz="2000" b="1" dirty="0">
                <a:solidFill>
                  <a:schemeClr val="bg1"/>
                </a:solidFill>
              </a:rPr>
              <a:t>("How to Teach With Google Earth," </a:t>
            </a:r>
            <a:r>
              <a:rPr lang="en-US" sz="2000" b="1" dirty="0" err="1">
                <a:solidFill>
                  <a:schemeClr val="bg1"/>
                </a:solidFill>
              </a:rPr>
              <a:t>n.d.</a:t>
            </a:r>
            <a:r>
              <a:rPr lang="en-US" sz="2000" b="1" dirty="0">
                <a:solidFill>
                  <a:schemeClr val="bg1"/>
                </a:solidFill>
              </a:rPr>
              <a:t>)</a:t>
            </a:r>
          </a:p>
        </p:txBody>
      </p:sp>
      <p:sp>
        <p:nvSpPr>
          <p:cNvPr id="4" name="Notched Right Arrow 3"/>
          <p:cNvSpPr/>
          <p:nvPr/>
        </p:nvSpPr>
        <p:spPr>
          <a:xfrm>
            <a:off x="2209800" y="4114800"/>
            <a:ext cx="838200" cy="332232"/>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schemeClr val="accent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1000"/>
            <a:ext cx="1846964"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Notched Right Arrow 6"/>
          <p:cNvSpPr/>
          <p:nvPr/>
        </p:nvSpPr>
        <p:spPr>
          <a:xfrm>
            <a:off x="1600200" y="4495800"/>
            <a:ext cx="838200" cy="332232"/>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schemeClr val="accent3"/>
              </a:solidFill>
            </a:endParaRPr>
          </a:p>
        </p:txBody>
      </p:sp>
    </p:spTree>
    <p:extLst>
      <p:ext uri="{BB962C8B-B14F-4D97-AF65-F5344CB8AC3E}">
        <p14:creationId xmlns:p14="http://schemas.microsoft.com/office/powerpoint/2010/main" val="1658966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smtClean="0">
                <a:solidFill>
                  <a:schemeClr val="accent6"/>
                </a:solidFill>
              </a:rPr>
              <a:t>Teaching Procedures</a:t>
            </a:r>
            <a:endParaRPr lang="en-US" sz="5400">
              <a:solidFill>
                <a:schemeClr val="accent6"/>
              </a:solidFill>
            </a:endParaRPr>
          </a:p>
        </p:txBody>
      </p:sp>
      <p:sp>
        <p:nvSpPr>
          <p:cNvPr id="3" name="Content Placeholder 2"/>
          <p:cNvSpPr>
            <a:spLocks noGrp="1"/>
          </p:cNvSpPr>
          <p:nvPr>
            <p:ph idx="1"/>
          </p:nvPr>
        </p:nvSpPr>
        <p:spPr/>
        <p:txBody>
          <a:bodyPr>
            <a:normAutofit lnSpcReduction="10000"/>
          </a:bodyPr>
          <a:lstStyle/>
          <a:p>
            <a:r>
              <a:rPr lang="en-US" sz="2600" b="1" dirty="0" smtClean="0">
                <a:solidFill>
                  <a:schemeClr val="bg1"/>
                </a:solidFill>
              </a:rPr>
              <a:t>Download Google Earth (</a:t>
            </a:r>
            <a:r>
              <a:rPr lang="en-US" sz="2600" b="1" u="sng" dirty="0" smtClean="0">
                <a:solidFill>
                  <a:schemeClr val="bg1"/>
                </a:solidFill>
              </a:rPr>
              <a:t>FREE</a:t>
            </a:r>
            <a:r>
              <a:rPr lang="en-US" sz="2600" b="1" dirty="0" smtClean="0">
                <a:solidFill>
                  <a:schemeClr val="bg1"/>
                </a:solidFill>
              </a:rPr>
              <a:t>)</a:t>
            </a:r>
          </a:p>
          <a:p>
            <a:pPr lvl="1"/>
            <a:r>
              <a:rPr lang="en-US" sz="2200" b="1" dirty="0">
                <a:hlinkClick r:id="rId3"/>
              </a:rPr>
              <a:t>https://www.google.com/earth/explore/products</a:t>
            </a:r>
            <a:r>
              <a:rPr lang="en-US" sz="2200" b="1" dirty="0" smtClean="0">
                <a:hlinkClick r:id="rId3"/>
              </a:rPr>
              <a:t>/</a:t>
            </a:r>
            <a:r>
              <a:rPr lang="en-US" sz="2200" b="1" dirty="0" smtClean="0"/>
              <a:t> </a:t>
            </a:r>
            <a:endParaRPr lang="en-US" sz="2200" b="1" dirty="0"/>
          </a:p>
          <a:p>
            <a:r>
              <a:rPr lang="en-US" sz="2600" b="1" dirty="0" smtClean="0">
                <a:solidFill>
                  <a:schemeClr val="bg1"/>
                </a:solidFill>
              </a:rPr>
              <a:t>Training for Google Earth (class time?)</a:t>
            </a:r>
          </a:p>
          <a:p>
            <a:pPr lvl="1"/>
            <a:r>
              <a:rPr lang="en-US" sz="2200" b="1" dirty="0" smtClean="0">
                <a:solidFill>
                  <a:schemeClr val="bg1"/>
                </a:solidFill>
              </a:rPr>
              <a:t>Sample familiarization at end of PowerPoint</a:t>
            </a:r>
          </a:p>
          <a:p>
            <a:r>
              <a:rPr lang="en-US" sz="2600" b="1" dirty="0">
                <a:solidFill>
                  <a:schemeClr val="bg1"/>
                </a:solidFill>
              </a:rPr>
              <a:t>Up-to-Date Computers</a:t>
            </a:r>
          </a:p>
          <a:p>
            <a:r>
              <a:rPr lang="en-US" sz="2600" b="1" dirty="0">
                <a:solidFill>
                  <a:schemeClr val="bg1"/>
                </a:solidFill>
              </a:rPr>
              <a:t>Internet access at home</a:t>
            </a:r>
          </a:p>
          <a:p>
            <a:r>
              <a:rPr lang="en-US" sz="2600" b="1" dirty="0">
                <a:solidFill>
                  <a:schemeClr val="bg1"/>
                </a:solidFill>
              </a:rPr>
              <a:t>Internet access at school</a:t>
            </a:r>
          </a:p>
          <a:p>
            <a:r>
              <a:rPr lang="en-US" sz="2600" b="1" dirty="0" smtClean="0">
                <a:solidFill>
                  <a:schemeClr val="bg1"/>
                </a:solidFill>
              </a:rPr>
              <a:t>Tour Plagiarism</a:t>
            </a:r>
          </a:p>
          <a:p>
            <a:pPr lvl="1"/>
            <a:r>
              <a:rPr lang="en-US" sz="2200" b="1" dirty="0" smtClean="0">
                <a:solidFill>
                  <a:srgbClr val="7030A0"/>
                </a:solidFill>
              </a:rPr>
              <a:t>tours have been created before and are on the internet</a:t>
            </a:r>
          </a:p>
          <a:p>
            <a:r>
              <a:rPr lang="en-US" sz="2600" b="1" dirty="0" smtClean="0">
                <a:solidFill>
                  <a:schemeClr val="bg1"/>
                </a:solidFill>
              </a:rPr>
              <a:t>Tour sharing</a:t>
            </a:r>
          </a:p>
          <a:p>
            <a:endParaRPr lang="en-US" dirty="0"/>
          </a:p>
        </p:txBody>
      </p:sp>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7" t="4486" r="1777" b="60826"/>
          <a:stretch/>
        </p:blipFill>
        <p:spPr bwMode="auto">
          <a:xfrm rot="2423848">
            <a:off x="7151840" y="765001"/>
            <a:ext cx="1828800" cy="471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5"/>
          <p:cNvGrpSpPr>
            <a:grpSpLocks noChangeAspect="1"/>
          </p:cNvGrpSpPr>
          <p:nvPr/>
        </p:nvGrpSpPr>
        <p:grpSpPr bwMode="auto">
          <a:xfrm rot="1624642">
            <a:off x="6987406" y="3286181"/>
            <a:ext cx="1541602" cy="1541602"/>
            <a:chOff x="2736" y="2928"/>
            <a:chExt cx="1210" cy="1210"/>
          </a:xfrm>
        </p:grpSpPr>
        <p:sp>
          <p:nvSpPr>
            <p:cNvPr id="6" name="AutoShape 4"/>
            <p:cNvSpPr>
              <a:spLocks noChangeAspect="1" noChangeArrowheads="1" noTextEdit="1"/>
            </p:cNvSpPr>
            <p:nvPr/>
          </p:nvSpPr>
          <p:spPr bwMode="auto">
            <a:xfrm>
              <a:off x="2736" y="2928"/>
              <a:ext cx="1210"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2736" y="2928"/>
              <a:ext cx="1210" cy="1210"/>
            </a:xfrm>
            <a:custGeom>
              <a:avLst/>
              <a:gdLst>
                <a:gd name="T0" fmla="*/ 666 w 1210"/>
                <a:gd name="T1" fmla="*/ 1206 h 1210"/>
                <a:gd name="T2" fmla="*/ 784 w 1210"/>
                <a:gd name="T3" fmla="*/ 1183 h 1210"/>
                <a:gd name="T4" fmla="*/ 892 w 1210"/>
                <a:gd name="T5" fmla="*/ 1137 h 1210"/>
                <a:gd name="T6" fmla="*/ 989 w 1210"/>
                <a:gd name="T7" fmla="*/ 1072 h 1210"/>
                <a:gd name="T8" fmla="*/ 1072 w 1210"/>
                <a:gd name="T9" fmla="*/ 989 h 1210"/>
                <a:gd name="T10" fmla="*/ 1137 w 1210"/>
                <a:gd name="T11" fmla="*/ 892 h 1210"/>
                <a:gd name="T12" fmla="*/ 1183 w 1210"/>
                <a:gd name="T13" fmla="*/ 784 h 1210"/>
                <a:gd name="T14" fmla="*/ 1206 w 1210"/>
                <a:gd name="T15" fmla="*/ 666 h 1210"/>
                <a:gd name="T16" fmla="*/ 1206 w 1210"/>
                <a:gd name="T17" fmla="*/ 543 h 1210"/>
                <a:gd name="T18" fmla="*/ 1183 w 1210"/>
                <a:gd name="T19" fmla="*/ 425 h 1210"/>
                <a:gd name="T20" fmla="*/ 1137 w 1210"/>
                <a:gd name="T21" fmla="*/ 316 h 1210"/>
                <a:gd name="T22" fmla="*/ 1072 w 1210"/>
                <a:gd name="T23" fmla="*/ 220 h 1210"/>
                <a:gd name="T24" fmla="*/ 989 w 1210"/>
                <a:gd name="T25" fmla="*/ 138 h 1210"/>
                <a:gd name="T26" fmla="*/ 892 w 1210"/>
                <a:gd name="T27" fmla="*/ 73 h 1210"/>
                <a:gd name="T28" fmla="*/ 784 w 1210"/>
                <a:gd name="T29" fmla="*/ 27 h 1210"/>
                <a:gd name="T30" fmla="*/ 666 w 1210"/>
                <a:gd name="T31" fmla="*/ 4 h 1210"/>
                <a:gd name="T32" fmla="*/ 543 w 1210"/>
                <a:gd name="T33" fmla="*/ 4 h 1210"/>
                <a:gd name="T34" fmla="*/ 425 w 1210"/>
                <a:gd name="T35" fmla="*/ 27 h 1210"/>
                <a:gd name="T36" fmla="*/ 316 w 1210"/>
                <a:gd name="T37" fmla="*/ 73 h 1210"/>
                <a:gd name="T38" fmla="*/ 220 w 1210"/>
                <a:gd name="T39" fmla="*/ 138 h 1210"/>
                <a:gd name="T40" fmla="*/ 138 w 1210"/>
                <a:gd name="T41" fmla="*/ 220 h 1210"/>
                <a:gd name="T42" fmla="*/ 73 w 1210"/>
                <a:gd name="T43" fmla="*/ 316 h 1210"/>
                <a:gd name="T44" fmla="*/ 27 w 1210"/>
                <a:gd name="T45" fmla="*/ 425 h 1210"/>
                <a:gd name="T46" fmla="*/ 4 w 1210"/>
                <a:gd name="T47" fmla="*/ 543 h 1210"/>
                <a:gd name="T48" fmla="*/ 4 w 1210"/>
                <a:gd name="T49" fmla="*/ 666 h 1210"/>
                <a:gd name="T50" fmla="*/ 27 w 1210"/>
                <a:gd name="T51" fmla="*/ 784 h 1210"/>
                <a:gd name="T52" fmla="*/ 73 w 1210"/>
                <a:gd name="T53" fmla="*/ 892 h 1210"/>
                <a:gd name="T54" fmla="*/ 138 w 1210"/>
                <a:gd name="T55" fmla="*/ 989 h 1210"/>
                <a:gd name="T56" fmla="*/ 220 w 1210"/>
                <a:gd name="T57" fmla="*/ 1072 h 1210"/>
                <a:gd name="T58" fmla="*/ 316 w 1210"/>
                <a:gd name="T59" fmla="*/ 1137 h 1210"/>
                <a:gd name="T60" fmla="*/ 425 w 1210"/>
                <a:gd name="T61" fmla="*/ 1183 h 1210"/>
                <a:gd name="T62" fmla="*/ 543 w 1210"/>
                <a:gd name="T63" fmla="*/ 1206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0" h="1210">
                  <a:moveTo>
                    <a:pt x="604" y="1210"/>
                  </a:moveTo>
                  <a:lnTo>
                    <a:pt x="666" y="1206"/>
                  </a:lnTo>
                  <a:lnTo>
                    <a:pt x="727" y="1198"/>
                  </a:lnTo>
                  <a:lnTo>
                    <a:pt x="784" y="1183"/>
                  </a:lnTo>
                  <a:lnTo>
                    <a:pt x="839" y="1162"/>
                  </a:lnTo>
                  <a:lnTo>
                    <a:pt x="892" y="1137"/>
                  </a:lnTo>
                  <a:lnTo>
                    <a:pt x="943" y="1106"/>
                  </a:lnTo>
                  <a:lnTo>
                    <a:pt x="989" y="1072"/>
                  </a:lnTo>
                  <a:lnTo>
                    <a:pt x="1032" y="1032"/>
                  </a:lnTo>
                  <a:lnTo>
                    <a:pt x="1072" y="989"/>
                  </a:lnTo>
                  <a:lnTo>
                    <a:pt x="1106" y="943"/>
                  </a:lnTo>
                  <a:lnTo>
                    <a:pt x="1137" y="892"/>
                  </a:lnTo>
                  <a:lnTo>
                    <a:pt x="1162" y="839"/>
                  </a:lnTo>
                  <a:lnTo>
                    <a:pt x="1183" y="784"/>
                  </a:lnTo>
                  <a:lnTo>
                    <a:pt x="1198" y="727"/>
                  </a:lnTo>
                  <a:lnTo>
                    <a:pt x="1206" y="666"/>
                  </a:lnTo>
                  <a:lnTo>
                    <a:pt x="1210" y="604"/>
                  </a:lnTo>
                  <a:lnTo>
                    <a:pt x="1206" y="543"/>
                  </a:lnTo>
                  <a:lnTo>
                    <a:pt x="1198" y="483"/>
                  </a:lnTo>
                  <a:lnTo>
                    <a:pt x="1183" y="425"/>
                  </a:lnTo>
                  <a:lnTo>
                    <a:pt x="1162" y="370"/>
                  </a:lnTo>
                  <a:lnTo>
                    <a:pt x="1137" y="316"/>
                  </a:lnTo>
                  <a:lnTo>
                    <a:pt x="1106" y="267"/>
                  </a:lnTo>
                  <a:lnTo>
                    <a:pt x="1072" y="220"/>
                  </a:lnTo>
                  <a:lnTo>
                    <a:pt x="1032" y="178"/>
                  </a:lnTo>
                  <a:lnTo>
                    <a:pt x="989" y="138"/>
                  </a:lnTo>
                  <a:lnTo>
                    <a:pt x="943" y="104"/>
                  </a:lnTo>
                  <a:lnTo>
                    <a:pt x="892" y="73"/>
                  </a:lnTo>
                  <a:lnTo>
                    <a:pt x="839" y="48"/>
                  </a:lnTo>
                  <a:lnTo>
                    <a:pt x="784" y="27"/>
                  </a:lnTo>
                  <a:lnTo>
                    <a:pt x="727" y="12"/>
                  </a:lnTo>
                  <a:lnTo>
                    <a:pt x="666" y="4"/>
                  </a:lnTo>
                  <a:lnTo>
                    <a:pt x="604" y="0"/>
                  </a:lnTo>
                  <a:lnTo>
                    <a:pt x="543" y="4"/>
                  </a:lnTo>
                  <a:lnTo>
                    <a:pt x="483" y="12"/>
                  </a:lnTo>
                  <a:lnTo>
                    <a:pt x="425" y="27"/>
                  </a:lnTo>
                  <a:lnTo>
                    <a:pt x="370" y="48"/>
                  </a:lnTo>
                  <a:lnTo>
                    <a:pt x="316" y="73"/>
                  </a:lnTo>
                  <a:lnTo>
                    <a:pt x="267" y="104"/>
                  </a:lnTo>
                  <a:lnTo>
                    <a:pt x="220" y="138"/>
                  </a:lnTo>
                  <a:lnTo>
                    <a:pt x="178" y="178"/>
                  </a:lnTo>
                  <a:lnTo>
                    <a:pt x="138" y="220"/>
                  </a:lnTo>
                  <a:lnTo>
                    <a:pt x="104" y="267"/>
                  </a:lnTo>
                  <a:lnTo>
                    <a:pt x="73" y="316"/>
                  </a:lnTo>
                  <a:lnTo>
                    <a:pt x="48" y="370"/>
                  </a:lnTo>
                  <a:lnTo>
                    <a:pt x="27" y="425"/>
                  </a:lnTo>
                  <a:lnTo>
                    <a:pt x="12" y="483"/>
                  </a:lnTo>
                  <a:lnTo>
                    <a:pt x="4" y="543"/>
                  </a:lnTo>
                  <a:lnTo>
                    <a:pt x="0" y="604"/>
                  </a:lnTo>
                  <a:lnTo>
                    <a:pt x="4" y="666"/>
                  </a:lnTo>
                  <a:lnTo>
                    <a:pt x="12" y="727"/>
                  </a:lnTo>
                  <a:lnTo>
                    <a:pt x="27" y="784"/>
                  </a:lnTo>
                  <a:lnTo>
                    <a:pt x="48" y="839"/>
                  </a:lnTo>
                  <a:lnTo>
                    <a:pt x="73" y="892"/>
                  </a:lnTo>
                  <a:lnTo>
                    <a:pt x="104" y="943"/>
                  </a:lnTo>
                  <a:lnTo>
                    <a:pt x="138" y="989"/>
                  </a:lnTo>
                  <a:lnTo>
                    <a:pt x="178" y="1032"/>
                  </a:lnTo>
                  <a:lnTo>
                    <a:pt x="220" y="1072"/>
                  </a:lnTo>
                  <a:lnTo>
                    <a:pt x="267" y="1106"/>
                  </a:lnTo>
                  <a:lnTo>
                    <a:pt x="316" y="1137"/>
                  </a:lnTo>
                  <a:lnTo>
                    <a:pt x="370" y="1162"/>
                  </a:lnTo>
                  <a:lnTo>
                    <a:pt x="425" y="1183"/>
                  </a:lnTo>
                  <a:lnTo>
                    <a:pt x="483" y="1198"/>
                  </a:lnTo>
                  <a:lnTo>
                    <a:pt x="543" y="1206"/>
                  </a:lnTo>
                  <a:lnTo>
                    <a:pt x="604" y="1210"/>
                  </a:lnTo>
                  <a:close/>
                </a:path>
              </a:pathLst>
            </a:custGeom>
            <a:solidFill>
              <a:srgbClr val="FC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2790" y="2984"/>
              <a:ext cx="1100" cy="1098"/>
            </a:xfrm>
            <a:custGeom>
              <a:avLst/>
              <a:gdLst>
                <a:gd name="T0" fmla="*/ 3 w 1100"/>
                <a:gd name="T1" fmla="*/ 493 h 1098"/>
                <a:gd name="T2" fmla="*/ 25 w 1100"/>
                <a:gd name="T3" fmla="*/ 385 h 1098"/>
                <a:gd name="T4" fmla="*/ 67 w 1100"/>
                <a:gd name="T5" fmla="*/ 286 h 1098"/>
                <a:gd name="T6" fmla="*/ 126 w 1100"/>
                <a:gd name="T7" fmla="*/ 200 h 1098"/>
                <a:gd name="T8" fmla="*/ 201 w 1100"/>
                <a:gd name="T9" fmla="*/ 124 h 1098"/>
                <a:gd name="T10" fmla="*/ 288 w 1100"/>
                <a:gd name="T11" fmla="*/ 66 h 1098"/>
                <a:gd name="T12" fmla="*/ 387 w 1100"/>
                <a:gd name="T13" fmla="*/ 24 h 1098"/>
                <a:gd name="T14" fmla="*/ 495 w 1100"/>
                <a:gd name="T15" fmla="*/ 2 h 1098"/>
                <a:gd name="T16" fmla="*/ 606 w 1100"/>
                <a:gd name="T17" fmla="*/ 2 h 1098"/>
                <a:gd name="T18" fmla="*/ 714 w 1100"/>
                <a:gd name="T19" fmla="*/ 24 h 1098"/>
                <a:gd name="T20" fmla="*/ 812 w 1100"/>
                <a:gd name="T21" fmla="*/ 66 h 1098"/>
                <a:gd name="T22" fmla="*/ 900 w 1100"/>
                <a:gd name="T23" fmla="*/ 124 h 1098"/>
                <a:gd name="T24" fmla="*/ 974 w 1100"/>
                <a:gd name="T25" fmla="*/ 200 h 1098"/>
                <a:gd name="T26" fmla="*/ 1034 w 1100"/>
                <a:gd name="T27" fmla="*/ 286 h 1098"/>
                <a:gd name="T28" fmla="*/ 1076 w 1100"/>
                <a:gd name="T29" fmla="*/ 385 h 1098"/>
                <a:gd name="T30" fmla="*/ 1098 w 1100"/>
                <a:gd name="T31" fmla="*/ 493 h 1098"/>
                <a:gd name="T32" fmla="*/ 1098 w 1100"/>
                <a:gd name="T33" fmla="*/ 604 h 1098"/>
                <a:gd name="T34" fmla="*/ 1076 w 1100"/>
                <a:gd name="T35" fmla="*/ 712 h 1098"/>
                <a:gd name="T36" fmla="*/ 1034 w 1100"/>
                <a:gd name="T37" fmla="*/ 810 h 1098"/>
                <a:gd name="T38" fmla="*/ 974 w 1100"/>
                <a:gd name="T39" fmla="*/ 898 h 1098"/>
                <a:gd name="T40" fmla="*/ 900 w 1100"/>
                <a:gd name="T41" fmla="*/ 972 h 1098"/>
                <a:gd name="T42" fmla="*/ 812 w 1100"/>
                <a:gd name="T43" fmla="*/ 1032 h 1098"/>
                <a:gd name="T44" fmla="*/ 714 w 1100"/>
                <a:gd name="T45" fmla="*/ 1074 h 1098"/>
                <a:gd name="T46" fmla="*/ 606 w 1100"/>
                <a:gd name="T47" fmla="*/ 1096 h 1098"/>
                <a:gd name="T48" fmla="*/ 495 w 1100"/>
                <a:gd name="T49" fmla="*/ 1096 h 1098"/>
                <a:gd name="T50" fmla="*/ 387 w 1100"/>
                <a:gd name="T51" fmla="*/ 1074 h 1098"/>
                <a:gd name="T52" fmla="*/ 288 w 1100"/>
                <a:gd name="T53" fmla="*/ 1032 h 1098"/>
                <a:gd name="T54" fmla="*/ 201 w 1100"/>
                <a:gd name="T55" fmla="*/ 972 h 1098"/>
                <a:gd name="T56" fmla="*/ 126 w 1100"/>
                <a:gd name="T57" fmla="*/ 898 h 1098"/>
                <a:gd name="T58" fmla="*/ 67 w 1100"/>
                <a:gd name="T59" fmla="*/ 810 h 1098"/>
                <a:gd name="T60" fmla="*/ 25 w 1100"/>
                <a:gd name="T61" fmla="*/ 712 h 1098"/>
                <a:gd name="T62" fmla="*/ 3 w 1100"/>
                <a:gd name="T63" fmla="*/ 604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0" h="1098">
                  <a:moveTo>
                    <a:pt x="0" y="548"/>
                  </a:moveTo>
                  <a:lnTo>
                    <a:pt x="3" y="493"/>
                  </a:lnTo>
                  <a:lnTo>
                    <a:pt x="12" y="438"/>
                  </a:lnTo>
                  <a:lnTo>
                    <a:pt x="25" y="385"/>
                  </a:lnTo>
                  <a:lnTo>
                    <a:pt x="44" y="335"/>
                  </a:lnTo>
                  <a:lnTo>
                    <a:pt x="67" y="286"/>
                  </a:lnTo>
                  <a:lnTo>
                    <a:pt x="94" y="242"/>
                  </a:lnTo>
                  <a:lnTo>
                    <a:pt x="126" y="200"/>
                  </a:lnTo>
                  <a:lnTo>
                    <a:pt x="162" y="160"/>
                  </a:lnTo>
                  <a:lnTo>
                    <a:pt x="201" y="124"/>
                  </a:lnTo>
                  <a:lnTo>
                    <a:pt x="244" y="94"/>
                  </a:lnTo>
                  <a:lnTo>
                    <a:pt x="288" y="66"/>
                  </a:lnTo>
                  <a:lnTo>
                    <a:pt x="337" y="43"/>
                  </a:lnTo>
                  <a:lnTo>
                    <a:pt x="387" y="24"/>
                  </a:lnTo>
                  <a:lnTo>
                    <a:pt x="440" y="11"/>
                  </a:lnTo>
                  <a:lnTo>
                    <a:pt x="495" y="2"/>
                  </a:lnTo>
                  <a:lnTo>
                    <a:pt x="550" y="0"/>
                  </a:lnTo>
                  <a:lnTo>
                    <a:pt x="606" y="2"/>
                  </a:lnTo>
                  <a:lnTo>
                    <a:pt x="660" y="11"/>
                  </a:lnTo>
                  <a:lnTo>
                    <a:pt x="714" y="24"/>
                  </a:lnTo>
                  <a:lnTo>
                    <a:pt x="764" y="43"/>
                  </a:lnTo>
                  <a:lnTo>
                    <a:pt x="812" y="66"/>
                  </a:lnTo>
                  <a:lnTo>
                    <a:pt x="857" y="94"/>
                  </a:lnTo>
                  <a:lnTo>
                    <a:pt x="900" y="124"/>
                  </a:lnTo>
                  <a:lnTo>
                    <a:pt x="938" y="160"/>
                  </a:lnTo>
                  <a:lnTo>
                    <a:pt x="974" y="200"/>
                  </a:lnTo>
                  <a:lnTo>
                    <a:pt x="1006" y="242"/>
                  </a:lnTo>
                  <a:lnTo>
                    <a:pt x="1034" y="286"/>
                  </a:lnTo>
                  <a:lnTo>
                    <a:pt x="1057" y="335"/>
                  </a:lnTo>
                  <a:lnTo>
                    <a:pt x="1076" y="385"/>
                  </a:lnTo>
                  <a:lnTo>
                    <a:pt x="1089" y="438"/>
                  </a:lnTo>
                  <a:lnTo>
                    <a:pt x="1098" y="493"/>
                  </a:lnTo>
                  <a:lnTo>
                    <a:pt x="1100" y="548"/>
                  </a:lnTo>
                  <a:lnTo>
                    <a:pt x="1098" y="604"/>
                  </a:lnTo>
                  <a:lnTo>
                    <a:pt x="1089" y="658"/>
                  </a:lnTo>
                  <a:lnTo>
                    <a:pt x="1076" y="712"/>
                  </a:lnTo>
                  <a:lnTo>
                    <a:pt x="1057" y="762"/>
                  </a:lnTo>
                  <a:lnTo>
                    <a:pt x="1034" y="810"/>
                  </a:lnTo>
                  <a:lnTo>
                    <a:pt x="1006" y="855"/>
                  </a:lnTo>
                  <a:lnTo>
                    <a:pt x="974" y="898"/>
                  </a:lnTo>
                  <a:lnTo>
                    <a:pt x="938" y="936"/>
                  </a:lnTo>
                  <a:lnTo>
                    <a:pt x="900" y="972"/>
                  </a:lnTo>
                  <a:lnTo>
                    <a:pt x="857" y="1004"/>
                  </a:lnTo>
                  <a:lnTo>
                    <a:pt x="812" y="1032"/>
                  </a:lnTo>
                  <a:lnTo>
                    <a:pt x="764" y="1055"/>
                  </a:lnTo>
                  <a:lnTo>
                    <a:pt x="714" y="1074"/>
                  </a:lnTo>
                  <a:lnTo>
                    <a:pt x="660" y="1087"/>
                  </a:lnTo>
                  <a:lnTo>
                    <a:pt x="606" y="1096"/>
                  </a:lnTo>
                  <a:lnTo>
                    <a:pt x="550" y="1098"/>
                  </a:lnTo>
                  <a:lnTo>
                    <a:pt x="495" y="1096"/>
                  </a:lnTo>
                  <a:lnTo>
                    <a:pt x="440" y="1087"/>
                  </a:lnTo>
                  <a:lnTo>
                    <a:pt x="387" y="1074"/>
                  </a:lnTo>
                  <a:lnTo>
                    <a:pt x="337" y="1055"/>
                  </a:lnTo>
                  <a:lnTo>
                    <a:pt x="288" y="1032"/>
                  </a:lnTo>
                  <a:lnTo>
                    <a:pt x="244" y="1004"/>
                  </a:lnTo>
                  <a:lnTo>
                    <a:pt x="201" y="972"/>
                  </a:lnTo>
                  <a:lnTo>
                    <a:pt x="162" y="936"/>
                  </a:lnTo>
                  <a:lnTo>
                    <a:pt x="126" y="898"/>
                  </a:lnTo>
                  <a:lnTo>
                    <a:pt x="94" y="855"/>
                  </a:lnTo>
                  <a:lnTo>
                    <a:pt x="67" y="810"/>
                  </a:lnTo>
                  <a:lnTo>
                    <a:pt x="44" y="762"/>
                  </a:lnTo>
                  <a:lnTo>
                    <a:pt x="25" y="712"/>
                  </a:lnTo>
                  <a:lnTo>
                    <a:pt x="12" y="658"/>
                  </a:lnTo>
                  <a:lnTo>
                    <a:pt x="3" y="604"/>
                  </a:lnTo>
                  <a:lnTo>
                    <a:pt x="0" y="5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835" y="3028"/>
              <a:ext cx="1007" cy="1009"/>
            </a:xfrm>
            <a:custGeom>
              <a:avLst/>
              <a:gdLst>
                <a:gd name="T0" fmla="*/ 555 w 1007"/>
                <a:gd name="T1" fmla="*/ 1006 h 1009"/>
                <a:gd name="T2" fmla="*/ 652 w 1007"/>
                <a:gd name="T3" fmla="*/ 986 h 1009"/>
                <a:gd name="T4" fmla="*/ 743 w 1007"/>
                <a:gd name="T5" fmla="*/ 948 h 1009"/>
                <a:gd name="T6" fmla="*/ 823 w 1007"/>
                <a:gd name="T7" fmla="*/ 894 h 1009"/>
                <a:gd name="T8" fmla="*/ 892 w 1007"/>
                <a:gd name="T9" fmla="*/ 824 h 1009"/>
                <a:gd name="T10" fmla="*/ 947 w 1007"/>
                <a:gd name="T11" fmla="*/ 744 h 1009"/>
                <a:gd name="T12" fmla="*/ 985 w 1007"/>
                <a:gd name="T13" fmla="*/ 654 h 1009"/>
                <a:gd name="T14" fmla="*/ 1005 w 1007"/>
                <a:gd name="T15" fmla="*/ 556 h 1009"/>
                <a:gd name="T16" fmla="*/ 1005 w 1007"/>
                <a:gd name="T17" fmla="*/ 452 h 1009"/>
                <a:gd name="T18" fmla="*/ 985 w 1007"/>
                <a:gd name="T19" fmla="*/ 355 h 1009"/>
                <a:gd name="T20" fmla="*/ 947 w 1007"/>
                <a:gd name="T21" fmla="*/ 265 h 1009"/>
                <a:gd name="T22" fmla="*/ 892 w 1007"/>
                <a:gd name="T23" fmla="*/ 184 h 1009"/>
                <a:gd name="T24" fmla="*/ 823 w 1007"/>
                <a:gd name="T25" fmla="*/ 115 h 1009"/>
                <a:gd name="T26" fmla="*/ 743 w 1007"/>
                <a:gd name="T27" fmla="*/ 61 h 1009"/>
                <a:gd name="T28" fmla="*/ 652 w 1007"/>
                <a:gd name="T29" fmla="*/ 22 h 1009"/>
                <a:gd name="T30" fmla="*/ 555 w 1007"/>
                <a:gd name="T31" fmla="*/ 3 h 1009"/>
                <a:gd name="T32" fmla="*/ 452 w 1007"/>
                <a:gd name="T33" fmla="*/ 3 h 1009"/>
                <a:gd name="T34" fmla="*/ 353 w 1007"/>
                <a:gd name="T35" fmla="*/ 22 h 1009"/>
                <a:gd name="T36" fmla="*/ 263 w 1007"/>
                <a:gd name="T37" fmla="*/ 61 h 1009"/>
                <a:gd name="T38" fmla="*/ 183 w 1007"/>
                <a:gd name="T39" fmla="*/ 115 h 1009"/>
                <a:gd name="T40" fmla="*/ 115 w 1007"/>
                <a:gd name="T41" fmla="*/ 184 h 1009"/>
                <a:gd name="T42" fmla="*/ 60 w 1007"/>
                <a:gd name="T43" fmla="*/ 265 h 1009"/>
                <a:gd name="T44" fmla="*/ 22 w 1007"/>
                <a:gd name="T45" fmla="*/ 355 h 1009"/>
                <a:gd name="T46" fmla="*/ 2 w 1007"/>
                <a:gd name="T47" fmla="*/ 452 h 1009"/>
                <a:gd name="T48" fmla="*/ 2 w 1007"/>
                <a:gd name="T49" fmla="*/ 556 h 1009"/>
                <a:gd name="T50" fmla="*/ 22 w 1007"/>
                <a:gd name="T51" fmla="*/ 654 h 1009"/>
                <a:gd name="T52" fmla="*/ 60 w 1007"/>
                <a:gd name="T53" fmla="*/ 744 h 1009"/>
                <a:gd name="T54" fmla="*/ 115 w 1007"/>
                <a:gd name="T55" fmla="*/ 824 h 1009"/>
                <a:gd name="T56" fmla="*/ 183 w 1007"/>
                <a:gd name="T57" fmla="*/ 894 h 1009"/>
                <a:gd name="T58" fmla="*/ 263 w 1007"/>
                <a:gd name="T59" fmla="*/ 948 h 1009"/>
                <a:gd name="T60" fmla="*/ 353 w 1007"/>
                <a:gd name="T61" fmla="*/ 986 h 1009"/>
                <a:gd name="T62" fmla="*/ 452 w 1007"/>
                <a:gd name="T63" fmla="*/ 1006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7" h="1009">
                  <a:moveTo>
                    <a:pt x="503" y="1009"/>
                  </a:moveTo>
                  <a:lnTo>
                    <a:pt x="555" y="1006"/>
                  </a:lnTo>
                  <a:lnTo>
                    <a:pt x="604" y="999"/>
                  </a:lnTo>
                  <a:lnTo>
                    <a:pt x="652" y="986"/>
                  </a:lnTo>
                  <a:lnTo>
                    <a:pt x="699" y="969"/>
                  </a:lnTo>
                  <a:lnTo>
                    <a:pt x="743" y="948"/>
                  </a:lnTo>
                  <a:lnTo>
                    <a:pt x="785" y="922"/>
                  </a:lnTo>
                  <a:lnTo>
                    <a:pt x="823" y="894"/>
                  </a:lnTo>
                  <a:lnTo>
                    <a:pt x="859" y="860"/>
                  </a:lnTo>
                  <a:lnTo>
                    <a:pt x="892" y="824"/>
                  </a:lnTo>
                  <a:lnTo>
                    <a:pt x="921" y="786"/>
                  </a:lnTo>
                  <a:lnTo>
                    <a:pt x="947" y="744"/>
                  </a:lnTo>
                  <a:lnTo>
                    <a:pt x="968" y="701"/>
                  </a:lnTo>
                  <a:lnTo>
                    <a:pt x="985" y="654"/>
                  </a:lnTo>
                  <a:lnTo>
                    <a:pt x="997" y="606"/>
                  </a:lnTo>
                  <a:lnTo>
                    <a:pt x="1005" y="556"/>
                  </a:lnTo>
                  <a:lnTo>
                    <a:pt x="1007" y="504"/>
                  </a:lnTo>
                  <a:lnTo>
                    <a:pt x="1005" y="452"/>
                  </a:lnTo>
                  <a:lnTo>
                    <a:pt x="997" y="403"/>
                  </a:lnTo>
                  <a:lnTo>
                    <a:pt x="985" y="355"/>
                  </a:lnTo>
                  <a:lnTo>
                    <a:pt x="968" y="308"/>
                  </a:lnTo>
                  <a:lnTo>
                    <a:pt x="947" y="265"/>
                  </a:lnTo>
                  <a:lnTo>
                    <a:pt x="921" y="223"/>
                  </a:lnTo>
                  <a:lnTo>
                    <a:pt x="892" y="184"/>
                  </a:lnTo>
                  <a:lnTo>
                    <a:pt x="859" y="148"/>
                  </a:lnTo>
                  <a:lnTo>
                    <a:pt x="823" y="115"/>
                  </a:lnTo>
                  <a:lnTo>
                    <a:pt x="785" y="87"/>
                  </a:lnTo>
                  <a:lnTo>
                    <a:pt x="743" y="61"/>
                  </a:lnTo>
                  <a:lnTo>
                    <a:pt x="699" y="40"/>
                  </a:lnTo>
                  <a:lnTo>
                    <a:pt x="652" y="22"/>
                  </a:lnTo>
                  <a:lnTo>
                    <a:pt x="604" y="10"/>
                  </a:lnTo>
                  <a:lnTo>
                    <a:pt x="555" y="3"/>
                  </a:lnTo>
                  <a:lnTo>
                    <a:pt x="503" y="0"/>
                  </a:lnTo>
                  <a:lnTo>
                    <a:pt x="452" y="3"/>
                  </a:lnTo>
                  <a:lnTo>
                    <a:pt x="402" y="10"/>
                  </a:lnTo>
                  <a:lnTo>
                    <a:pt x="353" y="22"/>
                  </a:lnTo>
                  <a:lnTo>
                    <a:pt x="308" y="40"/>
                  </a:lnTo>
                  <a:lnTo>
                    <a:pt x="263" y="61"/>
                  </a:lnTo>
                  <a:lnTo>
                    <a:pt x="222" y="87"/>
                  </a:lnTo>
                  <a:lnTo>
                    <a:pt x="183" y="115"/>
                  </a:lnTo>
                  <a:lnTo>
                    <a:pt x="148" y="148"/>
                  </a:lnTo>
                  <a:lnTo>
                    <a:pt x="115" y="184"/>
                  </a:lnTo>
                  <a:lnTo>
                    <a:pt x="86" y="223"/>
                  </a:lnTo>
                  <a:lnTo>
                    <a:pt x="60" y="265"/>
                  </a:lnTo>
                  <a:lnTo>
                    <a:pt x="39" y="308"/>
                  </a:lnTo>
                  <a:lnTo>
                    <a:pt x="22" y="355"/>
                  </a:lnTo>
                  <a:lnTo>
                    <a:pt x="10" y="403"/>
                  </a:lnTo>
                  <a:lnTo>
                    <a:pt x="2" y="452"/>
                  </a:lnTo>
                  <a:lnTo>
                    <a:pt x="0" y="504"/>
                  </a:lnTo>
                  <a:lnTo>
                    <a:pt x="2" y="556"/>
                  </a:lnTo>
                  <a:lnTo>
                    <a:pt x="10" y="606"/>
                  </a:lnTo>
                  <a:lnTo>
                    <a:pt x="22" y="654"/>
                  </a:lnTo>
                  <a:lnTo>
                    <a:pt x="39" y="701"/>
                  </a:lnTo>
                  <a:lnTo>
                    <a:pt x="60" y="744"/>
                  </a:lnTo>
                  <a:lnTo>
                    <a:pt x="86" y="786"/>
                  </a:lnTo>
                  <a:lnTo>
                    <a:pt x="115" y="824"/>
                  </a:lnTo>
                  <a:lnTo>
                    <a:pt x="148" y="860"/>
                  </a:lnTo>
                  <a:lnTo>
                    <a:pt x="183" y="894"/>
                  </a:lnTo>
                  <a:lnTo>
                    <a:pt x="222" y="922"/>
                  </a:lnTo>
                  <a:lnTo>
                    <a:pt x="263" y="948"/>
                  </a:lnTo>
                  <a:lnTo>
                    <a:pt x="308" y="969"/>
                  </a:lnTo>
                  <a:lnTo>
                    <a:pt x="353" y="986"/>
                  </a:lnTo>
                  <a:lnTo>
                    <a:pt x="402" y="999"/>
                  </a:lnTo>
                  <a:lnTo>
                    <a:pt x="452" y="1006"/>
                  </a:lnTo>
                  <a:lnTo>
                    <a:pt x="503" y="1009"/>
                  </a:lnTo>
                  <a:close/>
                </a:path>
              </a:pathLst>
            </a:custGeom>
            <a:solidFill>
              <a:srgbClr val="FC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736" y="2928"/>
              <a:ext cx="1210" cy="1210"/>
            </a:xfrm>
            <a:custGeom>
              <a:avLst/>
              <a:gdLst>
                <a:gd name="T0" fmla="*/ 666 w 1210"/>
                <a:gd name="T1" fmla="*/ 1206 h 1210"/>
                <a:gd name="T2" fmla="*/ 784 w 1210"/>
                <a:gd name="T3" fmla="*/ 1183 h 1210"/>
                <a:gd name="T4" fmla="*/ 892 w 1210"/>
                <a:gd name="T5" fmla="*/ 1137 h 1210"/>
                <a:gd name="T6" fmla="*/ 989 w 1210"/>
                <a:gd name="T7" fmla="*/ 1072 h 1210"/>
                <a:gd name="T8" fmla="*/ 1072 w 1210"/>
                <a:gd name="T9" fmla="*/ 989 h 1210"/>
                <a:gd name="T10" fmla="*/ 1137 w 1210"/>
                <a:gd name="T11" fmla="*/ 892 h 1210"/>
                <a:gd name="T12" fmla="*/ 1183 w 1210"/>
                <a:gd name="T13" fmla="*/ 784 h 1210"/>
                <a:gd name="T14" fmla="*/ 1206 w 1210"/>
                <a:gd name="T15" fmla="*/ 666 h 1210"/>
                <a:gd name="T16" fmla="*/ 1206 w 1210"/>
                <a:gd name="T17" fmla="*/ 543 h 1210"/>
                <a:gd name="T18" fmla="*/ 1183 w 1210"/>
                <a:gd name="T19" fmla="*/ 425 h 1210"/>
                <a:gd name="T20" fmla="*/ 1137 w 1210"/>
                <a:gd name="T21" fmla="*/ 316 h 1210"/>
                <a:gd name="T22" fmla="*/ 1072 w 1210"/>
                <a:gd name="T23" fmla="*/ 220 h 1210"/>
                <a:gd name="T24" fmla="*/ 989 w 1210"/>
                <a:gd name="T25" fmla="*/ 138 h 1210"/>
                <a:gd name="T26" fmla="*/ 892 w 1210"/>
                <a:gd name="T27" fmla="*/ 73 h 1210"/>
                <a:gd name="T28" fmla="*/ 784 w 1210"/>
                <a:gd name="T29" fmla="*/ 27 h 1210"/>
                <a:gd name="T30" fmla="*/ 666 w 1210"/>
                <a:gd name="T31" fmla="*/ 4 h 1210"/>
                <a:gd name="T32" fmla="*/ 543 w 1210"/>
                <a:gd name="T33" fmla="*/ 4 h 1210"/>
                <a:gd name="T34" fmla="*/ 425 w 1210"/>
                <a:gd name="T35" fmla="*/ 27 h 1210"/>
                <a:gd name="T36" fmla="*/ 316 w 1210"/>
                <a:gd name="T37" fmla="*/ 73 h 1210"/>
                <a:gd name="T38" fmla="*/ 220 w 1210"/>
                <a:gd name="T39" fmla="*/ 138 h 1210"/>
                <a:gd name="T40" fmla="*/ 138 w 1210"/>
                <a:gd name="T41" fmla="*/ 220 h 1210"/>
                <a:gd name="T42" fmla="*/ 73 w 1210"/>
                <a:gd name="T43" fmla="*/ 316 h 1210"/>
                <a:gd name="T44" fmla="*/ 27 w 1210"/>
                <a:gd name="T45" fmla="*/ 425 h 1210"/>
                <a:gd name="T46" fmla="*/ 4 w 1210"/>
                <a:gd name="T47" fmla="*/ 543 h 1210"/>
                <a:gd name="T48" fmla="*/ 4 w 1210"/>
                <a:gd name="T49" fmla="*/ 666 h 1210"/>
                <a:gd name="T50" fmla="*/ 27 w 1210"/>
                <a:gd name="T51" fmla="*/ 784 h 1210"/>
                <a:gd name="T52" fmla="*/ 73 w 1210"/>
                <a:gd name="T53" fmla="*/ 892 h 1210"/>
                <a:gd name="T54" fmla="*/ 138 w 1210"/>
                <a:gd name="T55" fmla="*/ 989 h 1210"/>
                <a:gd name="T56" fmla="*/ 220 w 1210"/>
                <a:gd name="T57" fmla="*/ 1072 h 1210"/>
                <a:gd name="T58" fmla="*/ 316 w 1210"/>
                <a:gd name="T59" fmla="*/ 1137 h 1210"/>
                <a:gd name="T60" fmla="*/ 425 w 1210"/>
                <a:gd name="T61" fmla="*/ 1183 h 1210"/>
                <a:gd name="T62" fmla="*/ 543 w 1210"/>
                <a:gd name="T63" fmla="*/ 1206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0" h="1210">
                  <a:moveTo>
                    <a:pt x="604" y="1210"/>
                  </a:moveTo>
                  <a:lnTo>
                    <a:pt x="666" y="1206"/>
                  </a:lnTo>
                  <a:lnTo>
                    <a:pt x="727" y="1198"/>
                  </a:lnTo>
                  <a:lnTo>
                    <a:pt x="784" y="1183"/>
                  </a:lnTo>
                  <a:lnTo>
                    <a:pt x="839" y="1162"/>
                  </a:lnTo>
                  <a:lnTo>
                    <a:pt x="892" y="1137"/>
                  </a:lnTo>
                  <a:lnTo>
                    <a:pt x="943" y="1106"/>
                  </a:lnTo>
                  <a:lnTo>
                    <a:pt x="989" y="1072"/>
                  </a:lnTo>
                  <a:lnTo>
                    <a:pt x="1032" y="1032"/>
                  </a:lnTo>
                  <a:lnTo>
                    <a:pt x="1072" y="989"/>
                  </a:lnTo>
                  <a:lnTo>
                    <a:pt x="1106" y="943"/>
                  </a:lnTo>
                  <a:lnTo>
                    <a:pt x="1137" y="892"/>
                  </a:lnTo>
                  <a:lnTo>
                    <a:pt x="1162" y="839"/>
                  </a:lnTo>
                  <a:lnTo>
                    <a:pt x="1183" y="784"/>
                  </a:lnTo>
                  <a:lnTo>
                    <a:pt x="1198" y="727"/>
                  </a:lnTo>
                  <a:lnTo>
                    <a:pt x="1206" y="666"/>
                  </a:lnTo>
                  <a:lnTo>
                    <a:pt x="1210" y="604"/>
                  </a:lnTo>
                  <a:lnTo>
                    <a:pt x="1206" y="543"/>
                  </a:lnTo>
                  <a:lnTo>
                    <a:pt x="1198" y="483"/>
                  </a:lnTo>
                  <a:lnTo>
                    <a:pt x="1183" y="425"/>
                  </a:lnTo>
                  <a:lnTo>
                    <a:pt x="1162" y="370"/>
                  </a:lnTo>
                  <a:lnTo>
                    <a:pt x="1137" y="316"/>
                  </a:lnTo>
                  <a:lnTo>
                    <a:pt x="1106" y="267"/>
                  </a:lnTo>
                  <a:lnTo>
                    <a:pt x="1072" y="220"/>
                  </a:lnTo>
                  <a:lnTo>
                    <a:pt x="1032" y="178"/>
                  </a:lnTo>
                  <a:lnTo>
                    <a:pt x="989" y="138"/>
                  </a:lnTo>
                  <a:lnTo>
                    <a:pt x="943" y="104"/>
                  </a:lnTo>
                  <a:lnTo>
                    <a:pt x="892" y="73"/>
                  </a:lnTo>
                  <a:lnTo>
                    <a:pt x="839" y="48"/>
                  </a:lnTo>
                  <a:lnTo>
                    <a:pt x="784" y="27"/>
                  </a:lnTo>
                  <a:lnTo>
                    <a:pt x="727" y="12"/>
                  </a:lnTo>
                  <a:lnTo>
                    <a:pt x="666" y="4"/>
                  </a:lnTo>
                  <a:lnTo>
                    <a:pt x="604" y="0"/>
                  </a:lnTo>
                  <a:lnTo>
                    <a:pt x="543" y="4"/>
                  </a:lnTo>
                  <a:lnTo>
                    <a:pt x="483" y="12"/>
                  </a:lnTo>
                  <a:lnTo>
                    <a:pt x="425" y="27"/>
                  </a:lnTo>
                  <a:lnTo>
                    <a:pt x="370" y="48"/>
                  </a:lnTo>
                  <a:lnTo>
                    <a:pt x="316" y="73"/>
                  </a:lnTo>
                  <a:lnTo>
                    <a:pt x="267" y="104"/>
                  </a:lnTo>
                  <a:lnTo>
                    <a:pt x="220" y="138"/>
                  </a:lnTo>
                  <a:lnTo>
                    <a:pt x="178" y="178"/>
                  </a:lnTo>
                  <a:lnTo>
                    <a:pt x="138" y="220"/>
                  </a:lnTo>
                  <a:lnTo>
                    <a:pt x="104" y="267"/>
                  </a:lnTo>
                  <a:lnTo>
                    <a:pt x="73" y="316"/>
                  </a:lnTo>
                  <a:lnTo>
                    <a:pt x="48" y="370"/>
                  </a:lnTo>
                  <a:lnTo>
                    <a:pt x="27" y="425"/>
                  </a:lnTo>
                  <a:lnTo>
                    <a:pt x="12" y="483"/>
                  </a:lnTo>
                  <a:lnTo>
                    <a:pt x="4" y="543"/>
                  </a:lnTo>
                  <a:lnTo>
                    <a:pt x="0" y="604"/>
                  </a:lnTo>
                  <a:lnTo>
                    <a:pt x="4" y="666"/>
                  </a:lnTo>
                  <a:lnTo>
                    <a:pt x="12" y="727"/>
                  </a:lnTo>
                  <a:lnTo>
                    <a:pt x="27" y="784"/>
                  </a:lnTo>
                  <a:lnTo>
                    <a:pt x="48" y="839"/>
                  </a:lnTo>
                  <a:lnTo>
                    <a:pt x="73" y="892"/>
                  </a:lnTo>
                  <a:lnTo>
                    <a:pt x="104" y="943"/>
                  </a:lnTo>
                  <a:lnTo>
                    <a:pt x="138" y="989"/>
                  </a:lnTo>
                  <a:lnTo>
                    <a:pt x="178" y="1032"/>
                  </a:lnTo>
                  <a:lnTo>
                    <a:pt x="220" y="1072"/>
                  </a:lnTo>
                  <a:lnTo>
                    <a:pt x="267" y="1106"/>
                  </a:lnTo>
                  <a:lnTo>
                    <a:pt x="316" y="1137"/>
                  </a:lnTo>
                  <a:lnTo>
                    <a:pt x="370" y="1162"/>
                  </a:lnTo>
                  <a:lnTo>
                    <a:pt x="425" y="1183"/>
                  </a:lnTo>
                  <a:lnTo>
                    <a:pt x="483" y="1198"/>
                  </a:lnTo>
                  <a:lnTo>
                    <a:pt x="543" y="1206"/>
                  </a:lnTo>
                  <a:lnTo>
                    <a:pt x="604" y="12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790" y="2984"/>
              <a:ext cx="1100" cy="1098"/>
            </a:xfrm>
            <a:custGeom>
              <a:avLst/>
              <a:gdLst>
                <a:gd name="T0" fmla="*/ 3 w 1100"/>
                <a:gd name="T1" fmla="*/ 493 h 1098"/>
                <a:gd name="T2" fmla="*/ 25 w 1100"/>
                <a:gd name="T3" fmla="*/ 385 h 1098"/>
                <a:gd name="T4" fmla="*/ 67 w 1100"/>
                <a:gd name="T5" fmla="*/ 286 h 1098"/>
                <a:gd name="T6" fmla="*/ 126 w 1100"/>
                <a:gd name="T7" fmla="*/ 200 h 1098"/>
                <a:gd name="T8" fmla="*/ 201 w 1100"/>
                <a:gd name="T9" fmla="*/ 124 h 1098"/>
                <a:gd name="T10" fmla="*/ 288 w 1100"/>
                <a:gd name="T11" fmla="*/ 66 h 1098"/>
                <a:gd name="T12" fmla="*/ 387 w 1100"/>
                <a:gd name="T13" fmla="*/ 24 h 1098"/>
                <a:gd name="T14" fmla="*/ 495 w 1100"/>
                <a:gd name="T15" fmla="*/ 2 h 1098"/>
                <a:gd name="T16" fmla="*/ 606 w 1100"/>
                <a:gd name="T17" fmla="*/ 2 h 1098"/>
                <a:gd name="T18" fmla="*/ 714 w 1100"/>
                <a:gd name="T19" fmla="*/ 24 h 1098"/>
                <a:gd name="T20" fmla="*/ 812 w 1100"/>
                <a:gd name="T21" fmla="*/ 66 h 1098"/>
                <a:gd name="T22" fmla="*/ 900 w 1100"/>
                <a:gd name="T23" fmla="*/ 124 h 1098"/>
                <a:gd name="T24" fmla="*/ 974 w 1100"/>
                <a:gd name="T25" fmla="*/ 200 h 1098"/>
                <a:gd name="T26" fmla="*/ 1034 w 1100"/>
                <a:gd name="T27" fmla="*/ 286 h 1098"/>
                <a:gd name="T28" fmla="*/ 1076 w 1100"/>
                <a:gd name="T29" fmla="*/ 385 h 1098"/>
                <a:gd name="T30" fmla="*/ 1098 w 1100"/>
                <a:gd name="T31" fmla="*/ 493 h 1098"/>
                <a:gd name="T32" fmla="*/ 1098 w 1100"/>
                <a:gd name="T33" fmla="*/ 604 h 1098"/>
                <a:gd name="T34" fmla="*/ 1076 w 1100"/>
                <a:gd name="T35" fmla="*/ 712 h 1098"/>
                <a:gd name="T36" fmla="*/ 1034 w 1100"/>
                <a:gd name="T37" fmla="*/ 810 h 1098"/>
                <a:gd name="T38" fmla="*/ 974 w 1100"/>
                <a:gd name="T39" fmla="*/ 898 h 1098"/>
                <a:gd name="T40" fmla="*/ 900 w 1100"/>
                <a:gd name="T41" fmla="*/ 972 h 1098"/>
                <a:gd name="T42" fmla="*/ 812 w 1100"/>
                <a:gd name="T43" fmla="*/ 1032 h 1098"/>
                <a:gd name="T44" fmla="*/ 714 w 1100"/>
                <a:gd name="T45" fmla="*/ 1074 h 1098"/>
                <a:gd name="T46" fmla="*/ 606 w 1100"/>
                <a:gd name="T47" fmla="*/ 1096 h 1098"/>
                <a:gd name="T48" fmla="*/ 495 w 1100"/>
                <a:gd name="T49" fmla="*/ 1096 h 1098"/>
                <a:gd name="T50" fmla="*/ 387 w 1100"/>
                <a:gd name="T51" fmla="*/ 1074 h 1098"/>
                <a:gd name="T52" fmla="*/ 288 w 1100"/>
                <a:gd name="T53" fmla="*/ 1032 h 1098"/>
                <a:gd name="T54" fmla="*/ 201 w 1100"/>
                <a:gd name="T55" fmla="*/ 972 h 1098"/>
                <a:gd name="T56" fmla="*/ 126 w 1100"/>
                <a:gd name="T57" fmla="*/ 898 h 1098"/>
                <a:gd name="T58" fmla="*/ 67 w 1100"/>
                <a:gd name="T59" fmla="*/ 810 h 1098"/>
                <a:gd name="T60" fmla="*/ 25 w 1100"/>
                <a:gd name="T61" fmla="*/ 712 h 1098"/>
                <a:gd name="T62" fmla="*/ 3 w 1100"/>
                <a:gd name="T63" fmla="*/ 604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0" h="1098">
                  <a:moveTo>
                    <a:pt x="0" y="548"/>
                  </a:moveTo>
                  <a:lnTo>
                    <a:pt x="3" y="493"/>
                  </a:lnTo>
                  <a:lnTo>
                    <a:pt x="12" y="438"/>
                  </a:lnTo>
                  <a:lnTo>
                    <a:pt x="25" y="385"/>
                  </a:lnTo>
                  <a:lnTo>
                    <a:pt x="44" y="335"/>
                  </a:lnTo>
                  <a:lnTo>
                    <a:pt x="67" y="286"/>
                  </a:lnTo>
                  <a:lnTo>
                    <a:pt x="94" y="242"/>
                  </a:lnTo>
                  <a:lnTo>
                    <a:pt x="126" y="200"/>
                  </a:lnTo>
                  <a:lnTo>
                    <a:pt x="162" y="160"/>
                  </a:lnTo>
                  <a:lnTo>
                    <a:pt x="201" y="124"/>
                  </a:lnTo>
                  <a:lnTo>
                    <a:pt x="244" y="94"/>
                  </a:lnTo>
                  <a:lnTo>
                    <a:pt x="288" y="66"/>
                  </a:lnTo>
                  <a:lnTo>
                    <a:pt x="337" y="43"/>
                  </a:lnTo>
                  <a:lnTo>
                    <a:pt x="387" y="24"/>
                  </a:lnTo>
                  <a:lnTo>
                    <a:pt x="440" y="11"/>
                  </a:lnTo>
                  <a:lnTo>
                    <a:pt x="495" y="2"/>
                  </a:lnTo>
                  <a:lnTo>
                    <a:pt x="550" y="0"/>
                  </a:lnTo>
                  <a:lnTo>
                    <a:pt x="606" y="2"/>
                  </a:lnTo>
                  <a:lnTo>
                    <a:pt x="660" y="11"/>
                  </a:lnTo>
                  <a:lnTo>
                    <a:pt x="714" y="24"/>
                  </a:lnTo>
                  <a:lnTo>
                    <a:pt x="764" y="43"/>
                  </a:lnTo>
                  <a:lnTo>
                    <a:pt x="812" y="66"/>
                  </a:lnTo>
                  <a:lnTo>
                    <a:pt x="857" y="94"/>
                  </a:lnTo>
                  <a:lnTo>
                    <a:pt x="900" y="124"/>
                  </a:lnTo>
                  <a:lnTo>
                    <a:pt x="938" y="160"/>
                  </a:lnTo>
                  <a:lnTo>
                    <a:pt x="974" y="200"/>
                  </a:lnTo>
                  <a:lnTo>
                    <a:pt x="1006" y="242"/>
                  </a:lnTo>
                  <a:lnTo>
                    <a:pt x="1034" y="286"/>
                  </a:lnTo>
                  <a:lnTo>
                    <a:pt x="1057" y="335"/>
                  </a:lnTo>
                  <a:lnTo>
                    <a:pt x="1076" y="385"/>
                  </a:lnTo>
                  <a:lnTo>
                    <a:pt x="1089" y="438"/>
                  </a:lnTo>
                  <a:lnTo>
                    <a:pt x="1098" y="493"/>
                  </a:lnTo>
                  <a:lnTo>
                    <a:pt x="1100" y="548"/>
                  </a:lnTo>
                  <a:lnTo>
                    <a:pt x="1098" y="604"/>
                  </a:lnTo>
                  <a:lnTo>
                    <a:pt x="1089" y="658"/>
                  </a:lnTo>
                  <a:lnTo>
                    <a:pt x="1076" y="712"/>
                  </a:lnTo>
                  <a:lnTo>
                    <a:pt x="1057" y="762"/>
                  </a:lnTo>
                  <a:lnTo>
                    <a:pt x="1034" y="810"/>
                  </a:lnTo>
                  <a:lnTo>
                    <a:pt x="1006" y="855"/>
                  </a:lnTo>
                  <a:lnTo>
                    <a:pt x="974" y="898"/>
                  </a:lnTo>
                  <a:lnTo>
                    <a:pt x="938" y="936"/>
                  </a:lnTo>
                  <a:lnTo>
                    <a:pt x="900" y="972"/>
                  </a:lnTo>
                  <a:lnTo>
                    <a:pt x="857" y="1004"/>
                  </a:lnTo>
                  <a:lnTo>
                    <a:pt x="812" y="1032"/>
                  </a:lnTo>
                  <a:lnTo>
                    <a:pt x="764" y="1055"/>
                  </a:lnTo>
                  <a:lnTo>
                    <a:pt x="714" y="1074"/>
                  </a:lnTo>
                  <a:lnTo>
                    <a:pt x="660" y="1087"/>
                  </a:lnTo>
                  <a:lnTo>
                    <a:pt x="606" y="1096"/>
                  </a:lnTo>
                  <a:lnTo>
                    <a:pt x="550" y="1098"/>
                  </a:lnTo>
                  <a:lnTo>
                    <a:pt x="495" y="1096"/>
                  </a:lnTo>
                  <a:lnTo>
                    <a:pt x="440" y="1087"/>
                  </a:lnTo>
                  <a:lnTo>
                    <a:pt x="387" y="1074"/>
                  </a:lnTo>
                  <a:lnTo>
                    <a:pt x="337" y="1055"/>
                  </a:lnTo>
                  <a:lnTo>
                    <a:pt x="288" y="1032"/>
                  </a:lnTo>
                  <a:lnTo>
                    <a:pt x="244" y="1004"/>
                  </a:lnTo>
                  <a:lnTo>
                    <a:pt x="201" y="972"/>
                  </a:lnTo>
                  <a:lnTo>
                    <a:pt x="162" y="936"/>
                  </a:lnTo>
                  <a:lnTo>
                    <a:pt x="126" y="898"/>
                  </a:lnTo>
                  <a:lnTo>
                    <a:pt x="94" y="855"/>
                  </a:lnTo>
                  <a:lnTo>
                    <a:pt x="67" y="810"/>
                  </a:lnTo>
                  <a:lnTo>
                    <a:pt x="44" y="762"/>
                  </a:lnTo>
                  <a:lnTo>
                    <a:pt x="25" y="712"/>
                  </a:lnTo>
                  <a:lnTo>
                    <a:pt x="12" y="658"/>
                  </a:lnTo>
                  <a:lnTo>
                    <a:pt x="3" y="604"/>
                  </a:lnTo>
                  <a:lnTo>
                    <a:pt x="0" y="5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835" y="3028"/>
              <a:ext cx="1007" cy="1009"/>
            </a:xfrm>
            <a:custGeom>
              <a:avLst/>
              <a:gdLst>
                <a:gd name="T0" fmla="*/ 555 w 1007"/>
                <a:gd name="T1" fmla="*/ 1006 h 1009"/>
                <a:gd name="T2" fmla="*/ 652 w 1007"/>
                <a:gd name="T3" fmla="*/ 986 h 1009"/>
                <a:gd name="T4" fmla="*/ 743 w 1007"/>
                <a:gd name="T5" fmla="*/ 948 h 1009"/>
                <a:gd name="T6" fmla="*/ 823 w 1007"/>
                <a:gd name="T7" fmla="*/ 894 h 1009"/>
                <a:gd name="T8" fmla="*/ 892 w 1007"/>
                <a:gd name="T9" fmla="*/ 824 h 1009"/>
                <a:gd name="T10" fmla="*/ 947 w 1007"/>
                <a:gd name="T11" fmla="*/ 744 h 1009"/>
                <a:gd name="T12" fmla="*/ 985 w 1007"/>
                <a:gd name="T13" fmla="*/ 654 h 1009"/>
                <a:gd name="T14" fmla="*/ 1005 w 1007"/>
                <a:gd name="T15" fmla="*/ 556 h 1009"/>
                <a:gd name="T16" fmla="*/ 1005 w 1007"/>
                <a:gd name="T17" fmla="*/ 452 h 1009"/>
                <a:gd name="T18" fmla="*/ 985 w 1007"/>
                <a:gd name="T19" fmla="*/ 355 h 1009"/>
                <a:gd name="T20" fmla="*/ 947 w 1007"/>
                <a:gd name="T21" fmla="*/ 265 h 1009"/>
                <a:gd name="T22" fmla="*/ 892 w 1007"/>
                <a:gd name="T23" fmla="*/ 184 h 1009"/>
                <a:gd name="T24" fmla="*/ 823 w 1007"/>
                <a:gd name="T25" fmla="*/ 115 h 1009"/>
                <a:gd name="T26" fmla="*/ 743 w 1007"/>
                <a:gd name="T27" fmla="*/ 61 h 1009"/>
                <a:gd name="T28" fmla="*/ 652 w 1007"/>
                <a:gd name="T29" fmla="*/ 22 h 1009"/>
                <a:gd name="T30" fmla="*/ 555 w 1007"/>
                <a:gd name="T31" fmla="*/ 3 h 1009"/>
                <a:gd name="T32" fmla="*/ 452 w 1007"/>
                <a:gd name="T33" fmla="*/ 3 h 1009"/>
                <a:gd name="T34" fmla="*/ 353 w 1007"/>
                <a:gd name="T35" fmla="*/ 22 h 1009"/>
                <a:gd name="T36" fmla="*/ 263 w 1007"/>
                <a:gd name="T37" fmla="*/ 61 h 1009"/>
                <a:gd name="T38" fmla="*/ 183 w 1007"/>
                <a:gd name="T39" fmla="*/ 115 h 1009"/>
                <a:gd name="T40" fmla="*/ 115 w 1007"/>
                <a:gd name="T41" fmla="*/ 184 h 1009"/>
                <a:gd name="T42" fmla="*/ 60 w 1007"/>
                <a:gd name="T43" fmla="*/ 265 h 1009"/>
                <a:gd name="T44" fmla="*/ 22 w 1007"/>
                <a:gd name="T45" fmla="*/ 355 h 1009"/>
                <a:gd name="T46" fmla="*/ 2 w 1007"/>
                <a:gd name="T47" fmla="*/ 452 h 1009"/>
                <a:gd name="T48" fmla="*/ 2 w 1007"/>
                <a:gd name="T49" fmla="*/ 556 h 1009"/>
                <a:gd name="T50" fmla="*/ 22 w 1007"/>
                <a:gd name="T51" fmla="*/ 654 h 1009"/>
                <a:gd name="T52" fmla="*/ 60 w 1007"/>
                <a:gd name="T53" fmla="*/ 744 h 1009"/>
                <a:gd name="T54" fmla="*/ 115 w 1007"/>
                <a:gd name="T55" fmla="*/ 824 h 1009"/>
                <a:gd name="T56" fmla="*/ 183 w 1007"/>
                <a:gd name="T57" fmla="*/ 894 h 1009"/>
                <a:gd name="T58" fmla="*/ 263 w 1007"/>
                <a:gd name="T59" fmla="*/ 948 h 1009"/>
                <a:gd name="T60" fmla="*/ 353 w 1007"/>
                <a:gd name="T61" fmla="*/ 986 h 1009"/>
                <a:gd name="T62" fmla="*/ 452 w 1007"/>
                <a:gd name="T63" fmla="*/ 1006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7" h="1009">
                  <a:moveTo>
                    <a:pt x="503" y="1009"/>
                  </a:moveTo>
                  <a:lnTo>
                    <a:pt x="555" y="1006"/>
                  </a:lnTo>
                  <a:lnTo>
                    <a:pt x="604" y="999"/>
                  </a:lnTo>
                  <a:lnTo>
                    <a:pt x="652" y="986"/>
                  </a:lnTo>
                  <a:lnTo>
                    <a:pt x="699" y="969"/>
                  </a:lnTo>
                  <a:lnTo>
                    <a:pt x="743" y="948"/>
                  </a:lnTo>
                  <a:lnTo>
                    <a:pt x="785" y="922"/>
                  </a:lnTo>
                  <a:lnTo>
                    <a:pt x="823" y="894"/>
                  </a:lnTo>
                  <a:lnTo>
                    <a:pt x="859" y="860"/>
                  </a:lnTo>
                  <a:lnTo>
                    <a:pt x="892" y="824"/>
                  </a:lnTo>
                  <a:lnTo>
                    <a:pt x="921" y="786"/>
                  </a:lnTo>
                  <a:lnTo>
                    <a:pt x="947" y="744"/>
                  </a:lnTo>
                  <a:lnTo>
                    <a:pt x="968" y="701"/>
                  </a:lnTo>
                  <a:lnTo>
                    <a:pt x="985" y="654"/>
                  </a:lnTo>
                  <a:lnTo>
                    <a:pt x="997" y="606"/>
                  </a:lnTo>
                  <a:lnTo>
                    <a:pt x="1005" y="556"/>
                  </a:lnTo>
                  <a:lnTo>
                    <a:pt x="1007" y="504"/>
                  </a:lnTo>
                  <a:lnTo>
                    <a:pt x="1005" y="452"/>
                  </a:lnTo>
                  <a:lnTo>
                    <a:pt x="997" y="403"/>
                  </a:lnTo>
                  <a:lnTo>
                    <a:pt x="985" y="355"/>
                  </a:lnTo>
                  <a:lnTo>
                    <a:pt x="968" y="308"/>
                  </a:lnTo>
                  <a:lnTo>
                    <a:pt x="947" y="265"/>
                  </a:lnTo>
                  <a:lnTo>
                    <a:pt x="921" y="223"/>
                  </a:lnTo>
                  <a:lnTo>
                    <a:pt x="892" y="184"/>
                  </a:lnTo>
                  <a:lnTo>
                    <a:pt x="859" y="148"/>
                  </a:lnTo>
                  <a:lnTo>
                    <a:pt x="823" y="115"/>
                  </a:lnTo>
                  <a:lnTo>
                    <a:pt x="785" y="87"/>
                  </a:lnTo>
                  <a:lnTo>
                    <a:pt x="743" y="61"/>
                  </a:lnTo>
                  <a:lnTo>
                    <a:pt x="699" y="40"/>
                  </a:lnTo>
                  <a:lnTo>
                    <a:pt x="652" y="22"/>
                  </a:lnTo>
                  <a:lnTo>
                    <a:pt x="604" y="10"/>
                  </a:lnTo>
                  <a:lnTo>
                    <a:pt x="555" y="3"/>
                  </a:lnTo>
                  <a:lnTo>
                    <a:pt x="503" y="0"/>
                  </a:lnTo>
                  <a:lnTo>
                    <a:pt x="452" y="3"/>
                  </a:lnTo>
                  <a:lnTo>
                    <a:pt x="402" y="10"/>
                  </a:lnTo>
                  <a:lnTo>
                    <a:pt x="353" y="22"/>
                  </a:lnTo>
                  <a:lnTo>
                    <a:pt x="308" y="40"/>
                  </a:lnTo>
                  <a:lnTo>
                    <a:pt x="263" y="61"/>
                  </a:lnTo>
                  <a:lnTo>
                    <a:pt x="222" y="87"/>
                  </a:lnTo>
                  <a:lnTo>
                    <a:pt x="183" y="115"/>
                  </a:lnTo>
                  <a:lnTo>
                    <a:pt x="148" y="148"/>
                  </a:lnTo>
                  <a:lnTo>
                    <a:pt x="115" y="184"/>
                  </a:lnTo>
                  <a:lnTo>
                    <a:pt x="86" y="223"/>
                  </a:lnTo>
                  <a:lnTo>
                    <a:pt x="60" y="265"/>
                  </a:lnTo>
                  <a:lnTo>
                    <a:pt x="39" y="308"/>
                  </a:lnTo>
                  <a:lnTo>
                    <a:pt x="22" y="355"/>
                  </a:lnTo>
                  <a:lnTo>
                    <a:pt x="10" y="403"/>
                  </a:lnTo>
                  <a:lnTo>
                    <a:pt x="2" y="452"/>
                  </a:lnTo>
                  <a:lnTo>
                    <a:pt x="0" y="504"/>
                  </a:lnTo>
                  <a:lnTo>
                    <a:pt x="2" y="556"/>
                  </a:lnTo>
                  <a:lnTo>
                    <a:pt x="10" y="606"/>
                  </a:lnTo>
                  <a:lnTo>
                    <a:pt x="22" y="654"/>
                  </a:lnTo>
                  <a:lnTo>
                    <a:pt x="39" y="701"/>
                  </a:lnTo>
                  <a:lnTo>
                    <a:pt x="60" y="744"/>
                  </a:lnTo>
                  <a:lnTo>
                    <a:pt x="86" y="786"/>
                  </a:lnTo>
                  <a:lnTo>
                    <a:pt x="115" y="824"/>
                  </a:lnTo>
                  <a:lnTo>
                    <a:pt x="148" y="860"/>
                  </a:lnTo>
                  <a:lnTo>
                    <a:pt x="183" y="894"/>
                  </a:lnTo>
                  <a:lnTo>
                    <a:pt x="222" y="922"/>
                  </a:lnTo>
                  <a:lnTo>
                    <a:pt x="263" y="948"/>
                  </a:lnTo>
                  <a:lnTo>
                    <a:pt x="308" y="969"/>
                  </a:lnTo>
                  <a:lnTo>
                    <a:pt x="353" y="986"/>
                  </a:lnTo>
                  <a:lnTo>
                    <a:pt x="402" y="999"/>
                  </a:lnTo>
                  <a:lnTo>
                    <a:pt x="452" y="1006"/>
                  </a:lnTo>
                  <a:lnTo>
                    <a:pt x="503" y="1009"/>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091" y="3414"/>
              <a:ext cx="646" cy="579"/>
            </a:xfrm>
            <a:custGeom>
              <a:avLst/>
              <a:gdLst>
                <a:gd name="T0" fmla="*/ 614 w 646"/>
                <a:gd name="T1" fmla="*/ 70 h 579"/>
                <a:gd name="T2" fmla="*/ 616 w 646"/>
                <a:gd name="T3" fmla="*/ 141 h 579"/>
                <a:gd name="T4" fmla="*/ 594 w 646"/>
                <a:gd name="T5" fmla="*/ 226 h 579"/>
                <a:gd name="T6" fmla="*/ 551 w 646"/>
                <a:gd name="T7" fmla="*/ 300 h 579"/>
                <a:gd name="T8" fmla="*/ 488 w 646"/>
                <a:gd name="T9" fmla="*/ 359 h 579"/>
                <a:gd name="T10" fmla="*/ 410 w 646"/>
                <a:gd name="T11" fmla="*/ 401 h 579"/>
                <a:gd name="T12" fmla="*/ 321 w 646"/>
                <a:gd name="T13" fmla="*/ 420 h 579"/>
                <a:gd name="T14" fmla="*/ 371 w 646"/>
                <a:gd name="T15" fmla="*/ 398 h 579"/>
                <a:gd name="T16" fmla="*/ 440 w 646"/>
                <a:gd name="T17" fmla="*/ 371 h 579"/>
                <a:gd name="T18" fmla="*/ 499 w 646"/>
                <a:gd name="T19" fmla="*/ 327 h 579"/>
                <a:gd name="T20" fmla="*/ 546 w 646"/>
                <a:gd name="T21" fmla="*/ 270 h 579"/>
                <a:gd name="T22" fmla="*/ 578 w 646"/>
                <a:gd name="T23" fmla="*/ 201 h 579"/>
                <a:gd name="T24" fmla="*/ 592 w 646"/>
                <a:gd name="T25" fmla="*/ 120 h 579"/>
                <a:gd name="T26" fmla="*/ 582 w 646"/>
                <a:gd name="T27" fmla="*/ 31 h 579"/>
                <a:gd name="T28" fmla="*/ 10 w 646"/>
                <a:gd name="T29" fmla="*/ 33 h 579"/>
                <a:gd name="T30" fmla="*/ 0 w 646"/>
                <a:gd name="T31" fmla="*/ 100 h 579"/>
                <a:gd name="T32" fmla="*/ 10 w 646"/>
                <a:gd name="T33" fmla="*/ 188 h 579"/>
                <a:gd name="T34" fmla="*/ 44 w 646"/>
                <a:gd name="T35" fmla="*/ 267 h 579"/>
                <a:gd name="T36" fmla="*/ 99 w 646"/>
                <a:gd name="T37" fmla="*/ 332 h 579"/>
                <a:gd name="T38" fmla="*/ 169 w 646"/>
                <a:gd name="T39" fmla="*/ 380 h 579"/>
                <a:gd name="T40" fmla="*/ 254 w 646"/>
                <a:gd name="T41" fmla="*/ 405 h 579"/>
                <a:gd name="T42" fmla="*/ 279 w 646"/>
                <a:gd name="T43" fmla="*/ 408 h 579"/>
                <a:gd name="T44" fmla="*/ 264 w 646"/>
                <a:gd name="T45" fmla="*/ 421 h 579"/>
                <a:gd name="T46" fmla="*/ 200 w 646"/>
                <a:gd name="T47" fmla="*/ 410 h 579"/>
                <a:gd name="T48" fmla="*/ 137 w 646"/>
                <a:gd name="T49" fmla="*/ 384 h 579"/>
                <a:gd name="T50" fmla="*/ 125 w 646"/>
                <a:gd name="T51" fmla="*/ 409 h 579"/>
                <a:gd name="T52" fmla="*/ 193 w 646"/>
                <a:gd name="T53" fmla="*/ 436 h 579"/>
                <a:gd name="T54" fmla="*/ 263 w 646"/>
                <a:gd name="T55" fmla="*/ 450 h 579"/>
                <a:gd name="T56" fmla="*/ 267 w 646"/>
                <a:gd name="T57" fmla="*/ 464 h 579"/>
                <a:gd name="T58" fmla="*/ 216 w 646"/>
                <a:gd name="T59" fmla="*/ 487 h 579"/>
                <a:gd name="T60" fmla="*/ 181 w 646"/>
                <a:gd name="T61" fmla="*/ 526 h 579"/>
                <a:gd name="T62" fmla="*/ 200 w 646"/>
                <a:gd name="T63" fmla="*/ 557 h 579"/>
                <a:gd name="T64" fmla="*/ 247 w 646"/>
                <a:gd name="T65" fmla="*/ 573 h 579"/>
                <a:gd name="T66" fmla="*/ 301 w 646"/>
                <a:gd name="T67" fmla="*/ 579 h 579"/>
                <a:gd name="T68" fmla="*/ 356 w 646"/>
                <a:gd name="T69" fmla="*/ 573 h 579"/>
                <a:gd name="T70" fmla="*/ 404 w 646"/>
                <a:gd name="T71" fmla="*/ 557 h 579"/>
                <a:gd name="T72" fmla="*/ 422 w 646"/>
                <a:gd name="T73" fmla="*/ 526 h 579"/>
                <a:gd name="T74" fmla="*/ 389 w 646"/>
                <a:gd name="T75" fmla="*/ 488 h 579"/>
                <a:gd name="T76" fmla="*/ 340 w 646"/>
                <a:gd name="T77" fmla="*/ 464 h 579"/>
                <a:gd name="T78" fmla="*/ 354 w 646"/>
                <a:gd name="T79" fmla="*/ 445 h 579"/>
                <a:gd name="T80" fmla="*/ 448 w 646"/>
                <a:gd name="T81" fmla="*/ 415 h 579"/>
                <a:gd name="T82" fmla="*/ 529 w 646"/>
                <a:gd name="T83" fmla="*/ 363 h 579"/>
                <a:gd name="T84" fmla="*/ 592 w 646"/>
                <a:gd name="T85" fmla="*/ 293 h 579"/>
                <a:gd name="T86" fmla="*/ 631 w 646"/>
                <a:gd name="T87" fmla="*/ 207 h 579"/>
                <a:gd name="T88" fmla="*/ 646 w 646"/>
                <a:gd name="T89" fmla="*/ 111 h 579"/>
                <a:gd name="T90" fmla="*/ 640 w 646"/>
                <a:gd name="T91" fmla="*/ 5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6" h="579">
                  <a:moveTo>
                    <a:pt x="605" y="32"/>
                  </a:moveTo>
                  <a:lnTo>
                    <a:pt x="610" y="50"/>
                  </a:lnTo>
                  <a:lnTo>
                    <a:pt x="614" y="70"/>
                  </a:lnTo>
                  <a:lnTo>
                    <a:pt x="616" y="91"/>
                  </a:lnTo>
                  <a:lnTo>
                    <a:pt x="618" y="111"/>
                  </a:lnTo>
                  <a:lnTo>
                    <a:pt x="616" y="141"/>
                  </a:lnTo>
                  <a:lnTo>
                    <a:pt x="612" y="170"/>
                  </a:lnTo>
                  <a:lnTo>
                    <a:pt x="604" y="199"/>
                  </a:lnTo>
                  <a:lnTo>
                    <a:pt x="594" y="226"/>
                  </a:lnTo>
                  <a:lnTo>
                    <a:pt x="582" y="252"/>
                  </a:lnTo>
                  <a:lnTo>
                    <a:pt x="567" y="277"/>
                  </a:lnTo>
                  <a:lnTo>
                    <a:pt x="551" y="300"/>
                  </a:lnTo>
                  <a:lnTo>
                    <a:pt x="531" y="322"/>
                  </a:lnTo>
                  <a:lnTo>
                    <a:pt x="510" y="342"/>
                  </a:lnTo>
                  <a:lnTo>
                    <a:pt x="488" y="359"/>
                  </a:lnTo>
                  <a:lnTo>
                    <a:pt x="463" y="375"/>
                  </a:lnTo>
                  <a:lnTo>
                    <a:pt x="437" y="389"/>
                  </a:lnTo>
                  <a:lnTo>
                    <a:pt x="410" y="401"/>
                  </a:lnTo>
                  <a:lnTo>
                    <a:pt x="382" y="410"/>
                  </a:lnTo>
                  <a:lnTo>
                    <a:pt x="352" y="416"/>
                  </a:lnTo>
                  <a:lnTo>
                    <a:pt x="321" y="420"/>
                  </a:lnTo>
                  <a:lnTo>
                    <a:pt x="321" y="406"/>
                  </a:lnTo>
                  <a:lnTo>
                    <a:pt x="346" y="403"/>
                  </a:lnTo>
                  <a:lnTo>
                    <a:pt x="371" y="398"/>
                  </a:lnTo>
                  <a:lnTo>
                    <a:pt x="394" y="390"/>
                  </a:lnTo>
                  <a:lnTo>
                    <a:pt x="417" y="382"/>
                  </a:lnTo>
                  <a:lnTo>
                    <a:pt x="440" y="371"/>
                  </a:lnTo>
                  <a:lnTo>
                    <a:pt x="461" y="358"/>
                  </a:lnTo>
                  <a:lnTo>
                    <a:pt x="481" y="343"/>
                  </a:lnTo>
                  <a:lnTo>
                    <a:pt x="499" y="327"/>
                  </a:lnTo>
                  <a:lnTo>
                    <a:pt x="516" y="310"/>
                  </a:lnTo>
                  <a:lnTo>
                    <a:pt x="531" y="290"/>
                  </a:lnTo>
                  <a:lnTo>
                    <a:pt x="546" y="270"/>
                  </a:lnTo>
                  <a:lnTo>
                    <a:pt x="558" y="248"/>
                  </a:lnTo>
                  <a:lnTo>
                    <a:pt x="569" y="226"/>
                  </a:lnTo>
                  <a:lnTo>
                    <a:pt x="578" y="201"/>
                  </a:lnTo>
                  <a:lnTo>
                    <a:pt x="584" y="176"/>
                  </a:lnTo>
                  <a:lnTo>
                    <a:pt x="589" y="151"/>
                  </a:lnTo>
                  <a:lnTo>
                    <a:pt x="592" y="120"/>
                  </a:lnTo>
                  <a:lnTo>
                    <a:pt x="592" y="89"/>
                  </a:lnTo>
                  <a:lnTo>
                    <a:pt x="588" y="59"/>
                  </a:lnTo>
                  <a:lnTo>
                    <a:pt x="582" y="31"/>
                  </a:lnTo>
                  <a:lnTo>
                    <a:pt x="21" y="0"/>
                  </a:lnTo>
                  <a:lnTo>
                    <a:pt x="15" y="17"/>
                  </a:lnTo>
                  <a:lnTo>
                    <a:pt x="10" y="33"/>
                  </a:lnTo>
                  <a:lnTo>
                    <a:pt x="5" y="52"/>
                  </a:lnTo>
                  <a:lnTo>
                    <a:pt x="2" y="70"/>
                  </a:lnTo>
                  <a:lnTo>
                    <a:pt x="0" y="100"/>
                  </a:lnTo>
                  <a:lnTo>
                    <a:pt x="0" y="131"/>
                  </a:lnTo>
                  <a:lnTo>
                    <a:pt x="3" y="159"/>
                  </a:lnTo>
                  <a:lnTo>
                    <a:pt x="10" y="188"/>
                  </a:lnTo>
                  <a:lnTo>
                    <a:pt x="18" y="215"/>
                  </a:lnTo>
                  <a:lnTo>
                    <a:pt x="29" y="242"/>
                  </a:lnTo>
                  <a:lnTo>
                    <a:pt x="44" y="267"/>
                  </a:lnTo>
                  <a:lnTo>
                    <a:pt x="60" y="290"/>
                  </a:lnTo>
                  <a:lnTo>
                    <a:pt x="78" y="312"/>
                  </a:lnTo>
                  <a:lnTo>
                    <a:pt x="99" y="332"/>
                  </a:lnTo>
                  <a:lnTo>
                    <a:pt x="120" y="351"/>
                  </a:lnTo>
                  <a:lnTo>
                    <a:pt x="144" y="366"/>
                  </a:lnTo>
                  <a:lnTo>
                    <a:pt x="169" y="380"/>
                  </a:lnTo>
                  <a:lnTo>
                    <a:pt x="196" y="392"/>
                  </a:lnTo>
                  <a:lnTo>
                    <a:pt x="225" y="399"/>
                  </a:lnTo>
                  <a:lnTo>
                    <a:pt x="254" y="405"/>
                  </a:lnTo>
                  <a:lnTo>
                    <a:pt x="263" y="406"/>
                  </a:lnTo>
                  <a:lnTo>
                    <a:pt x="270" y="406"/>
                  </a:lnTo>
                  <a:lnTo>
                    <a:pt x="279" y="408"/>
                  </a:lnTo>
                  <a:lnTo>
                    <a:pt x="286" y="408"/>
                  </a:lnTo>
                  <a:lnTo>
                    <a:pt x="286" y="422"/>
                  </a:lnTo>
                  <a:lnTo>
                    <a:pt x="264" y="421"/>
                  </a:lnTo>
                  <a:lnTo>
                    <a:pt x="243" y="419"/>
                  </a:lnTo>
                  <a:lnTo>
                    <a:pt x="221" y="415"/>
                  </a:lnTo>
                  <a:lnTo>
                    <a:pt x="200" y="410"/>
                  </a:lnTo>
                  <a:lnTo>
                    <a:pt x="178" y="403"/>
                  </a:lnTo>
                  <a:lnTo>
                    <a:pt x="158" y="394"/>
                  </a:lnTo>
                  <a:lnTo>
                    <a:pt x="137" y="384"/>
                  </a:lnTo>
                  <a:lnTo>
                    <a:pt x="117" y="373"/>
                  </a:lnTo>
                  <a:lnTo>
                    <a:pt x="102" y="396"/>
                  </a:lnTo>
                  <a:lnTo>
                    <a:pt x="125" y="409"/>
                  </a:lnTo>
                  <a:lnTo>
                    <a:pt x="147" y="420"/>
                  </a:lnTo>
                  <a:lnTo>
                    <a:pt x="169" y="429"/>
                  </a:lnTo>
                  <a:lnTo>
                    <a:pt x="193" y="436"/>
                  </a:lnTo>
                  <a:lnTo>
                    <a:pt x="216" y="442"/>
                  </a:lnTo>
                  <a:lnTo>
                    <a:pt x="239" y="447"/>
                  </a:lnTo>
                  <a:lnTo>
                    <a:pt x="263" y="450"/>
                  </a:lnTo>
                  <a:lnTo>
                    <a:pt x="286" y="451"/>
                  </a:lnTo>
                  <a:lnTo>
                    <a:pt x="286" y="461"/>
                  </a:lnTo>
                  <a:lnTo>
                    <a:pt x="267" y="464"/>
                  </a:lnTo>
                  <a:lnTo>
                    <a:pt x="248" y="469"/>
                  </a:lnTo>
                  <a:lnTo>
                    <a:pt x="231" y="477"/>
                  </a:lnTo>
                  <a:lnTo>
                    <a:pt x="216" y="487"/>
                  </a:lnTo>
                  <a:lnTo>
                    <a:pt x="202" y="499"/>
                  </a:lnTo>
                  <a:lnTo>
                    <a:pt x="190" y="511"/>
                  </a:lnTo>
                  <a:lnTo>
                    <a:pt x="181" y="526"/>
                  </a:lnTo>
                  <a:lnTo>
                    <a:pt x="174" y="541"/>
                  </a:lnTo>
                  <a:lnTo>
                    <a:pt x="186" y="550"/>
                  </a:lnTo>
                  <a:lnTo>
                    <a:pt x="200" y="557"/>
                  </a:lnTo>
                  <a:lnTo>
                    <a:pt x="215" y="563"/>
                  </a:lnTo>
                  <a:lnTo>
                    <a:pt x="231" y="570"/>
                  </a:lnTo>
                  <a:lnTo>
                    <a:pt x="247" y="573"/>
                  </a:lnTo>
                  <a:lnTo>
                    <a:pt x="264" y="577"/>
                  </a:lnTo>
                  <a:lnTo>
                    <a:pt x="283" y="578"/>
                  </a:lnTo>
                  <a:lnTo>
                    <a:pt x="301" y="579"/>
                  </a:lnTo>
                  <a:lnTo>
                    <a:pt x="320" y="578"/>
                  </a:lnTo>
                  <a:lnTo>
                    <a:pt x="338" y="577"/>
                  </a:lnTo>
                  <a:lnTo>
                    <a:pt x="356" y="573"/>
                  </a:lnTo>
                  <a:lnTo>
                    <a:pt x="373" y="570"/>
                  </a:lnTo>
                  <a:lnTo>
                    <a:pt x="388" y="563"/>
                  </a:lnTo>
                  <a:lnTo>
                    <a:pt x="404" y="557"/>
                  </a:lnTo>
                  <a:lnTo>
                    <a:pt x="417" y="550"/>
                  </a:lnTo>
                  <a:lnTo>
                    <a:pt x="430" y="542"/>
                  </a:lnTo>
                  <a:lnTo>
                    <a:pt x="422" y="526"/>
                  </a:lnTo>
                  <a:lnTo>
                    <a:pt x="414" y="513"/>
                  </a:lnTo>
                  <a:lnTo>
                    <a:pt x="403" y="499"/>
                  </a:lnTo>
                  <a:lnTo>
                    <a:pt x="389" y="488"/>
                  </a:lnTo>
                  <a:lnTo>
                    <a:pt x="374" y="478"/>
                  </a:lnTo>
                  <a:lnTo>
                    <a:pt x="358" y="469"/>
                  </a:lnTo>
                  <a:lnTo>
                    <a:pt x="340" y="464"/>
                  </a:lnTo>
                  <a:lnTo>
                    <a:pt x="321" y="461"/>
                  </a:lnTo>
                  <a:lnTo>
                    <a:pt x="321" y="448"/>
                  </a:lnTo>
                  <a:lnTo>
                    <a:pt x="354" y="445"/>
                  </a:lnTo>
                  <a:lnTo>
                    <a:pt x="388" y="437"/>
                  </a:lnTo>
                  <a:lnTo>
                    <a:pt x="419" y="427"/>
                  </a:lnTo>
                  <a:lnTo>
                    <a:pt x="448" y="415"/>
                  </a:lnTo>
                  <a:lnTo>
                    <a:pt x="477" y="400"/>
                  </a:lnTo>
                  <a:lnTo>
                    <a:pt x="504" y="383"/>
                  </a:lnTo>
                  <a:lnTo>
                    <a:pt x="529" y="363"/>
                  </a:lnTo>
                  <a:lnTo>
                    <a:pt x="552" y="342"/>
                  </a:lnTo>
                  <a:lnTo>
                    <a:pt x="573" y="319"/>
                  </a:lnTo>
                  <a:lnTo>
                    <a:pt x="592" y="293"/>
                  </a:lnTo>
                  <a:lnTo>
                    <a:pt x="608" y="265"/>
                  </a:lnTo>
                  <a:lnTo>
                    <a:pt x="621" y="237"/>
                  </a:lnTo>
                  <a:lnTo>
                    <a:pt x="631" y="207"/>
                  </a:lnTo>
                  <a:lnTo>
                    <a:pt x="640" y="176"/>
                  </a:lnTo>
                  <a:lnTo>
                    <a:pt x="645" y="144"/>
                  </a:lnTo>
                  <a:lnTo>
                    <a:pt x="646" y="111"/>
                  </a:lnTo>
                  <a:lnTo>
                    <a:pt x="645" y="91"/>
                  </a:lnTo>
                  <a:lnTo>
                    <a:pt x="644" y="71"/>
                  </a:lnTo>
                  <a:lnTo>
                    <a:pt x="640" y="52"/>
                  </a:lnTo>
                  <a:lnTo>
                    <a:pt x="636" y="33"/>
                  </a:lnTo>
                  <a:lnTo>
                    <a:pt x="605" y="3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112" y="3121"/>
              <a:ext cx="615" cy="326"/>
            </a:xfrm>
            <a:custGeom>
              <a:avLst/>
              <a:gdLst>
                <a:gd name="T0" fmla="*/ 311 w 615"/>
                <a:gd name="T1" fmla="*/ 109 h 326"/>
                <a:gd name="T2" fmla="*/ 304 w 615"/>
                <a:gd name="T3" fmla="*/ 109 h 326"/>
                <a:gd name="T4" fmla="*/ 300 w 615"/>
                <a:gd name="T5" fmla="*/ 90 h 326"/>
                <a:gd name="T6" fmla="*/ 351 w 615"/>
                <a:gd name="T7" fmla="*/ 100 h 326"/>
                <a:gd name="T8" fmla="*/ 398 w 615"/>
                <a:gd name="T9" fmla="*/ 116 h 326"/>
                <a:gd name="T10" fmla="*/ 441 w 615"/>
                <a:gd name="T11" fmla="*/ 138 h 326"/>
                <a:gd name="T12" fmla="*/ 481 w 615"/>
                <a:gd name="T13" fmla="*/ 167 h 326"/>
                <a:gd name="T14" fmla="*/ 515 w 615"/>
                <a:gd name="T15" fmla="*/ 200 h 326"/>
                <a:gd name="T16" fmla="*/ 545 w 615"/>
                <a:gd name="T17" fmla="*/ 238 h 326"/>
                <a:gd name="T18" fmla="*/ 568 w 615"/>
                <a:gd name="T19" fmla="*/ 279 h 326"/>
                <a:gd name="T20" fmla="*/ 584 w 615"/>
                <a:gd name="T21" fmla="*/ 325 h 326"/>
                <a:gd name="T22" fmla="*/ 608 w 615"/>
                <a:gd name="T23" fmla="*/ 300 h 326"/>
                <a:gd name="T24" fmla="*/ 587 w 615"/>
                <a:gd name="T25" fmla="*/ 252 h 326"/>
                <a:gd name="T26" fmla="*/ 558 w 615"/>
                <a:gd name="T27" fmla="*/ 207 h 326"/>
                <a:gd name="T28" fmla="*/ 524 w 615"/>
                <a:gd name="T29" fmla="*/ 168 h 326"/>
                <a:gd name="T30" fmla="*/ 483 w 615"/>
                <a:gd name="T31" fmla="*/ 133 h 326"/>
                <a:gd name="T32" fmla="*/ 437 w 615"/>
                <a:gd name="T33" fmla="*/ 104 h 326"/>
                <a:gd name="T34" fmla="*/ 387 w 615"/>
                <a:gd name="T35" fmla="*/ 83 h 326"/>
                <a:gd name="T36" fmla="*/ 333 w 615"/>
                <a:gd name="T37" fmla="*/ 68 h 326"/>
                <a:gd name="T38" fmla="*/ 310 w 615"/>
                <a:gd name="T39" fmla="*/ 58 h 326"/>
                <a:gd name="T40" fmla="*/ 316 w 615"/>
                <a:gd name="T41" fmla="*/ 44 h 326"/>
                <a:gd name="T42" fmla="*/ 315 w 615"/>
                <a:gd name="T43" fmla="*/ 22 h 326"/>
                <a:gd name="T44" fmla="*/ 296 w 615"/>
                <a:gd name="T45" fmla="*/ 2 h 326"/>
                <a:gd name="T46" fmla="*/ 269 w 615"/>
                <a:gd name="T47" fmla="*/ 2 h 326"/>
                <a:gd name="T48" fmla="*/ 249 w 615"/>
                <a:gd name="T49" fmla="*/ 22 h 326"/>
                <a:gd name="T50" fmla="*/ 248 w 615"/>
                <a:gd name="T51" fmla="*/ 46 h 326"/>
                <a:gd name="T52" fmla="*/ 258 w 615"/>
                <a:gd name="T53" fmla="*/ 62 h 326"/>
                <a:gd name="T54" fmla="*/ 265 w 615"/>
                <a:gd name="T55" fmla="*/ 107 h 326"/>
                <a:gd name="T56" fmla="*/ 222 w 615"/>
                <a:gd name="T57" fmla="*/ 112 h 326"/>
                <a:gd name="T58" fmla="*/ 180 w 615"/>
                <a:gd name="T59" fmla="*/ 122 h 326"/>
                <a:gd name="T60" fmla="*/ 141 w 615"/>
                <a:gd name="T61" fmla="*/ 139 h 326"/>
                <a:gd name="T62" fmla="*/ 105 w 615"/>
                <a:gd name="T63" fmla="*/ 160 h 326"/>
                <a:gd name="T64" fmla="*/ 71 w 615"/>
                <a:gd name="T65" fmla="*/ 188 h 326"/>
                <a:gd name="T66" fmla="*/ 43 w 615"/>
                <a:gd name="T67" fmla="*/ 219 h 326"/>
                <a:gd name="T68" fmla="*/ 18 w 615"/>
                <a:gd name="T69" fmla="*/ 253 h 326"/>
                <a:gd name="T70" fmla="*/ 0 w 615"/>
                <a:gd name="T71" fmla="*/ 293 h 326"/>
                <a:gd name="T72" fmla="*/ 555 w 615"/>
                <a:gd name="T73" fmla="*/ 304 h 326"/>
                <a:gd name="T74" fmla="*/ 536 w 615"/>
                <a:gd name="T75" fmla="*/ 264 h 326"/>
                <a:gd name="T76" fmla="*/ 514 w 615"/>
                <a:gd name="T77" fmla="*/ 228 h 326"/>
                <a:gd name="T78" fmla="*/ 487 w 615"/>
                <a:gd name="T79" fmla="*/ 196 h 326"/>
                <a:gd name="T80" fmla="*/ 455 w 615"/>
                <a:gd name="T81" fmla="*/ 168 h 326"/>
                <a:gd name="T82" fmla="*/ 419 w 615"/>
                <a:gd name="T83" fmla="*/ 144 h 326"/>
                <a:gd name="T84" fmla="*/ 380 w 615"/>
                <a:gd name="T85" fmla="*/ 126 h 326"/>
                <a:gd name="T86" fmla="*/ 337 w 615"/>
                <a:gd name="T87" fmla="*/ 11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5" h="326">
                  <a:moveTo>
                    <a:pt x="315" y="110"/>
                  </a:moveTo>
                  <a:lnTo>
                    <a:pt x="311" y="109"/>
                  </a:lnTo>
                  <a:lnTo>
                    <a:pt x="307" y="109"/>
                  </a:lnTo>
                  <a:lnTo>
                    <a:pt x="304" y="109"/>
                  </a:lnTo>
                  <a:lnTo>
                    <a:pt x="300" y="109"/>
                  </a:lnTo>
                  <a:lnTo>
                    <a:pt x="300" y="90"/>
                  </a:lnTo>
                  <a:lnTo>
                    <a:pt x="326" y="94"/>
                  </a:lnTo>
                  <a:lnTo>
                    <a:pt x="351" y="100"/>
                  </a:lnTo>
                  <a:lnTo>
                    <a:pt x="374" y="107"/>
                  </a:lnTo>
                  <a:lnTo>
                    <a:pt x="398" y="116"/>
                  </a:lnTo>
                  <a:lnTo>
                    <a:pt x="420" y="126"/>
                  </a:lnTo>
                  <a:lnTo>
                    <a:pt x="441" y="138"/>
                  </a:lnTo>
                  <a:lnTo>
                    <a:pt x="462" y="152"/>
                  </a:lnTo>
                  <a:lnTo>
                    <a:pt x="481" y="167"/>
                  </a:lnTo>
                  <a:lnTo>
                    <a:pt x="499" y="183"/>
                  </a:lnTo>
                  <a:lnTo>
                    <a:pt x="515" y="200"/>
                  </a:lnTo>
                  <a:lnTo>
                    <a:pt x="531" y="219"/>
                  </a:lnTo>
                  <a:lnTo>
                    <a:pt x="545" y="238"/>
                  </a:lnTo>
                  <a:lnTo>
                    <a:pt x="557" y="258"/>
                  </a:lnTo>
                  <a:lnTo>
                    <a:pt x="568" y="279"/>
                  </a:lnTo>
                  <a:lnTo>
                    <a:pt x="577" y="301"/>
                  </a:lnTo>
                  <a:lnTo>
                    <a:pt x="584" y="325"/>
                  </a:lnTo>
                  <a:lnTo>
                    <a:pt x="615" y="326"/>
                  </a:lnTo>
                  <a:lnTo>
                    <a:pt x="608" y="300"/>
                  </a:lnTo>
                  <a:lnTo>
                    <a:pt x="598" y="275"/>
                  </a:lnTo>
                  <a:lnTo>
                    <a:pt x="587" y="252"/>
                  </a:lnTo>
                  <a:lnTo>
                    <a:pt x="573" y="230"/>
                  </a:lnTo>
                  <a:lnTo>
                    <a:pt x="558" y="207"/>
                  </a:lnTo>
                  <a:lnTo>
                    <a:pt x="542" y="186"/>
                  </a:lnTo>
                  <a:lnTo>
                    <a:pt x="524" y="168"/>
                  </a:lnTo>
                  <a:lnTo>
                    <a:pt x="504" y="149"/>
                  </a:lnTo>
                  <a:lnTo>
                    <a:pt x="483" y="133"/>
                  </a:lnTo>
                  <a:lnTo>
                    <a:pt x="461" y="117"/>
                  </a:lnTo>
                  <a:lnTo>
                    <a:pt x="437" y="104"/>
                  </a:lnTo>
                  <a:lnTo>
                    <a:pt x="413" y="93"/>
                  </a:lnTo>
                  <a:lnTo>
                    <a:pt x="387" y="83"/>
                  </a:lnTo>
                  <a:lnTo>
                    <a:pt x="361" y="74"/>
                  </a:lnTo>
                  <a:lnTo>
                    <a:pt x="333" y="68"/>
                  </a:lnTo>
                  <a:lnTo>
                    <a:pt x="305" y="63"/>
                  </a:lnTo>
                  <a:lnTo>
                    <a:pt x="310" y="58"/>
                  </a:lnTo>
                  <a:lnTo>
                    <a:pt x="314" y="50"/>
                  </a:lnTo>
                  <a:lnTo>
                    <a:pt x="316" y="44"/>
                  </a:lnTo>
                  <a:lnTo>
                    <a:pt x="317" y="36"/>
                  </a:lnTo>
                  <a:lnTo>
                    <a:pt x="315" y="22"/>
                  </a:lnTo>
                  <a:lnTo>
                    <a:pt x="307" y="10"/>
                  </a:lnTo>
                  <a:lnTo>
                    <a:pt x="296" y="2"/>
                  </a:lnTo>
                  <a:lnTo>
                    <a:pt x="283" y="0"/>
                  </a:lnTo>
                  <a:lnTo>
                    <a:pt x="269" y="2"/>
                  </a:lnTo>
                  <a:lnTo>
                    <a:pt x="258" y="10"/>
                  </a:lnTo>
                  <a:lnTo>
                    <a:pt x="249" y="22"/>
                  </a:lnTo>
                  <a:lnTo>
                    <a:pt x="247" y="36"/>
                  </a:lnTo>
                  <a:lnTo>
                    <a:pt x="248" y="46"/>
                  </a:lnTo>
                  <a:lnTo>
                    <a:pt x="252" y="54"/>
                  </a:lnTo>
                  <a:lnTo>
                    <a:pt x="258" y="62"/>
                  </a:lnTo>
                  <a:lnTo>
                    <a:pt x="265" y="67"/>
                  </a:lnTo>
                  <a:lnTo>
                    <a:pt x="265" y="107"/>
                  </a:lnTo>
                  <a:lnTo>
                    <a:pt x="243" y="109"/>
                  </a:lnTo>
                  <a:lnTo>
                    <a:pt x="222" y="112"/>
                  </a:lnTo>
                  <a:lnTo>
                    <a:pt x="201" y="116"/>
                  </a:lnTo>
                  <a:lnTo>
                    <a:pt x="180" y="122"/>
                  </a:lnTo>
                  <a:lnTo>
                    <a:pt x="160" y="130"/>
                  </a:lnTo>
                  <a:lnTo>
                    <a:pt x="141" y="139"/>
                  </a:lnTo>
                  <a:lnTo>
                    <a:pt x="122" y="149"/>
                  </a:lnTo>
                  <a:lnTo>
                    <a:pt x="105" y="160"/>
                  </a:lnTo>
                  <a:lnTo>
                    <a:pt x="87" y="173"/>
                  </a:lnTo>
                  <a:lnTo>
                    <a:pt x="71" y="188"/>
                  </a:lnTo>
                  <a:lnTo>
                    <a:pt x="57" y="203"/>
                  </a:lnTo>
                  <a:lnTo>
                    <a:pt x="43" y="219"/>
                  </a:lnTo>
                  <a:lnTo>
                    <a:pt x="31" y="236"/>
                  </a:lnTo>
                  <a:lnTo>
                    <a:pt x="18" y="253"/>
                  </a:lnTo>
                  <a:lnTo>
                    <a:pt x="8" y="273"/>
                  </a:lnTo>
                  <a:lnTo>
                    <a:pt x="0" y="293"/>
                  </a:lnTo>
                  <a:lnTo>
                    <a:pt x="561" y="324"/>
                  </a:lnTo>
                  <a:lnTo>
                    <a:pt x="555" y="304"/>
                  </a:lnTo>
                  <a:lnTo>
                    <a:pt x="546" y="284"/>
                  </a:lnTo>
                  <a:lnTo>
                    <a:pt x="536" y="264"/>
                  </a:lnTo>
                  <a:lnTo>
                    <a:pt x="526" y="246"/>
                  </a:lnTo>
                  <a:lnTo>
                    <a:pt x="514" y="228"/>
                  </a:lnTo>
                  <a:lnTo>
                    <a:pt x="500" y="212"/>
                  </a:lnTo>
                  <a:lnTo>
                    <a:pt x="487" y="196"/>
                  </a:lnTo>
                  <a:lnTo>
                    <a:pt x="472" y="181"/>
                  </a:lnTo>
                  <a:lnTo>
                    <a:pt x="455" y="168"/>
                  </a:lnTo>
                  <a:lnTo>
                    <a:pt x="437" y="156"/>
                  </a:lnTo>
                  <a:lnTo>
                    <a:pt x="419" y="144"/>
                  </a:lnTo>
                  <a:lnTo>
                    <a:pt x="400" y="135"/>
                  </a:lnTo>
                  <a:lnTo>
                    <a:pt x="380" y="126"/>
                  </a:lnTo>
                  <a:lnTo>
                    <a:pt x="359" y="120"/>
                  </a:lnTo>
                  <a:lnTo>
                    <a:pt x="337" y="114"/>
                  </a:lnTo>
                  <a:lnTo>
                    <a:pt x="315" y="11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3039" y="3201"/>
              <a:ext cx="593" cy="593"/>
            </a:xfrm>
            <a:custGeom>
              <a:avLst/>
              <a:gdLst>
                <a:gd name="T0" fmla="*/ 584 w 593"/>
                <a:gd name="T1" fmla="*/ 366 h 593"/>
                <a:gd name="T2" fmla="*/ 566 w 593"/>
                <a:gd name="T3" fmla="*/ 423 h 593"/>
                <a:gd name="T4" fmla="*/ 536 w 593"/>
                <a:gd name="T5" fmla="*/ 472 h 593"/>
                <a:gd name="T6" fmla="*/ 498 w 593"/>
                <a:gd name="T7" fmla="*/ 514 h 593"/>
                <a:gd name="T8" fmla="*/ 452 w 593"/>
                <a:gd name="T9" fmla="*/ 549 h 593"/>
                <a:gd name="T10" fmla="*/ 401 w 593"/>
                <a:gd name="T11" fmla="*/ 575 h 593"/>
                <a:gd name="T12" fmla="*/ 345 w 593"/>
                <a:gd name="T13" fmla="*/ 590 h 593"/>
                <a:gd name="T14" fmla="*/ 287 w 593"/>
                <a:gd name="T15" fmla="*/ 593 h 593"/>
                <a:gd name="T16" fmla="*/ 226 w 593"/>
                <a:gd name="T17" fmla="*/ 585 h 593"/>
                <a:gd name="T18" fmla="*/ 170 w 593"/>
                <a:gd name="T19" fmla="*/ 566 h 593"/>
                <a:gd name="T20" fmla="*/ 121 w 593"/>
                <a:gd name="T21" fmla="*/ 537 h 593"/>
                <a:gd name="T22" fmla="*/ 78 w 593"/>
                <a:gd name="T23" fmla="*/ 498 h 593"/>
                <a:gd name="T24" fmla="*/ 44 w 593"/>
                <a:gd name="T25" fmla="*/ 453 h 593"/>
                <a:gd name="T26" fmla="*/ 18 w 593"/>
                <a:gd name="T27" fmla="*/ 401 h 593"/>
                <a:gd name="T28" fmla="*/ 4 w 593"/>
                <a:gd name="T29" fmla="*/ 345 h 593"/>
                <a:gd name="T30" fmla="*/ 0 w 593"/>
                <a:gd name="T31" fmla="*/ 286 h 593"/>
                <a:gd name="T32" fmla="*/ 8 w 593"/>
                <a:gd name="T33" fmla="*/ 225 h 593"/>
                <a:gd name="T34" fmla="*/ 27 w 593"/>
                <a:gd name="T35" fmla="*/ 169 h 593"/>
                <a:gd name="T36" fmla="*/ 57 w 593"/>
                <a:gd name="T37" fmla="*/ 120 h 593"/>
                <a:gd name="T38" fmla="*/ 95 w 593"/>
                <a:gd name="T39" fmla="*/ 78 h 593"/>
                <a:gd name="T40" fmla="*/ 141 w 593"/>
                <a:gd name="T41" fmla="*/ 45 h 593"/>
                <a:gd name="T42" fmla="*/ 191 w 593"/>
                <a:gd name="T43" fmla="*/ 19 h 593"/>
                <a:gd name="T44" fmla="*/ 247 w 593"/>
                <a:gd name="T45" fmla="*/ 4 h 593"/>
                <a:gd name="T46" fmla="*/ 306 w 593"/>
                <a:gd name="T47" fmla="*/ 0 h 593"/>
                <a:gd name="T48" fmla="*/ 366 w 593"/>
                <a:gd name="T49" fmla="*/ 9 h 593"/>
                <a:gd name="T50" fmla="*/ 423 w 593"/>
                <a:gd name="T51" fmla="*/ 27 h 593"/>
                <a:gd name="T52" fmla="*/ 472 w 593"/>
                <a:gd name="T53" fmla="*/ 57 h 593"/>
                <a:gd name="T54" fmla="*/ 514 w 593"/>
                <a:gd name="T55" fmla="*/ 95 h 593"/>
                <a:gd name="T56" fmla="*/ 549 w 593"/>
                <a:gd name="T57" fmla="*/ 141 h 593"/>
                <a:gd name="T58" fmla="*/ 575 w 593"/>
                <a:gd name="T59" fmla="*/ 192 h 593"/>
                <a:gd name="T60" fmla="*/ 589 w 593"/>
                <a:gd name="T61" fmla="*/ 247 h 593"/>
                <a:gd name="T62" fmla="*/ 593 w 593"/>
                <a:gd name="T63" fmla="*/ 30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593">
                  <a:moveTo>
                    <a:pt x="591" y="336"/>
                  </a:moveTo>
                  <a:lnTo>
                    <a:pt x="584" y="366"/>
                  </a:lnTo>
                  <a:lnTo>
                    <a:pt x="577" y="394"/>
                  </a:lnTo>
                  <a:lnTo>
                    <a:pt x="566" y="423"/>
                  </a:lnTo>
                  <a:lnTo>
                    <a:pt x="552" y="448"/>
                  </a:lnTo>
                  <a:lnTo>
                    <a:pt x="536" y="472"/>
                  </a:lnTo>
                  <a:lnTo>
                    <a:pt x="518" y="495"/>
                  </a:lnTo>
                  <a:lnTo>
                    <a:pt x="498" y="514"/>
                  </a:lnTo>
                  <a:lnTo>
                    <a:pt x="476" y="533"/>
                  </a:lnTo>
                  <a:lnTo>
                    <a:pt x="452" y="549"/>
                  </a:lnTo>
                  <a:lnTo>
                    <a:pt x="427" y="564"/>
                  </a:lnTo>
                  <a:lnTo>
                    <a:pt x="401" y="575"/>
                  </a:lnTo>
                  <a:lnTo>
                    <a:pt x="374" y="584"/>
                  </a:lnTo>
                  <a:lnTo>
                    <a:pt x="345" y="590"/>
                  </a:lnTo>
                  <a:lnTo>
                    <a:pt x="316" y="593"/>
                  </a:lnTo>
                  <a:lnTo>
                    <a:pt x="287" y="593"/>
                  </a:lnTo>
                  <a:lnTo>
                    <a:pt x="256" y="591"/>
                  </a:lnTo>
                  <a:lnTo>
                    <a:pt x="226" y="585"/>
                  </a:lnTo>
                  <a:lnTo>
                    <a:pt x="198" y="577"/>
                  </a:lnTo>
                  <a:lnTo>
                    <a:pt x="170" y="566"/>
                  </a:lnTo>
                  <a:lnTo>
                    <a:pt x="144" y="551"/>
                  </a:lnTo>
                  <a:lnTo>
                    <a:pt x="121" y="537"/>
                  </a:lnTo>
                  <a:lnTo>
                    <a:pt x="99" y="518"/>
                  </a:lnTo>
                  <a:lnTo>
                    <a:pt x="78" y="498"/>
                  </a:lnTo>
                  <a:lnTo>
                    <a:pt x="60" y="476"/>
                  </a:lnTo>
                  <a:lnTo>
                    <a:pt x="44" y="453"/>
                  </a:lnTo>
                  <a:lnTo>
                    <a:pt x="29" y="427"/>
                  </a:lnTo>
                  <a:lnTo>
                    <a:pt x="18" y="401"/>
                  </a:lnTo>
                  <a:lnTo>
                    <a:pt x="10" y="373"/>
                  </a:lnTo>
                  <a:lnTo>
                    <a:pt x="4" y="345"/>
                  </a:lnTo>
                  <a:lnTo>
                    <a:pt x="0" y="315"/>
                  </a:lnTo>
                  <a:lnTo>
                    <a:pt x="0" y="286"/>
                  </a:lnTo>
                  <a:lnTo>
                    <a:pt x="2" y="255"/>
                  </a:lnTo>
                  <a:lnTo>
                    <a:pt x="8" y="225"/>
                  </a:lnTo>
                  <a:lnTo>
                    <a:pt x="16" y="197"/>
                  </a:lnTo>
                  <a:lnTo>
                    <a:pt x="27" y="169"/>
                  </a:lnTo>
                  <a:lnTo>
                    <a:pt x="42" y="145"/>
                  </a:lnTo>
                  <a:lnTo>
                    <a:pt x="57" y="120"/>
                  </a:lnTo>
                  <a:lnTo>
                    <a:pt x="75" y="99"/>
                  </a:lnTo>
                  <a:lnTo>
                    <a:pt x="95" y="78"/>
                  </a:lnTo>
                  <a:lnTo>
                    <a:pt x="117" y="59"/>
                  </a:lnTo>
                  <a:lnTo>
                    <a:pt x="141" y="45"/>
                  </a:lnTo>
                  <a:lnTo>
                    <a:pt x="165" y="30"/>
                  </a:lnTo>
                  <a:lnTo>
                    <a:pt x="191" y="19"/>
                  </a:lnTo>
                  <a:lnTo>
                    <a:pt x="220" y="10"/>
                  </a:lnTo>
                  <a:lnTo>
                    <a:pt x="247" y="4"/>
                  </a:lnTo>
                  <a:lnTo>
                    <a:pt x="277" y="0"/>
                  </a:lnTo>
                  <a:lnTo>
                    <a:pt x="306" y="0"/>
                  </a:lnTo>
                  <a:lnTo>
                    <a:pt x="336" y="3"/>
                  </a:lnTo>
                  <a:lnTo>
                    <a:pt x="366" y="9"/>
                  </a:lnTo>
                  <a:lnTo>
                    <a:pt x="394" y="16"/>
                  </a:lnTo>
                  <a:lnTo>
                    <a:pt x="423" y="27"/>
                  </a:lnTo>
                  <a:lnTo>
                    <a:pt x="447" y="41"/>
                  </a:lnTo>
                  <a:lnTo>
                    <a:pt x="472" y="57"/>
                  </a:lnTo>
                  <a:lnTo>
                    <a:pt x="494" y="76"/>
                  </a:lnTo>
                  <a:lnTo>
                    <a:pt x="514" y="95"/>
                  </a:lnTo>
                  <a:lnTo>
                    <a:pt x="533" y="118"/>
                  </a:lnTo>
                  <a:lnTo>
                    <a:pt x="549" y="141"/>
                  </a:lnTo>
                  <a:lnTo>
                    <a:pt x="563" y="166"/>
                  </a:lnTo>
                  <a:lnTo>
                    <a:pt x="575" y="192"/>
                  </a:lnTo>
                  <a:lnTo>
                    <a:pt x="583" y="219"/>
                  </a:lnTo>
                  <a:lnTo>
                    <a:pt x="589" y="247"/>
                  </a:lnTo>
                  <a:lnTo>
                    <a:pt x="593" y="277"/>
                  </a:lnTo>
                  <a:lnTo>
                    <a:pt x="593" y="307"/>
                  </a:lnTo>
                  <a:lnTo>
                    <a:pt x="591"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3130" y="3272"/>
              <a:ext cx="466" cy="487"/>
            </a:xfrm>
            <a:custGeom>
              <a:avLst/>
              <a:gdLst>
                <a:gd name="T0" fmla="*/ 466 w 466"/>
                <a:gd name="T1" fmla="*/ 221 h 487"/>
                <a:gd name="T2" fmla="*/ 454 w 466"/>
                <a:gd name="T3" fmla="*/ 144 h 487"/>
                <a:gd name="T4" fmla="*/ 419 w 466"/>
                <a:gd name="T5" fmla="*/ 76 h 487"/>
                <a:gd name="T6" fmla="*/ 369 w 466"/>
                <a:gd name="T7" fmla="*/ 22 h 487"/>
                <a:gd name="T8" fmla="*/ 351 w 466"/>
                <a:gd name="T9" fmla="*/ 21 h 487"/>
                <a:gd name="T10" fmla="*/ 375 w 466"/>
                <a:gd name="T11" fmla="*/ 66 h 487"/>
                <a:gd name="T12" fmla="*/ 388 w 466"/>
                <a:gd name="T13" fmla="*/ 116 h 487"/>
                <a:gd name="T14" fmla="*/ 391 w 466"/>
                <a:gd name="T15" fmla="*/ 168 h 487"/>
                <a:gd name="T16" fmla="*/ 383 w 466"/>
                <a:gd name="T17" fmla="*/ 221 h 487"/>
                <a:gd name="T18" fmla="*/ 366 w 466"/>
                <a:gd name="T19" fmla="*/ 270 h 487"/>
                <a:gd name="T20" fmla="*/ 341 w 466"/>
                <a:gd name="T21" fmla="*/ 314 h 487"/>
                <a:gd name="T22" fmla="*/ 308 w 466"/>
                <a:gd name="T23" fmla="*/ 351 h 487"/>
                <a:gd name="T24" fmla="*/ 267 w 466"/>
                <a:gd name="T25" fmla="*/ 382 h 487"/>
                <a:gd name="T26" fmla="*/ 223 w 466"/>
                <a:gd name="T27" fmla="*/ 404 h 487"/>
                <a:gd name="T28" fmla="*/ 173 w 466"/>
                <a:gd name="T29" fmla="*/ 417 h 487"/>
                <a:gd name="T30" fmla="*/ 121 w 466"/>
                <a:gd name="T31" fmla="*/ 421 h 487"/>
                <a:gd name="T32" fmla="*/ 83 w 466"/>
                <a:gd name="T33" fmla="*/ 416 h 487"/>
                <a:gd name="T34" fmla="*/ 57 w 466"/>
                <a:gd name="T35" fmla="*/ 410 h 487"/>
                <a:gd name="T36" fmla="*/ 34 w 466"/>
                <a:gd name="T37" fmla="*/ 401 h 487"/>
                <a:gd name="T38" fmla="*/ 11 w 466"/>
                <a:gd name="T39" fmla="*/ 391 h 487"/>
                <a:gd name="T40" fmla="*/ 16 w 466"/>
                <a:gd name="T41" fmla="*/ 404 h 487"/>
                <a:gd name="T42" fmla="*/ 53 w 466"/>
                <a:gd name="T43" fmla="*/ 437 h 487"/>
                <a:gd name="T44" fmla="*/ 95 w 466"/>
                <a:gd name="T45" fmla="*/ 462 h 487"/>
                <a:gd name="T46" fmla="*/ 144 w 466"/>
                <a:gd name="T47" fmla="*/ 479 h 487"/>
                <a:gd name="T48" fmla="*/ 197 w 466"/>
                <a:gd name="T49" fmla="*/ 487 h 487"/>
                <a:gd name="T50" fmla="*/ 249 w 466"/>
                <a:gd name="T51" fmla="*/ 483 h 487"/>
                <a:gd name="T52" fmla="*/ 297 w 466"/>
                <a:gd name="T53" fmla="*/ 469 h 487"/>
                <a:gd name="T54" fmla="*/ 343 w 466"/>
                <a:gd name="T55" fmla="*/ 447 h 487"/>
                <a:gd name="T56" fmla="*/ 382 w 466"/>
                <a:gd name="T57" fmla="*/ 417 h 487"/>
                <a:gd name="T58" fmla="*/ 416 w 466"/>
                <a:gd name="T59" fmla="*/ 380 h 487"/>
                <a:gd name="T60" fmla="*/ 442 w 466"/>
                <a:gd name="T61" fmla="*/ 336 h 487"/>
                <a:gd name="T62" fmla="*/ 459 w 466"/>
                <a:gd name="T63" fmla="*/ 286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6" h="487">
                  <a:moveTo>
                    <a:pt x="464" y="260"/>
                  </a:moveTo>
                  <a:lnTo>
                    <a:pt x="466" y="221"/>
                  </a:lnTo>
                  <a:lnTo>
                    <a:pt x="463" y="181"/>
                  </a:lnTo>
                  <a:lnTo>
                    <a:pt x="454" y="144"/>
                  </a:lnTo>
                  <a:lnTo>
                    <a:pt x="439" y="110"/>
                  </a:lnTo>
                  <a:lnTo>
                    <a:pt x="419" y="76"/>
                  </a:lnTo>
                  <a:lnTo>
                    <a:pt x="396" y="47"/>
                  </a:lnTo>
                  <a:lnTo>
                    <a:pt x="369" y="22"/>
                  </a:lnTo>
                  <a:lnTo>
                    <a:pt x="336" y="0"/>
                  </a:lnTo>
                  <a:lnTo>
                    <a:pt x="351" y="21"/>
                  </a:lnTo>
                  <a:lnTo>
                    <a:pt x="364" y="43"/>
                  </a:lnTo>
                  <a:lnTo>
                    <a:pt x="375" y="66"/>
                  </a:lnTo>
                  <a:lnTo>
                    <a:pt x="382" y="91"/>
                  </a:lnTo>
                  <a:lnTo>
                    <a:pt x="388" y="116"/>
                  </a:lnTo>
                  <a:lnTo>
                    <a:pt x="391" y="142"/>
                  </a:lnTo>
                  <a:lnTo>
                    <a:pt x="391" y="168"/>
                  </a:lnTo>
                  <a:lnTo>
                    <a:pt x="388" y="195"/>
                  </a:lnTo>
                  <a:lnTo>
                    <a:pt x="383" y="221"/>
                  </a:lnTo>
                  <a:lnTo>
                    <a:pt x="376" y="246"/>
                  </a:lnTo>
                  <a:lnTo>
                    <a:pt x="366" y="270"/>
                  </a:lnTo>
                  <a:lnTo>
                    <a:pt x="355" y="293"/>
                  </a:lnTo>
                  <a:lnTo>
                    <a:pt x="341" y="314"/>
                  </a:lnTo>
                  <a:lnTo>
                    <a:pt x="325" y="333"/>
                  </a:lnTo>
                  <a:lnTo>
                    <a:pt x="308" y="351"/>
                  </a:lnTo>
                  <a:lnTo>
                    <a:pt x="288" y="367"/>
                  </a:lnTo>
                  <a:lnTo>
                    <a:pt x="267" y="382"/>
                  </a:lnTo>
                  <a:lnTo>
                    <a:pt x="246" y="394"/>
                  </a:lnTo>
                  <a:lnTo>
                    <a:pt x="223" y="404"/>
                  </a:lnTo>
                  <a:lnTo>
                    <a:pt x="198" y="411"/>
                  </a:lnTo>
                  <a:lnTo>
                    <a:pt x="173" y="417"/>
                  </a:lnTo>
                  <a:lnTo>
                    <a:pt x="149" y="420"/>
                  </a:lnTo>
                  <a:lnTo>
                    <a:pt x="121" y="421"/>
                  </a:lnTo>
                  <a:lnTo>
                    <a:pt x="95" y="419"/>
                  </a:lnTo>
                  <a:lnTo>
                    <a:pt x="83" y="416"/>
                  </a:lnTo>
                  <a:lnTo>
                    <a:pt x="69" y="414"/>
                  </a:lnTo>
                  <a:lnTo>
                    <a:pt x="57" y="410"/>
                  </a:lnTo>
                  <a:lnTo>
                    <a:pt x="46" y="406"/>
                  </a:lnTo>
                  <a:lnTo>
                    <a:pt x="34" y="401"/>
                  </a:lnTo>
                  <a:lnTo>
                    <a:pt x="23" y="396"/>
                  </a:lnTo>
                  <a:lnTo>
                    <a:pt x="11" y="391"/>
                  </a:lnTo>
                  <a:lnTo>
                    <a:pt x="0" y="385"/>
                  </a:lnTo>
                  <a:lnTo>
                    <a:pt x="16" y="404"/>
                  </a:lnTo>
                  <a:lnTo>
                    <a:pt x="34" y="421"/>
                  </a:lnTo>
                  <a:lnTo>
                    <a:pt x="53" y="437"/>
                  </a:lnTo>
                  <a:lnTo>
                    <a:pt x="74" y="451"/>
                  </a:lnTo>
                  <a:lnTo>
                    <a:pt x="95" y="462"/>
                  </a:lnTo>
                  <a:lnTo>
                    <a:pt x="119" y="472"/>
                  </a:lnTo>
                  <a:lnTo>
                    <a:pt x="144" y="479"/>
                  </a:lnTo>
                  <a:lnTo>
                    <a:pt x="170" y="484"/>
                  </a:lnTo>
                  <a:lnTo>
                    <a:pt x="197" y="487"/>
                  </a:lnTo>
                  <a:lnTo>
                    <a:pt x="223" y="487"/>
                  </a:lnTo>
                  <a:lnTo>
                    <a:pt x="249" y="483"/>
                  </a:lnTo>
                  <a:lnTo>
                    <a:pt x="273" y="478"/>
                  </a:lnTo>
                  <a:lnTo>
                    <a:pt x="297" y="469"/>
                  </a:lnTo>
                  <a:lnTo>
                    <a:pt x="320" y="459"/>
                  </a:lnTo>
                  <a:lnTo>
                    <a:pt x="343" y="447"/>
                  </a:lnTo>
                  <a:lnTo>
                    <a:pt x="364" y="433"/>
                  </a:lnTo>
                  <a:lnTo>
                    <a:pt x="382" y="417"/>
                  </a:lnTo>
                  <a:lnTo>
                    <a:pt x="399" y="399"/>
                  </a:lnTo>
                  <a:lnTo>
                    <a:pt x="416" y="380"/>
                  </a:lnTo>
                  <a:lnTo>
                    <a:pt x="429" y="358"/>
                  </a:lnTo>
                  <a:lnTo>
                    <a:pt x="442" y="336"/>
                  </a:lnTo>
                  <a:lnTo>
                    <a:pt x="451" y="312"/>
                  </a:lnTo>
                  <a:lnTo>
                    <a:pt x="459" y="286"/>
                  </a:lnTo>
                  <a:lnTo>
                    <a:pt x="464" y="260"/>
                  </a:lnTo>
                  <a:close/>
                </a:path>
              </a:pathLst>
            </a:custGeom>
            <a:solidFill>
              <a:srgbClr val="60C6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3075" y="3237"/>
              <a:ext cx="446" cy="456"/>
            </a:xfrm>
            <a:custGeom>
              <a:avLst/>
              <a:gdLst>
                <a:gd name="T0" fmla="*/ 176 w 446"/>
                <a:gd name="T1" fmla="*/ 456 h 456"/>
                <a:gd name="T2" fmla="*/ 228 w 446"/>
                <a:gd name="T3" fmla="*/ 452 h 456"/>
                <a:gd name="T4" fmla="*/ 278 w 446"/>
                <a:gd name="T5" fmla="*/ 439 h 456"/>
                <a:gd name="T6" fmla="*/ 322 w 446"/>
                <a:gd name="T7" fmla="*/ 417 h 456"/>
                <a:gd name="T8" fmla="*/ 363 w 446"/>
                <a:gd name="T9" fmla="*/ 386 h 456"/>
                <a:gd name="T10" fmla="*/ 396 w 446"/>
                <a:gd name="T11" fmla="*/ 349 h 456"/>
                <a:gd name="T12" fmla="*/ 421 w 446"/>
                <a:gd name="T13" fmla="*/ 305 h 456"/>
                <a:gd name="T14" fmla="*/ 438 w 446"/>
                <a:gd name="T15" fmla="*/ 256 h 456"/>
                <a:gd name="T16" fmla="*/ 446 w 446"/>
                <a:gd name="T17" fmla="*/ 203 h 456"/>
                <a:gd name="T18" fmla="*/ 443 w 446"/>
                <a:gd name="T19" fmla="*/ 151 h 456"/>
                <a:gd name="T20" fmla="*/ 430 w 446"/>
                <a:gd name="T21" fmla="*/ 101 h 456"/>
                <a:gd name="T22" fmla="*/ 406 w 446"/>
                <a:gd name="T23" fmla="*/ 56 h 456"/>
                <a:gd name="T24" fmla="*/ 380 w 446"/>
                <a:gd name="T25" fmla="*/ 28 h 456"/>
                <a:gd name="T26" fmla="*/ 358 w 446"/>
                <a:gd name="T27" fmla="*/ 19 h 456"/>
                <a:gd name="T28" fmla="*/ 333 w 446"/>
                <a:gd name="T29" fmla="*/ 10 h 456"/>
                <a:gd name="T30" fmla="*/ 309 w 446"/>
                <a:gd name="T31" fmla="*/ 4 h 456"/>
                <a:gd name="T32" fmla="*/ 269 w 446"/>
                <a:gd name="T33" fmla="*/ 0 h 456"/>
                <a:gd name="T34" fmla="*/ 217 w 446"/>
                <a:gd name="T35" fmla="*/ 4 h 456"/>
                <a:gd name="T36" fmla="*/ 169 w 446"/>
                <a:gd name="T37" fmla="*/ 16 h 456"/>
                <a:gd name="T38" fmla="*/ 123 w 446"/>
                <a:gd name="T39" fmla="*/ 38 h 456"/>
                <a:gd name="T40" fmla="*/ 84 w 446"/>
                <a:gd name="T41" fmla="*/ 69 h 456"/>
                <a:gd name="T42" fmla="*/ 50 w 446"/>
                <a:gd name="T43" fmla="*/ 106 h 456"/>
                <a:gd name="T44" fmla="*/ 24 w 446"/>
                <a:gd name="T45" fmla="*/ 150 h 456"/>
                <a:gd name="T46" fmla="*/ 7 w 446"/>
                <a:gd name="T47" fmla="*/ 198 h 456"/>
                <a:gd name="T48" fmla="*/ 0 w 446"/>
                <a:gd name="T49" fmla="*/ 251 h 456"/>
                <a:gd name="T50" fmla="*/ 3 w 446"/>
                <a:gd name="T51" fmla="*/ 304 h 456"/>
                <a:gd name="T52" fmla="*/ 17 w 446"/>
                <a:gd name="T53" fmla="*/ 353 h 456"/>
                <a:gd name="T54" fmla="*/ 40 w 446"/>
                <a:gd name="T55" fmla="*/ 399 h 456"/>
                <a:gd name="T56" fmla="*/ 66 w 446"/>
                <a:gd name="T57" fmla="*/ 426 h 456"/>
                <a:gd name="T58" fmla="*/ 89 w 446"/>
                <a:gd name="T59" fmla="*/ 436 h 456"/>
                <a:gd name="T60" fmla="*/ 112 w 446"/>
                <a:gd name="T61" fmla="*/ 445 h 456"/>
                <a:gd name="T62" fmla="*/ 138 w 446"/>
                <a:gd name="T63" fmla="*/ 45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6" h="456">
                  <a:moveTo>
                    <a:pt x="150" y="454"/>
                  </a:moveTo>
                  <a:lnTo>
                    <a:pt x="176" y="456"/>
                  </a:lnTo>
                  <a:lnTo>
                    <a:pt x="204" y="455"/>
                  </a:lnTo>
                  <a:lnTo>
                    <a:pt x="228" y="452"/>
                  </a:lnTo>
                  <a:lnTo>
                    <a:pt x="253" y="446"/>
                  </a:lnTo>
                  <a:lnTo>
                    <a:pt x="278" y="439"/>
                  </a:lnTo>
                  <a:lnTo>
                    <a:pt x="301" y="429"/>
                  </a:lnTo>
                  <a:lnTo>
                    <a:pt x="322" y="417"/>
                  </a:lnTo>
                  <a:lnTo>
                    <a:pt x="343" y="402"/>
                  </a:lnTo>
                  <a:lnTo>
                    <a:pt x="363" y="386"/>
                  </a:lnTo>
                  <a:lnTo>
                    <a:pt x="380" y="368"/>
                  </a:lnTo>
                  <a:lnTo>
                    <a:pt x="396" y="349"/>
                  </a:lnTo>
                  <a:lnTo>
                    <a:pt x="410" y="328"/>
                  </a:lnTo>
                  <a:lnTo>
                    <a:pt x="421" y="305"/>
                  </a:lnTo>
                  <a:lnTo>
                    <a:pt x="431" y="281"/>
                  </a:lnTo>
                  <a:lnTo>
                    <a:pt x="438" y="256"/>
                  </a:lnTo>
                  <a:lnTo>
                    <a:pt x="443" y="230"/>
                  </a:lnTo>
                  <a:lnTo>
                    <a:pt x="446" y="203"/>
                  </a:lnTo>
                  <a:lnTo>
                    <a:pt x="446" y="177"/>
                  </a:lnTo>
                  <a:lnTo>
                    <a:pt x="443" y="151"/>
                  </a:lnTo>
                  <a:lnTo>
                    <a:pt x="437" y="126"/>
                  </a:lnTo>
                  <a:lnTo>
                    <a:pt x="430" y="101"/>
                  </a:lnTo>
                  <a:lnTo>
                    <a:pt x="419" y="78"/>
                  </a:lnTo>
                  <a:lnTo>
                    <a:pt x="406" y="56"/>
                  </a:lnTo>
                  <a:lnTo>
                    <a:pt x="391" y="35"/>
                  </a:lnTo>
                  <a:lnTo>
                    <a:pt x="380" y="28"/>
                  </a:lnTo>
                  <a:lnTo>
                    <a:pt x="369" y="23"/>
                  </a:lnTo>
                  <a:lnTo>
                    <a:pt x="358" y="19"/>
                  </a:lnTo>
                  <a:lnTo>
                    <a:pt x="346" y="14"/>
                  </a:lnTo>
                  <a:lnTo>
                    <a:pt x="333" y="10"/>
                  </a:lnTo>
                  <a:lnTo>
                    <a:pt x="321" y="6"/>
                  </a:lnTo>
                  <a:lnTo>
                    <a:pt x="309" y="4"/>
                  </a:lnTo>
                  <a:lnTo>
                    <a:pt x="295" y="2"/>
                  </a:lnTo>
                  <a:lnTo>
                    <a:pt x="269" y="0"/>
                  </a:lnTo>
                  <a:lnTo>
                    <a:pt x="243" y="0"/>
                  </a:lnTo>
                  <a:lnTo>
                    <a:pt x="217" y="4"/>
                  </a:lnTo>
                  <a:lnTo>
                    <a:pt x="192" y="9"/>
                  </a:lnTo>
                  <a:lnTo>
                    <a:pt x="169" y="16"/>
                  </a:lnTo>
                  <a:lnTo>
                    <a:pt x="145" y="27"/>
                  </a:lnTo>
                  <a:lnTo>
                    <a:pt x="123" y="38"/>
                  </a:lnTo>
                  <a:lnTo>
                    <a:pt x="103" y="53"/>
                  </a:lnTo>
                  <a:lnTo>
                    <a:pt x="84" y="69"/>
                  </a:lnTo>
                  <a:lnTo>
                    <a:pt x="66" y="87"/>
                  </a:lnTo>
                  <a:lnTo>
                    <a:pt x="50" y="106"/>
                  </a:lnTo>
                  <a:lnTo>
                    <a:pt x="37" y="127"/>
                  </a:lnTo>
                  <a:lnTo>
                    <a:pt x="24" y="150"/>
                  </a:lnTo>
                  <a:lnTo>
                    <a:pt x="14" y="173"/>
                  </a:lnTo>
                  <a:lnTo>
                    <a:pt x="7" y="198"/>
                  </a:lnTo>
                  <a:lnTo>
                    <a:pt x="2" y="224"/>
                  </a:lnTo>
                  <a:lnTo>
                    <a:pt x="0" y="251"/>
                  </a:lnTo>
                  <a:lnTo>
                    <a:pt x="1" y="278"/>
                  </a:lnTo>
                  <a:lnTo>
                    <a:pt x="3" y="304"/>
                  </a:lnTo>
                  <a:lnTo>
                    <a:pt x="10" y="329"/>
                  </a:lnTo>
                  <a:lnTo>
                    <a:pt x="17" y="353"/>
                  </a:lnTo>
                  <a:lnTo>
                    <a:pt x="28" y="377"/>
                  </a:lnTo>
                  <a:lnTo>
                    <a:pt x="40" y="399"/>
                  </a:lnTo>
                  <a:lnTo>
                    <a:pt x="55" y="420"/>
                  </a:lnTo>
                  <a:lnTo>
                    <a:pt x="66" y="426"/>
                  </a:lnTo>
                  <a:lnTo>
                    <a:pt x="78" y="431"/>
                  </a:lnTo>
                  <a:lnTo>
                    <a:pt x="89" y="436"/>
                  </a:lnTo>
                  <a:lnTo>
                    <a:pt x="101" y="441"/>
                  </a:lnTo>
                  <a:lnTo>
                    <a:pt x="112" y="445"/>
                  </a:lnTo>
                  <a:lnTo>
                    <a:pt x="124" y="449"/>
                  </a:lnTo>
                  <a:lnTo>
                    <a:pt x="138" y="451"/>
                  </a:lnTo>
                  <a:lnTo>
                    <a:pt x="150" y="454"/>
                  </a:lnTo>
                  <a:close/>
                </a:path>
              </a:pathLst>
            </a:custGeom>
            <a:solidFill>
              <a:srgbClr val="9B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3359" y="3256"/>
              <a:ext cx="65" cy="86"/>
            </a:xfrm>
            <a:custGeom>
              <a:avLst/>
              <a:gdLst>
                <a:gd name="T0" fmla="*/ 33 w 65"/>
                <a:gd name="T1" fmla="*/ 2 h 86"/>
                <a:gd name="T2" fmla="*/ 36 w 65"/>
                <a:gd name="T3" fmla="*/ 3 h 86"/>
                <a:gd name="T4" fmla="*/ 41 w 65"/>
                <a:gd name="T5" fmla="*/ 7 h 86"/>
                <a:gd name="T6" fmla="*/ 48 w 65"/>
                <a:gd name="T7" fmla="*/ 12 h 86"/>
                <a:gd name="T8" fmla="*/ 56 w 65"/>
                <a:gd name="T9" fmla="*/ 18 h 86"/>
                <a:gd name="T10" fmla="*/ 62 w 65"/>
                <a:gd name="T11" fmla="*/ 27 h 86"/>
                <a:gd name="T12" fmla="*/ 65 w 65"/>
                <a:gd name="T13" fmla="*/ 34 h 86"/>
                <a:gd name="T14" fmla="*/ 64 w 65"/>
                <a:gd name="T15" fmla="*/ 43 h 86"/>
                <a:gd name="T16" fmla="*/ 58 w 65"/>
                <a:gd name="T17" fmla="*/ 50 h 86"/>
                <a:gd name="T18" fmla="*/ 49 w 65"/>
                <a:gd name="T19" fmla="*/ 58 h 86"/>
                <a:gd name="T20" fmla="*/ 47 w 65"/>
                <a:gd name="T21" fmla="*/ 65 h 86"/>
                <a:gd name="T22" fmla="*/ 46 w 65"/>
                <a:gd name="T23" fmla="*/ 72 h 86"/>
                <a:gd name="T24" fmla="*/ 42 w 65"/>
                <a:gd name="T25" fmla="*/ 81 h 86"/>
                <a:gd name="T26" fmla="*/ 35 w 65"/>
                <a:gd name="T27" fmla="*/ 86 h 86"/>
                <a:gd name="T28" fmla="*/ 26 w 65"/>
                <a:gd name="T29" fmla="*/ 84 h 86"/>
                <a:gd name="T30" fmla="*/ 20 w 65"/>
                <a:gd name="T31" fmla="*/ 75 h 86"/>
                <a:gd name="T32" fmla="*/ 22 w 65"/>
                <a:gd name="T33" fmla="*/ 64 h 86"/>
                <a:gd name="T34" fmla="*/ 27 w 65"/>
                <a:gd name="T35" fmla="*/ 53 h 86"/>
                <a:gd name="T36" fmla="*/ 28 w 65"/>
                <a:gd name="T37" fmla="*/ 43 h 86"/>
                <a:gd name="T38" fmla="*/ 23 w 65"/>
                <a:gd name="T39" fmla="*/ 37 h 86"/>
                <a:gd name="T40" fmla="*/ 10 w 65"/>
                <a:gd name="T41" fmla="*/ 34 h 86"/>
                <a:gd name="T42" fmla="*/ 4 w 65"/>
                <a:gd name="T43" fmla="*/ 33 h 86"/>
                <a:gd name="T44" fmla="*/ 0 w 65"/>
                <a:gd name="T45" fmla="*/ 29 h 86"/>
                <a:gd name="T46" fmla="*/ 0 w 65"/>
                <a:gd name="T47" fmla="*/ 23 h 86"/>
                <a:gd name="T48" fmla="*/ 4 w 65"/>
                <a:gd name="T49" fmla="*/ 17 h 86"/>
                <a:gd name="T50" fmla="*/ 9 w 65"/>
                <a:gd name="T51" fmla="*/ 9 h 86"/>
                <a:gd name="T52" fmla="*/ 15 w 65"/>
                <a:gd name="T53" fmla="*/ 4 h 86"/>
                <a:gd name="T54" fmla="*/ 22 w 65"/>
                <a:gd name="T55" fmla="*/ 1 h 86"/>
                <a:gd name="T56" fmla="*/ 30 w 65"/>
                <a:gd name="T57" fmla="*/ 0 h 86"/>
                <a:gd name="T58" fmla="*/ 33 w 65"/>
                <a:gd name="T59"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86">
                  <a:moveTo>
                    <a:pt x="33" y="2"/>
                  </a:moveTo>
                  <a:lnTo>
                    <a:pt x="36" y="3"/>
                  </a:lnTo>
                  <a:lnTo>
                    <a:pt x="41" y="7"/>
                  </a:lnTo>
                  <a:lnTo>
                    <a:pt x="48" y="12"/>
                  </a:lnTo>
                  <a:lnTo>
                    <a:pt x="56" y="18"/>
                  </a:lnTo>
                  <a:lnTo>
                    <a:pt x="62" y="27"/>
                  </a:lnTo>
                  <a:lnTo>
                    <a:pt x="65" y="34"/>
                  </a:lnTo>
                  <a:lnTo>
                    <a:pt x="64" y="43"/>
                  </a:lnTo>
                  <a:lnTo>
                    <a:pt x="58" y="50"/>
                  </a:lnTo>
                  <a:lnTo>
                    <a:pt x="49" y="58"/>
                  </a:lnTo>
                  <a:lnTo>
                    <a:pt x="47" y="65"/>
                  </a:lnTo>
                  <a:lnTo>
                    <a:pt x="46" y="72"/>
                  </a:lnTo>
                  <a:lnTo>
                    <a:pt x="42" y="81"/>
                  </a:lnTo>
                  <a:lnTo>
                    <a:pt x="35" y="86"/>
                  </a:lnTo>
                  <a:lnTo>
                    <a:pt x="26" y="84"/>
                  </a:lnTo>
                  <a:lnTo>
                    <a:pt x="20" y="75"/>
                  </a:lnTo>
                  <a:lnTo>
                    <a:pt x="22" y="64"/>
                  </a:lnTo>
                  <a:lnTo>
                    <a:pt x="27" y="53"/>
                  </a:lnTo>
                  <a:lnTo>
                    <a:pt x="28" y="43"/>
                  </a:lnTo>
                  <a:lnTo>
                    <a:pt x="23" y="37"/>
                  </a:lnTo>
                  <a:lnTo>
                    <a:pt x="10" y="34"/>
                  </a:lnTo>
                  <a:lnTo>
                    <a:pt x="4" y="33"/>
                  </a:lnTo>
                  <a:lnTo>
                    <a:pt x="0" y="29"/>
                  </a:lnTo>
                  <a:lnTo>
                    <a:pt x="0" y="23"/>
                  </a:lnTo>
                  <a:lnTo>
                    <a:pt x="4" y="17"/>
                  </a:lnTo>
                  <a:lnTo>
                    <a:pt x="9" y="9"/>
                  </a:lnTo>
                  <a:lnTo>
                    <a:pt x="15" y="4"/>
                  </a:lnTo>
                  <a:lnTo>
                    <a:pt x="22" y="1"/>
                  </a:lnTo>
                  <a:lnTo>
                    <a:pt x="30" y="0"/>
                  </a:lnTo>
                  <a:lnTo>
                    <a:pt x="33" y="2"/>
                  </a:lnTo>
                  <a:close/>
                </a:path>
              </a:pathLst>
            </a:custGeom>
            <a:solidFill>
              <a:srgbClr val="8C6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307" y="3267"/>
              <a:ext cx="38" cy="35"/>
            </a:xfrm>
            <a:custGeom>
              <a:avLst/>
              <a:gdLst>
                <a:gd name="T0" fmla="*/ 15 w 38"/>
                <a:gd name="T1" fmla="*/ 19 h 35"/>
                <a:gd name="T2" fmla="*/ 14 w 38"/>
                <a:gd name="T3" fmla="*/ 21 h 35"/>
                <a:gd name="T4" fmla="*/ 14 w 38"/>
                <a:gd name="T5" fmla="*/ 26 h 35"/>
                <a:gd name="T6" fmla="*/ 16 w 38"/>
                <a:gd name="T7" fmla="*/ 31 h 35"/>
                <a:gd name="T8" fmla="*/ 25 w 38"/>
                <a:gd name="T9" fmla="*/ 35 h 35"/>
                <a:gd name="T10" fmla="*/ 35 w 38"/>
                <a:gd name="T11" fmla="*/ 34 h 35"/>
                <a:gd name="T12" fmla="*/ 38 w 38"/>
                <a:gd name="T13" fmla="*/ 26 h 35"/>
                <a:gd name="T14" fmla="*/ 36 w 38"/>
                <a:gd name="T15" fmla="*/ 14 h 35"/>
                <a:gd name="T16" fmla="*/ 27 w 38"/>
                <a:gd name="T17" fmla="*/ 5 h 35"/>
                <a:gd name="T18" fmla="*/ 15 w 38"/>
                <a:gd name="T19" fmla="*/ 0 h 35"/>
                <a:gd name="T20" fmla="*/ 5 w 38"/>
                <a:gd name="T21" fmla="*/ 0 h 35"/>
                <a:gd name="T22" fmla="*/ 0 w 38"/>
                <a:gd name="T23" fmla="*/ 3 h 35"/>
                <a:gd name="T24" fmla="*/ 1 w 38"/>
                <a:gd name="T25" fmla="*/ 6 h 35"/>
                <a:gd name="T26" fmla="*/ 7 w 38"/>
                <a:gd name="T27" fmla="*/ 8 h 35"/>
                <a:gd name="T28" fmla="*/ 12 w 38"/>
                <a:gd name="T29" fmla="*/ 11 h 35"/>
                <a:gd name="T30" fmla="*/ 16 w 38"/>
                <a:gd name="T31" fmla="*/ 14 h 35"/>
                <a:gd name="T32" fmla="*/ 15 w 38"/>
                <a:gd name="T33"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5">
                  <a:moveTo>
                    <a:pt x="15" y="19"/>
                  </a:moveTo>
                  <a:lnTo>
                    <a:pt x="14" y="21"/>
                  </a:lnTo>
                  <a:lnTo>
                    <a:pt x="14" y="26"/>
                  </a:lnTo>
                  <a:lnTo>
                    <a:pt x="16" y="31"/>
                  </a:lnTo>
                  <a:lnTo>
                    <a:pt x="25" y="35"/>
                  </a:lnTo>
                  <a:lnTo>
                    <a:pt x="35" y="34"/>
                  </a:lnTo>
                  <a:lnTo>
                    <a:pt x="38" y="26"/>
                  </a:lnTo>
                  <a:lnTo>
                    <a:pt x="36" y="14"/>
                  </a:lnTo>
                  <a:lnTo>
                    <a:pt x="27" y="5"/>
                  </a:lnTo>
                  <a:lnTo>
                    <a:pt x="15" y="0"/>
                  </a:lnTo>
                  <a:lnTo>
                    <a:pt x="5" y="0"/>
                  </a:lnTo>
                  <a:lnTo>
                    <a:pt x="0" y="3"/>
                  </a:lnTo>
                  <a:lnTo>
                    <a:pt x="1" y="6"/>
                  </a:lnTo>
                  <a:lnTo>
                    <a:pt x="7" y="8"/>
                  </a:lnTo>
                  <a:lnTo>
                    <a:pt x="12" y="11"/>
                  </a:lnTo>
                  <a:lnTo>
                    <a:pt x="16" y="14"/>
                  </a:lnTo>
                  <a:lnTo>
                    <a:pt x="15" y="19"/>
                  </a:lnTo>
                  <a:close/>
                </a:path>
              </a:pathLst>
            </a:custGeom>
            <a:solidFill>
              <a:srgbClr val="8C6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3274" y="3260"/>
              <a:ext cx="22" cy="9"/>
            </a:xfrm>
            <a:custGeom>
              <a:avLst/>
              <a:gdLst>
                <a:gd name="T0" fmla="*/ 19 w 22"/>
                <a:gd name="T1" fmla="*/ 4 h 9"/>
                <a:gd name="T2" fmla="*/ 18 w 22"/>
                <a:gd name="T3" fmla="*/ 3 h 9"/>
                <a:gd name="T4" fmla="*/ 13 w 22"/>
                <a:gd name="T5" fmla="*/ 2 h 9"/>
                <a:gd name="T6" fmla="*/ 7 w 22"/>
                <a:gd name="T7" fmla="*/ 0 h 9"/>
                <a:gd name="T8" fmla="*/ 1 w 22"/>
                <a:gd name="T9" fmla="*/ 2 h 9"/>
                <a:gd name="T10" fmla="*/ 0 w 22"/>
                <a:gd name="T11" fmla="*/ 3 h 9"/>
                <a:gd name="T12" fmla="*/ 2 w 22"/>
                <a:gd name="T13" fmla="*/ 5 h 9"/>
                <a:gd name="T14" fmla="*/ 7 w 22"/>
                <a:gd name="T15" fmla="*/ 7 h 9"/>
                <a:gd name="T16" fmla="*/ 12 w 22"/>
                <a:gd name="T17" fmla="*/ 8 h 9"/>
                <a:gd name="T18" fmla="*/ 17 w 22"/>
                <a:gd name="T19" fmla="*/ 9 h 9"/>
                <a:gd name="T20" fmla="*/ 21 w 22"/>
                <a:gd name="T21" fmla="*/ 9 h 9"/>
                <a:gd name="T22" fmla="*/ 22 w 22"/>
                <a:gd name="T23" fmla="*/ 8 h 9"/>
                <a:gd name="T24" fmla="*/ 19 w 22"/>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9">
                  <a:moveTo>
                    <a:pt x="19" y="4"/>
                  </a:moveTo>
                  <a:lnTo>
                    <a:pt x="18" y="3"/>
                  </a:lnTo>
                  <a:lnTo>
                    <a:pt x="13" y="2"/>
                  </a:lnTo>
                  <a:lnTo>
                    <a:pt x="7" y="0"/>
                  </a:lnTo>
                  <a:lnTo>
                    <a:pt x="1" y="2"/>
                  </a:lnTo>
                  <a:lnTo>
                    <a:pt x="0" y="3"/>
                  </a:lnTo>
                  <a:lnTo>
                    <a:pt x="2" y="5"/>
                  </a:lnTo>
                  <a:lnTo>
                    <a:pt x="7" y="7"/>
                  </a:lnTo>
                  <a:lnTo>
                    <a:pt x="12" y="8"/>
                  </a:lnTo>
                  <a:lnTo>
                    <a:pt x="17" y="9"/>
                  </a:lnTo>
                  <a:lnTo>
                    <a:pt x="21" y="9"/>
                  </a:lnTo>
                  <a:lnTo>
                    <a:pt x="22" y="8"/>
                  </a:lnTo>
                  <a:lnTo>
                    <a:pt x="19" y="4"/>
                  </a:lnTo>
                  <a:close/>
                </a:path>
              </a:pathLst>
            </a:custGeom>
            <a:solidFill>
              <a:srgbClr val="8C6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3138" y="3273"/>
              <a:ext cx="225" cy="451"/>
            </a:xfrm>
            <a:custGeom>
              <a:avLst/>
              <a:gdLst>
                <a:gd name="T0" fmla="*/ 2 w 225"/>
                <a:gd name="T1" fmla="*/ 122 h 451"/>
                <a:gd name="T2" fmla="*/ 13 w 225"/>
                <a:gd name="T3" fmla="*/ 149 h 451"/>
                <a:gd name="T4" fmla="*/ 18 w 225"/>
                <a:gd name="T5" fmla="*/ 174 h 451"/>
                <a:gd name="T6" fmla="*/ 38 w 225"/>
                <a:gd name="T7" fmla="*/ 193 h 451"/>
                <a:gd name="T8" fmla="*/ 69 w 225"/>
                <a:gd name="T9" fmla="*/ 215 h 451"/>
                <a:gd name="T10" fmla="*/ 92 w 225"/>
                <a:gd name="T11" fmla="*/ 228 h 451"/>
                <a:gd name="T12" fmla="*/ 84 w 225"/>
                <a:gd name="T13" fmla="*/ 246 h 451"/>
                <a:gd name="T14" fmla="*/ 75 w 225"/>
                <a:gd name="T15" fmla="*/ 272 h 451"/>
                <a:gd name="T16" fmla="*/ 86 w 225"/>
                <a:gd name="T17" fmla="*/ 301 h 451"/>
                <a:gd name="T18" fmla="*/ 110 w 225"/>
                <a:gd name="T19" fmla="*/ 331 h 451"/>
                <a:gd name="T20" fmla="*/ 108 w 225"/>
                <a:gd name="T21" fmla="*/ 420 h 451"/>
                <a:gd name="T22" fmla="*/ 134 w 225"/>
                <a:gd name="T23" fmla="*/ 451 h 451"/>
                <a:gd name="T24" fmla="*/ 131 w 225"/>
                <a:gd name="T25" fmla="*/ 427 h 451"/>
                <a:gd name="T26" fmla="*/ 153 w 225"/>
                <a:gd name="T27" fmla="*/ 398 h 451"/>
                <a:gd name="T28" fmla="*/ 165 w 225"/>
                <a:gd name="T29" fmla="*/ 378 h 451"/>
                <a:gd name="T30" fmla="*/ 178 w 225"/>
                <a:gd name="T31" fmla="*/ 358 h 451"/>
                <a:gd name="T32" fmla="*/ 204 w 225"/>
                <a:gd name="T33" fmla="*/ 336 h 451"/>
                <a:gd name="T34" fmla="*/ 225 w 225"/>
                <a:gd name="T35" fmla="*/ 300 h 451"/>
                <a:gd name="T36" fmla="*/ 215 w 225"/>
                <a:gd name="T37" fmla="*/ 283 h 451"/>
                <a:gd name="T38" fmla="*/ 191 w 225"/>
                <a:gd name="T39" fmla="*/ 268 h 451"/>
                <a:gd name="T40" fmla="*/ 171 w 225"/>
                <a:gd name="T41" fmla="*/ 242 h 451"/>
                <a:gd name="T42" fmla="*/ 150 w 225"/>
                <a:gd name="T43" fmla="*/ 224 h 451"/>
                <a:gd name="T44" fmla="*/ 127 w 225"/>
                <a:gd name="T45" fmla="*/ 219 h 451"/>
                <a:gd name="T46" fmla="*/ 104 w 225"/>
                <a:gd name="T47" fmla="*/ 219 h 451"/>
                <a:gd name="T48" fmla="*/ 87 w 225"/>
                <a:gd name="T49" fmla="*/ 219 h 451"/>
                <a:gd name="T50" fmla="*/ 85 w 225"/>
                <a:gd name="T51" fmla="*/ 205 h 451"/>
                <a:gd name="T52" fmla="*/ 85 w 225"/>
                <a:gd name="T53" fmla="*/ 194 h 451"/>
                <a:gd name="T54" fmla="*/ 79 w 225"/>
                <a:gd name="T55" fmla="*/ 189 h 451"/>
                <a:gd name="T56" fmla="*/ 78 w 225"/>
                <a:gd name="T57" fmla="*/ 177 h 451"/>
                <a:gd name="T58" fmla="*/ 54 w 225"/>
                <a:gd name="T59" fmla="*/ 179 h 451"/>
                <a:gd name="T60" fmla="*/ 58 w 225"/>
                <a:gd name="T61" fmla="*/ 154 h 451"/>
                <a:gd name="T62" fmla="*/ 75 w 225"/>
                <a:gd name="T63" fmla="*/ 147 h 451"/>
                <a:gd name="T64" fmla="*/ 94 w 225"/>
                <a:gd name="T65" fmla="*/ 149 h 451"/>
                <a:gd name="T66" fmla="*/ 102 w 225"/>
                <a:gd name="T67" fmla="*/ 162 h 451"/>
                <a:gd name="T68" fmla="*/ 110 w 225"/>
                <a:gd name="T69" fmla="*/ 165 h 451"/>
                <a:gd name="T70" fmla="*/ 113 w 225"/>
                <a:gd name="T71" fmla="*/ 148 h 451"/>
                <a:gd name="T72" fmla="*/ 137 w 225"/>
                <a:gd name="T73" fmla="*/ 128 h 451"/>
                <a:gd name="T74" fmla="*/ 163 w 225"/>
                <a:gd name="T75" fmla="*/ 110 h 451"/>
                <a:gd name="T76" fmla="*/ 186 w 225"/>
                <a:gd name="T77" fmla="*/ 104 h 451"/>
                <a:gd name="T78" fmla="*/ 185 w 225"/>
                <a:gd name="T79" fmla="*/ 91 h 451"/>
                <a:gd name="T80" fmla="*/ 214 w 225"/>
                <a:gd name="T81" fmla="*/ 81 h 451"/>
                <a:gd name="T82" fmla="*/ 189 w 225"/>
                <a:gd name="T83" fmla="*/ 54 h 451"/>
                <a:gd name="T84" fmla="*/ 165 w 225"/>
                <a:gd name="T85" fmla="*/ 68 h 451"/>
                <a:gd name="T86" fmla="*/ 149 w 225"/>
                <a:gd name="T87" fmla="*/ 76 h 451"/>
                <a:gd name="T88" fmla="*/ 137 w 225"/>
                <a:gd name="T89" fmla="*/ 60 h 451"/>
                <a:gd name="T90" fmla="*/ 128 w 225"/>
                <a:gd name="T91" fmla="*/ 49 h 451"/>
                <a:gd name="T92" fmla="*/ 148 w 225"/>
                <a:gd name="T93" fmla="*/ 39 h 451"/>
                <a:gd name="T94" fmla="*/ 167 w 225"/>
                <a:gd name="T95" fmla="*/ 37 h 451"/>
                <a:gd name="T96" fmla="*/ 171 w 225"/>
                <a:gd name="T97" fmla="*/ 29 h 451"/>
                <a:gd name="T98" fmla="*/ 165 w 225"/>
                <a:gd name="T99" fmla="*/ 16 h 451"/>
                <a:gd name="T100" fmla="*/ 154 w 225"/>
                <a:gd name="T101" fmla="*/ 18 h 451"/>
                <a:gd name="T102" fmla="*/ 142 w 225"/>
                <a:gd name="T103" fmla="*/ 22 h 451"/>
                <a:gd name="T104" fmla="*/ 138 w 225"/>
                <a:gd name="T105" fmla="*/ 13 h 451"/>
                <a:gd name="T106" fmla="*/ 122 w 225"/>
                <a:gd name="T107" fmla="*/ 5 h 451"/>
                <a:gd name="T108" fmla="*/ 110 w 225"/>
                <a:gd name="T109" fmla="*/ 0 h 451"/>
                <a:gd name="T110" fmla="*/ 100 w 225"/>
                <a:gd name="T111" fmla="*/ 10 h 451"/>
                <a:gd name="T112" fmla="*/ 86 w 225"/>
                <a:gd name="T113" fmla="*/ 12 h 451"/>
                <a:gd name="T114" fmla="*/ 70 w 225"/>
                <a:gd name="T115" fmla="*/ 11 h 451"/>
                <a:gd name="T116" fmla="*/ 53 w 225"/>
                <a:gd name="T117" fmla="*/ 7 h 451"/>
                <a:gd name="T118" fmla="*/ 38 w 225"/>
                <a:gd name="T119" fmla="*/ 18 h 451"/>
                <a:gd name="T120" fmla="*/ 24 w 225"/>
                <a:gd name="T121" fmla="*/ 29 h 451"/>
                <a:gd name="T122" fmla="*/ 23 w 225"/>
                <a:gd name="T123" fmla="*/ 47 h 451"/>
                <a:gd name="T124" fmla="*/ 13 w 225"/>
                <a:gd name="T125" fmla="*/ 8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451">
                  <a:moveTo>
                    <a:pt x="13" y="83"/>
                  </a:moveTo>
                  <a:lnTo>
                    <a:pt x="0" y="104"/>
                  </a:lnTo>
                  <a:lnTo>
                    <a:pt x="2" y="122"/>
                  </a:lnTo>
                  <a:lnTo>
                    <a:pt x="8" y="135"/>
                  </a:lnTo>
                  <a:lnTo>
                    <a:pt x="13" y="139"/>
                  </a:lnTo>
                  <a:lnTo>
                    <a:pt x="13" y="149"/>
                  </a:lnTo>
                  <a:lnTo>
                    <a:pt x="13" y="158"/>
                  </a:lnTo>
                  <a:lnTo>
                    <a:pt x="15" y="167"/>
                  </a:lnTo>
                  <a:lnTo>
                    <a:pt x="18" y="174"/>
                  </a:lnTo>
                  <a:lnTo>
                    <a:pt x="23" y="182"/>
                  </a:lnTo>
                  <a:lnTo>
                    <a:pt x="29" y="188"/>
                  </a:lnTo>
                  <a:lnTo>
                    <a:pt x="38" y="193"/>
                  </a:lnTo>
                  <a:lnTo>
                    <a:pt x="49" y="196"/>
                  </a:lnTo>
                  <a:lnTo>
                    <a:pt x="64" y="206"/>
                  </a:lnTo>
                  <a:lnTo>
                    <a:pt x="69" y="215"/>
                  </a:lnTo>
                  <a:lnTo>
                    <a:pt x="73" y="224"/>
                  </a:lnTo>
                  <a:lnTo>
                    <a:pt x="81" y="227"/>
                  </a:lnTo>
                  <a:lnTo>
                    <a:pt x="92" y="228"/>
                  </a:lnTo>
                  <a:lnTo>
                    <a:pt x="97" y="231"/>
                  </a:lnTo>
                  <a:lnTo>
                    <a:pt x="95" y="237"/>
                  </a:lnTo>
                  <a:lnTo>
                    <a:pt x="84" y="246"/>
                  </a:lnTo>
                  <a:lnTo>
                    <a:pt x="78" y="252"/>
                  </a:lnTo>
                  <a:lnTo>
                    <a:pt x="75" y="262"/>
                  </a:lnTo>
                  <a:lnTo>
                    <a:pt x="75" y="272"/>
                  </a:lnTo>
                  <a:lnTo>
                    <a:pt x="78" y="282"/>
                  </a:lnTo>
                  <a:lnTo>
                    <a:pt x="81" y="292"/>
                  </a:lnTo>
                  <a:lnTo>
                    <a:pt x="86" y="301"/>
                  </a:lnTo>
                  <a:lnTo>
                    <a:pt x="94" y="310"/>
                  </a:lnTo>
                  <a:lnTo>
                    <a:pt x="101" y="315"/>
                  </a:lnTo>
                  <a:lnTo>
                    <a:pt x="110" y="331"/>
                  </a:lnTo>
                  <a:lnTo>
                    <a:pt x="110" y="357"/>
                  </a:lnTo>
                  <a:lnTo>
                    <a:pt x="107" y="389"/>
                  </a:lnTo>
                  <a:lnTo>
                    <a:pt x="108" y="420"/>
                  </a:lnTo>
                  <a:lnTo>
                    <a:pt x="115" y="441"/>
                  </a:lnTo>
                  <a:lnTo>
                    <a:pt x="126" y="450"/>
                  </a:lnTo>
                  <a:lnTo>
                    <a:pt x="134" y="451"/>
                  </a:lnTo>
                  <a:lnTo>
                    <a:pt x="138" y="451"/>
                  </a:lnTo>
                  <a:lnTo>
                    <a:pt x="136" y="442"/>
                  </a:lnTo>
                  <a:lnTo>
                    <a:pt x="131" y="427"/>
                  </a:lnTo>
                  <a:lnTo>
                    <a:pt x="132" y="411"/>
                  </a:lnTo>
                  <a:lnTo>
                    <a:pt x="144" y="402"/>
                  </a:lnTo>
                  <a:lnTo>
                    <a:pt x="153" y="398"/>
                  </a:lnTo>
                  <a:lnTo>
                    <a:pt x="158" y="392"/>
                  </a:lnTo>
                  <a:lnTo>
                    <a:pt x="162" y="384"/>
                  </a:lnTo>
                  <a:lnTo>
                    <a:pt x="165" y="378"/>
                  </a:lnTo>
                  <a:lnTo>
                    <a:pt x="169" y="371"/>
                  </a:lnTo>
                  <a:lnTo>
                    <a:pt x="173" y="363"/>
                  </a:lnTo>
                  <a:lnTo>
                    <a:pt x="178" y="358"/>
                  </a:lnTo>
                  <a:lnTo>
                    <a:pt x="186" y="355"/>
                  </a:lnTo>
                  <a:lnTo>
                    <a:pt x="199" y="347"/>
                  </a:lnTo>
                  <a:lnTo>
                    <a:pt x="204" y="336"/>
                  </a:lnTo>
                  <a:lnTo>
                    <a:pt x="209" y="322"/>
                  </a:lnTo>
                  <a:lnTo>
                    <a:pt x="220" y="308"/>
                  </a:lnTo>
                  <a:lnTo>
                    <a:pt x="225" y="300"/>
                  </a:lnTo>
                  <a:lnTo>
                    <a:pt x="225" y="294"/>
                  </a:lnTo>
                  <a:lnTo>
                    <a:pt x="221" y="289"/>
                  </a:lnTo>
                  <a:lnTo>
                    <a:pt x="215" y="283"/>
                  </a:lnTo>
                  <a:lnTo>
                    <a:pt x="206" y="278"/>
                  </a:lnTo>
                  <a:lnTo>
                    <a:pt x="199" y="273"/>
                  </a:lnTo>
                  <a:lnTo>
                    <a:pt x="191" y="268"/>
                  </a:lnTo>
                  <a:lnTo>
                    <a:pt x="188" y="262"/>
                  </a:lnTo>
                  <a:lnTo>
                    <a:pt x="180" y="251"/>
                  </a:lnTo>
                  <a:lnTo>
                    <a:pt x="171" y="242"/>
                  </a:lnTo>
                  <a:lnTo>
                    <a:pt x="162" y="235"/>
                  </a:lnTo>
                  <a:lnTo>
                    <a:pt x="154" y="227"/>
                  </a:lnTo>
                  <a:lnTo>
                    <a:pt x="150" y="224"/>
                  </a:lnTo>
                  <a:lnTo>
                    <a:pt x="144" y="221"/>
                  </a:lnTo>
                  <a:lnTo>
                    <a:pt x="136" y="220"/>
                  </a:lnTo>
                  <a:lnTo>
                    <a:pt x="127" y="219"/>
                  </a:lnTo>
                  <a:lnTo>
                    <a:pt x="118" y="219"/>
                  </a:lnTo>
                  <a:lnTo>
                    <a:pt x="110" y="219"/>
                  </a:lnTo>
                  <a:lnTo>
                    <a:pt x="104" y="219"/>
                  </a:lnTo>
                  <a:lnTo>
                    <a:pt x="100" y="220"/>
                  </a:lnTo>
                  <a:lnTo>
                    <a:pt x="94" y="220"/>
                  </a:lnTo>
                  <a:lnTo>
                    <a:pt x="87" y="219"/>
                  </a:lnTo>
                  <a:lnTo>
                    <a:pt x="82" y="215"/>
                  </a:lnTo>
                  <a:lnTo>
                    <a:pt x="82" y="210"/>
                  </a:lnTo>
                  <a:lnTo>
                    <a:pt x="85" y="205"/>
                  </a:lnTo>
                  <a:lnTo>
                    <a:pt x="89" y="200"/>
                  </a:lnTo>
                  <a:lnTo>
                    <a:pt x="90" y="196"/>
                  </a:lnTo>
                  <a:lnTo>
                    <a:pt x="85" y="194"/>
                  </a:lnTo>
                  <a:lnTo>
                    <a:pt x="79" y="193"/>
                  </a:lnTo>
                  <a:lnTo>
                    <a:pt x="78" y="193"/>
                  </a:lnTo>
                  <a:lnTo>
                    <a:pt x="79" y="189"/>
                  </a:lnTo>
                  <a:lnTo>
                    <a:pt x="81" y="180"/>
                  </a:lnTo>
                  <a:lnTo>
                    <a:pt x="81" y="175"/>
                  </a:lnTo>
                  <a:lnTo>
                    <a:pt x="78" y="177"/>
                  </a:lnTo>
                  <a:lnTo>
                    <a:pt x="71" y="182"/>
                  </a:lnTo>
                  <a:lnTo>
                    <a:pt x="61" y="183"/>
                  </a:lnTo>
                  <a:lnTo>
                    <a:pt x="54" y="179"/>
                  </a:lnTo>
                  <a:lnTo>
                    <a:pt x="50" y="172"/>
                  </a:lnTo>
                  <a:lnTo>
                    <a:pt x="53" y="164"/>
                  </a:lnTo>
                  <a:lnTo>
                    <a:pt x="58" y="154"/>
                  </a:lnTo>
                  <a:lnTo>
                    <a:pt x="63" y="151"/>
                  </a:lnTo>
                  <a:lnTo>
                    <a:pt x="68" y="148"/>
                  </a:lnTo>
                  <a:lnTo>
                    <a:pt x="75" y="147"/>
                  </a:lnTo>
                  <a:lnTo>
                    <a:pt x="81" y="147"/>
                  </a:lnTo>
                  <a:lnTo>
                    <a:pt x="87" y="148"/>
                  </a:lnTo>
                  <a:lnTo>
                    <a:pt x="94" y="149"/>
                  </a:lnTo>
                  <a:lnTo>
                    <a:pt x="97" y="152"/>
                  </a:lnTo>
                  <a:lnTo>
                    <a:pt x="100" y="156"/>
                  </a:lnTo>
                  <a:lnTo>
                    <a:pt x="102" y="162"/>
                  </a:lnTo>
                  <a:lnTo>
                    <a:pt x="105" y="167"/>
                  </a:lnTo>
                  <a:lnTo>
                    <a:pt x="108" y="168"/>
                  </a:lnTo>
                  <a:lnTo>
                    <a:pt x="110" y="165"/>
                  </a:lnTo>
                  <a:lnTo>
                    <a:pt x="110" y="159"/>
                  </a:lnTo>
                  <a:lnTo>
                    <a:pt x="111" y="154"/>
                  </a:lnTo>
                  <a:lnTo>
                    <a:pt x="113" y="148"/>
                  </a:lnTo>
                  <a:lnTo>
                    <a:pt x="121" y="143"/>
                  </a:lnTo>
                  <a:lnTo>
                    <a:pt x="129" y="137"/>
                  </a:lnTo>
                  <a:lnTo>
                    <a:pt x="137" y="128"/>
                  </a:lnTo>
                  <a:lnTo>
                    <a:pt x="143" y="121"/>
                  </a:lnTo>
                  <a:lnTo>
                    <a:pt x="153" y="114"/>
                  </a:lnTo>
                  <a:lnTo>
                    <a:pt x="163" y="110"/>
                  </a:lnTo>
                  <a:lnTo>
                    <a:pt x="174" y="109"/>
                  </a:lnTo>
                  <a:lnTo>
                    <a:pt x="181" y="107"/>
                  </a:lnTo>
                  <a:lnTo>
                    <a:pt x="186" y="104"/>
                  </a:lnTo>
                  <a:lnTo>
                    <a:pt x="185" y="97"/>
                  </a:lnTo>
                  <a:lnTo>
                    <a:pt x="184" y="94"/>
                  </a:lnTo>
                  <a:lnTo>
                    <a:pt x="185" y="91"/>
                  </a:lnTo>
                  <a:lnTo>
                    <a:pt x="199" y="91"/>
                  </a:lnTo>
                  <a:lnTo>
                    <a:pt x="212" y="89"/>
                  </a:lnTo>
                  <a:lnTo>
                    <a:pt x="214" y="81"/>
                  </a:lnTo>
                  <a:lnTo>
                    <a:pt x="206" y="70"/>
                  </a:lnTo>
                  <a:lnTo>
                    <a:pt x="197" y="60"/>
                  </a:lnTo>
                  <a:lnTo>
                    <a:pt x="189" y="54"/>
                  </a:lnTo>
                  <a:lnTo>
                    <a:pt x="181" y="53"/>
                  </a:lnTo>
                  <a:lnTo>
                    <a:pt x="173" y="58"/>
                  </a:lnTo>
                  <a:lnTo>
                    <a:pt x="165" y="68"/>
                  </a:lnTo>
                  <a:lnTo>
                    <a:pt x="158" y="76"/>
                  </a:lnTo>
                  <a:lnTo>
                    <a:pt x="153" y="79"/>
                  </a:lnTo>
                  <a:lnTo>
                    <a:pt x="149" y="76"/>
                  </a:lnTo>
                  <a:lnTo>
                    <a:pt x="148" y="68"/>
                  </a:lnTo>
                  <a:lnTo>
                    <a:pt x="144" y="62"/>
                  </a:lnTo>
                  <a:lnTo>
                    <a:pt x="137" y="60"/>
                  </a:lnTo>
                  <a:lnTo>
                    <a:pt x="129" y="60"/>
                  </a:lnTo>
                  <a:lnTo>
                    <a:pt x="126" y="54"/>
                  </a:lnTo>
                  <a:lnTo>
                    <a:pt x="128" y="49"/>
                  </a:lnTo>
                  <a:lnTo>
                    <a:pt x="132" y="46"/>
                  </a:lnTo>
                  <a:lnTo>
                    <a:pt x="139" y="42"/>
                  </a:lnTo>
                  <a:lnTo>
                    <a:pt x="148" y="39"/>
                  </a:lnTo>
                  <a:lnTo>
                    <a:pt x="155" y="38"/>
                  </a:lnTo>
                  <a:lnTo>
                    <a:pt x="163" y="37"/>
                  </a:lnTo>
                  <a:lnTo>
                    <a:pt x="167" y="37"/>
                  </a:lnTo>
                  <a:lnTo>
                    <a:pt x="169" y="37"/>
                  </a:lnTo>
                  <a:lnTo>
                    <a:pt x="175" y="34"/>
                  </a:lnTo>
                  <a:lnTo>
                    <a:pt x="171" y="29"/>
                  </a:lnTo>
                  <a:lnTo>
                    <a:pt x="167" y="25"/>
                  </a:lnTo>
                  <a:lnTo>
                    <a:pt x="165" y="20"/>
                  </a:lnTo>
                  <a:lnTo>
                    <a:pt x="165" y="16"/>
                  </a:lnTo>
                  <a:lnTo>
                    <a:pt x="162" y="13"/>
                  </a:lnTo>
                  <a:lnTo>
                    <a:pt x="157" y="13"/>
                  </a:lnTo>
                  <a:lnTo>
                    <a:pt x="154" y="18"/>
                  </a:lnTo>
                  <a:lnTo>
                    <a:pt x="152" y="23"/>
                  </a:lnTo>
                  <a:lnTo>
                    <a:pt x="147" y="25"/>
                  </a:lnTo>
                  <a:lnTo>
                    <a:pt x="142" y="22"/>
                  </a:lnTo>
                  <a:lnTo>
                    <a:pt x="143" y="17"/>
                  </a:lnTo>
                  <a:lnTo>
                    <a:pt x="144" y="13"/>
                  </a:lnTo>
                  <a:lnTo>
                    <a:pt x="138" y="13"/>
                  </a:lnTo>
                  <a:lnTo>
                    <a:pt x="131" y="12"/>
                  </a:lnTo>
                  <a:lnTo>
                    <a:pt x="125" y="10"/>
                  </a:lnTo>
                  <a:lnTo>
                    <a:pt x="122" y="5"/>
                  </a:lnTo>
                  <a:lnTo>
                    <a:pt x="122" y="2"/>
                  </a:lnTo>
                  <a:lnTo>
                    <a:pt x="118" y="0"/>
                  </a:lnTo>
                  <a:lnTo>
                    <a:pt x="110" y="0"/>
                  </a:lnTo>
                  <a:lnTo>
                    <a:pt x="104" y="2"/>
                  </a:lnTo>
                  <a:lnTo>
                    <a:pt x="102" y="6"/>
                  </a:lnTo>
                  <a:lnTo>
                    <a:pt x="100" y="10"/>
                  </a:lnTo>
                  <a:lnTo>
                    <a:pt x="94" y="12"/>
                  </a:lnTo>
                  <a:lnTo>
                    <a:pt x="90" y="12"/>
                  </a:lnTo>
                  <a:lnTo>
                    <a:pt x="86" y="12"/>
                  </a:lnTo>
                  <a:lnTo>
                    <a:pt x="81" y="12"/>
                  </a:lnTo>
                  <a:lnTo>
                    <a:pt x="76" y="11"/>
                  </a:lnTo>
                  <a:lnTo>
                    <a:pt x="70" y="11"/>
                  </a:lnTo>
                  <a:lnTo>
                    <a:pt x="65" y="10"/>
                  </a:lnTo>
                  <a:lnTo>
                    <a:pt x="59" y="8"/>
                  </a:lnTo>
                  <a:lnTo>
                    <a:pt x="53" y="7"/>
                  </a:lnTo>
                  <a:lnTo>
                    <a:pt x="48" y="11"/>
                  </a:lnTo>
                  <a:lnTo>
                    <a:pt x="43" y="15"/>
                  </a:lnTo>
                  <a:lnTo>
                    <a:pt x="38" y="18"/>
                  </a:lnTo>
                  <a:lnTo>
                    <a:pt x="33" y="22"/>
                  </a:lnTo>
                  <a:lnTo>
                    <a:pt x="29" y="26"/>
                  </a:lnTo>
                  <a:lnTo>
                    <a:pt x="24" y="29"/>
                  </a:lnTo>
                  <a:lnTo>
                    <a:pt x="19" y="34"/>
                  </a:lnTo>
                  <a:lnTo>
                    <a:pt x="16" y="38"/>
                  </a:lnTo>
                  <a:lnTo>
                    <a:pt x="23" y="47"/>
                  </a:lnTo>
                  <a:lnTo>
                    <a:pt x="26" y="58"/>
                  </a:lnTo>
                  <a:lnTo>
                    <a:pt x="23" y="70"/>
                  </a:lnTo>
                  <a:lnTo>
                    <a:pt x="13" y="83"/>
                  </a:lnTo>
                  <a:close/>
                </a:path>
              </a:pathLst>
            </a:custGeom>
            <a:solidFill>
              <a:srgbClr val="8C6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3406" y="3425"/>
              <a:ext cx="189" cy="264"/>
            </a:xfrm>
            <a:custGeom>
              <a:avLst/>
              <a:gdLst>
                <a:gd name="T0" fmla="*/ 170 w 189"/>
                <a:gd name="T1" fmla="*/ 62 h 264"/>
                <a:gd name="T2" fmla="*/ 170 w 189"/>
                <a:gd name="T3" fmla="*/ 62 h 264"/>
                <a:gd name="T4" fmla="*/ 164 w 189"/>
                <a:gd name="T5" fmla="*/ 55 h 264"/>
                <a:gd name="T6" fmla="*/ 161 w 189"/>
                <a:gd name="T7" fmla="*/ 44 h 264"/>
                <a:gd name="T8" fmla="*/ 159 w 189"/>
                <a:gd name="T9" fmla="*/ 36 h 264"/>
                <a:gd name="T10" fmla="*/ 149 w 189"/>
                <a:gd name="T11" fmla="*/ 31 h 264"/>
                <a:gd name="T12" fmla="*/ 138 w 189"/>
                <a:gd name="T13" fmla="*/ 28 h 264"/>
                <a:gd name="T14" fmla="*/ 126 w 189"/>
                <a:gd name="T15" fmla="*/ 30 h 264"/>
                <a:gd name="T16" fmla="*/ 115 w 189"/>
                <a:gd name="T17" fmla="*/ 31 h 264"/>
                <a:gd name="T18" fmla="*/ 105 w 189"/>
                <a:gd name="T19" fmla="*/ 22 h 264"/>
                <a:gd name="T20" fmla="*/ 95 w 189"/>
                <a:gd name="T21" fmla="*/ 9 h 264"/>
                <a:gd name="T22" fmla="*/ 80 w 189"/>
                <a:gd name="T23" fmla="*/ 0 h 264"/>
                <a:gd name="T24" fmla="*/ 67 w 189"/>
                <a:gd name="T25" fmla="*/ 4 h 264"/>
                <a:gd name="T26" fmla="*/ 60 w 189"/>
                <a:gd name="T27" fmla="*/ 9 h 264"/>
                <a:gd name="T28" fmla="*/ 53 w 189"/>
                <a:gd name="T29" fmla="*/ 7 h 264"/>
                <a:gd name="T30" fmla="*/ 52 w 189"/>
                <a:gd name="T31" fmla="*/ 7 h 264"/>
                <a:gd name="T32" fmla="*/ 51 w 189"/>
                <a:gd name="T33" fmla="*/ 7 h 264"/>
                <a:gd name="T34" fmla="*/ 49 w 189"/>
                <a:gd name="T35" fmla="*/ 7 h 264"/>
                <a:gd name="T36" fmla="*/ 46 w 189"/>
                <a:gd name="T37" fmla="*/ 10 h 264"/>
                <a:gd name="T38" fmla="*/ 33 w 189"/>
                <a:gd name="T39" fmla="*/ 18 h 264"/>
                <a:gd name="T40" fmla="*/ 17 w 189"/>
                <a:gd name="T41" fmla="*/ 34 h 264"/>
                <a:gd name="T42" fmla="*/ 4 w 189"/>
                <a:gd name="T43" fmla="*/ 55 h 264"/>
                <a:gd name="T44" fmla="*/ 0 w 189"/>
                <a:gd name="T45" fmla="*/ 80 h 264"/>
                <a:gd name="T46" fmla="*/ 5 w 189"/>
                <a:gd name="T47" fmla="*/ 99 h 264"/>
                <a:gd name="T48" fmla="*/ 15 w 189"/>
                <a:gd name="T49" fmla="*/ 110 h 264"/>
                <a:gd name="T50" fmla="*/ 31 w 189"/>
                <a:gd name="T51" fmla="*/ 115 h 264"/>
                <a:gd name="T52" fmla="*/ 48 w 189"/>
                <a:gd name="T53" fmla="*/ 115 h 264"/>
                <a:gd name="T54" fmla="*/ 68 w 189"/>
                <a:gd name="T55" fmla="*/ 122 h 264"/>
                <a:gd name="T56" fmla="*/ 81 w 189"/>
                <a:gd name="T57" fmla="*/ 138 h 264"/>
                <a:gd name="T58" fmla="*/ 85 w 189"/>
                <a:gd name="T59" fmla="*/ 162 h 264"/>
                <a:gd name="T60" fmla="*/ 78 w 189"/>
                <a:gd name="T61" fmla="*/ 189 h 264"/>
                <a:gd name="T62" fmla="*/ 78 w 189"/>
                <a:gd name="T63" fmla="*/ 219 h 264"/>
                <a:gd name="T64" fmla="*/ 85 w 189"/>
                <a:gd name="T65" fmla="*/ 246 h 264"/>
                <a:gd name="T66" fmla="*/ 99 w 189"/>
                <a:gd name="T67" fmla="*/ 262 h 264"/>
                <a:gd name="T68" fmla="*/ 115 w 189"/>
                <a:gd name="T69" fmla="*/ 256 h 264"/>
                <a:gd name="T70" fmla="*/ 130 w 189"/>
                <a:gd name="T71" fmla="*/ 240 h 264"/>
                <a:gd name="T72" fmla="*/ 144 w 189"/>
                <a:gd name="T73" fmla="*/ 221 h 264"/>
                <a:gd name="T74" fmla="*/ 157 w 189"/>
                <a:gd name="T75" fmla="*/ 200 h 264"/>
                <a:gd name="T76" fmla="*/ 163 w 189"/>
                <a:gd name="T77" fmla="*/ 186 h 264"/>
                <a:gd name="T78" fmla="*/ 163 w 189"/>
                <a:gd name="T79" fmla="*/ 179 h 264"/>
                <a:gd name="T80" fmla="*/ 162 w 189"/>
                <a:gd name="T81" fmla="*/ 164 h 264"/>
                <a:gd name="T82" fmla="*/ 173 w 189"/>
                <a:gd name="T83" fmla="*/ 147 h 264"/>
                <a:gd name="T84" fmla="*/ 183 w 189"/>
                <a:gd name="T85" fmla="*/ 131 h 264"/>
                <a:gd name="T86" fmla="*/ 187 w 189"/>
                <a:gd name="T87" fmla="*/ 116 h 264"/>
                <a:gd name="T88" fmla="*/ 188 w 189"/>
                <a:gd name="T89" fmla="*/ 106 h 264"/>
                <a:gd name="T90" fmla="*/ 188 w 189"/>
                <a:gd name="T91" fmla="*/ 105 h 264"/>
                <a:gd name="T92" fmla="*/ 182 w 189"/>
                <a:gd name="T93" fmla="*/ 96 h 264"/>
                <a:gd name="T94" fmla="*/ 172 w 189"/>
                <a:gd name="T95" fmla="*/ 7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 h="264">
                  <a:moveTo>
                    <a:pt x="170" y="62"/>
                  </a:moveTo>
                  <a:lnTo>
                    <a:pt x="170" y="62"/>
                  </a:lnTo>
                  <a:lnTo>
                    <a:pt x="170" y="62"/>
                  </a:lnTo>
                  <a:lnTo>
                    <a:pt x="170" y="62"/>
                  </a:lnTo>
                  <a:lnTo>
                    <a:pt x="170" y="62"/>
                  </a:lnTo>
                  <a:lnTo>
                    <a:pt x="164" y="55"/>
                  </a:lnTo>
                  <a:lnTo>
                    <a:pt x="162" y="51"/>
                  </a:lnTo>
                  <a:lnTo>
                    <a:pt x="161" y="44"/>
                  </a:lnTo>
                  <a:lnTo>
                    <a:pt x="164" y="39"/>
                  </a:lnTo>
                  <a:lnTo>
                    <a:pt x="159" y="36"/>
                  </a:lnTo>
                  <a:lnTo>
                    <a:pt x="154" y="33"/>
                  </a:lnTo>
                  <a:lnTo>
                    <a:pt x="149" y="31"/>
                  </a:lnTo>
                  <a:lnTo>
                    <a:pt x="143" y="30"/>
                  </a:lnTo>
                  <a:lnTo>
                    <a:pt x="138" y="28"/>
                  </a:lnTo>
                  <a:lnTo>
                    <a:pt x="132" y="28"/>
                  </a:lnTo>
                  <a:lnTo>
                    <a:pt x="126" y="30"/>
                  </a:lnTo>
                  <a:lnTo>
                    <a:pt x="121" y="31"/>
                  </a:lnTo>
                  <a:lnTo>
                    <a:pt x="115" y="31"/>
                  </a:lnTo>
                  <a:lnTo>
                    <a:pt x="110" y="27"/>
                  </a:lnTo>
                  <a:lnTo>
                    <a:pt x="105" y="22"/>
                  </a:lnTo>
                  <a:lnTo>
                    <a:pt x="101" y="15"/>
                  </a:lnTo>
                  <a:lnTo>
                    <a:pt x="95" y="9"/>
                  </a:lnTo>
                  <a:lnTo>
                    <a:pt x="89" y="2"/>
                  </a:lnTo>
                  <a:lnTo>
                    <a:pt x="80" y="0"/>
                  </a:lnTo>
                  <a:lnTo>
                    <a:pt x="69" y="0"/>
                  </a:lnTo>
                  <a:lnTo>
                    <a:pt x="67" y="4"/>
                  </a:lnTo>
                  <a:lnTo>
                    <a:pt x="64" y="7"/>
                  </a:lnTo>
                  <a:lnTo>
                    <a:pt x="60" y="9"/>
                  </a:lnTo>
                  <a:lnTo>
                    <a:pt x="54" y="7"/>
                  </a:lnTo>
                  <a:lnTo>
                    <a:pt x="53" y="7"/>
                  </a:lnTo>
                  <a:lnTo>
                    <a:pt x="53" y="7"/>
                  </a:lnTo>
                  <a:lnTo>
                    <a:pt x="52" y="7"/>
                  </a:lnTo>
                  <a:lnTo>
                    <a:pt x="51" y="6"/>
                  </a:lnTo>
                  <a:lnTo>
                    <a:pt x="51" y="7"/>
                  </a:lnTo>
                  <a:lnTo>
                    <a:pt x="49" y="7"/>
                  </a:lnTo>
                  <a:lnTo>
                    <a:pt x="49" y="7"/>
                  </a:lnTo>
                  <a:lnTo>
                    <a:pt x="48" y="9"/>
                  </a:lnTo>
                  <a:lnTo>
                    <a:pt x="46" y="10"/>
                  </a:lnTo>
                  <a:lnTo>
                    <a:pt x="41" y="13"/>
                  </a:lnTo>
                  <a:lnTo>
                    <a:pt x="33" y="18"/>
                  </a:lnTo>
                  <a:lnTo>
                    <a:pt x="26" y="26"/>
                  </a:lnTo>
                  <a:lnTo>
                    <a:pt x="17" y="34"/>
                  </a:lnTo>
                  <a:lnTo>
                    <a:pt x="9" y="44"/>
                  </a:lnTo>
                  <a:lnTo>
                    <a:pt x="4" y="55"/>
                  </a:lnTo>
                  <a:lnTo>
                    <a:pt x="0" y="68"/>
                  </a:lnTo>
                  <a:lnTo>
                    <a:pt x="0" y="80"/>
                  </a:lnTo>
                  <a:lnTo>
                    <a:pt x="1" y="90"/>
                  </a:lnTo>
                  <a:lnTo>
                    <a:pt x="5" y="99"/>
                  </a:lnTo>
                  <a:lnTo>
                    <a:pt x="9" y="105"/>
                  </a:lnTo>
                  <a:lnTo>
                    <a:pt x="15" y="110"/>
                  </a:lnTo>
                  <a:lnTo>
                    <a:pt x="22" y="114"/>
                  </a:lnTo>
                  <a:lnTo>
                    <a:pt x="31" y="115"/>
                  </a:lnTo>
                  <a:lnTo>
                    <a:pt x="39" y="115"/>
                  </a:lnTo>
                  <a:lnTo>
                    <a:pt x="48" y="115"/>
                  </a:lnTo>
                  <a:lnTo>
                    <a:pt x="58" y="117"/>
                  </a:lnTo>
                  <a:lnTo>
                    <a:pt x="68" y="122"/>
                  </a:lnTo>
                  <a:lnTo>
                    <a:pt x="75" y="128"/>
                  </a:lnTo>
                  <a:lnTo>
                    <a:pt x="81" y="138"/>
                  </a:lnTo>
                  <a:lnTo>
                    <a:pt x="85" y="148"/>
                  </a:lnTo>
                  <a:lnTo>
                    <a:pt x="85" y="162"/>
                  </a:lnTo>
                  <a:lnTo>
                    <a:pt x="81" y="175"/>
                  </a:lnTo>
                  <a:lnTo>
                    <a:pt x="78" y="189"/>
                  </a:lnTo>
                  <a:lnTo>
                    <a:pt x="77" y="204"/>
                  </a:lnTo>
                  <a:lnTo>
                    <a:pt x="78" y="219"/>
                  </a:lnTo>
                  <a:lnTo>
                    <a:pt x="80" y="233"/>
                  </a:lnTo>
                  <a:lnTo>
                    <a:pt x="85" y="246"/>
                  </a:lnTo>
                  <a:lnTo>
                    <a:pt x="91" y="256"/>
                  </a:lnTo>
                  <a:lnTo>
                    <a:pt x="99" y="262"/>
                  </a:lnTo>
                  <a:lnTo>
                    <a:pt x="106" y="264"/>
                  </a:lnTo>
                  <a:lnTo>
                    <a:pt x="115" y="256"/>
                  </a:lnTo>
                  <a:lnTo>
                    <a:pt x="122" y="248"/>
                  </a:lnTo>
                  <a:lnTo>
                    <a:pt x="130" y="240"/>
                  </a:lnTo>
                  <a:lnTo>
                    <a:pt x="137" y="230"/>
                  </a:lnTo>
                  <a:lnTo>
                    <a:pt x="144" y="221"/>
                  </a:lnTo>
                  <a:lnTo>
                    <a:pt x="151" y="211"/>
                  </a:lnTo>
                  <a:lnTo>
                    <a:pt x="157" y="200"/>
                  </a:lnTo>
                  <a:lnTo>
                    <a:pt x="162" y="190"/>
                  </a:lnTo>
                  <a:lnTo>
                    <a:pt x="163" y="186"/>
                  </a:lnTo>
                  <a:lnTo>
                    <a:pt x="163" y="183"/>
                  </a:lnTo>
                  <a:lnTo>
                    <a:pt x="163" y="179"/>
                  </a:lnTo>
                  <a:lnTo>
                    <a:pt x="162" y="174"/>
                  </a:lnTo>
                  <a:lnTo>
                    <a:pt x="162" y="164"/>
                  </a:lnTo>
                  <a:lnTo>
                    <a:pt x="167" y="156"/>
                  </a:lnTo>
                  <a:lnTo>
                    <a:pt x="173" y="147"/>
                  </a:lnTo>
                  <a:lnTo>
                    <a:pt x="182" y="138"/>
                  </a:lnTo>
                  <a:lnTo>
                    <a:pt x="183" y="131"/>
                  </a:lnTo>
                  <a:lnTo>
                    <a:pt x="185" y="123"/>
                  </a:lnTo>
                  <a:lnTo>
                    <a:pt x="187" y="116"/>
                  </a:lnTo>
                  <a:lnTo>
                    <a:pt x="188" y="107"/>
                  </a:lnTo>
                  <a:lnTo>
                    <a:pt x="188" y="106"/>
                  </a:lnTo>
                  <a:lnTo>
                    <a:pt x="188" y="106"/>
                  </a:lnTo>
                  <a:lnTo>
                    <a:pt x="188" y="105"/>
                  </a:lnTo>
                  <a:lnTo>
                    <a:pt x="189" y="105"/>
                  </a:lnTo>
                  <a:lnTo>
                    <a:pt x="182" y="96"/>
                  </a:lnTo>
                  <a:lnTo>
                    <a:pt x="175" y="85"/>
                  </a:lnTo>
                  <a:lnTo>
                    <a:pt x="172" y="74"/>
                  </a:lnTo>
                  <a:lnTo>
                    <a:pt x="170" y="62"/>
                  </a:lnTo>
                  <a:close/>
                </a:path>
              </a:pathLst>
            </a:custGeom>
            <a:solidFill>
              <a:srgbClr val="8C6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554" y="3421"/>
              <a:ext cx="42" cy="104"/>
            </a:xfrm>
            <a:custGeom>
              <a:avLst/>
              <a:gdLst>
                <a:gd name="T0" fmla="*/ 3 w 42"/>
                <a:gd name="T1" fmla="*/ 14 h 104"/>
                <a:gd name="T2" fmla="*/ 11 w 42"/>
                <a:gd name="T3" fmla="*/ 22 h 104"/>
                <a:gd name="T4" fmla="*/ 18 w 42"/>
                <a:gd name="T5" fmla="*/ 30 h 104"/>
                <a:gd name="T6" fmla="*/ 20 w 42"/>
                <a:gd name="T7" fmla="*/ 36 h 104"/>
                <a:gd name="T8" fmla="*/ 18 w 42"/>
                <a:gd name="T9" fmla="*/ 42 h 104"/>
                <a:gd name="T10" fmla="*/ 16 w 42"/>
                <a:gd name="T11" fmla="*/ 42 h 104"/>
                <a:gd name="T12" fmla="*/ 16 w 42"/>
                <a:gd name="T13" fmla="*/ 42 h 104"/>
                <a:gd name="T14" fmla="*/ 16 w 42"/>
                <a:gd name="T15" fmla="*/ 42 h 104"/>
                <a:gd name="T16" fmla="*/ 16 w 42"/>
                <a:gd name="T17" fmla="*/ 43 h 104"/>
                <a:gd name="T18" fmla="*/ 19 w 42"/>
                <a:gd name="T19" fmla="*/ 46 h 104"/>
                <a:gd name="T20" fmla="*/ 21 w 42"/>
                <a:gd name="T21" fmla="*/ 50 h 104"/>
                <a:gd name="T22" fmla="*/ 22 w 42"/>
                <a:gd name="T23" fmla="*/ 53 h 104"/>
                <a:gd name="T24" fmla="*/ 22 w 42"/>
                <a:gd name="T25" fmla="*/ 58 h 104"/>
                <a:gd name="T26" fmla="*/ 22 w 42"/>
                <a:gd name="T27" fmla="*/ 59 h 104"/>
                <a:gd name="T28" fmla="*/ 22 w 42"/>
                <a:gd name="T29" fmla="*/ 62 h 104"/>
                <a:gd name="T30" fmla="*/ 22 w 42"/>
                <a:gd name="T31" fmla="*/ 63 h 104"/>
                <a:gd name="T32" fmla="*/ 22 w 42"/>
                <a:gd name="T33" fmla="*/ 66 h 104"/>
                <a:gd name="T34" fmla="*/ 27 w 42"/>
                <a:gd name="T35" fmla="*/ 73 h 104"/>
                <a:gd name="T36" fmla="*/ 30 w 42"/>
                <a:gd name="T37" fmla="*/ 83 h 104"/>
                <a:gd name="T38" fmla="*/ 35 w 42"/>
                <a:gd name="T39" fmla="*/ 94 h 104"/>
                <a:gd name="T40" fmla="*/ 41 w 42"/>
                <a:gd name="T41" fmla="*/ 104 h 104"/>
                <a:gd name="T42" fmla="*/ 42 w 42"/>
                <a:gd name="T43" fmla="*/ 77 h 104"/>
                <a:gd name="T44" fmla="*/ 41 w 42"/>
                <a:gd name="T45" fmla="*/ 50 h 104"/>
                <a:gd name="T46" fmla="*/ 37 w 42"/>
                <a:gd name="T47" fmla="*/ 25 h 104"/>
                <a:gd name="T48" fmla="*/ 31 w 42"/>
                <a:gd name="T49" fmla="*/ 0 h 104"/>
                <a:gd name="T50" fmla="*/ 29 w 42"/>
                <a:gd name="T51" fmla="*/ 3 h 104"/>
                <a:gd name="T52" fmla="*/ 24 w 42"/>
                <a:gd name="T53" fmla="*/ 4 h 104"/>
                <a:gd name="T54" fmla="*/ 18 w 42"/>
                <a:gd name="T55" fmla="*/ 5 h 104"/>
                <a:gd name="T56" fmla="*/ 11 w 42"/>
                <a:gd name="T57" fmla="*/ 5 h 104"/>
                <a:gd name="T58" fmla="*/ 5 w 42"/>
                <a:gd name="T59" fmla="*/ 6 h 104"/>
                <a:gd name="T60" fmla="*/ 1 w 42"/>
                <a:gd name="T61" fmla="*/ 8 h 104"/>
                <a:gd name="T62" fmla="*/ 0 w 42"/>
                <a:gd name="T63" fmla="*/ 10 h 104"/>
                <a:gd name="T64" fmla="*/ 3 w 42"/>
                <a:gd name="T65"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4">
                  <a:moveTo>
                    <a:pt x="3" y="14"/>
                  </a:moveTo>
                  <a:lnTo>
                    <a:pt x="11" y="22"/>
                  </a:lnTo>
                  <a:lnTo>
                    <a:pt x="18" y="30"/>
                  </a:lnTo>
                  <a:lnTo>
                    <a:pt x="20" y="36"/>
                  </a:lnTo>
                  <a:lnTo>
                    <a:pt x="18" y="42"/>
                  </a:lnTo>
                  <a:lnTo>
                    <a:pt x="16" y="42"/>
                  </a:lnTo>
                  <a:lnTo>
                    <a:pt x="16" y="42"/>
                  </a:lnTo>
                  <a:lnTo>
                    <a:pt x="16" y="42"/>
                  </a:lnTo>
                  <a:lnTo>
                    <a:pt x="16" y="43"/>
                  </a:lnTo>
                  <a:lnTo>
                    <a:pt x="19" y="46"/>
                  </a:lnTo>
                  <a:lnTo>
                    <a:pt x="21" y="50"/>
                  </a:lnTo>
                  <a:lnTo>
                    <a:pt x="22" y="53"/>
                  </a:lnTo>
                  <a:lnTo>
                    <a:pt x="22" y="58"/>
                  </a:lnTo>
                  <a:lnTo>
                    <a:pt x="22" y="59"/>
                  </a:lnTo>
                  <a:lnTo>
                    <a:pt x="22" y="62"/>
                  </a:lnTo>
                  <a:lnTo>
                    <a:pt x="22" y="63"/>
                  </a:lnTo>
                  <a:lnTo>
                    <a:pt x="22" y="66"/>
                  </a:lnTo>
                  <a:lnTo>
                    <a:pt x="27" y="73"/>
                  </a:lnTo>
                  <a:lnTo>
                    <a:pt x="30" y="83"/>
                  </a:lnTo>
                  <a:lnTo>
                    <a:pt x="35" y="94"/>
                  </a:lnTo>
                  <a:lnTo>
                    <a:pt x="41" y="104"/>
                  </a:lnTo>
                  <a:lnTo>
                    <a:pt x="42" y="77"/>
                  </a:lnTo>
                  <a:lnTo>
                    <a:pt x="41" y="50"/>
                  </a:lnTo>
                  <a:lnTo>
                    <a:pt x="37" y="25"/>
                  </a:lnTo>
                  <a:lnTo>
                    <a:pt x="31" y="0"/>
                  </a:lnTo>
                  <a:lnTo>
                    <a:pt x="29" y="3"/>
                  </a:lnTo>
                  <a:lnTo>
                    <a:pt x="24" y="4"/>
                  </a:lnTo>
                  <a:lnTo>
                    <a:pt x="18" y="5"/>
                  </a:lnTo>
                  <a:lnTo>
                    <a:pt x="11" y="5"/>
                  </a:lnTo>
                  <a:lnTo>
                    <a:pt x="5" y="6"/>
                  </a:lnTo>
                  <a:lnTo>
                    <a:pt x="1" y="8"/>
                  </a:lnTo>
                  <a:lnTo>
                    <a:pt x="0" y="10"/>
                  </a:lnTo>
                  <a:lnTo>
                    <a:pt x="3" y="14"/>
                  </a:lnTo>
                  <a:close/>
                </a:path>
              </a:pathLst>
            </a:custGeom>
            <a:solidFill>
              <a:srgbClr val="8C6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444" y="3324"/>
              <a:ext cx="140" cy="108"/>
            </a:xfrm>
            <a:custGeom>
              <a:avLst/>
              <a:gdLst>
                <a:gd name="T0" fmla="*/ 69 w 140"/>
                <a:gd name="T1" fmla="*/ 17 h 108"/>
                <a:gd name="T2" fmla="*/ 53 w 140"/>
                <a:gd name="T3" fmla="*/ 28 h 108"/>
                <a:gd name="T4" fmla="*/ 58 w 140"/>
                <a:gd name="T5" fmla="*/ 43 h 108"/>
                <a:gd name="T6" fmla="*/ 74 w 140"/>
                <a:gd name="T7" fmla="*/ 39 h 108"/>
                <a:gd name="T8" fmla="*/ 82 w 140"/>
                <a:gd name="T9" fmla="*/ 28 h 108"/>
                <a:gd name="T10" fmla="*/ 94 w 140"/>
                <a:gd name="T11" fmla="*/ 29 h 108"/>
                <a:gd name="T12" fmla="*/ 93 w 140"/>
                <a:gd name="T13" fmla="*/ 43 h 108"/>
                <a:gd name="T14" fmla="*/ 77 w 140"/>
                <a:gd name="T15" fmla="*/ 53 h 108"/>
                <a:gd name="T16" fmla="*/ 52 w 140"/>
                <a:gd name="T17" fmla="*/ 49 h 108"/>
                <a:gd name="T18" fmla="*/ 40 w 140"/>
                <a:gd name="T19" fmla="*/ 51 h 108"/>
                <a:gd name="T20" fmla="*/ 36 w 140"/>
                <a:gd name="T21" fmla="*/ 54 h 108"/>
                <a:gd name="T22" fmla="*/ 24 w 140"/>
                <a:gd name="T23" fmla="*/ 61 h 108"/>
                <a:gd name="T24" fmla="*/ 22 w 140"/>
                <a:gd name="T25" fmla="*/ 75 h 108"/>
                <a:gd name="T26" fmla="*/ 18 w 140"/>
                <a:gd name="T27" fmla="*/ 79 h 108"/>
                <a:gd name="T28" fmla="*/ 1 w 140"/>
                <a:gd name="T29" fmla="*/ 80 h 108"/>
                <a:gd name="T30" fmla="*/ 4 w 140"/>
                <a:gd name="T31" fmla="*/ 100 h 108"/>
                <a:gd name="T32" fmla="*/ 18 w 140"/>
                <a:gd name="T33" fmla="*/ 105 h 108"/>
                <a:gd name="T34" fmla="*/ 27 w 140"/>
                <a:gd name="T35" fmla="*/ 102 h 108"/>
                <a:gd name="T36" fmla="*/ 32 w 140"/>
                <a:gd name="T37" fmla="*/ 97 h 108"/>
                <a:gd name="T38" fmla="*/ 37 w 140"/>
                <a:gd name="T39" fmla="*/ 90 h 108"/>
                <a:gd name="T40" fmla="*/ 51 w 140"/>
                <a:gd name="T41" fmla="*/ 86 h 108"/>
                <a:gd name="T42" fmla="*/ 68 w 140"/>
                <a:gd name="T43" fmla="*/ 93 h 108"/>
                <a:gd name="T44" fmla="*/ 82 w 140"/>
                <a:gd name="T45" fmla="*/ 106 h 108"/>
                <a:gd name="T46" fmla="*/ 103 w 140"/>
                <a:gd name="T47" fmla="*/ 106 h 108"/>
                <a:gd name="T48" fmla="*/ 116 w 140"/>
                <a:gd name="T49" fmla="*/ 92 h 108"/>
                <a:gd name="T50" fmla="*/ 134 w 140"/>
                <a:gd name="T51" fmla="*/ 90 h 108"/>
                <a:gd name="T52" fmla="*/ 135 w 140"/>
                <a:gd name="T53" fmla="*/ 80 h 108"/>
                <a:gd name="T54" fmla="*/ 124 w 140"/>
                <a:gd name="T55" fmla="*/ 55 h 108"/>
                <a:gd name="T56" fmla="*/ 110 w 140"/>
                <a:gd name="T57" fmla="*/ 32 h 108"/>
                <a:gd name="T58" fmla="*/ 94 w 140"/>
                <a:gd name="T59" fmla="*/ 9 h 108"/>
                <a:gd name="T60" fmla="*/ 83 w 140"/>
                <a:gd name="T61" fmla="*/ 1 h 108"/>
                <a:gd name="T62" fmla="*/ 79 w 140"/>
                <a:gd name="T63"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08">
                  <a:moveTo>
                    <a:pt x="78" y="6"/>
                  </a:moveTo>
                  <a:lnTo>
                    <a:pt x="69" y="17"/>
                  </a:lnTo>
                  <a:lnTo>
                    <a:pt x="60" y="23"/>
                  </a:lnTo>
                  <a:lnTo>
                    <a:pt x="53" y="28"/>
                  </a:lnTo>
                  <a:lnTo>
                    <a:pt x="52" y="34"/>
                  </a:lnTo>
                  <a:lnTo>
                    <a:pt x="58" y="43"/>
                  </a:lnTo>
                  <a:lnTo>
                    <a:pt x="67" y="43"/>
                  </a:lnTo>
                  <a:lnTo>
                    <a:pt x="74" y="39"/>
                  </a:lnTo>
                  <a:lnTo>
                    <a:pt x="78" y="33"/>
                  </a:lnTo>
                  <a:lnTo>
                    <a:pt x="82" y="28"/>
                  </a:lnTo>
                  <a:lnTo>
                    <a:pt x="88" y="27"/>
                  </a:lnTo>
                  <a:lnTo>
                    <a:pt x="94" y="29"/>
                  </a:lnTo>
                  <a:lnTo>
                    <a:pt x="95" y="35"/>
                  </a:lnTo>
                  <a:lnTo>
                    <a:pt x="93" y="43"/>
                  </a:lnTo>
                  <a:lnTo>
                    <a:pt x="87" y="49"/>
                  </a:lnTo>
                  <a:lnTo>
                    <a:pt x="77" y="53"/>
                  </a:lnTo>
                  <a:lnTo>
                    <a:pt x="63" y="51"/>
                  </a:lnTo>
                  <a:lnTo>
                    <a:pt x="52" y="49"/>
                  </a:lnTo>
                  <a:lnTo>
                    <a:pt x="43" y="50"/>
                  </a:lnTo>
                  <a:lnTo>
                    <a:pt x="40" y="51"/>
                  </a:lnTo>
                  <a:lnTo>
                    <a:pt x="39" y="53"/>
                  </a:lnTo>
                  <a:lnTo>
                    <a:pt x="36" y="54"/>
                  </a:lnTo>
                  <a:lnTo>
                    <a:pt x="30" y="56"/>
                  </a:lnTo>
                  <a:lnTo>
                    <a:pt x="24" y="61"/>
                  </a:lnTo>
                  <a:lnTo>
                    <a:pt x="22" y="69"/>
                  </a:lnTo>
                  <a:lnTo>
                    <a:pt x="22" y="75"/>
                  </a:lnTo>
                  <a:lnTo>
                    <a:pt x="21" y="79"/>
                  </a:lnTo>
                  <a:lnTo>
                    <a:pt x="18" y="79"/>
                  </a:lnTo>
                  <a:lnTo>
                    <a:pt x="9" y="77"/>
                  </a:lnTo>
                  <a:lnTo>
                    <a:pt x="1" y="80"/>
                  </a:lnTo>
                  <a:lnTo>
                    <a:pt x="0" y="88"/>
                  </a:lnTo>
                  <a:lnTo>
                    <a:pt x="4" y="100"/>
                  </a:lnTo>
                  <a:lnTo>
                    <a:pt x="13" y="107"/>
                  </a:lnTo>
                  <a:lnTo>
                    <a:pt x="18" y="105"/>
                  </a:lnTo>
                  <a:lnTo>
                    <a:pt x="22" y="103"/>
                  </a:lnTo>
                  <a:lnTo>
                    <a:pt x="27" y="102"/>
                  </a:lnTo>
                  <a:lnTo>
                    <a:pt x="31" y="101"/>
                  </a:lnTo>
                  <a:lnTo>
                    <a:pt x="32" y="97"/>
                  </a:lnTo>
                  <a:lnTo>
                    <a:pt x="35" y="93"/>
                  </a:lnTo>
                  <a:lnTo>
                    <a:pt x="37" y="90"/>
                  </a:lnTo>
                  <a:lnTo>
                    <a:pt x="41" y="87"/>
                  </a:lnTo>
                  <a:lnTo>
                    <a:pt x="51" y="86"/>
                  </a:lnTo>
                  <a:lnTo>
                    <a:pt x="61" y="88"/>
                  </a:lnTo>
                  <a:lnTo>
                    <a:pt x="68" y="93"/>
                  </a:lnTo>
                  <a:lnTo>
                    <a:pt x="74" y="100"/>
                  </a:lnTo>
                  <a:lnTo>
                    <a:pt x="82" y="106"/>
                  </a:lnTo>
                  <a:lnTo>
                    <a:pt x="93" y="108"/>
                  </a:lnTo>
                  <a:lnTo>
                    <a:pt x="103" y="106"/>
                  </a:lnTo>
                  <a:lnTo>
                    <a:pt x="110" y="98"/>
                  </a:lnTo>
                  <a:lnTo>
                    <a:pt x="116" y="92"/>
                  </a:lnTo>
                  <a:lnTo>
                    <a:pt x="125" y="90"/>
                  </a:lnTo>
                  <a:lnTo>
                    <a:pt x="134" y="90"/>
                  </a:lnTo>
                  <a:lnTo>
                    <a:pt x="140" y="92"/>
                  </a:lnTo>
                  <a:lnTo>
                    <a:pt x="135" y="80"/>
                  </a:lnTo>
                  <a:lnTo>
                    <a:pt x="130" y="67"/>
                  </a:lnTo>
                  <a:lnTo>
                    <a:pt x="124" y="55"/>
                  </a:lnTo>
                  <a:lnTo>
                    <a:pt x="118" y="43"/>
                  </a:lnTo>
                  <a:lnTo>
                    <a:pt x="110" y="32"/>
                  </a:lnTo>
                  <a:lnTo>
                    <a:pt x="103" y="21"/>
                  </a:lnTo>
                  <a:lnTo>
                    <a:pt x="94" y="9"/>
                  </a:lnTo>
                  <a:lnTo>
                    <a:pt x="85" y="0"/>
                  </a:lnTo>
                  <a:lnTo>
                    <a:pt x="83" y="1"/>
                  </a:lnTo>
                  <a:lnTo>
                    <a:pt x="81" y="2"/>
                  </a:lnTo>
                  <a:lnTo>
                    <a:pt x="79" y="3"/>
                  </a:lnTo>
                  <a:lnTo>
                    <a:pt x="78" y="6"/>
                  </a:lnTo>
                  <a:close/>
                </a:path>
              </a:pathLst>
            </a:custGeom>
            <a:solidFill>
              <a:srgbClr val="8C6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3567" y="3464"/>
              <a:ext cx="9" cy="23"/>
            </a:xfrm>
            <a:custGeom>
              <a:avLst/>
              <a:gdLst>
                <a:gd name="T0" fmla="*/ 3 w 9"/>
                <a:gd name="T1" fmla="*/ 0 h 23"/>
                <a:gd name="T2" fmla="*/ 0 w 9"/>
                <a:gd name="T3" fmla="*/ 5 h 23"/>
                <a:gd name="T4" fmla="*/ 1 w 9"/>
                <a:gd name="T5" fmla="*/ 12 h 23"/>
                <a:gd name="T6" fmla="*/ 3 w 9"/>
                <a:gd name="T7" fmla="*/ 16 h 23"/>
                <a:gd name="T8" fmla="*/ 9 w 9"/>
                <a:gd name="T9" fmla="*/ 23 h 23"/>
                <a:gd name="T10" fmla="*/ 9 w 9"/>
                <a:gd name="T11" fmla="*/ 23 h 23"/>
                <a:gd name="T12" fmla="*/ 9 w 9"/>
                <a:gd name="T13" fmla="*/ 23 h 23"/>
                <a:gd name="T14" fmla="*/ 9 w 9"/>
                <a:gd name="T15" fmla="*/ 23 h 23"/>
                <a:gd name="T16" fmla="*/ 9 w 9"/>
                <a:gd name="T17" fmla="*/ 23 h 23"/>
                <a:gd name="T18" fmla="*/ 9 w 9"/>
                <a:gd name="T19" fmla="*/ 20 h 23"/>
                <a:gd name="T20" fmla="*/ 9 w 9"/>
                <a:gd name="T21" fmla="*/ 19 h 23"/>
                <a:gd name="T22" fmla="*/ 9 w 9"/>
                <a:gd name="T23" fmla="*/ 16 h 23"/>
                <a:gd name="T24" fmla="*/ 9 w 9"/>
                <a:gd name="T25" fmla="*/ 15 h 23"/>
                <a:gd name="T26" fmla="*/ 9 w 9"/>
                <a:gd name="T27" fmla="*/ 10 h 23"/>
                <a:gd name="T28" fmla="*/ 8 w 9"/>
                <a:gd name="T29" fmla="*/ 7 h 23"/>
                <a:gd name="T30" fmla="*/ 6 w 9"/>
                <a:gd name="T31" fmla="*/ 3 h 23"/>
                <a:gd name="T32" fmla="*/ 3 w 9"/>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3">
                  <a:moveTo>
                    <a:pt x="3" y="0"/>
                  </a:moveTo>
                  <a:lnTo>
                    <a:pt x="0" y="5"/>
                  </a:lnTo>
                  <a:lnTo>
                    <a:pt x="1" y="12"/>
                  </a:lnTo>
                  <a:lnTo>
                    <a:pt x="3" y="16"/>
                  </a:lnTo>
                  <a:lnTo>
                    <a:pt x="9" y="23"/>
                  </a:lnTo>
                  <a:lnTo>
                    <a:pt x="9" y="23"/>
                  </a:lnTo>
                  <a:lnTo>
                    <a:pt x="9" y="23"/>
                  </a:lnTo>
                  <a:lnTo>
                    <a:pt x="9" y="23"/>
                  </a:lnTo>
                  <a:lnTo>
                    <a:pt x="9" y="23"/>
                  </a:lnTo>
                  <a:lnTo>
                    <a:pt x="9" y="20"/>
                  </a:lnTo>
                  <a:lnTo>
                    <a:pt x="9" y="19"/>
                  </a:lnTo>
                  <a:lnTo>
                    <a:pt x="9" y="16"/>
                  </a:lnTo>
                  <a:lnTo>
                    <a:pt x="9" y="15"/>
                  </a:lnTo>
                  <a:lnTo>
                    <a:pt x="9" y="10"/>
                  </a:lnTo>
                  <a:lnTo>
                    <a:pt x="8" y="7"/>
                  </a:lnTo>
                  <a:lnTo>
                    <a:pt x="6" y="3"/>
                  </a:lnTo>
                  <a:lnTo>
                    <a:pt x="3" y="0"/>
                  </a:lnTo>
                  <a:close/>
                </a:path>
              </a:pathLst>
            </a:custGeom>
            <a:solidFill>
              <a:srgbClr val="8C6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3457" y="3425"/>
              <a:ext cx="18" cy="9"/>
            </a:xfrm>
            <a:custGeom>
              <a:avLst/>
              <a:gdLst>
                <a:gd name="T0" fmla="*/ 3 w 18"/>
                <a:gd name="T1" fmla="*/ 7 h 9"/>
                <a:gd name="T2" fmla="*/ 9 w 18"/>
                <a:gd name="T3" fmla="*/ 9 h 9"/>
                <a:gd name="T4" fmla="*/ 13 w 18"/>
                <a:gd name="T5" fmla="*/ 7 h 9"/>
                <a:gd name="T6" fmla="*/ 16 w 18"/>
                <a:gd name="T7" fmla="*/ 4 h 9"/>
                <a:gd name="T8" fmla="*/ 18 w 18"/>
                <a:gd name="T9" fmla="*/ 0 h 9"/>
                <a:gd name="T10" fmla="*/ 14 w 18"/>
                <a:gd name="T11" fmla="*/ 1 h 9"/>
                <a:gd name="T12" fmla="*/ 9 w 18"/>
                <a:gd name="T13" fmla="*/ 2 h 9"/>
                <a:gd name="T14" fmla="*/ 5 w 18"/>
                <a:gd name="T15" fmla="*/ 4 h 9"/>
                <a:gd name="T16" fmla="*/ 0 w 18"/>
                <a:gd name="T17" fmla="*/ 6 h 9"/>
                <a:gd name="T18" fmla="*/ 1 w 18"/>
                <a:gd name="T19" fmla="*/ 7 h 9"/>
                <a:gd name="T20" fmla="*/ 2 w 18"/>
                <a:gd name="T21" fmla="*/ 7 h 9"/>
                <a:gd name="T22" fmla="*/ 2 w 18"/>
                <a:gd name="T23" fmla="*/ 7 h 9"/>
                <a:gd name="T24" fmla="*/ 3 w 18"/>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9">
                  <a:moveTo>
                    <a:pt x="3" y="7"/>
                  </a:moveTo>
                  <a:lnTo>
                    <a:pt x="9" y="9"/>
                  </a:lnTo>
                  <a:lnTo>
                    <a:pt x="13" y="7"/>
                  </a:lnTo>
                  <a:lnTo>
                    <a:pt x="16" y="4"/>
                  </a:lnTo>
                  <a:lnTo>
                    <a:pt x="18" y="0"/>
                  </a:lnTo>
                  <a:lnTo>
                    <a:pt x="14" y="1"/>
                  </a:lnTo>
                  <a:lnTo>
                    <a:pt x="9" y="2"/>
                  </a:lnTo>
                  <a:lnTo>
                    <a:pt x="5" y="4"/>
                  </a:lnTo>
                  <a:lnTo>
                    <a:pt x="0" y="6"/>
                  </a:lnTo>
                  <a:lnTo>
                    <a:pt x="1" y="7"/>
                  </a:lnTo>
                  <a:lnTo>
                    <a:pt x="2" y="7"/>
                  </a:lnTo>
                  <a:lnTo>
                    <a:pt x="2" y="7"/>
                  </a:lnTo>
                  <a:lnTo>
                    <a:pt x="3" y="7"/>
                  </a:lnTo>
                  <a:close/>
                </a:path>
              </a:pathLst>
            </a:custGeom>
            <a:solidFill>
              <a:srgbClr val="8C6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457" y="3358"/>
              <a:ext cx="16" cy="24"/>
            </a:xfrm>
            <a:custGeom>
              <a:avLst/>
              <a:gdLst>
                <a:gd name="T0" fmla="*/ 16 w 16"/>
                <a:gd name="T1" fmla="*/ 3 h 24"/>
                <a:gd name="T2" fmla="*/ 16 w 16"/>
                <a:gd name="T3" fmla="*/ 5 h 24"/>
                <a:gd name="T4" fmla="*/ 14 w 16"/>
                <a:gd name="T5" fmla="*/ 11 h 24"/>
                <a:gd name="T6" fmla="*/ 13 w 16"/>
                <a:gd name="T7" fmla="*/ 19 h 24"/>
                <a:gd name="T8" fmla="*/ 9 w 16"/>
                <a:gd name="T9" fmla="*/ 22 h 24"/>
                <a:gd name="T10" fmla="*/ 5 w 16"/>
                <a:gd name="T11" fmla="*/ 24 h 24"/>
                <a:gd name="T12" fmla="*/ 1 w 16"/>
                <a:gd name="T13" fmla="*/ 22 h 24"/>
                <a:gd name="T14" fmla="*/ 0 w 16"/>
                <a:gd name="T15" fmla="*/ 20 h 24"/>
                <a:gd name="T16" fmla="*/ 2 w 16"/>
                <a:gd name="T17" fmla="*/ 15 h 24"/>
                <a:gd name="T18" fmla="*/ 7 w 16"/>
                <a:gd name="T19" fmla="*/ 9 h 24"/>
                <a:gd name="T20" fmla="*/ 11 w 16"/>
                <a:gd name="T21" fmla="*/ 3 h 24"/>
                <a:gd name="T22" fmla="*/ 14 w 16"/>
                <a:gd name="T23" fmla="*/ 0 h 24"/>
                <a:gd name="T24" fmla="*/ 16 w 16"/>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16" y="3"/>
                  </a:moveTo>
                  <a:lnTo>
                    <a:pt x="16" y="5"/>
                  </a:lnTo>
                  <a:lnTo>
                    <a:pt x="14" y="11"/>
                  </a:lnTo>
                  <a:lnTo>
                    <a:pt x="13" y="19"/>
                  </a:lnTo>
                  <a:lnTo>
                    <a:pt x="9" y="22"/>
                  </a:lnTo>
                  <a:lnTo>
                    <a:pt x="5" y="24"/>
                  </a:lnTo>
                  <a:lnTo>
                    <a:pt x="1" y="22"/>
                  </a:lnTo>
                  <a:lnTo>
                    <a:pt x="0" y="20"/>
                  </a:lnTo>
                  <a:lnTo>
                    <a:pt x="2" y="15"/>
                  </a:lnTo>
                  <a:lnTo>
                    <a:pt x="7" y="9"/>
                  </a:lnTo>
                  <a:lnTo>
                    <a:pt x="11" y="3"/>
                  </a:lnTo>
                  <a:lnTo>
                    <a:pt x="14" y="0"/>
                  </a:lnTo>
                  <a:lnTo>
                    <a:pt x="16" y="3"/>
                  </a:lnTo>
                  <a:close/>
                </a:path>
              </a:pathLst>
            </a:custGeom>
            <a:solidFill>
              <a:srgbClr val="8C6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216" y="3846"/>
              <a:ext cx="253" cy="119"/>
            </a:xfrm>
            <a:custGeom>
              <a:avLst/>
              <a:gdLst>
                <a:gd name="T0" fmla="*/ 126 w 253"/>
                <a:gd name="T1" fmla="*/ 0 h 119"/>
                <a:gd name="T2" fmla="*/ 103 w 253"/>
                <a:gd name="T3" fmla="*/ 2 h 119"/>
                <a:gd name="T4" fmla="*/ 82 w 253"/>
                <a:gd name="T5" fmla="*/ 6 h 119"/>
                <a:gd name="T6" fmla="*/ 64 w 253"/>
                <a:gd name="T7" fmla="*/ 14 h 119"/>
                <a:gd name="T8" fmla="*/ 47 w 253"/>
                <a:gd name="T9" fmla="*/ 24 h 119"/>
                <a:gd name="T10" fmla="*/ 30 w 253"/>
                <a:gd name="T11" fmla="*/ 35 h 119"/>
                <a:gd name="T12" fmla="*/ 18 w 253"/>
                <a:gd name="T13" fmla="*/ 50 h 119"/>
                <a:gd name="T14" fmla="*/ 7 w 253"/>
                <a:gd name="T15" fmla="*/ 65 h 119"/>
                <a:gd name="T16" fmla="*/ 0 w 253"/>
                <a:gd name="T17" fmla="*/ 82 h 119"/>
                <a:gd name="T18" fmla="*/ 12 w 253"/>
                <a:gd name="T19" fmla="*/ 91 h 119"/>
                <a:gd name="T20" fmla="*/ 26 w 253"/>
                <a:gd name="T21" fmla="*/ 98 h 119"/>
                <a:gd name="T22" fmla="*/ 39 w 253"/>
                <a:gd name="T23" fmla="*/ 104 h 119"/>
                <a:gd name="T24" fmla="*/ 55 w 253"/>
                <a:gd name="T25" fmla="*/ 109 h 119"/>
                <a:gd name="T26" fmla="*/ 71 w 253"/>
                <a:gd name="T27" fmla="*/ 114 h 119"/>
                <a:gd name="T28" fmla="*/ 89 w 253"/>
                <a:gd name="T29" fmla="*/ 116 h 119"/>
                <a:gd name="T30" fmla="*/ 107 w 253"/>
                <a:gd name="T31" fmla="*/ 118 h 119"/>
                <a:gd name="T32" fmla="*/ 126 w 253"/>
                <a:gd name="T33" fmla="*/ 119 h 119"/>
                <a:gd name="T34" fmla="*/ 144 w 253"/>
                <a:gd name="T35" fmla="*/ 118 h 119"/>
                <a:gd name="T36" fmla="*/ 163 w 253"/>
                <a:gd name="T37" fmla="*/ 116 h 119"/>
                <a:gd name="T38" fmla="*/ 180 w 253"/>
                <a:gd name="T39" fmla="*/ 114 h 119"/>
                <a:gd name="T40" fmla="*/ 197 w 253"/>
                <a:gd name="T41" fmla="*/ 109 h 119"/>
                <a:gd name="T42" fmla="*/ 212 w 253"/>
                <a:gd name="T43" fmla="*/ 104 h 119"/>
                <a:gd name="T44" fmla="*/ 227 w 253"/>
                <a:gd name="T45" fmla="*/ 98 h 119"/>
                <a:gd name="T46" fmla="*/ 241 w 253"/>
                <a:gd name="T47" fmla="*/ 91 h 119"/>
                <a:gd name="T48" fmla="*/ 253 w 253"/>
                <a:gd name="T49" fmla="*/ 82 h 119"/>
                <a:gd name="T50" fmla="*/ 246 w 253"/>
                <a:gd name="T51" fmla="*/ 65 h 119"/>
                <a:gd name="T52" fmla="*/ 234 w 253"/>
                <a:gd name="T53" fmla="*/ 50 h 119"/>
                <a:gd name="T54" fmla="*/ 222 w 253"/>
                <a:gd name="T55" fmla="*/ 35 h 119"/>
                <a:gd name="T56" fmla="*/ 206 w 253"/>
                <a:gd name="T57" fmla="*/ 24 h 119"/>
                <a:gd name="T58" fmla="*/ 189 w 253"/>
                <a:gd name="T59" fmla="*/ 14 h 119"/>
                <a:gd name="T60" fmla="*/ 169 w 253"/>
                <a:gd name="T61" fmla="*/ 6 h 119"/>
                <a:gd name="T62" fmla="*/ 148 w 253"/>
                <a:gd name="T63" fmla="*/ 2 h 119"/>
                <a:gd name="T64" fmla="*/ 126 w 253"/>
                <a:gd name="T6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3" h="119">
                  <a:moveTo>
                    <a:pt x="126" y="0"/>
                  </a:moveTo>
                  <a:lnTo>
                    <a:pt x="103" y="2"/>
                  </a:lnTo>
                  <a:lnTo>
                    <a:pt x="82" y="6"/>
                  </a:lnTo>
                  <a:lnTo>
                    <a:pt x="64" y="14"/>
                  </a:lnTo>
                  <a:lnTo>
                    <a:pt x="47" y="24"/>
                  </a:lnTo>
                  <a:lnTo>
                    <a:pt x="30" y="35"/>
                  </a:lnTo>
                  <a:lnTo>
                    <a:pt x="18" y="50"/>
                  </a:lnTo>
                  <a:lnTo>
                    <a:pt x="7" y="65"/>
                  </a:lnTo>
                  <a:lnTo>
                    <a:pt x="0" y="82"/>
                  </a:lnTo>
                  <a:lnTo>
                    <a:pt x="12" y="91"/>
                  </a:lnTo>
                  <a:lnTo>
                    <a:pt x="26" y="98"/>
                  </a:lnTo>
                  <a:lnTo>
                    <a:pt x="39" y="104"/>
                  </a:lnTo>
                  <a:lnTo>
                    <a:pt x="55" y="109"/>
                  </a:lnTo>
                  <a:lnTo>
                    <a:pt x="71" y="114"/>
                  </a:lnTo>
                  <a:lnTo>
                    <a:pt x="89" y="116"/>
                  </a:lnTo>
                  <a:lnTo>
                    <a:pt x="107" y="118"/>
                  </a:lnTo>
                  <a:lnTo>
                    <a:pt x="126" y="119"/>
                  </a:lnTo>
                  <a:lnTo>
                    <a:pt x="144" y="118"/>
                  </a:lnTo>
                  <a:lnTo>
                    <a:pt x="163" y="116"/>
                  </a:lnTo>
                  <a:lnTo>
                    <a:pt x="180" y="114"/>
                  </a:lnTo>
                  <a:lnTo>
                    <a:pt x="197" y="109"/>
                  </a:lnTo>
                  <a:lnTo>
                    <a:pt x="212" y="104"/>
                  </a:lnTo>
                  <a:lnTo>
                    <a:pt x="227" y="98"/>
                  </a:lnTo>
                  <a:lnTo>
                    <a:pt x="241" y="91"/>
                  </a:lnTo>
                  <a:lnTo>
                    <a:pt x="253" y="82"/>
                  </a:lnTo>
                  <a:lnTo>
                    <a:pt x="246" y="65"/>
                  </a:lnTo>
                  <a:lnTo>
                    <a:pt x="234" y="50"/>
                  </a:lnTo>
                  <a:lnTo>
                    <a:pt x="222" y="35"/>
                  </a:lnTo>
                  <a:lnTo>
                    <a:pt x="206" y="24"/>
                  </a:lnTo>
                  <a:lnTo>
                    <a:pt x="189" y="14"/>
                  </a:lnTo>
                  <a:lnTo>
                    <a:pt x="169" y="6"/>
                  </a:lnTo>
                  <a:lnTo>
                    <a:pt x="148" y="2"/>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3243" y="3865"/>
              <a:ext cx="149" cy="83"/>
            </a:xfrm>
            <a:custGeom>
              <a:avLst/>
              <a:gdLst>
                <a:gd name="T0" fmla="*/ 112 w 149"/>
                <a:gd name="T1" fmla="*/ 0 h 83"/>
                <a:gd name="T2" fmla="*/ 109 w 149"/>
                <a:gd name="T3" fmla="*/ 0 h 83"/>
                <a:gd name="T4" fmla="*/ 106 w 149"/>
                <a:gd name="T5" fmla="*/ 0 h 83"/>
                <a:gd name="T6" fmla="*/ 102 w 149"/>
                <a:gd name="T7" fmla="*/ 0 h 83"/>
                <a:gd name="T8" fmla="*/ 99 w 149"/>
                <a:gd name="T9" fmla="*/ 0 h 83"/>
                <a:gd name="T10" fmla="*/ 81 w 149"/>
                <a:gd name="T11" fmla="*/ 1 h 83"/>
                <a:gd name="T12" fmla="*/ 64 w 149"/>
                <a:gd name="T13" fmla="*/ 4 h 83"/>
                <a:gd name="T14" fmla="*/ 49 w 149"/>
                <a:gd name="T15" fmla="*/ 9 h 83"/>
                <a:gd name="T16" fmla="*/ 36 w 149"/>
                <a:gd name="T17" fmla="*/ 16 h 83"/>
                <a:gd name="T18" fmla="*/ 23 w 149"/>
                <a:gd name="T19" fmla="*/ 25 h 83"/>
                <a:gd name="T20" fmla="*/ 13 w 149"/>
                <a:gd name="T21" fmla="*/ 33 h 83"/>
                <a:gd name="T22" fmla="*/ 5 w 149"/>
                <a:gd name="T23" fmla="*/ 44 h 83"/>
                <a:gd name="T24" fmla="*/ 0 w 149"/>
                <a:gd name="T25" fmla="*/ 57 h 83"/>
                <a:gd name="T26" fmla="*/ 10 w 149"/>
                <a:gd name="T27" fmla="*/ 63 h 83"/>
                <a:gd name="T28" fmla="*/ 20 w 149"/>
                <a:gd name="T29" fmla="*/ 68 h 83"/>
                <a:gd name="T30" fmla="*/ 31 w 149"/>
                <a:gd name="T31" fmla="*/ 72 h 83"/>
                <a:gd name="T32" fmla="*/ 43 w 149"/>
                <a:gd name="T33" fmla="*/ 75 h 83"/>
                <a:gd name="T34" fmla="*/ 57 w 149"/>
                <a:gd name="T35" fmla="*/ 79 h 83"/>
                <a:gd name="T36" fmla="*/ 70 w 149"/>
                <a:gd name="T37" fmla="*/ 81 h 83"/>
                <a:gd name="T38" fmla="*/ 84 w 149"/>
                <a:gd name="T39" fmla="*/ 83 h 83"/>
                <a:gd name="T40" fmla="*/ 99 w 149"/>
                <a:gd name="T41" fmla="*/ 83 h 83"/>
                <a:gd name="T42" fmla="*/ 105 w 149"/>
                <a:gd name="T43" fmla="*/ 83 h 83"/>
                <a:gd name="T44" fmla="*/ 111 w 149"/>
                <a:gd name="T45" fmla="*/ 83 h 83"/>
                <a:gd name="T46" fmla="*/ 118 w 149"/>
                <a:gd name="T47" fmla="*/ 81 h 83"/>
                <a:gd name="T48" fmla="*/ 125 w 149"/>
                <a:gd name="T49" fmla="*/ 81 h 83"/>
                <a:gd name="T50" fmla="*/ 131 w 149"/>
                <a:gd name="T51" fmla="*/ 80 h 83"/>
                <a:gd name="T52" fmla="*/ 137 w 149"/>
                <a:gd name="T53" fmla="*/ 79 h 83"/>
                <a:gd name="T54" fmla="*/ 143 w 149"/>
                <a:gd name="T55" fmla="*/ 78 h 83"/>
                <a:gd name="T56" fmla="*/ 149 w 149"/>
                <a:gd name="T57" fmla="*/ 76 h 83"/>
                <a:gd name="T58" fmla="*/ 147 w 149"/>
                <a:gd name="T59" fmla="*/ 64 h 83"/>
                <a:gd name="T60" fmla="*/ 143 w 149"/>
                <a:gd name="T61" fmla="*/ 52 h 83"/>
                <a:gd name="T62" fmla="*/ 139 w 149"/>
                <a:gd name="T63" fmla="*/ 41 h 83"/>
                <a:gd name="T64" fmla="*/ 134 w 149"/>
                <a:gd name="T65" fmla="*/ 31 h 83"/>
                <a:gd name="T66" fmla="*/ 130 w 149"/>
                <a:gd name="T67" fmla="*/ 22 h 83"/>
                <a:gd name="T68" fmla="*/ 125 w 149"/>
                <a:gd name="T69" fmla="*/ 13 h 83"/>
                <a:gd name="T70" fmla="*/ 118 w 149"/>
                <a:gd name="T71" fmla="*/ 6 h 83"/>
                <a:gd name="T72" fmla="*/ 112 w 149"/>
                <a:gd name="T7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83">
                  <a:moveTo>
                    <a:pt x="112" y="0"/>
                  </a:moveTo>
                  <a:lnTo>
                    <a:pt x="109" y="0"/>
                  </a:lnTo>
                  <a:lnTo>
                    <a:pt x="106" y="0"/>
                  </a:lnTo>
                  <a:lnTo>
                    <a:pt x="102" y="0"/>
                  </a:lnTo>
                  <a:lnTo>
                    <a:pt x="99" y="0"/>
                  </a:lnTo>
                  <a:lnTo>
                    <a:pt x="81" y="1"/>
                  </a:lnTo>
                  <a:lnTo>
                    <a:pt x="64" y="4"/>
                  </a:lnTo>
                  <a:lnTo>
                    <a:pt x="49" y="9"/>
                  </a:lnTo>
                  <a:lnTo>
                    <a:pt x="36" y="16"/>
                  </a:lnTo>
                  <a:lnTo>
                    <a:pt x="23" y="25"/>
                  </a:lnTo>
                  <a:lnTo>
                    <a:pt x="13" y="33"/>
                  </a:lnTo>
                  <a:lnTo>
                    <a:pt x="5" y="44"/>
                  </a:lnTo>
                  <a:lnTo>
                    <a:pt x="0" y="57"/>
                  </a:lnTo>
                  <a:lnTo>
                    <a:pt x="10" y="63"/>
                  </a:lnTo>
                  <a:lnTo>
                    <a:pt x="20" y="68"/>
                  </a:lnTo>
                  <a:lnTo>
                    <a:pt x="31" y="72"/>
                  </a:lnTo>
                  <a:lnTo>
                    <a:pt x="43" y="75"/>
                  </a:lnTo>
                  <a:lnTo>
                    <a:pt x="57" y="79"/>
                  </a:lnTo>
                  <a:lnTo>
                    <a:pt x="70" y="81"/>
                  </a:lnTo>
                  <a:lnTo>
                    <a:pt x="84" y="83"/>
                  </a:lnTo>
                  <a:lnTo>
                    <a:pt x="99" y="83"/>
                  </a:lnTo>
                  <a:lnTo>
                    <a:pt x="105" y="83"/>
                  </a:lnTo>
                  <a:lnTo>
                    <a:pt x="111" y="83"/>
                  </a:lnTo>
                  <a:lnTo>
                    <a:pt x="118" y="81"/>
                  </a:lnTo>
                  <a:lnTo>
                    <a:pt x="125" y="81"/>
                  </a:lnTo>
                  <a:lnTo>
                    <a:pt x="131" y="80"/>
                  </a:lnTo>
                  <a:lnTo>
                    <a:pt x="137" y="79"/>
                  </a:lnTo>
                  <a:lnTo>
                    <a:pt x="143" y="78"/>
                  </a:lnTo>
                  <a:lnTo>
                    <a:pt x="149" y="76"/>
                  </a:lnTo>
                  <a:lnTo>
                    <a:pt x="147" y="64"/>
                  </a:lnTo>
                  <a:lnTo>
                    <a:pt x="143" y="52"/>
                  </a:lnTo>
                  <a:lnTo>
                    <a:pt x="139" y="41"/>
                  </a:lnTo>
                  <a:lnTo>
                    <a:pt x="134" y="31"/>
                  </a:lnTo>
                  <a:lnTo>
                    <a:pt x="130" y="22"/>
                  </a:lnTo>
                  <a:lnTo>
                    <a:pt x="125" y="13"/>
                  </a:lnTo>
                  <a:lnTo>
                    <a:pt x="118" y="6"/>
                  </a:lnTo>
                  <a:lnTo>
                    <a:pt x="112" y="0"/>
                  </a:lnTo>
                  <a:close/>
                </a:path>
              </a:pathLst>
            </a:custGeom>
            <a:solidFill>
              <a:srgbClr val="C9D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355" y="3865"/>
              <a:ext cx="87" cy="76"/>
            </a:xfrm>
            <a:custGeom>
              <a:avLst/>
              <a:gdLst>
                <a:gd name="T0" fmla="*/ 0 w 87"/>
                <a:gd name="T1" fmla="*/ 0 h 76"/>
                <a:gd name="T2" fmla="*/ 6 w 87"/>
                <a:gd name="T3" fmla="*/ 6 h 76"/>
                <a:gd name="T4" fmla="*/ 13 w 87"/>
                <a:gd name="T5" fmla="*/ 13 h 76"/>
                <a:gd name="T6" fmla="*/ 18 w 87"/>
                <a:gd name="T7" fmla="*/ 22 h 76"/>
                <a:gd name="T8" fmla="*/ 22 w 87"/>
                <a:gd name="T9" fmla="*/ 31 h 76"/>
                <a:gd name="T10" fmla="*/ 27 w 87"/>
                <a:gd name="T11" fmla="*/ 41 h 76"/>
                <a:gd name="T12" fmla="*/ 31 w 87"/>
                <a:gd name="T13" fmla="*/ 52 h 76"/>
                <a:gd name="T14" fmla="*/ 35 w 87"/>
                <a:gd name="T15" fmla="*/ 64 h 76"/>
                <a:gd name="T16" fmla="*/ 37 w 87"/>
                <a:gd name="T17" fmla="*/ 76 h 76"/>
                <a:gd name="T18" fmla="*/ 45 w 87"/>
                <a:gd name="T19" fmla="*/ 75 h 76"/>
                <a:gd name="T20" fmla="*/ 51 w 87"/>
                <a:gd name="T21" fmla="*/ 73 h 76"/>
                <a:gd name="T22" fmla="*/ 57 w 87"/>
                <a:gd name="T23" fmla="*/ 70 h 76"/>
                <a:gd name="T24" fmla="*/ 64 w 87"/>
                <a:gd name="T25" fmla="*/ 68 h 76"/>
                <a:gd name="T26" fmla="*/ 69 w 87"/>
                <a:gd name="T27" fmla="*/ 65 h 76"/>
                <a:gd name="T28" fmla="*/ 76 w 87"/>
                <a:gd name="T29" fmla="*/ 63 h 76"/>
                <a:gd name="T30" fmla="*/ 82 w 87"/>
                <a:gd name="T31" fmla="*/ 60 h 76"/>
                <a:gd name="T32" fmla="*/ 87 w 87"/>
                <a:gd name="T33" fmla="*/ 57 h 76"/>
                <a:gd name="T34" fmla="*/ 82 w 87"/>
                <a:gd name="T35" fmla="*/ 46 h 76"/>
                <a:gd name="T36" fmla="*/ 74 w 87"/>
                <a:gd name="T37" fmla="*/ 36 h 76"/>
                <a:gd name="T38" fmla="*/ 66 w 87"/>
                <a:gd name="T39" fmla="*/ 27 h 76"/>
                <a:gd name="T40" fmla="*/ 55 w 87"/>
                <a:gd name="T41" fmla="*/ 18 h 76"/>
                <a:gd name="T42" fmla="*/ 42 w 87"/>
                <a:gd name="T43" fmla="*/ 12 h 76"/>
                <a:gd name="T44" fmla="*/ 30 w 87"/>
                <a:gd name="T45" fmla="*/ 6 h 76"/>
                <a:gd name="T46" fmla="*/ 15 w 87"/>
                <a:gd name="T47" fmla="*/ 2 h 76"/>
                <a:gd name="T48" fmla="*/ 0 w 87"/>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76">
                  <a:moveTo>
                    <a:pt x="0" y="0"/>
                  </a:moveTo>
                  <a:lnTo>
                    <a:pt x="6" y="6"/>
                  </a:lnTo>
                  <a:lnTo>
                    <a:pt x="13" y="13"/>
                  </a:lnTo>
                  <a:lnTo>
                    <a:pt x="18" y="22"/>
                  </a:lnTo>
                  <a:lnTo>
                    <a:pt x="22" y="31"/>
                  </a:lnTo>
                  <a:lnTo>
                    <a:pt x="27" y="41"/>
                  </a:lnTo>
                  <a:lnTo>
                    <a:pt x="31" y="52"/>
                  </a:lnTo>
                  <a:lnTo>
                    <a:pt x="35" y="64"/>
                  </a:lnTo>
                  <a:lnTo>
                    <a:pt x="37" y="76"/>
                  </a:lnTo>
                  <a:lnTo>
                    <a:pt x="45" y="75"/>
                  </a:lnTo>
                  <a:lnTo>
                    <a:pt x="51" y="73"/>
                  </a:lnTo>
                  <a:lnTo>
                    <a:pt x="57" y="70"/>
                  </a:lnTo>
                  <a:lnTo>
                    <a:pt x="64" y="68"/>
                  </a:lnTo>
                  <a:lnTo>
                    <a:pt x="69" y="65"/>
                  </a:lnTo>
                  <a:lnTo>
                    <a:pt x="76" y="63"/>
                  </a:lnTo>
                  <a:lnTo>
                    <a:pt x="82" y="60"/>
                  </a:lnTo>
                  <a:lnTo>
                    <a:pt x="87" y="57"/>
                  </a:lnTo>
                  <a:lnTo>
                    <a:pt x="82" y="46"/>
                  </a:lnTo>
                  <a:lnTo>
                    <a:pt x="74" y="36"/>
                  </a:lnTo>
                  <a:lnTo>
                    <a:pt x="66" y="27"/>
                  </a:lnTo>
                  <a:lnTo>
                    <a:pt x="55" y="18"/>
                  </a:lnTo>
                  <a:lnTo>
                    <a:pt x="42" y="12"/>
                  </a:lnTo>
                  <a:lnTo>
                    <a:pt x="30" y="6"/>
                  </a:lnTo>
                  <a:lnTo>
                    <a:pt x="15" y="2"/>
                  </a:lnTo>
                  <a:lnTo>
                    <a:pt x="0" y="0"/>
                  </a:lnTo>
                  <a:close/>
                </a:path>
              </a:pathLst>
            </a:custGeom>
            <a:solidFill>
              <a:srgbClr val="91A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327" y="3783"/>
              <a:ext cx="33" cy="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31"/>
            <p:cNvSpPr>
              <a:spLocks noChangeArrowheads="1"/>
            </p:cNvSpPr>
            <p:nvPr/>
          </p:nvSpPr>
          <p:spPr bwMode="auto">
            <a:xfrm>
              <a:off x="3327" y="3133"/>
              <a:ext cx="33" cy="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2"/>
            <p:cNvSpPr>
              <a:spLocks/>
            </p:cNvSpPr>
            <p:nvPr/>
          </p:nvSpPr>
          <p:spPr bwMode="auto">
            <a:xfrm>
              <a:off x="3308" y="3094"/>
              <a:ext cx="71" cy="71"/>
            </a:xfrm>
            <a:custGeom>
              <a:avLst/>
              <a:gdLst>
                <a:gd name="T0" fmla="*/ 71 w 71"/>
                <a:gd name="T1" fmla="*/ 35 h 71"/>
                <a:gd name="T2" fmla="*/ 68 w 71"/>
                <a:gd name="T3" fmla="*/ 49 h 71"/>
                <a:gd name="T4" fmla="*/ 61 w 71"/>
                <a:gd name="T5" fmla="*/ 60 h 71"/>
                <a:gd name="T6" fmla="*/ 48 w 71"/>
                <a:gd name="T7" fmla="*/ 69 h 71"/>
                <a:gd name="T8" fmla="*/ 35 w 71"/>
                <a:gd name="T9" fmla="*/ 71 h 71"/>
                <a:gd name="T10" fmla="*/ 21 w 71"/>
                <a:gd name="T11" fmla="*/ 69 h 71"/>
                <a:gd name="T12" fmla="*/ 10 w 71"/>
                <a:gd name="T13" fmla="*/ 60 h 71"/>
                <a:gd name="T14" fmla="*/ 3 w 71"/>
                <a:gd name="T15" fmla="*/ 49 h 71"/>
                <a:gd name="T16" fmla="*/ 0 w 71"/>
                <a:gd name="T17" fmla="*/ 35 h 71"/>
                <a:gd name="T18" fmla="*/ 3 w 71"/>
                <a:gd name="T19" fmla="*/ 22 h 71"/>
                <a:gd name="T20" fmla="*/ 10 w 71"/>
                <a:gd name="T21" fmla="*/ 10 h 71"/>
                <a:gd name="T22" fmla="*/ 21 w 71"/>
                <a:gd name="T23" fmla="*/ 2 h 71"/>
                <a:gd name="T24" fmla="*/ 35 w 71"/>
                <a:gd name="T25" fmla="*/ 0 h 71"/>
                <a:gd name="T26" fmla="*/ 48 w 71"/>
                <a:gd name="T27" fmla="*/ 2 h 71"/>
                <a:gd name="T28" fmla="*/ 61 w 71"/>
                <a:gd name="T29" fmla="*/ 10 h 71"/>
                <a:gd name="T30" fmla="*/ 68 w 71"/>
                <a:gd name="T31" fmla="*/ 22 h 71"/>
                <a:gd name="T32" fmla="*/ 71 w 71"/>
                <a:gd name="T33"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71">
                  <a:moveTo>
                    <a:pt x="71" y="35"/>
                  </a:moveTo>
                  <a:lnTo>
                    <a:pt x="68" y="49"/>
                  </a:lnTo>
                  <a:lnTo>
                    <a:pt x="61" y="60"/>
                  </a:lnTo>
                  <a:lnTo>
                    <a:pt x="48" y="69"/>
                  </a:lnTo>
                  <a:lnTo>
                    <a:pt x="35" y="71"/>
                  </a:lnTo>
                  <a:lnTo>
                    <a:pt x="21" y="69"/>
                  </a:lnTo>
                  <a:lnTo>
                    <a:pt x="10" y="60"/>
                  </a:lnTo>
                  <a:lnTo>
                    <a:pt x="3" y="49"/>
                  </a:lnTo>
                  <a:lnTo>
                    <a:pt x="0" y="35"/>
                  </a:lnTo>
                  <a:lnTo>
                    <a:pt x="3" y="22"/>
                  </a:lnTo>
                  <a:lnTo>
                    <a:pt x="10" y="10"/>
                  </a:lnTo>
                  <a:lnTo>
                    <a:pt x="21" y="2"/>
                  </a:lnTo>
                  <a:lnTo>
                    <a:pt x="35" y="0"/>
                  </a:lnTo>
                  <a:lnTo>
                    <a:pt x="48" y="2"/>
                  </a:lnTo>
                  <a:lnTo>
                    <a:pt x="61" y="10"/>
                  </a:lnTo>
                  <a:lnTo>
                    <a:pt x="68" y="22"/>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Freeform 33"/>
            <p:cNvSpPr>
              <a:spLocks/>
            </p:cNvSpPr>
            <p:nvPr/>
          </p:nvSpPr>
          <p:spPr bwMode="auto">
            <a:xfrm>
              <a:off x="3337" y="3154"/>
              <a:ext cx="349" cy="682"/>
            </a:xfrm>
            <a:custGeom>
              <a:avLst/>
              <a:gdLst>
                <a:gd name="T0" fmla="*/ 348 w 349"/>
                <a:gd name="T1" fmla="*/ 309 h 682"/>
                <a:gd name="T2" fmla="*/ 333 w 349"/>
                <a:gd name="T3" fmla="*/ 245 h 682"/>
                <a:gd name="T4" fmla="*/ 307 w 349"/>
                <a:gd name="T5" fmla="*/ 184 h 682"/>
                <a:gd name="T6" fmla="*/ 269 w 349"/>
                <a:gd name="T7" fmla="*/ 130 h 682"/>
                <a:gd name="T8" fmla="*/ 222 w 349"/>
                <a:gd name="T9" fmla="*/ 84 h 682"/>
                <a:gd name="T10" fmla="*/ 167 w 349"/>
                <a:gd name="T11" fmla="*/ 47 h 682"/>
                <a:gd name="T12" fmla="*/ 103 w 349"/>
                <a:gd name="T13" fmla="*/ 19 h 682"/>
                <a:gd name="T14" fmla="*/ 36 w 349"/>
                <a:gd name="T15" fmla="*/ 4 h 682"/>
                <a:gd name="T16" fmla="*/ 0 w 349"/>
                <a:gd name="T17" fmla="*/ 27 h 682"/>
                <a:gd name="T18" fmla="*/ 64 w 349"/>
                <a:gd name="T19" fmla="*/ 37 h 682"/>
                <a:gd name="T20" fmla="*/ 125 w 349"/>
                <a:gd name="T21" fmla="*/ 57 h 682"/>
                <a:gd name="T22" fmla="*/ 179 w 349"/>
                <a:gd name="T23" fmla="*/ 87 h 682"/>
                <a:gd name="T24" fmla="*/ 226 w 349"/>
                <a:gd name="T25" fmla="*/ 126 h 682"/>
                <a:gd name="T26" fmla="*/ 265 w 349"/>
                <a:gd name="T27" fmla="*/ 172 h 682"/>
                <a:gd name="T28" fmla="*/ 295 w 349"/>
                <a:gd name="T29" fmla="*/ 224 h 682"/>
                <a:gd name="T30" fmla="*/ 314 w 349"/>
                <a:gd name="T31" fmla="*/ 282 h 682"/>
                <a:gd name="T32" fmla="*/ 320 w 349"/>
                <a:gd name="T33" fmla="*/ 344 h 682"/>
                <a:gd name="T34" fmla="*/ 314 w 349"/>
                <a:gd name="T35" fmla="*/ 406 h 682"/>
                <a:gd name="T36" fmla="*/ 295 w 349"/>
                <a:gd name="T37" fmla="*/ 464 h 682"/>
                <a:gd name="T38" fmla="*/ 265 w 349"/>
                <a:gd name="T39" fmla="*/ 517 h 682"/>
                <a:gd name="T40" fmla="*/ 226 w 349"/>
                <a:gd name="T41" fmla="*/ 563 h 682"/>
                <a:gd name="T42" fmla="*/ 179 w 349"/>
                <a:gd name="T43" fmla="*/ 601 h 682"/>
                <a:gd name="T44" fmla="*/ 125 w 349"/>
                <a:gd name="T45" fmla="*/ 629 h 682"/>
                <a:gd name="T46" fmla="*/ 64 w 349"/>
                <a:gd name="T47" fmla="*/ 648 h 682"/>
                <a:gd name="T48" fmla="*/ 0 w 349"/>
                <a:gd name="T49" fmla="*/ 654 h 682"/>
                <a:gd name="T50" fmla="*/ 36 w 349"/>
                <a:gd name="T51" fmla="*/ 680 h 682"/>
                <a:gd name="T52" fmla="*/ 103 w 349"/>
                <a:gd name="T53" fmla="*/ 666 h 682"/>
                <a:gd name="T54" fmla="*/ 167 w 349"/>
                <a:gd name="T55" fmla="*/ 640 h 682"/>
                <a:gd name="T56" fmla="*/ 222 w 349"/>
                <a:gd name="T57" fmla="*/ 605 h 682"/>
                <a:gd name="T58" fmla="*/ 269 w 349"/>
                <a:gd name="T59" fmla="*/ 559 h 682"/>
                <a:gd name="T60" fmla="*/ 307 w 349"/>
                <a:gd name="T61" fmla="*/ 504 h 682"/>
                <a:gd name="T62" fmla="*/ 333 w 349"/>
                <a:gd name="T63" fmla="*/ 444 h 682"/>
                <a:gd name="T64" fmla="*/ 348 w 349"/>
                <a:gd name="T65" fmla="*/ 37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682">
                  <a:moveTo>
                    <a:pt x="349" y="344"/>
                  </a:moveTo>
                  <a:lnTo>
                    <a:pt x="348" y="309"/>
                  </a:lnTo>
                  <a:lnTo>
                    <a:pt x="342" y="277"/>
                  </a:lnTo>
                  <a:lnTo>
                    <a:pt x="333" y="245"/>
                  </a:lnTo>
                  <a:lnTo>
                    <a:pt x="322" y="214"/>
                  </a:lnTo>
                  <a:lnTo>
                    <a:pt x="307" y="184"/>
                  </a:lnTo>
                  <a:lnTo>
                    <a:pt x="290" y="156"/>
                  </a:lnTo>
                  <a:lnTo>
                    <a:pt x="269" y="130"/>
                  </a:lnTo>
                  <a:lnTo>
                    <a:pt x="247" y="106"/>
                  </a:lnTo>
                  <a:lnTo>
                    <a:pt x="222" y="84"/>
                  </a:lnTo>
                  <a:lnTo>
                    <a:pt x="195" y="64"/>
                  </a:lnTo>
                  <a:lnTo>
                    <a:pt x="167" y="47"/>
                  </a:lnTo>
                  <a:lnTo>
                    <a:pt x="136" y="31"/>
                  </a:lnTo>
                  <a:lnTo>
                    <a:pt x="103" y="19"/>
                  </a:lnTo>
                  <a:lnTo>
                    <a:pt x="70" y="10"/>
                  </a:lnTo>
                  <a:lnTo>
                    <a:pt x="36" y="4"/>
                  </a:lnTo>
                  <a:lnTo>
                    <a:pt x="0" y="0"/>
                  </a:lnTo>
                  <a:lnTo>
                    <a:pt x="0" y="27"/>
                  </a:lnTo>
                  <a:lnTo>
                    <a:pt x="32" y="31"/>
                  </a:lnTo>
                  <a:lnTo>
                    <a:pt x="64" y="37"/>
                  </a:lnTo>
                  <a:lnTo>
                    <a:pt x="95" y="46"/>
                  </a:lnTo>
                  <a:lnTo>
                    <a:pt x="125" y="57"/>
                  </a:lnTo>
                  <a:lnTo>
                    <a:pt x="152" y="71"/>
                  </a:lnTo>
                  <a:lnTo>
                    <a:pt x="179" y="87"/>
                  </a:lnTo>
                  <a:lnTo>
                    <a:pt x="204" y="105"/>
                  </a:lnTo>
                  <a:lnTo>
                    <a:pt x="226" y="126"/>
                  </a:lnTo>
                  <a:lnTo>
                    <a:pt x="247" y="148"/>
                  </a:lnTo>
                  <a:lnTo>
                    <a:pt x="265" y="172"/>
                  </a:lnTo>
                  <a:lnTo>
                    <a:pt x="281" y="198"/>
                  </a:lnTo>
                  <a:lnTo>
                    <a:pt x="295" y="224"/>
                  </a:lnTo>
                  <a:lnTo>
                    <a:pt x="305" y="252"/>
                  </a:lnTo>
                  <a:lnTo>
                    <a:pt x="314" y="282"/>
                  </a:lnTo>
                  <a:lnTo>
                    <a:pt x="319" y="313"/>
                  </a:lnTo>
                  <a:lnTo>
                    <a:pt x="320" y="344"/>
                  </a:lnTo>
                  <a:lnTo>
                    <a:pt x="319" y="376"/>
                  </a:lnTo>
                  <a:lnTo>
                    <a:pt x="314" y="406"/>
                  </a:lnTo>
                  <a:lnTo>
                    <a:pt x="305" y="435"/>
                  </a:lnTo>
                  <a:lnTo>
                    <a:pt x="295" y="464"/>
                  </a:lnTo>
                  <a:lnTo>
                    <a:pt x="281" y="491"/>
                  </a:lnTo>
                  <a:lnTo>
                    <a:pt x="265" y="517"/>
                  </a:lnTo>
                  <a:lnTo>
                    <a:pt x="247" y="540"/>
                  </a:lnTo>
                  <a:lnTo>
                    <a:pt x="226" y="563"/>
                  </a:lnTo>
                  <a:lnTo>
                    <a:pt x="204" y="582"/>
                  </a:lnTo>
                  <a:lnTo>
                    <a:pt x="179" y="601"/>
                  </a:lnTo>
                  <a:lnTo>
                    <a:pt x="152" y="616"/>
                  </a:lnTo>
                  <a:lnTo>
                    <a:pt x="125" y="629"/>
                  </a:lnTo>
                  <a:lnTo>
                    <a:pt x="95" y="639"/>
                  </a:lnTo>
                  <a:lnTo>
                    <a:pt x="64" y="648"/>
                  </a:lnTo>
                  <a:lnTo>
                    <a:pt x="32" y="653"/>
                  </a:lnTo>
                  <a:lnTo>
                    <a:pt x="0" y="654"/>
                  </a:lnTo>
                  <a:lnTo>
                    <a:pt x="0" y="682"/>
                  </a:lnTo>
                  <a:lnTo>
                    <a:pt x="36" y="680"/>
                  </a:lnTo>
                  <a:lnTo>
                    <a:pt x="70" y="675"/>
                  </a:lnTo>
                  <a:lnTo>
                    <a:pt x="103" y="666"/>
                  </a:lnTo>
                  <a:lnTo>
                    <a:pt x="136" y="655"/>
                  </a:lnTo>
                  <a:lnTo>
                    <a:pt x="167" y="640"/>
                  </a:lnTo>
                  <a:lnTo>
                    <a:pt x="195" y="624"/>
                  </a:lnTo>
                  <a:lnTo>
                    <a:pt x="222" y="605"/>
                  </a:lnTo>
                  <a:lnTo>
                    <a:pt x="247" y="582"/>
                  </a:lnTo>
                  <a:lnTo>
                    <a:pt x="269" y="559"/>
                  </a:lnTo>
                  <a:lnTo>
                    <a:pt x="290" y="533"/>
                  </a:lnTo>
                  <a:lnTo>
                    <a:pt x="307" y="504"/>
                  </a:lnTo>
                  <a:lnTo>
                    <a:pt x="322" y="475"/>
                  </a:lnTo>
                  <a:lnTo>
                    <a:pt x="333" y="444"/>
                  </a:lnTo>
                  <a:lnTo>
                    <a:pt x="342" y="412"/>
                  </a:lnTo>
                  <a:lnTo>
                    <a:pt x="348" y="378"/>
                  </a:lnTo>
                  <a:lnTo>
                    <a:pt x="349" y="3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141" y="3760"/>
              <a:ext cx="196" cy="78"/>
            </a:xfrm>
            <a:custGeom>
              <a:avLst/>
              <a:gdLst>
                <a:gd name="T0" fmla="*/ 196 w 196"/>
                <a:gd name="T1" fmla="*/ 49 h 78"/>
                <a:gd name="T2" fmla="*/ 173 w 196"/>
                <a:gd name="T3" fmla="*/ 49 h 78"/>
                <a:gd name="T4" fmla="*/ 150 w 196"/>
                <a:gd name="T5" fmla="*/ 47 h 78"/>
                <a:gd name="T6" fmla="*/ 126 w 196"/>
                <a:gd name="T7" fmla="*/ 43 h 78"/>
                <a:gd name="T8" fmla="*/ 104 w 196"/>
                <a:gd name="T9" fmla="*/ 38 h 78"/>
                <a:gd name="T10" fmla="*/ 81 w 196"/>
                <a:gd name="T11" fmla="*/ 31 h 78"/>
                <a:gd name="T12" fmla="*/ 58 w 196"/>
                <a:gd name="T13" fmla="*/ 22 h 78"/>
                <a:gd name="T14" fmla="*/ 36 w 196"/>
                <a:gd name="T15" fmla="*/ 12 h 78"/>
                <a:gd name="T16" fmla="*/ 15 w 196"/>
                <a:gd name="T17" fmla="*/ 0 h 78"/>
                <a:gd name="T18" fmla="*/ 0 w 196"/>
                <a:gd name="T19" fmla="*/ 23 h 78"/>
                <a:gd name="T20" fmla="*/ 24 w 196"/>
                <a:gd name="T21" fmla="*/ 37 h 78"/>
                <a:gd name="T22" fmla="*/ 47 w 196"/>
                <a:gd name="T23" fmla="*/ 48 h 78"/>
                <a:gd name="T24" fmla="*/ 71 w 196"/>
                <a:gd name="T25" fmla="*/ 57 h 78"/>
                <a:gd name="T26" fmla="*/ 96 w 196"/>
                <a:gd name="T27" fmla="*/ 64 h 78"/>
                <a:gd name="T28" fmla="*/ 119 w 196"/>
                <a:gd name="T29" fmla="*/ 70 h 78"/>
                <a:gd name="T30" fmla="*/ 144 w 196"/>
                <a:gd name="T31" fmla="*/ 74 h 78"/>
                <a:gd name="T32" fmla="*/ 168 w 196"/>
                <a:gd name="T33" fmla="*/ 76 h 78"/>
                <a:gd name="T34" fmla="*/ 193 w 196"/>
                <a:gd name="T35" fmla="*/ 78 h 78"/>
                <a:gd name="T36" fmla="*/ 196 w 196"/>
                <a:gd name="T37"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78">
                  <a:moveTo>
                    <a:pt x="196" y="49"/>
                  </a:moveTo>
                  <a:lnTo>
                    <a:pt x="173" y="49"/>
                  </a:lnTo>
                  <a:lnTo>
                    <a:pt x="150" y="47"/>
                  </a:lnTo>
                  <a:lnTo>
                    <a:pt x="126" y="43"/>
                  </a:lnTo>
                  <a:lnTo>
                    <a:pt x="104" y="38"/>
                  </a:lnTo>
                  <a:lnTo>
                    <a:pt x="81" y="31"/>
                  </a:lnTo>
                  <a:lnTo>
                    <a:pt x="58" y="22"/>
                  </a:lnTo>
                  <a:lnTo>
                    <a:pt x="36" y="12"/>
                  </a:lnTo>
                  <a:lnTo>
                    <a:pt x="15" y="0"/>
                  </a:lnTo>
                  <a:lnTo>
                    <a:pt x="0" y="23"/>
                  </a:lnTo>
                  <a:lnTo>
                    <a:pt x="24" y="37"/>
                  </a:lnTo>
                  <a:lnTo>
                    <a:pt x="47" y="48"/>
                  </a:lnTo>
                  <a:lnTo>
                    <a:pt x="71" y="57"/>
                  </a:lnTo>
                  <a:lnTo>
                    <a:pt x="96" y="64"/>
                  </a:lnTo>
                  <a:lnTo>
                    <a:pt x="119" y="70"/>
                  </a:lnTo>
                  <a:lnTo>
                    <a:pt x="144" y="74"/>
                  </a:lnTo>
                  <a:lnTo>
                    <a:pt x="168" y="76"/>
                  </a:lnTo>
                  <a:lnTo>
                    <a:pt x="193" y="78"/>
                  </a:lnTo>
                  <a:lnTo>
                    <a:pt x="19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507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9"/>
            <a:ext cx="8686800" cy="868361"/>
          </a:xfrm>
        </p:spPr>
        <p:txBody>
          <a:bodyPr>
            <a:normAutofit/>
          </a:bodyPr>
          <a:lstStyle/>
          <a:p>
            <a:r>
              <a:rPr lang="en-US" sz="5000" b="1" smtClean="0">
                <a:solidFill>
                  <a:schemeClr val="accent6"/>
                </a:solidFill>
                <a:latin typeface="+mn-lt"/>
              </a:rPr>
              <a:t>Basic Features of Google Earth</a:t>
            </a:r>
            <a:endParaRPr lang="en-US" sz="5000" b="1">
              <a:solidFill>
                <a:schemeClr val="accent6"/>
              </a:solidFill>
              <a:latin typeface="+mn-lt"/>
            </a:endParaRPr>
          </a:p>
        </p:txBody>
      </p:sp>
      <p:sp>
        <p:nvSpPr>
          <p:cNvPr id="3" name="Content Placeholder 2"/>
          <p:cNvSpPr>
            <a:spLocks noGrp="1"/>
          </p:cNvSpPr>
          <p:nvPr>
            <p:ph idx="1"/>
          </p:nvPr>
        </p:nvSpPr>
        <p:spPr>
          <a:xfrm>
            <a:off x="457200" y="1340442"/>
            <a:ext cx="8229600" cy="5212758"/>
          </a:xfrm>
        </p:spPr>
        <p:txBody>
          <a:bodyPr>
            <a:normAutofit lnSpcReduction="10000"/>
          </a:bodyPr>
          <a:lstStyle/>
          <a:p>
            <a:r>
              <a:rPr lang="en-US" sz="3000" b="1">
                <a:solidFill>
                  <a:schemeClr val="bg1"/>
                </a:solidFill>
              </a:rPr>
              <a:t>Street View </a:t>
            </a:r>
            <a:endParaRPr lang="en-US" sz="3000" b="1" smtClean="0">
              <a:solidFill>
                <a:schemeClr val="bg1"/>
              </a:solidFill>
            </a:endParaRPr>
          </a:p>
          <a:p>
            <a:r>
              <a:rPr lang="en-US" sz="3000" b="1" smtClean="0">
                <a:solidFill>
                  <a:schemeClr val="bg1"/>
                </a:solidFill>
              </a:rPr>
              <a:t>3D Trees at ground level</a:t>
            </a:r>
          </a:p>
          <a:p>
            <a:r>
              <a:rPr lang="en-US" sz="3000" b="1" smtClean="0">
                <a:solidFill>
                  <a:schemeClr val="bg1"/>
                </a:solidFill>
              </a:rPr>
              <a:t>Historical Imagery (photographic &amp; CGI)</a:t>
            </a:r>
          </a:p>
          <a:p>
            <a:r>
              <a:rPr lang="en-US" sz="3000" b="1" smtClean="0">
                <a:solidFill>
                  <a:schemeClr val="bg1"/>
                </a:solidFill>
              </a:rPr>
              <a:t>Navigation </a:t>
            </a:r>
          </a:p>
          <a:p>
            <a:r>
              <a:rPr lang="en-US" sz="3000" b="1" smtClean="0">
                <a:solidFill>
                  <a:schemeClr val="bg1"/>
                </a:solidFill>
              </a:rPr>
              <a:t>Searching for Places </a:t>
            </a:r>
          </a:p>
          <a:p>
            <a:r>
              <a:rPr lang="en-US" sz="3000" b="1" smtClean="0">
                <a:solidFill>
                  <a:schemeClr val="bg1"/>
                </a:solidFill>
              </a:rPr>
              <a:t>Drawing and Measuring </a:t>
            </a:r>
            <a:endParaRPr lang="en-US" sz="3000" b="1" smtClean="0"/>
          </a:p>
          <a:p>
            <a:r>
              <a:rPr lang="en-US" sz="3000" b="1" smtClean="0">
                <a:solidFill>
                  <a:schemeClr val="bg1"/>
                </a:solidFill>
              </a:rPr>
              <a:t>Placemarkers and Tours </a:t>
            </a:r>
          </a:p>
          <a:p>
            <a:pPr lvl="1"/>
            <a:r>
              <a:rPr lang="en-US" sz="2600" b="1" smtClean="0"/>
              <a:t>Tours created by other users are viewable</a:t>
            </a:r>
          </a:p>
          <a:p>
            <a:r>
              <a:rPr lang="en-US" sz="3000" b="1" smtClean="0">
                <a:solidFill>
                  <a:schemeClr val="bg1"/>
                </a:solidFill>
              </a:rPr>
              <a:t>Exploring: </a:t>
            </a:r>
            <a:r>
              <a:rPr lang="en-US" sz="3000" b="1" smtClean="0">
                <a:solidFill>
                  <a:srgbClr val="7030A0"/>
                </a:solidFill>
              </a:rPr>
              <a:t>Oceans</a:t>
            </a:r>
            <a:r>
              <a:rPr lang="en-US" sz="3000" b="1" smtClean="0">
                <a:solidFill>
                  <a:schemeClr val="bg1"/>
                </a:solidFill>
              </a:rPr>
              <a:t>, </a:t>
            </a:r>
            <a:r>
              <a:rPr lang="en-US" sz="3000" b="1" smtClean="0">
                <a:solidFill>
                  <a:srgbClr val="7030A0"/>
                </a:solidFill>
              </a:rPr>
              <a:t>3D Buildings</a:t>
            </a:r>
            <a:r>
              <a:rPr lang="en-US" sz="3000" b="1" smtClean="0">
                <a:solidFill>
                  <a:schemeClr val="bg1"/>
                </a:solidFill>
              </a:rPr>
              <a:t>, </a:t>
            </a:r>
            <a:r>
              <a:rPr lang="en-US" sz="3000" b="1" smtClean="0">
                <a:solidFill>
                  <a:srgbClr val="7030A0"/>
                </a:solidFill>
              </a:rPr>
              <a:t>Mars</a:t>
            </a:r>
            <a:r>
              <a:rPr lang="en-US" sz="3000" b="1" smtClean="0">
                <a:solidFill>
                  <a:schemeClr val="bg1"/>
                </a:solidFill>
              </a:rPr>
              <a:t>, the </a:t>
            </a:r>
            <a:r>
              <a:rPr lang="en-US" sz="3000" b="1" smtClean="0">
                <a:solidFill>
                  <a:srgbClr val="7030A0"/>
                </a:solidFill>
              </a:rPr>
              <a:t>Moon </a:t>
            </a:r>
            <a:r>
              <a:rPr lang="en-US" sz="3000" b="1" smtClean="0">
                <a:solidFill>
                  <a:schemeClr val="bg1"/>
                </a:solidFill>
              </a:rPr>
              <a:t>and the </a:t>
            </a:r>
            <a:r>
              <a:rPr lang="en-US" sz="3000" b="1" smtClean="0">
                <a:solidFill>
                  <a:srgbClr val="7030A0"/>
                </a:solidFill>
              </a:rPr>
              <a:t>Sky</a:t>
            </a:r>
            <a:endParaRPr lang="en-US" sz="3000" b="1">
              <a:solidFill>
                <a:srgbClr val="7030A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19200"/>
            <a:ext cx="17430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416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normAutofit/>
          </a:bodyPr>
          <a:lstStyle/>
          <a:p>
            <a:r>
              <a:rPr lang="en-US" sz="5400">
                <a:solidFill>
                  <a:schemeClr val="accent6"/>
                </a:solidFill>
              </a:rPr>
              <a:t>Google Earth Basics</a:t>
            </a:r>
            <a:endParaRPr lang="en-US" sz="5400"/>
          </a:p>
        </p:txBody>
      </p:sp>
      <p:sp>
        <p:nvSpPr>
          <p:cNvPr id="3" name="Content Placeholder 2"/>
          <p:cNvSpPr>
            <a:spLocks noGrp="1"/>
          </p:cNvSpPr>
          <p:nvPr>
            <p:ph idx="1"/>
          </p:nvPr>
        </p:nvSpPr>
        <p:spPr>
          <a:xfrm>
            <a:off x="533400" y="1371600"/>
            <a:ext cx="4419600" cy="609600"/>
          </a:xfrm>
        </p:spPr>
        <p:txBody>
          <a:bodyPr>
            <a:noAutofit/>
          </a:bodyPr>
          <a:lstStyle/>
          <a:p>
            <a:r>
              <a:rPr lang="en-US" sz="4000" b="1" smtClean="0">
                <a:ln>
                  <a:solidFill>
                    <a:schemeClr val="bg1"/>
                  </a:solidFill>
                </a:ln>
              </a:rPr>
              <a:t>Navigation</a:t>
            </a:r>
            <a:endParaRPr lang="en-US" sz="4000" b="1">
              <a:ln>
                <a:solidFill>
                  <a:schemeClr val="bg1"/>
                </a:solidFill>
              </a:ln>
            </a:endParaRPr>
          </a:p>
        </p:txBody>
      </p:sp>
      <p:sp>
        <p:nvSpPr>
          <p:cNvPr id="4" name="TextBox 3"/>
          <p:cNvSpPr txBox="1"/>
          <p:nvPr/>
        </p:nvSpPr>
        <p:spPr>
          <a:xfrm>
            <a:off x="457200" y="6250028"/>
            <a:ext cx="8382000" cy="430887"/>
          </a:xfrm>
          <a:prstGeom prst="rect">
            <a:avLst/>
          </a:prstGeom>
          <a:noFill/>
        </p:spPr>
        <p:txBody>
          <a:bodyPr wrap="square" rtlCol="0">
            <a:spAutoFit/>
          </a:bodyPr>
          <a:lstStyle/>
          <a:p>
            <a:r>
              <a:rPr lang="en-US" sz="2200" b="1">
                <a:hlinkClick r:id="rId3"/>
              </a:rPr>
              <a:t>https://</a:t>
            </a:r>
            <a:r>
              <a:rPr lang="en-US" sz="2200" b="1" smtClean="0">
                <a:hlinkClick r:id="rId3"/>
              </a:rPr>
              <a:t>www.google.com/earth/learn/beginner.html#tab=navigation</a:t>
            </a:r>
            <a:r>
              <a:rPr lang="en-US" sz="2200" b="1" smtClean="0"/>
              <a:t> </a:t>
            </a:r>
            <a:endParaRPr lang="en-US" sz="2200" b="1"/>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490104"/>
            <a:ext cx="25908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486150"/>
            <a:ext cx="26765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0666" b="12131"/>
          <a:stretch/>
        </p:blipFill>
        <p:spPr bwMode="auto">
          <a:xfrm>
            <a:off x="304800" y="2133600"/>
            <a:ext cx="3829050" cy="373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hlinkClick r:id="rId7" action="ppaction://hlinkfile"/>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915" t="8477" r="3876" b="8091"/>
          <a:stretch/>
        </p:blipFill>
        <p:spPr bwMode="auto">
          <a:xfrm>
            <a:off x="7748005" y="227072"/>
            <a:ext cx="1143000" cy="1097280"/>
          </a:xfrm>
          <a:prstGeom prst="ellipse">
            <a:avLst/>
          </a:prstGeom>
          <a:ln w="381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487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685800"/>
          </a:xfrm>
        </p:spPr>
        <p:txBody>
          <a:bodyPr>
            <a:noAutofit/>
          </a:bodyPr>
          <a:lstStyle/>
          <a:p>
            <a:r>
              <a:rPr lang="en-US" sz="4300" smtClean="0">
                <a:solidFill>
                  <a:srgbClr val="00B0F0"/>
                </a:solidFill>
              </a:rPr>
              <a:t>Navigation - Implications &amp; Projects</a:t>
            </a:r>
            <a:endParaRPr lang="en-US" sz="4300">
              <a:solidFill>
                <a:srgbClr val="00B0F0"/>
              </a:solidFill>
            </a:endParaRPr>
          </a:p>
        </p:txBody>
      </p:sp>
      <p:sp>
        <p:nvSpPr>
          <p:cNvPr id="3" name="Content Placeholder 2"/>
          <p:cNvSpPr>
            <a:spLocks noGrp="1"/>
          </p:cNvSpPr>
          <p:nvPr>
            <p:ph idx="1"/>
          </p:nvPr>
        </p:nvSpPr>
        <p:spPr/>
        <p:txBody>
          <a:bodyPr>
            <a:normAutofit/>
          </a:bodyPr>
          <a:lstStyle/>
          <a:p>
            <a:r>
              <a:rPr lang="en-US" sz="3000" b="1" dirty="0" smtClean="0">
                <a:solidFill>
                  <a:schemeClr val="bg1"/>
                </a:solidFill>
              </a:rPr>
              <a:t>Basic land/sea navigation</a:t>
            </a:r>
          </a:p>
          <a:p>
            <a:r>
              <a:rPr lang="en-US" sz="3000" b="1" dirty="0" smtClean="0">
                <a:solidFill>
                  <a:schemeClr val="bg1"/>
                </a:solidFill>
              </a:rPr>
              <a:t>Directional/Spatial awareness </a:t>
            </a:r>
          </a:p>
          <a:p>
            <a:r>
              <a:rPr lang="en-US" sz="3000" b="1" dirty="0" smtClean="0">
                <a:solidFill>
                  <a:schemeClr val="bg1"/>
                </a:solidFill>
              </a:rPr>
              <a:t>Geography </a:t>
            </a:r>
            <a:endParaRPr lang="en-US" sz="3000" b="1" dirty="0" smtClean="0">
              <a:solidFill>
                <a:schemeClr val="bg1"/>
              </a:solidFill>
            </a:endParaRPr>
          </a:p>
          <a:p>
            <a:r>
              <a:rPr lang="en-US" sz="3000" b="1" dirty="0" smtClean="0">
                <a:solidFill>
                  <a:schemeClr val="bg1"/>
                </a:solidFill>
              </a:rPr>
              <a:t>Geology </a:t>
            </a:r>
            <a:endParaRPr lang="en-US" sz="2500" b="1" dirty="0">
              <a:solidFill>
                <a:schemeClr val="bg1"/>
              </a:solidFill>
            </a:endParaRPr>
          </a:p>
        </p:txBody>
      </p:sp>
    </p:spTree>
    <p:extLst>
      <p:ext uri="{BB962C8B-B14F-4D97-AF65-F5344CB8AC3E}">
        <p14:creationId xmlns:p14="http://schemas.microsoft.com/office/powerpoint/2010/main" val="4106789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Custom 3">
      <a:dk1>
        <a:sysClr val="windowText" lastClr="000000"/>
      </a:dk1>
      <a:lt1>
        <a:sysClr val="window" lastClr="FFFFFF"/>
      </a:lt1>
      <a:dk2>
        <a:srgbClr val="9EB060"/>
      </a:dk2>
      <a:lt2>
        <a:srgbClr val="FEFAC9"/>
      </a:lt2>
      <a:accent1>
        <a:srgbClr val="A5B592"/>
      </a:accent1>
      <a:accent2>
        <a:srgbClr val="F7C890"/>
      </a:accent2>
      <a:accent3>
        <a:srgbClr val="E7BC29"/>
      </a:accent3>
      <a:accent4>
        <a:srgbClr val="D092A7"/>
      </a:accent4>
      <a:accent5>
        <a:srgbClr val="9C85C0"/>
      </a:accent5>
      <a:accent6>
        <a:srgbClr val="4E74A3"/>
      </a:accent6>
      <a:hlink>
        <a:srgbClr val="47295D"/>
      </a:hlink>
      <a:folHlink>
        <a:srgbClr val="5F535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2840</TotalTime>
  <Words>3480</Words>
  <Application>Microsoft Office PowerPoint</Application>
  <PresentationFormat>On-screen Show (4:3)</PresentationFormat>
  <Paragraphs>390</Paragraphs>
  <Slides>41</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Courier New</vt:lpstr>
      <vt:lpstr>High Tower Text</vt:lpstr>
      <vt:lpstr>Tw Cen MT</vt:lpstr>
      <vt:lpstr>Wingdings</vt:lpstr>
      <vt:lpstr>Thatch</vt:lpstr>
      <vt:lpstr>Sarah Martin &amp; Mary Whisenhunt</vt:lpstr>
      <vt:lpstr>Google Earth:</vt:lpstr>
      <vt:lpstr>Thank You!</vt:lpstr>
      <vt:lpstr>Outline</vt:lpstr>
      <vt:lpstr>Rationale</vt:lpstr>
      <vt:lpstr>Teaching Procedures</vt:lpstr>
      <vt:lpstr>Basic Features of Google Earth</vt:lpstr>
      <vt:lpstr>Google Earth Basics</vt:lpstr>
      <vt:lpstr>Navigation - Implications &amp; Projects</vt:lpstr>
      <vt:lpstr>Google Earth Basics</vt:lpstr>
      <vt:lpstr>Placemarks and Tours - Implications &amp; Projects</vt:lpstr>
      <vt:lpstr>Google Earth Basics</vt:lpstr>
      <vt:lpstr>Drawing &amp; Measuring - Implications &amp; Projects</vt:lpstr>
      <vt:lpstr>Advanced Features of Google Earth</vt:lpstr>
      <vt:lpstr>Google Earth Advanced</vt:lpstr>
      <vt:lpstr>Record a Tour - Implications &amp; Projects</vt:lpstr>
      <vt:lpstr>Audience Interaction with Tours</vt:lpstr>
      <vt:lpstr>PowerPoint Presentation</vt:lpstr>
      <vt:lpstr>– Sample Tours –</vt:lpstr>
      <vt:lpstr>Land Navigation </vt:lpstr>
      <vt:lpstr>Land Navigation – continued </vt:lpstr>
      <vt:lpstr>Land Navigation</vt:lpstr>
      <vt:lpstr>Where were they? </vt:lpstr>
      <vt:lpstr>Where were they? - continued (Reading, Writing, &amp; Speaking Activity)</vt:lpstr>
      <vt:lpstr>ALC -  Book 32 Battle of Little Bighorn – Custer’s Staff Ride</vt:lpstr>
      <vt:lpstr>ALC -  Book Admiral Michelle J. Howard – Life Events</vt:lpstr>
      <vt:lpstr>ALC -  Book 25 USNS Mercy – Humanitarian Missions</vt:lpstr>
      <vt:lpstr>Assessment – Tour Rubric</vt:lpstr>
      <vt:lpstr>Assessment – Discussion Rubric</vt:lpstr>
      <vt:lpstr>Assessment – Peer Review</vt:lpstr>
      <vt:lpstr>Post-tour Instruction </vt:lpstr>
      <vt:lpstr>Questions &amp; Answers</vt:lpstr>
      <vt:lpstr>Contact E-mail</vt:lpstr>
      <vt:lpstr>References (Theory)</vt:lpstr>
      <vt:lpstr>References (Practical)</vt:lpstr>
      <vt:lpstr>Some Skills Egaged with Google Earth</vt:lpstr>
      <vt:lpstr>Practice Activities</vt:lpstr>
      <vt:lpstr>Practice - Navigation</vt:lpstr>
      <vt:lpstr>Practice - Placemarks</vt:lpstr>
      <vt:lpstr>Practice – Drawing &amp; Measuring</vt:lpstr>
      <vt:lpstr>Practice – Tour Recording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Skyping to Learn:</dc:title>
  <dc:creator>df</dc:creator>
  <cp:lastModifiedBy>Sarah M. Martin</cp:lastModifiedBy>
  <cp:revision>378</cp:revision>
  <dcterms:created xsi:type="dcterms:W3CDTF">2011-04-20T07:56:35Z</dcterms:created>
  <dcterms:modified xsi:type="dcterms:W3CDTF">2016-10-24T21:07:54Z</dcterms:modified>
</cp:coreProperties>
</file>