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88" r:id="rId3"/>
    <p:sldId id="292" r:id="rId4"/>
    <p:sldId id="297" r:id="rId5"/>
    <p:sldId id="282" r:id="rId6"/>
    <p:sldId id="284" r:id="rId7"/>
    <p:sldId id="287" r:id="rId8"/>
    <p:sldId id="291" r:id="rId9"/>
    <p:sldId id="290" r:id="rId10"/>
    <p:sldId id="294" r:id="rId11"/>
    <p:sldId id="293" r:id="rId12"/>
    <p:sldId id="296" r:id="rId13"/>
    <p:sldId id="298" r:id="rId14"/>
    <p:sldId id="299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57" d="100"/>
          <a:sy n="57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780627-1A3E-4D8A-B213-5B28E4B774E0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6C834C-87CD-41B7-897E-C655EA71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7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9B4-22B9-434B-A9DF-DB3CFC80DF21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5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726-0EE4-45B6-9183-01BF81170737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2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4E8B-871E-430C-9618-6A9F4827C2FB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01819-61BC-4A69-B60C-46E6B00B2DCA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01C-3CD3-4672-ADAC-C12D60DD3C52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7051-1D47-464A-BFB6-5872F633E025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5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189-1885-4318-8AB0-535EC993F3EA}" type="datetime1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A406-5093-4791-9BB7-F0E39EB43BF3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6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0C54-4E8A-4EF6-8F27-0E9F2ABAB77B}" type="datetime1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D304-39EE-4C9B-9091-7447C82DBED4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3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315A-4918-4347-94B7-9C325959F177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6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2809-58A9-423A-A69F-58A38313A4F2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46A7D-40DC-1A4C-855B-CBA0FCA4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03229-9C38-BE57-8F47-82A2BF712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4"/>
            <a:ext cx="9144000" cy="1005695"/>
          </a:xfrm>
        </p:spPr>
        <p:txBody>
          <a:bodyPr/>
          <a:lstStyle/>
          <a:p>
            <a:r>
              <a:rPr lang="en-US" dirty="0"/>
              <a:t>Neoclassical Statistics: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27F4D-6C5B-9181-ED8F-1391AA8FA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10939"/>
            <a:ext cx="9144000" cy="3873731"/>
          </a:xfrm>
        </p:spPr>
        <p:txBody>
          <a:bodyPr>
            <a:noAutofit/>
          </a:bodyPr>
          <a:lstStyle/>
          <a:p>
            <a:r>
              <a:rPr lang="en-US" dirty="0"/>
              <a:t>The quest for alternative item analyses that consider both:</a:t>
            </a:r>
          </a:p>
          <a:p>
            <a:r>
              <a:rPr lang="en-US" b="1" dirty="0"/>
              <a:t>Person Ability </a:t>
            </a:r>
          </a:p>
          <a:p>
            <a:r>
              <a:rPr lang="en-US" dirty="0"/>
              <a:t>And</a:t>
            </a:r>
          </a:p>
          <a:p>
            <a:r>
              <a:rPr lang="en-US" b="1" dirty="0"/>
              <a:t>Item Difficulty</a:t>
            </a:r>
          </a:p>
          <a:p>
            <a:endParaRPr lang="en-US" b="1" dirty="0"/>
          </a:p>
          <a:p>
            <a:r>
              <a:rPr lang="en-US" dirty="0"/>
              <a:t>Ray Clifford</a:t>
            </a:r>
          </a:p>
          <a:p>
            <a:r>
              <a:rPr lang="en-US" dirty="0"/>
              <a:t>7 September 2022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2C7FD-FC81-4082-7A98-47DDFDA9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EEF9-7A1D-6A4A-23EB-A009742D9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928"/>
          </a:xfrm>
        </p:spPr>
        <p:txBody>
          <a:bodyPr/>
          <a:lstStyle/>
          <a:p>
            <a:r>
              <a:rPr lang="en-US" dirty="0"/>
              <a:t>Start Your Computers!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D00DA-4B30-266A-BB4A-C35BD3FDF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05055"/>
            <a:ext cx="8125057" cy="51741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these basic neoclassical formulas to judge the performance of 27 items targeting levels 1, 2, and 3, that were trialed with 20 test takers.</a:t>
            </a:r>
          </a:p>
          <a:p>
            <a:pPr lvl="1"/>
            <a:r>
              <a:rPr lang="en-US" dirty="0"/>
              <a:t>The Excel files you will need are on flash drives.</a:t>
            </a:r>
          </a:p>
          <a:p>
            <a:pPr lvl="1"/>
            <a:r>
              <a:rPr lang="en-US" dirty="0"/>
              <a:t>Please copy the “Neoclassical” folder to your computer, and then pass the flash drive on to another participant.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Example 1.  Do the data indicate that the original ability estimates of people need to be adjusted?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Example 2.  Once the ability levels are refined, does each item have an </a:t>
            </a:r>
            <a:r>
              <a:rPr lang="en-US" dirty="0" err="1"/>
              <a:t>FV</a:t>
            </a:r>
            <a:r>
              <a:rPr lang="en-US" baseline="-10000" dirty="0" err="1"/>
              <a:t>n</a:t>
            </a:r>
            <a:r>
              <a:rPr lang="en-US" dirty="0"/>
              <a:t> that is more than 0.72?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Example 2.  Does each item have a </a:t>
            </a:r>
            <a:r>
              <a:rPr lang="en-US" dirty="0" err="1"/>
              <a:t>DI</a:t>
            </a:r>
            <a:r>
              <a:rPr lang="en-US" baseline="-10000" dirty="0" err="1"/>
              <a:t>n</a:t>
            </a:r>
            <a:r>
              <a:rPr lang="en-US" dirty="0"/>
              <a:t> that is 0.4 or greater?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46CB5-D828-9821-4A04-727D70CF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1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C3A33-5AE6-CFA8-38B8-C259F64BA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Neoclassical Item Analyses:</a:t>
            </a:r>
            <a:br>
              <a:rPr lang="en-US" dirty="0"/>
            </a:br>
            <a:r>
              <a:rPr lang="en-US" dirty="0"/>
              <a:t>A Quick Review of this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9ADA-8C00-7615-9843-79FEA20D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474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Assure that the CR Alignment Factors for the targeted level are consistently applied.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an iterative process to find the best fit between person ability and item difficulty.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First refine person ability classifications.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Then confirm item performance.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Reject any items that don’t cluster.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Items that don’t have an </a:t>
            </a:r>
            <a:r>
              <a:rPr lang="en-US" dirty="0" err="1"/>
              <a:t>FV</a:t>
            </a:r>
            <a:r>
              <a:rPr lang="en-US" baseline="-25000" dirty="0" err="1"/>
              <a:t>n@n</a:t>
            </a:r>
            <a:r>
              <a:rPr lang="en-US" baseline="-25000" dirty="0"/>
              <a:t> </a:t>
            </a:r>
            <a:r>
              <a:rPr lang="en-US" dirty="0"/>
              <a:t>index of 0.72 or higher.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Reject items that do overlap (don’t discriminate).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Items that don’t have a </a:t>
            </a:r>
            <a:r>
              <a:rPr lang="en-US" dirty="0" err="1"/>
              <a:t>DI</a:t>
            </a:r>
            <a:r>
              <a:rPr lang="en-US" baseline="-25000" dirty="0" err="1"/>
              <a:t>n</a:t>
            </a:r>
            <a:r>
              <a:rPr lang="en-US" dirty="0"/>
              <a:t> index (</a:t>
            </a:r>
            <a:r>
              <a:rPr lang="en-US" dirty="0" err="1"/>
              <a:t>FV</a:t>
            </a:r>
            <a:r>
              <a:rPr lang="en-US" baseline="-10000" dirty="0" err="1"/>
              <a:t>n@n</a:t>
            </a:r>
            <a:r>
              <a:rPr lang="en-US" dirty="0"/>
              <a:t> – FV</a:t>
            </a:r>
            <a:r>
              <a:rPr lang="en-US" baseline="-25000" dirty="0"/>
              <a:t>n@n-1</a:t>
            </a:r>
            <a:r>
              <a:rPr lang="en-US" dirty="0"/>
              <a:t>) of 0.40 or higher.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82253-6D40-16DF-A00B-C29816DD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00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B31E-7CB4-A2E9-45EC-77F19E86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27" y="1240076"/>
            <a:ext cx="7876523" cy="3733368"/>
          </a:xfrm>
        </p:spPr>
        <p:txBody>
          <a:bodyPr/>
          <a:lstStyle/>
          <a:p>
            <a:pPr algn="ctr"/>
            <a:r>
              <a:rPr lang="en-US" dirty="0"/>
              <a:t>Questions and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1EBA7-42ED-F7D2-30B3-255B90DE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59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2E377-0DB1-ACBB-B423-868C0D5F6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241301"/>
            <a:ext cx="8106936" cy="850900"/>
          </a:xfrm>
        </p:spPr>
        <p:txBody>
          <a:bodyPr>
            <a:noAutofit/>
          </a:bodyPr>
          <a:lstStyle/>
          <a:p>
            <a:r>
              <a:rPr lang="en-US" dirty="0"/>
              <a:t>Ideas for further discussion: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4DE24-9DE6-C046-FADB-A3EBF9D8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25551"/>
            <a:ext cx="7886700" cy="5578475"/>
          </a:xfrm>
        </p:spPr>
        <p:txBody>
          <a:bodyPr>
            <a:noAutofit/>
          </a:bodyPr>
          <a:lstStyle/>
          <a:p>
            <a:r>
              <a:rPr lang="en-US" dirty="0"/>
              <a:t>Using Floor and Ceiling, everyone gets the rating that they earned at the level at which they demonstrate sustained performance.</a:t>
            </a:r>
          </a:p>
          <a:p>
            <a:r>
              <a:rPr lang="en-US" dirty="0"/>
              <a:t>In contrast, cut score setting is always problematic, because there will always be an overlapping band of test takers from adjacent proficiency levels.</a:t>
            </a:r>
          </a:p>
          <a:p>
            <a:pPr lvl="1"/>
            <a:r>
              <a:rPr lang="en-US" sz="2200" dirty="0"/>
              <a:t>Option 1:  Be lenient and give undeserved higher ratings to some people so that no one is disadvantaged.</a:t>
            </a:r>
          </a:p>
          <a:p>
            <a:pPr lvl="1"/>
            <a:r>
              <a:rPr lang="en-US" sz="2200" dirty="0"/>
              <a:t>Option 2:  Be strict to ensure that no one goes to their job with an inflated rating, even though some people will get lower ratings than they deserve.</a:t>
            </a:r>
          </a:p>
          <a:p>
            <a:pPr lvl="1"/>
            <a:r>
              <a:rPr lang="en-US" sz="2200" dirty="0"/>
              <a:t>Option 3:  Set a cut score in the middle of the overlapping band to spread the number of incorrect ratings across both groups.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5198E-CFCF-8719-DB78-B5E86BD1E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41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2E377-0DB1-ACBB-B423-868C0D5F6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1301"/>
            <a:ext cx="7886700" cy="1052240"/>
          </a:xfrm>
        </p:spPr>
        <p:txBody>
          <a:bodyPr>
            <a:normAutofit/>
          </a:bodyPr>
          <a:lstStyle/>
          <a:p>
            <a:r>
              <a:rPr lang="en-US" dirty="0"/>
              <a:t>Ideas for further discussion: 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4DE24-9DE6-C046-FADB-A3EBF9D8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3541"/>
            <a:ext cx="7886700" cy="51993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many items are needed for an accurate rating? </a:t>
            </a:r>
          </a:p>
          <a:p>
            <a:pPr lvl="1"/>
            <a:r>
              <a:rPr lang="en-US" dirty="0"/>
              <a:t>At the point where there is 50% probability of a correct response, that is equivalent to the chance of getting x or more heads from y coin tosses.</a:t>
            </a:r>
          </a:p>
          <a:p>
            <a:pPr lvl="2"/>
            <a:r>
              <a:rPr lang="en-US" dirty="0"/>
              <a:t>7, 8, 9, or 10 heads with 10 tosses = 0.17</a:t>
            </a:r>
          </a:p>
          <a:p>
            <a:pPr lvl="2"/>
            <a:r>
              <a:rPr lang="en-US" dirty="0"/>
              <a:t>11, 12, 13, 14, or 15 heads  with 15 tosses = 0.06</a:t>
            </a:r>
          </a:p>
          <a:p>
            <a:pPr lvl="2"/>
            <a:r>
              <a:rPr lang="en-US" dirty="0"/>
              <a:t>12, 13, 14, or 15 heads with 15 tosses = 0.02 </a:t>
            </a:r>
          </a:p>
          <a:p>
            <a:r>
              <a:rPr lang="en-US" dirty="0"/>
              <a:t>On an ogive “S” difficulty curve, </a:t>
            </a:r>
          </a:p>
          <a:p>
            <a:pPr lvl="1"/>
            <a:r>
              <a:rPr lang="en-US" dirty="0"/>
              <a:t>50% is the most informative point for NR testing.</a:t>
            </a:r>
          </a:p>
          <a:p>
            <a:pPr lvl="1"/>
            <a:r>
              <a:rPr lang="en-US" dirty="0"/>
              <a:t>72% and higher </a:t>
            </a:r>
            <a:r>
              <a:rPr lang="en-US" dirty="0" err="1"/>
              <a:t>FV</a:t>
            </a:r>
            <a:r>
              <a:rPr lang="en-US" baseline="-10000" dirty="0" err="1"/>
              <a:t>n@n</a:t>
            </a:r>
            <a:r>
              <a:rPr lang="en-US" dirty="0"/>
              <a:t> is the most informative range for “at level,” sustained performance.</a:t>
            </a:r>
          </a:p>
          <a:p>
            <a:pPr lvl="1"/>
            <a:r>
              <a:rPr lang="en-US" dirty="0"/>
              <a:t>28% and lower is the most informative range for the </a:t>
            </a:r>
            <a:r>
              <a:rPr lang="en-US" dirty="0" err="1"/>
              <a:t>FV</a:t>
            </a:r>
            <a:r>
              <a:rPr lang="en-US" baseline="-10000" dirty="0" err="1"/>
              <a:t>n@n</a:t>
            </a:r>
            <a:r>
              <a:rPr lang="en-US" baseline="-10000" dirty="0"/>
              <a:t> -1</a:t>
            </a:r>
            <a:r>
              <a:rPr lang="en-US" dirty="0"/>
              <a:t> non-sustained level.</a:t>
            </a:r>
          </a:p>
          <a:p>
            <a:pPr lvl="1"/>
            <a:r>
              <a:rPr lang="en-US" dirty="0"/>
              <a:t>When those values are attainted, the DI will be 0.44 or better.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5198E-CFCF-8719-DB78-B5E86BD1E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98A0-0E33-9090-C2D8-029478978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6" y="365126"/>
            <a:ext cx="7525794" cy="5509581"/>
          </a:xfrm>
        </p:spPr>
        <p:txBody>
          <a:bodyPr>
            <a:noAutofit/>
          </a:bodyPr>
          <a:lstStyle/>
          <a:p>
            <a:r>
              <a:rPr lang="en-US" dirty="0"/>
              <a:t>Essential tip!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Wichtiger</a:t>
            </a:r>
            <a:r>
              <a:rPr lang="en-US" dirty="0"/>
              <a:t> </a:t>
            </a:r>
            <a:r>
              <a:rPr lang="en-US" dirty="0" err="1"/>
              <a:t>Hinweis</a:t>
            </a:r>
            <a:r>
              <a:rPr lang="en-US" dirty="0"/>
              <a:t>! </a:t>
            </a:r>
            <a:br>
              <a:rPr lang="en-US" dirty="0"/>
            </a:br>
            <a:r>
              <a:rPr lang="en-US" dirty="0"/>
              <a:t>		Conseil essential!</a:t>
            </a:r>
            <a:br>
              <a:rPr lang="en-US" dirty="0"/>
            </a:br>
            <a:r>
              <a:rPr lang="en-US" dirty="0"/>
              <a:t>				</a:t>
            </a:r>
            <a:r>
              <a:rPr lang="ja-JP" altLang="en-US" dirty="0"/>
              <a:t>必要的提示</a:t>
            </a:r>
            <a:r>
              <a:rPr lang="en-US" altLang="ja-JP" dirty="0"/>
              <a:t> !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710FC-36EA-6495-30C9-E18FCD7E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5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98A0-0E33-9090-C2D8-029478978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120393"/>
          </a:xfrm>
        </p:spPr>
        <p:txBody>
          <a:bodyPr>
            <a:noAutofit/>
          </a:bodyPr>
          <a:lstStyle/>
          <a:p>
            <a:r>
              <a:rPr lang="en-US" dirty="0"/>
              <a:t>1.  Content validity is an absolute prerequisite for the evaluation of an item’s performance. </a:t>
            </a:r>
            <a:r>
              <a:rPr lang="en-US" altLang="ja-JP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5F256-AD78-D1BA-306D-7D44621A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97513"/>
            <a:ext cx="7886700" cy="4181708"/>
          </a:xfrm>
        </p:spPr>
        <p:txBody>
          <a:bodyPr>
            <a:noAutofit/>
          </a:bodyPr>
          <a:lstStyle/>
          <a:p>
            <a:r>
              <a:rPr lang="en-US" dirty="0"/>
              <a:t>Whether you are using Item Response Theory (IRT) or any other statistical analyses, it is essential that the components of the test items are aligned with STANAG 6001 proficiency criteria.</a:t>
            </a:r>
          </a:p>
          <a:p>
            <a:pPr marL="0" indent="0">
              <a:buNone/>
            </a:pPr>
            <a:r>
              <a:rPr lang="en-US" dirty="0"/>
              <a:t>     (See the “CR Alignment Factors” handout.)</a:t>
            </a:r>
          </a:p>
          <a:p>
            <a:pPr lvl="1"/>
            <a:r>
              <a:rPr lang="en-US" dirty="0"/>
              <a:t>Author purpose</a:t>
            </a:r>
          </a:p>
          <a:p>
            <a:pPr lvl="1"/>
            <a:r>
              <a:rPr lang="en-US" dirty="0"/>
              <a:t>Text type, genre</a:t>
            </a:r>
          </a:p>
          <a:p>
            <a:pPr lvl="1"/>
            <a:r>
              <a:rPr lang="en-US" dirty="0"/>
              <a:t>Topical domain</a:t>
            </a:r>
          </a:p>
          <a:p>
            <a:pPr lvl="1"/>
            <a:r>
              <a:rPr lang="en-US" dirty="0"/>
              <a:t>Reader task (the type of question asked)</a:t>
            </a:r>
          </a:p>
          <a:p>
            <a:pPr lvl="1"/>
            <a:r>
              <a:rPr lang="en-US" dirty="0"/>
              <a:t>Precision of response (level of understanding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710FC-36EA-6495-30C9-E18FCD7E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77C1A-A51C-B3F2-3B5D-9FBA52C9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087175"/>
          </a:xfrm>
        </p:spPr>
        <p:txBody>
          <a:bodyPr>
            <a:noAutofit/>
          </a:bodyPr>
          <a:lstStyle/>
          <a:p>
            <a:r>
              <a:rPr lang="en-US" dirty="0"/>
              <a:t>2.  The items used in STANAG 6001 proficiency tests must array as level-specific difficulty steps.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0DA89-FBA2-171A-CF28-2934E227D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31689"/>
            <a:ext cx="7886700" cy="3545274"/>
          </a:xfrm>
        </p:spPr>
        <p:txBody>
          <a:bodyPr/>
          <a:lstStyle/>
          <a:p>
            <a:r>
              <a:rPr lang="en-US" dirty="0"/>
              <a:t>Items must target a specific proficiency level and must cluster in criterion-referenced difficulty with the other items targeting that level.</a:t>
            </a:r>
          </a:p>
          <a:p>
            <a:endParaRPr lang="en-US" dirty="0"/>
          </a:p>
          <a:p>
            <a:r>
              <a:rPr lang="en-US" dirty="0"/>
              <a:t>The criterion-referenced item difficulty cluster for each proficiency level must not overlap with the criterion-referenced item difficulty cluster of items targeting any other proficiency level.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E499A-FC83-A6C8-0CDB-B4F6B78A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3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CF566-0692-C486-B58F-C450F9911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56" y="603504"/>
            <a:ext cx="2949178" cy="946516"/>
          </a:xfrm>
        </p:spPr>
        <p:txBody>
          <a:bodyPr>
            <a:normAutofit/>
          </a:bodyPr>
          <a:lstStyle/>
          <a:p>
            <a:r>
              <a:rPr lang="en-US" sz="5400" dirty="0"/>
              <a:t>The Goal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31281DA-5E5A-3212-750F-162DE0DF68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041" b="12041"/>
          <a:stretch>
            <a:fillRect/>
          </a:stretch>
        </p:blipFill>
        <p:spPr>
          <a:xfrm>
            <a:off x="3887391" y="603504"/>
            <a:ext cx="4629150" cy="557784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536B-6A9B-AEDC-F26F-9D47ECAE6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2355" y="1438507"/>
            <a:ext cx="3084093" cy="5282969"/>
          </a:xfrm>
        </p:spPr>
        <p:txBody>
          <a:bodyPr>
            <a:noAutofit/>
          </a:bodyPr>
          <a:lstStyle/>
          <a:p>
            <a:r>
              <a:rPr lang="en-US" sz="2400" dirty="0"/>
              <a:t>Item Response Theory  (IRT) analyses produce a map that shows whether the test items are “steps”.</a:t>
            </a:r>
          </a:p>
          <a:p>
            <a:r>
              <a:rPr lang="en-US" sz="2400" dirty="0"/>
              <a:t>Can we get the same information without using IRT analyses?</a:t>
            </a:r>
          </a:p>
          <a:p>
            <a:r>
              <a:rPr lang="en-US" sz="2400" dirty="0"/>
              <a:t>Can we produce analyses that anchor:</a:t>
            </a:r>
          </a:p>
          <a:p>
            <a:r>
              <a:rPr lang="en-US" sz="2400" b="1" dirty="0"/>
              <a:t>    Item Difficulty </a:t>
            </a:r>
          </a:p>
          <a:p>
            <a:r>
              <a:rPr lang="en-US" sz="2400" dirty="0"/>
              <a:t>        against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Person Ability?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5BEDA-A610-3E55-B978-B35B81D4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1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4853-8C71-C3AD-BEBB-EAFF4EEF7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9378"/>
          </a:xfrm>
        </p:spPr>
        <p:txBody>
          <a:bodyPr>
            <a:normAutofit fontScale="90000"/>
          </a:bodyPr>
          <a:lstStyle/>
          <a:p>
            <a:r>
              <a:rPr lang="en-US" dirty="0"/>
              <a:t>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396F-718A-32D9-794F-FED2F021B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76823"/>
            <a:ext cx="7886700" cy="5616052"/>
          </a:xfrm>
        </p:spPr>
        <p:txBody>
          <a:bodyPr>
            <a:noAutofit/>
          </a:bodyPr>
          <a:lstStyle/>
          <a:p>
            <a:r>
              <a:rPr lang="en-US" dirty="0"/>
              <a:t>IRT analyses have the advantage of providing item difficulty versus people ability results, but IRT analyses require collecting data from a hundred or more test takers of varying ability levels.</a:t>
            </a:r>
          </a:p>
          <a:p>
            <a:r>
              <a:rPr lang="en-US" dirty="0"/>
              <a:t>Classical item analysis statistics require fewer test takers than IRT analyses, but the results are dependent on the ability levels of those tested.</a:t>
            </a:r>
          </a:p>
          <a:p>
            <a:pPr lvl="1"/>
            <a:r>
              <a:rPr lang="en-US" dirty="0"/>
              <a:t>An item’s Facility Value (FV) can be different for every administration of the test.</a:t>
            </a:r>
          </a:p>
          <a:p>
            <a:pPr lvl="1"/>
            <a:r>
              <a:rPr lang="en-US" dirty="0"/>
              <a:t>An item’s Discrimination Index (DI) that is calculated using the FV indices of “the best and the worst” doesn’t consider the test takers at adjacent proficiency levels. </a:t>
            </a:r>
          </a:p>
          <a:p>
            <a:r>
              <a:rPr lang="en-US" dirty="0"/>
              <a:t>A modified set of item analysis formulas called neoclassical statistics may provide a way forward.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43B50-B9B8-F069-B1FE-DB5A4B4B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03C7-E9B2-EF6E-54E1-30E7262AB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2737"/>
          </a:xfrm>
        </p:spPr>
        <p:txBody>
          <a:bodyPr/>
          <a:lstStyle/>
          <a:p>
            <a:r>
              <a:rPr lang="en-US" dirty="0"/>
              <a:t>Solving for 2 Unknown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56211-C544-C100-BCA8-EA6474C18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2389"/>
            <a:ext cx="7886700" cy="5210483"/>
          </a:xfrm>
        </p:spPr>
        <p:txBody>
          <a:bodyPr>
            <a:noAutofit/>
          </a:bodyPr>
          <a:lstStyle/>
          <a:p>
            <a:r>
              <a:rPr lang="en-US" dirty="0"/>
              <a:t>When trialing new test items, the difficulty (Facility Value) of those new items is unknown.</a:t>
            </a:r>
          </a:p>
          <a:p>
            <a:r>
              <a:rPr lang="en-US" dirty="0"/>
              <a:t>However, we usually have some knowledge of the test takers' proficiency levels.</a:t>
            </a:r>
          </a:p>
          <a:p>
            <a:pPr lvl="1"/>
            <a:r>
              <a:rPr lang="en-US" dirty="0"/>
              <a:t>Therefore, we can begin by providing our best estimates of the test takers’ proficiency levels.</a:t>
            </a:r>
          </a:p>
          <a:p>
            <a:pPr lvl="1"/>
            <a:r>
              <a:rPr lang="en-US" dirty="0"/>
              <a:t>Then we apply an iterative process that refines those ability estimates.</a:t>
            </a:r>
          </a:p>
          <a:p>
            <a:pPr lvl="1"/>
            <a:r>
              <a:rPr lang="en-US" dirty="0"/>
              <a:t>Once adjusted, those refined ability levels are used to create “anchored” item difficulty indices.</a:t>
            </a:r>
          </a:p>
          <a:p>
            <a:r>
              <a:rPr lang="en-US" dirty="0"/>
              <a:t>Note:  The better the initial proficiency level estimates, the fewer iterations of analyses will be required.  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3DF6E-62FB-0392-C2D6-5A538BED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A5958-732D-2112-6933-AFE75164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428" y="365126"/>
            <a:ext cx="7908135" cy="613318"/>
          </a:xfrm>
        </p:spPr>
        <p:txBody>
          <a:bodyPr>
            <a:noAutofit/>
          </a:bodyPr>
          <a:lstStyle/>
          <a:p>
            <a:r>
              <a:rPr lang="en-US" dirty="0"/>
              <a:t>Item Facility (NR vs CR)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A3D8C-55E2-0D4E-3719-AC4F5EAA7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156" y="1073542"/>
            <a:ext cx="3868340" cy="8239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Classical FV  :</a:t>
            </a:r>
          </a:p>
          <a:p>
            <a:r>
              <a:rPr lang="en-US" dirty="0"/>
              <a:t>Norm Referenced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B9747-8EC9-901F-415D-F4E1EDB07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997" y="1897454"/>
            <a:ext cx="3679112" cy="4595420"/>
          </a:xfrm>
        </p:spPr>
        <p:txBody>
          <a:bodyPr>
            <a:noAutofit/>
          </a:bodyPr>
          <a:lstStyle/>
          <a:p>
            <a:r>
              <a:rPr lang="en-US" dirty="0"/>
              <a:t>FV is the percentage of all test takers who answered the item correctly.  </a:t>
            </a:r>
          </a:p>
          <a:p>
            <a:pPr lvl="1"/>
            <a:r>
              <a:rPr lang="en-US" dirty="0"/>
              <a:t>E.g., There were 20 test takers who responded to an item designed to test Level 3.</a:t>
            </a:r>
          </a:p>
          <a:p>
            <a:pPr lvl="1"/>
            <a:r>
              <a:rPr lang="en-US" dirty="0"/>
              <a:t>5 of the 20 answered the item correctly.</a:t>
            </a:r>
          </a:p>
          <a:p>
            <a:r>
              <a:rPr lang="en-US" dirty="0"/>
              <a:t>FV = 5/20 = 0.25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BC77B-E637-5C7B-3B6E-26C3FCE0A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073542"/>
            <a:ext cx="3774878" cy="8239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Neoclassical </a:t>
            </a:r>
            <a:r>
              <a:rPr lang="en-US" dirty="0" err="1"/>
              <a:t>FV</a:t>
            </a:r>
            <a:r>
              <a:rPr lang="en-US" baseline="-10000" dirty="0" err="1"/>
              <a:t>n@n</a:t>
            </a:r>
            <a:r>
              <a:rPr lang="en-US" baseline="-10000" dirty="0"/>
              <a:t>   </a:t>
            </a:r>
            <a:r>
              <a:rPr lang="en-US" dirty="0"/>
              <a:t>:</a:t>
            </a:r>
          </a:p>
          <a:p>
            <a:r>
              <a:rPr lang="en-US" dirty="0"/>
              <a:t>Criterion Referenced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BFA86-D987-5680-8992-7ED8FA8DE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09506" y="1897454"/>
            <a:ext cx="4003666" cy="4824022"/>
          </a:xfrm>
        </p:spPr>
        <p:txBody>
          <a:bodyPr>
            <a:noAutofit/>
          </a:bodyPr>
          <a:lstStyle/>
          <a:p>
            <a:r>
              <a:rPr lang="en-US" dirty="0"/>
              <a:t>The </a:t>
            </a:r>
            <a:r>
              <a:rPr lang="en-US" dirty="0" err="1"/>
              <a:t>FV</a:t>
            </a:r>
            <a:r>
              <a:rPr lang="en-US" baseline="-10000" dirty="0" err="1"/>
              <a:t>n@n</a:t>
            </a:r>
            <a:r>
              <a:rPr lang="en-US" baseline="-10000" dirty="0"/>
              <a:t> </a:t>
            </a:r>
            <a:r>
              <a:rPr lang="en-US" dirty="0"/>
              <a:t>index determines if the item is functioning as designed.  </a:t>
            </a:r>
          </a:p>
          <a:p>
            <a:pPr lvl="1"/>
            <a:r>
              <a:rPr lang="en-US" dirty="0"/>
              <a:t>I.e., to see how an item targeting Level 3 performs with Level 3 </a:t>
            </a:r>
            <a:r>
              <a:rPr lang="en-US" dirty="0" err="1"/>
              <a:t>people,use</a:t>
            </a:r>
            <a:r>
              <a:rPr lang="en-US" dirty="0"/>
              <a:t> FV</a:t>
            </a:r>
            <a:r>
              <a:rPr lang="en-US" baseline="-10000" dirty="0"/>
              <a:t>3@3 </a:t>
            </a:r>
            <a:endParaRPr lang="en-US" dirty="0"/>
          </a:p>
          <a:p>
            <a:pPr lvl="1"/>
            <a:r>
              <a:rPr lang="en-US" dirty="0"/>
              <a:t>5 of the 20 test takers had Level 3 proficiency.</a:t>
            </a:r>
          </a:p>
          <a:p>
            <a:pPr lvl="1"/>
            <a:r>
              <a:rPr lang="en-US" dirty="0"/>
              <a:t>4 of the 5 answered the item correctly.</a:t>
            </a:r>
          </a:p>
          <a:p>
            <a:r>
              <a:rPr lang="en-US" dirty="0"/>
              <a:t>FV</a:t>
            </a:r>
            <a:r>
              <a:rPr lang="en-US" baseline="-10000" dirty="0"/>
              <a:t>3@3</a:t>
            </a:r>
            <a:r>
              <a:rPr lang="en-US" dirty="0"/>
              <a:t> = 4/5 = 0.80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99007-531E-9A22-D264-E6329B652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61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A5958-732D-2112-6933-AFE75164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8" y="365126"/>
            <a:ext cx="8408019" cy="823913"/>
          </a:xfrm>
        </p:spPr>
        <p:txBody>
          <a:bodyPr>
            <a:noAutofit/>
          </a:bodyPr>
          <a:lstStyle/>
          <a:p>
            <a:r>
              <a:rPr lang="en-US" dirty="0"/>
              <a:t>Item Discrimination Index (NR vs CR)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A3D8C-55E2-0D4E-3719-AC4F5EAA7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8406" y="1096516"/>
            <a:ext cx="3868340" cy="928228"/>
          </a:xfrm>
        </p:spPr>
        <p:txBody>
          <a:bodyPr>
            <a:noAutofit/>
          </a:bodyPr>
          <a:lstStyle/>
          <a:p>
            <a:r>
              <a:rPr lang="en-US" dirty="0"/>
              <a:t>Classical DI  :</a:t>
            </a:r>
          </a:p>
          <a:p>
            <a:r>
              <a:rPr lang="en-US" dirty="0"/>
              <a:t>Norm Referenced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B9747-8EC9-901F-415D-F4E1EDB07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024744"/>
            <a:ext cx="3679112" cy="4468131"/>
          </a:xfrm>
        </p:spPr>
        <p:txBody>
          <a:bodyPr>
            <a:normAutofit/>
          </a:bodyPr>
          <a:lstStyle/>
          <a:p>
            <a:r>
              <a:rPr lang="en-US" dirty="0"/>
              <a:t>DI is the FV of the top ¼ of the test takers minus the FV of the bottom ¼ of the test takers.</a:t>
            </a:r>
          </a:p>
          <a:p>
            <a:pPr lvl="1"/>
            <a:r>
              <a:rPr lang="en-US" dirty="0"/>
              <a:t>When FV of top 5 test takers = 0.80</a:t>
            </a:r>
          </a:p>
          <a:p>
            <a:pPr lvl="1"/>
            <a:r>
              <a:rPr lang="en-US" dirty="0"/>
              <a:t>And FV of the bottom 5 test takers = 0.00</a:t>
            </a:r>
          </a:p>
          <a:p>
            <a:r>
              <a:rPr lang="en-US" dirty="0"/>
              <a:t>0.8 minus 0.00 = 0.80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BC77B-E637-5C7B-3B6E-26C3FCE0A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8203" y="1091739"/>
            <a:ext cx="3887391" cy="933005"/>
          </a:xfrm>
        </p:spPr>
        <p:txBody>
          <a:bodyPr>
            <a:noAutofit/>
          </a:bodyPr>
          <a:lstStyle/>
          <a:p>
            <a:r>
              <a:rPr lang="en-US" dirty="0"/>
              <a:t>Neoclassical </a:t>
            </a:r>
            <a:r>
              <a:rPr lang="en-US" dirty="0" err="1"/>
              <a:t>DI</a:t>
            </a:r>
            <a:r>
              <a:rPr lang="en-US" baseline="-10000" dirty="0" err="1"/>
              <a:t>n</a:t>
            </a:r>
            <a:r>
              <a:rPr lang="en-US" baseline="-10000" dirty="0"/>
              <a:t>   </a:t>
            </a:r>
            <a:r>
              <a:rPr lang="en-US" dirty="0"/>
              <a:t>:</a:t>
            </a:r>
          </a:p>
          <a:p>
            <a:r>
              <a:rPr lang="en-US" dirty="0"/>
              <a:t>Criterion Referenced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BFA86-D987-5680-8992-7ED8FA8DE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6767" y="2024744"/>
            <a:ext cx="4071184" cy="4696732"/>
          </a:xfrm>
        </p:spPr>
        <p:txBody>
          <a:bodyPr>
            <a:noAutofit/>
          </a:bodyPr>
          <a:lstStyle/>
          <a:p>
            <a:r>
              <a:rPr lang="en-US" dirty="0" err="1"/>
              <a:t>DI</a:t>
            </a:r>
            <a:r>
              <a:rPr lang="en-US" baseline="-10000" dirty="0" err="1"/>
              <a:t>n</a:t>
            </a:r>
            <a:r>
              <a:rPr lang="en-US" dirty="0"/>
              <a:t> reflects an item’s ability to distinguish between two groups of people with proficiency levels n and n-1; that is, between adjacent proficiency levels.</a:t>
            </a:r>
          </a:p>
          <a:p>
            <a:r>
              <a:rPr lang="en-US" dirty="0"/>
              <a:t>DI</a:t>
            </a:r>
            <a:r>
              <a:rPr lang="en-US" baseline="-10000" dirty="0"/>
              <a:t>3</a:t>
            </a:r>
            <a:r>
              <a:rPr lang="en-US" dirty="0"/>
              <a:t> = (FV</a:t>
            </a:r>
            <a:r>
              <a:rPr lang="en-US" baseline="-10000" dirty="0"/>
              <a:t>3@3</a:t>
            </a:r>
            <a:r>
              <a:rPr lang="en-US" dirty="0"/>
              <a:t> – FV</a:t>
            </a:r>
            <a:r>
              <a:rPr lang="en-US" baseline="-10000" dirty="0"/>
              <a:t>3@2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 FV</a:t>
            </a:r>
            <a:r>
              <a:rPr lang="en-US" baseline="-10000" dirty="0"/>
              <a:t>3@3</a:t>
            </a:r>
            <a:r>
              <a:rPr lang="en-US" dirty="0"/>
              <a:t> = 0.80</a:t>
            </a:r>
          </a:p>
          <a:p>
            <a:pPr lvl="1"/>
            <a:r>
              <a:rPr lang="en-US" dirty="0"/>
              <a:t>And FV</a:t>
            </a:r>
            <a:r>
              <a:rPr lang="en-US" baseline="-10000" dirty="0"/>
              <a:t>3@2</a:t>
            </a:r>
            <a:r>
              <a:rPr lang="en-US" dirty="0"/>
              <a:t> = 0.40</a:t>
            </a:r>
          </a:p>
          <a:p>
            <a:r>
              <a:rPr lang="en-US" dirty="0"/>
              <a:t>DI</a:t>
            </a:r>
            <a:r>
              <a:rPr lang="en-US" baseline="-10000" dirty="0"/>
              <a:t>3</a:t>
            </a:r>
            <a:r>
              <a:rPr lang="en-US" dirty="0"/>
              <a:t> = 0.80 – 0.40 = 0.40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99007-531E-9A22-D264-E6329B652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6A7D-40DC-1A4C-855B-CBA0FCA40A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1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1257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Neoclassical Statistics:</vt:lpstr>
      <vt:lpstr>Essential tip!  Wichtiger Hinweis!    Conseil essential!     必要的提示 ! </vt:lpstr>
      <vt:lpstr>1.  Content validity is an absolute prerequisite for the evaluation of an item’s performance.  </vt:lpstr>
      <vt:lpstr>2.  The items used in STANAG 6001 proficiency tests must array as level-specific difficulty steps.</vt:lpstr>
      <vt:lpstr>The Goal</vt:lpstr>
      <vt:lpstr>The Challenge</vt:lpstr>
      <vt:lpstr>Solving for 2 Unknown Variables</vt:lpstr>
      <vt:lpstr>Item Facility (NR vs CR)</vt:lpstr>
      <vt:lpstr>Item Discrimination Index (NR vs CR)</vt:lpstr>
      <vt:lpstr>Start Your Computers!</vt:lpstr>
      <vt:lpstr>Neoclassical Item Analyses: A Quick Review of this Overview</vt:lpstr>
      <vt:lpstr>Questions and Discussion</vt:lpstr>
      <vt:lpstr>Ideas for further discussion: 1</vt:lpstr>
      <vt:lpstr>Ideas for further discussion: 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Wilcox</dc:creator>
  <cp:lastModifiedBy>Ray Clifford</cp:lastModifiedBy>
  <cp:revision>13</cp:revision>
  <cp:lastPrinted>2022-09-02T22:01:33Z</cp:lastPrinted>
  <dcterms:created xsi:type="dcterms:W3CDTF">2022-08-31T23:48:27Z</dcterms:created>
  <dcterms:modified xsi:type="dcterms:W3CDTF">2022-09-08T10:15:03Z</dcterms:modified>
</cp:coreProperties>
</file>