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6" r:id="rId2"/>
    <p:sldId id="257" r:id="rId3"/>
    <p:sldId id="258" r:id="rId4"/>
    <p:sldId id="269" r:id="rId5"/>
    <p:sldId id="259" r:id="rId6"/>
    <p:sldId id="260" r:id="rId7"/>
    <p:sldId id="261" r:id="rId8"/>
    <p:sldId id="262" r:id="rId9"/>
    <p:sldId id="271" r:id="rId10"/>
    <p:sldId id="263" r:id="rId11"/>
    <p:sldId id="270" r:id="rId12"/>
    <p:sldId id="272" r:id="rId13"/>
    <p:sldId id="279" r:id="rId14"/>
    <p:sldId id="275" r:id="rId15"/>
    <p:sldId id="273" r:id="rId16"/>
    <p:sldId id="274" r:id="rId17"/>
    <p:sldId id="278" r:id="rId18"/>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317" y="67"/>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214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5539" y="0"/>
            <a:ext cx="4028440" cy="352143"/>
          </a:xfrm>
          <a:prstGeom prst="rect">
            <a:avLst/>
          </a:prstGeom>
        </p:spPr>
        <p:txBody>
          <a:bodyPr vert="horz" lIns="91440" tIns="45720" rIns="91440" bIns="45720" rtlCol="0"/>
          <a:lstStyle>
            <a:lvl1pPr algn="r">
              <a:defRPr sz="1200"/>
            </a:lvl1pPr>
          </a:lstStyle>
          <a:p>
            <a:fld id="{D5C8050A-6787-43C7-9CC2-7099EC4ACDF9}" type="datetimeFigureOut">
              <a:rPr lang="en-US" smtClean="0"/>
              <a:t>10/22/2020</a:t>
            </a:fld>
            <a:endParaRPr lang="en-US"/>
          </a:p>
        </p:txBody>
      </p:sp>
      <p:sp>
        <p:nvSpPr>
          <p:cNvPr id="4" name="Footer Placeholder 3"/>
          <p:cNvSpPr>
            <a:spLocks noGrp="1"/>
          </p:cNvSpPr>
          <p:nvPr>
            <p:ph type="ftr" sz="quarter" idx="2"/>
          </p:nvPr>
        </p:nvSpPr>
        <p:spPr>
          <a:xfrm>
            <a:off x="0" y="6658258"/>
            <a:ext cx="4028440" cy="35214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5539" y="6658258"/>
            <a:ext cx="4028440" cy="352142"/>
          </a:xfrm>
          <a:prstGeom prst="rect">
            <a:avLst/>
          </a:prstGeom>
        </p:spPr>
        <p:txBody>
          <a:bodyPr vert="horz" lIns="91440" tIns="45720" rIns="91440" bIns="45720" rtlCol="0" anchor="b"/>
          <a:lstStyle>
            <a:lvl1pPr algn="r">
              <a:defRPr sz="1200"/>
            </a:lvl1pPr>
          </a:lstStyle>
          <a:p>
            <a:fld id="{369B1EF4-1A02-47E2-A2EF-9168BE9628AF}" type="slidenum">
              <a:rPr lang="en-US" smtClean="0"/>
              <a:t>‹#›</a:t>
            </a:fld>
            <a:endParaRPr lang="en-US"/>
          </a:p>
        </p:txBody>
      </p:sp>
    </p:spTree>
    <p:extLst>
      <p:ext uri="{BB962C8B-B14F-4D97-AF65-F5344CB8AC3E}">
        <p14:creationId xmlns:p14="http://schemas.microsoft.com/office/powerpoint/2010/main" val="299850945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139B9"/>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400" b="1" i="1">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139B9"/>
                </a:solidFill>
                <a:latin typeface="Calibri"/>
                <a:cs typeface="Calibri"/>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139B9"/>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22750" y="286639"/>
            <a:ext cx="4746498" cy="457200"/>
          </a:xfrm>
          <a:prstGeom prst="rect">
            <a:avLst/>
          </a:prstGeom>
        </p:spPr>
        <p:txBody>
          <a:bodyPr wrap="square" lIns="0" tIns="0" rIns="0" bIns="0">
            <a:spAutoFit/>
          </a:bodyPr>
          <a:lstStyle>
            <a:lvl1pPr>
              <a:defRPr sz="2800" b="1" i="0">
                <a:solidFill>
                  <a:srgbClr val="0139B9"/>
                </a:solidFill>
                <a:latin typeface="Calibri"/>
                <a:cs typeface="Calibri"/>
              </a:defRPr>
            </a:lvl1pPr>
          </a:lstStyle>
          <a:p>
            <a:endParaRPr/>
          </a:p>
        </p:txBody>
      </p:sp>
      <p:sp>
        <p:nvSpPr>
          <p:cNvPr id="3" name="Holder 3"/>
          <p:cNvSpPr>
            <a:spLocks noGrp="1"/>
          </p:cNvSpPr>
          <p:nvPr>
            <p:ph type="body" idx="1"/>
          </p:nvPr>
        </p:nvSpPr>
        <p:spPr>
          <a:xfrm>
            <a:off x="1262761" y="1197864"/>
            <a:ext cx="9666477" cy="1746250"/>
          </a:xfrm>
          <a:prstGeom prst="rect">
            <a:avLst/>
          </a:prstGeom>
        </p:spPr>
        <p:txBody>
          <a:bodyPr wrap="square" lIns="0" tIns="0" rIns="0" bIns="0">
            <a:spAutoFit/>
          </a:bodyPr>
          <a:lstStyle>
            <a:lvl1pPr>
              <a:defRPr sz="2400" b="1" i="1">
                <a:solidFill>
                  <a:schemeClr val="tx1"/>
                </a:solidFill>
                <a:latin typeface="Calibri"/>
                <a:cs typeface="Calibri"/>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10/22/2020</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6857998"/>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862685" y="578865"/>
            <a:ext cx="5643880" cy="584835"/>
          </a:xfrm>
          <a:prstGeom prst="rect">
            <a:avLst/>
          </a:prstGeom>
        </p:spPr>
        <p:txBody>
          <a:bodyPr vert="horz" wrap="square" lIns="0" tIns="0" rIns="0" bIns="0" rtlCol="0">
            <a:spAutoFit/>
          </a:bodyPr>
          <a:lstStyle/>
          <a:p>
            <a:pPr marL="12700">
              <a:lnSpc>
                <a:spcPct val="100000"/>
              </a:lnSpc>
            </a:pPr>
            <a:r>
              <a:rPr sz="2400" spc="-10" dirty="0">
                <a:solidFill>
                  <a:srgbClr val="2E5496"/>
                </a:solidFill>
              </a:rPr>
              <a:t>2020 </a:t>
            </a:r>
            <a:r>
              <a:rPr sz="3600" spc="-15" dirty="0">
                <a:solidFill>
                  <a:srgbClr val="2E5496"/>
                </a:solidFill>
              </a:rPr>
              <a:t>BILC Professional</a:t>
            </a:r>
            <a:r>
              <a:rPr sz="3600" spc="254" dirty="0">
                <a:solidFill>
                  <a:srgbClr val="2E5496"/>
                </a:solidFill>
              </a:rPr>
              <a:t> </a:t>
            </a:r>
            <a:r>
              <a:rPr sz="3600" dirty="0">
                <a:solidFill>
                  <a:srgbClr val="2E5496"/>
                </a:solidFill>
              </a:rPr>
              <a:t>Seminar</a:t>
            </a:r>
            <a:endParaRPr sz="3600"/>
          </a:p>
        </p:txBody>
      </p:sp>
      <p:sp>
        <p:nvSpPr>
          <p:cNvPr id="4" name="object 4"/>
          <p:cNvSpPr txBox="1"/>
          <p:nvPr/>
        </p:nvSpPr>
        <p:spPr>
          <a:xfrm>
            <a:off x="862685" y="1543811"/>
            <a:ext cx="5075555" cy="1936750"/>
          </a:xfrm>
          <a:prstGeom prst="rect">
            <a:avLst/>
          </a:prstGeom>
        </p:spPr>
        <p:txBody>
          <a:bodyPr vert="horz" wrap="square" lIns="0" tIns="0" rIns="0" bIns="0" rtlCol="0">
            <a:spAutoFit/>
          </a:bodyPr>
          <a:lstStyle/>
          <a:p>
            <a:pPr marL="12700">
              <a:lnSpc>
                <a:spcPct val="100000"/>
              </a:lnSpc>
            </a:pPr>
            <a:r>
              <a:rPr sz="4800" spc="-10" dirty="0">
                <a:solidFill>
                  <a:srgbClr val="2E5496"/>
                </a:solidFill>
                <a:latin typeface="Calibri"/>
                <a:cs typeface="Calibri"/>
              </a:rPr>
              <a:t>Language </a:t>
            </a:r>
            <a:r>
              <a:rPr sz="4800" spc="-50" dirty="0">
                <a:solidFill>
                  <a:srgbClr val="2E5496"/>
                </a:solidFill>
                <a:latin typeface="Calibri"/>
                <a:cs typeface="Calibri"/>
              </a:rPr>
              <a:t>Training</a:t>
            </a:r>
            <a:r>
              <a:rPr sz="4800" spc="-65" dirty="0">
                <a:solidFill>
                  <a:srgbClr val="2E5496"/>
                </a:solidFill>
                <a:latin typeface="Calibri"/>
                <a:cs typeface="Calibri"/>
              </a:rPr>
              <a:t> </a:t>
            </a:r>
            <a:r>
              <a:rPr sz="4800" dirty="0">
                <a:solidFill>
                  <a:srgbClr val="2E5496"/>
                </a:solidFill>
                <a:latin typeface="Calibri"/>
                <a:cs typeface="Calibri"/>
              </a:rPr>
              <a:t>in</a:t>
            </a:r>
            <a:endParaRPr sz="4800">
              <a:latin typeface="Calibri"/>
              <a:cs typeface="Calibri"/>
            </a:endParaRPr>
          </a:p>
          <a:p>
            <a:pPr marL="12700">
              <a:lnSpc>
                <a:spcPct val="100000"/>
              </a:lnSpc>
            </a:pPr>
            <a:r>
              <a:rPr sz="4800" spc="-5" dirty="0">
                <a:solidFill>
                  <a:srgbClr val="2E5496"/>
                </a:solidFill>
                <a:latin typeface="Calibri"/>
                <a:cs typeface="Calibri"/>
              </a:rPr>
              <a:t>Times of</a:t>
            </a:r>
            <a:r>
              <a:rPr sz="4800" spc="-75" dirty="0">
                <a:solidFill>
                  <a:srgbClr val="2E5496"/>
                </a:solidFill>
                <a:latin typeface="Calibri"/>
                <a:cs typeface="Calibri"/>
              </a:rPr>
              <a:t> </a:t>
            </a:r>
            <a:r>
              <a:rPr sz="4800" spc="-5" dirty="0">
                <a:solidFill>
                  <a:srgbClr val="2E5496"/>
                </a:solidFill>
                <a:latin typeface="Calibri"/>
                <a:cs typeface="Calibri"/>
              </a:rPr>
              <a:t>Crises:</a:t>
            </a:r>
            <a:endParaRPr sz="4800">
              <a:latin typeface="Calibri"/>
              <a:cs typeface="Calibri"/>
            </a:endParaRPr>
          </a:p>
          <a:p>
            <a:pPr marL="12700">
              <a:lnSpc>
                <a:spcPct val="100000"/>
              </a:lnSpc>
              <a:spcBef>
                <a:spcPts val="130"/>
              </a:spcBef>
            </a:pPr>
            <a:r>
              <a:rPr sz="2800" spc="-10" dirty="0">
                <a:solidFill>
                  <a:srgbClr val="2E5496"/>
                </a:solidFill>
                <a:latin typeface="Calibri"/>
                <a:cs typeface="Calibri"/>
              </a:rPr>
              <a:t>Challenges </a:t>
            </a:r>
            <a:r>
              <a:rPr sz="2800" spc="-5" dirty="0">
                <a:solidFill>
                  <a:srgbClr val="2E5496"/>
                </a:solidFill>
                <a:latin typeface="Calibri"/>
                <a:cs typeface="Calibri"/>
              </a:rPr>
              <a:t>and</a:t>
            </a:r>
            <a:r>
              <a:rPr sz="2800" spc="15" dirty="0">
                <a:solidFill>
                  <a:srgbClr val="2E5496"/>
                </a:solidFill>
                <a:latin typeface="Calibri"/>
                <a:cs typeface="Calibri"/>
              </a:rPr>
              <a:t> </a:t>
            </a:r>
            <a:r>
              <a:rPr sz="2800" spc="-10" dirty="0">
                <a:solidFill>
                  <a:srgbClr val="2E5496"/>
                </a:solidFill>
                <a:latin typeface="Calibri"/>
                <a:cs typeface="Calibri"/>
              </a:rPr>
              <a:t>Opportunities</a:t>
            </a:r>
            <a:endParaRPr sz="2800">
              <a:latin typeface="Calibri"/>
              <a:cs typeface="Calibri"/>
            </a:endParaRPr>
          </a:p>
        </p:txBody>
      </p:sp>
      <p:sp>
        <p:nvSpPr>
          <p:cNvPr id="5" name="object 5"/>
          <p:cNvSpPr txBox="1"/>
          <p:nvPr/>
        </p:nvSpPr>
        <p:spPr>
          <a:xfrm>
            <a:off x="862685" y="3883914"/>
            <a:ext cx="4602480" cy="1609090"/>
          </a:xfrm>
          <a:prstGeom prst="rect">
            <a:avLst/>
          </a:prstGeom>
        </p:spPr>
        <p:txBody>
          <a:bodyPr vert="horz" wrap="square" lIns="0" tIns="0" rIns="0" bIns="0" rtlCol="0">
            <a:spAutoFit/>
          </a:bodyPr>
          <a:lstStyle/>
          <a:p>
            <a:pPr marL="12700">
              <a:lnSpc>
                <a:spcPct val="100000"/>
              </a:lnSpc>
            </a:pPr>
            <a:r>
              <a:rPr sz="2000" dirty="0">
                <a:solidFill>
                  <a:srgbClr val="2E5496"/>
                </a:solidFill>
                <a:latin typeface="Calibri"/>
                <a:cs typeface="Calibri"/>
              </a:rPr>
              <a:t>19-23 </a:t>
            </a:r>
            <a:r>
              <a:rPr sz="2000" spc="-5" dirty="0">
                <a:solidFill>
                  <a:srgbClr val="2E5496"/>
                </a:solidFill>
                <a:latin typeface="Calibri"/>
                <a:cs typeface="Calibri"/>
              </a:rPr>
              <a:t>October</a:t>
            </a:r>
            <a:r>
              <a:rPr sz="2000" spc="-105" dirty="0">
                <a:solidFill>
                  <a:srgbClr val="2E5496"/>
                </a:solidFill>
                <a:latin typeface="Calibri"/>
                <a:cs typeface="Calibri"/>
              </a:rPr>
              <a:t> </a:t>
            </a:r>
            <a:r>
              <a:rPr sz="2000" dirty="0">
                <a:solidFill>
                  <a:srgbClr val="2E5496"/>
                </a:solidFill>
                <a:latin typeface="Calibri"/>
                <a:cs typeface="Calibri"/>
              </a:rPr>
              <a:t>2020</a:t>
            </a:r>
            <a:endParaRPr sz="2000" dirty="0">
              <a:latin typeface="Calibri"/>
              <a:cs typeface="Calibri"/>
            </a:endParaRPr>
          </a:p>
          <a:p>
            <a:pPr>
              <a:lnSpc>
                <a:spcPct val="100000"/>
              </a:lnSpc>
              <a:spcBef>
                <a:spcPts val="25"/>
              </a:spcBef>
            </a:pPr>
            <a:endParaRPr sz="2850" dirty="0">
              <a:latin typeface="Times New Roman"/>
              <a:cs typeface="Times New Roman"/>
            </a:endParaRPr>
          </a:p>
          <a:p>
            <a:pPr marL="12700" marR="5080">
              <a:lnSpc>
                <a:spcPct val="100000"/>
              </a:lnSpc>
              <a:spcBef>
                <a:spcPts val="5"/>
              </a:spcBef>
            </a:pPr>
            <a:r>
              <a:rPr sz="2800" spc="-15" dirty="0">
                <a:solidFill>
                  <a:srgbClr val="2E5496"/>
                </a:solidFill>
                <a:latin typeface="Calibri"/>
                <a:cs typeface="Calibri"/>
              </a:rPr>
              <a:t>Presentations </a:t>
            </a:r>
            <a:r>
              <a:rPr lang="en-US" sz="2800" spc="-15" dirty="0" smtClean="0">
                <a:solidFill>
                  <a:srgbClr val="2E5496"/>
                </a:solidFill>
                <a:latin typeface="Calibri"/>
                <a:cs typeface="Calibri"/>
              </a:rPr>
              <a:t>from </a:t>
            </a:r>
            <a:r>
              <a:rPr sz="2800" spc="-25" dirty="0" smtClean="0">
                <a:solidFill>
                  <a:srgbClr val="2E5496"/>
                </a:solidFill>
                <a:latin typeface="Calibri"/>
                <a:cs typeface="Calibri"/>
              </a:rPr>
              <a:t>Day </a:t>
            </a:r>
            <a:r>
              <a:rPr lang="en-US" sz="2800" spc="-5" dirty="0">
                <a:solidFill>
                  <a:srgbClr val="2E5496"/>
                </a:solidFill>
                <a:latin typeface="Calibri"/>
                <a:cs typeface="Calibri"/>
              </a:rPr>
              <a:t>3</a:t>
            </a:r>
            <a:r>
              <a:rPr sz="2800" spc="-5" dirty="0" smtClean="0">
                <a:solidFill>
                  <a:srgbClr val="2E5496"/>
                </a:solidFill>
                <a:latin typeface="Calibri"/>
                <a:cs typeface="Calibri"/>
              </a:rPr>
              <a:t>  </a:t>
            </a:r>
            <a:r>
              <a:rPr sz="2800" spc="-15" dirty="0">
                <a:solidFill>
                  <a:srgbClr val="2E5496"/>
                </a:solidFill>
                <a:latin typeface="Calibri"/>
                <a:cs typeface="Calibri"/>
              </a:rPr>
              <a:t>Moderator: </a:t>
            </a:r>
            <a:r>
              <a:rPr lang="en-US" sz="2800" spc="-15" dirty="0" smtClean="0">
                <a:solidFill>
                  <a:srgbClr val="2E5496"/>
                </a:solidFill>
                <a:latin typeface="Calibri"/>
                <a:cs typeface="Calibri"/>
              </a:rPr>
              <a:t>Peggy Garza</a:t>
            </a:r>
            <a:endParaRPr sz="2800" dirty="0">
              <a:latin typeface="Calibri"/>
              <a:cs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8110">
              <a:lnSpc>
                <a:spcPct val="100000"/>
              </a:lnSpc>
            </a:pPr>
            <a:r>
              <a:rPr spc="-5" dirty="0"/>
              <a:t>2020 </a:t>
            </a:r>
            <a:r>
              <a:rPr spc="-15" dirty="0"/>
              <a:t>BILC Professional</a:t>
            </a:r>
            <a:r>
              <a:rPr spc="75" dirty="0"/>
              <a:t> </a:t>
            </a:r>
            <a:r>
              <a:rPr spc="-5" dirty="0"/>
              <a:t>Seminar</a:t>
            </a:r>
          </a:p>
        </p:txBody>
      </p:sp>
      <p:sp>
        <p:nvSpPr>
          <p:cNvPr id="3" name="object 3"/>
          <p:cNvSpPr/>
          <p:nvPr/>
        </p:nvSpPr>
        <p:spPr>
          <a:xfrm>
            <a:off x="10708258" y="6143904"/>
            <a:ext cx="1057275" cy="561975"/>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5061330" y="1034796"/>
            <a:ext cx="2070735" cy="1477328"/>
          </a:xfrm>
          <a:prstGeom prst="rect">
            <a:avLst/>
          </a:prstGeom>
        </p:spPr>
        <p:txBody>
          <a:bodyPr vert="horz" wrap="square" lIns="0" tIns="0" rIns="0" bIns="0" rtlCol="0">
            <a:spAutoFit/>
          </a:bodyPr>
          <a:lstStyle/>
          <a:p>
            <a:pPr marL="364490">
              <a:lnSpc>
                <a:spcPct val="100000"/>
              </a:lnSpc>
            </a:pPr>
            <a:r>
              <a:rPr sz="2400" spc="-15" dirty="0">
                <a:latin typeface="Calibri"/>
                <a:cs typeface="Calibri"/>
              </a:rPr>
              <a:t>First</a:t>
            </a:r>
            <a:r>
              <a:rPr sz="2400" spc="-120" dirty="0">
                <a:latin typeface="Calibri"/>
                <a:cs typeface="Calibri"/>
              </a:rPr>
              <a:t> </a:t>
            </a:r>
            <a:r>
              <a:rPr sz="2400" spc="-10" dirty="0" smtClean="0">
                <a:latin typeface="Calibri"/>
                <a:cs typeface="Calibri"/>
              </a:rPr>
              <a:t>round</a:t>
            </a:r>
            <a:endParaRPr lang="en-US" sz="2400" spc="-10" dirty="0" smtClean="0">
              <a:latin typeface="Calibri"/>
              <a:cs typeface="Calibri"/>
            </a:endParaRPr>
          </a:p>
          <a:p>
            <a:pPr marL="364490">
              <a:lnSpc>
                <a:spcPct val="100000"/>
              </a:lnSpc>
            </a:pPr>
            <a:endParaRPr sz="2400" dirty="0">
              <a:latin typeface="Calibri"/>
              <a:cs typeface="Calibri"/>
            </a:endParaRPr>
          </a:p>
          <a:p>
            <a:r>
              <a:rPr lang="en-US" sz="2400" dirty="0">
                <a:latin typeface="Times New Roman"/>
                <a:cs typeface="Times New Roman"/>
              </a:rPr>
              <a:t> </a:t>
            </a:r>
            <a:r>
              <a:rPr lang="en-US" sz="2400" dirty="0" smtClean="0">
                <a:latin typeface="Times New Roman"/>
                <a:cs typeface="Times New Roman"/>
              </a:rPr>
              <a:t>    </a:t>
            </a:r>
            <a:r>
              <a:rPr lang="en-US" sz="2400" dirty="0" smtClean="0">
                <a:cs typeface="Calibri"/>
              </a:rPr>
              <a:t>Jan </a:t>
            </a:r>
            <a:r>
              <a:rPr lang="en-US" sz="2400" dirty="0" err="1">
                <a:cs typeface="Calibri"/>
              </a:rPr>
              <a:t>Krivka</a:t>
            </a:r>
            <a:endParaRPr lang="en-US" sz="2400" dirty="0"/>
          </a:p>
          <a:p>
            <a:pPr>
              <a:lnSpc>
                <a:spcPct val="100000"/>
              </a:lnSpc>
            </a:pPr>
            <a:endParaRPr sz="2400" dirty="0">
              <a:latin typeface="Times New Roman"/>
              <a:cs typeface="Times New Roman"/>
            </a:endParaRPr>
          </a:p>
        </p:txBody>
      </p:sp>
      <p:sp>
        <p:nvSpPr>
          <p:cNvPr id="6" name="object 6"/>
          <p:cNvSpPr/>
          <p:nvPr/>
        </p:nvSpPr>
        <p:spPr>
          <a:xfrm>
            <a:off x="401053" y="6063678"/>
            <a:ext cx="656704" cy="631761"/>
          </a:xfrm>
          <a:prstGeom prst="rect">
            <a:avLst/>
          </a:prstGeom>
          <a:blipFill>
            <a:blip r:embed="rId3" cstate="print"/>
            <a:stretch>
              <a:fillRect/>
            </a:stretch>
          </a:blipFill>
        </p:spPr>
        <p:txBody>
          <a:bodyPr wrap="square" lIns="0" tIns="0" rIns="0" bIns="0" rtlCol="0"/>
          <a:lstStyle/>
          <a:p>
            <a:endParaRPr/>
          </a:p>
        </p:txBody>
      </p:sp>
      <p:sp>
        <p:nvSpPr>
          <p:cNvPr id="7" name="Rectangle 6"/>
          <p:cNvSpPr/>
          <p:nvPr/>
        </p:nvSpPr>
        <p:spPr>
          <a:xfrm>
            <a:off x="1676400" y="2667000"/>
            <a:ext cx="9525000" cy="2677656"/>
          </a:xfrm>
          <a:prstGeom prst="rect">
            <a:avLst/>
          </a:prstGeom>
        </p:spPr>
        <p:txBody>
          <a:bodyPr wrap="square">
            <a:spAutoFit/>
          </a:bodyPr>
          <a:lstStyle/>
          <a:p>
            <a:pPr>
              <a:lnSpc>
                <a:spcPct val="150000"/>
              </a:lnSpc>
            </a:pPr>
            <a:r>
              <a:rPr lang="en-US" i="1" dirty="0" smtClean="0">
                <a:latin typeface="Helvetica" panose="020B0604020202020204" pitchFamily="34" charset="0"/>
                <a:ea typeface="Times New Roman" panose="02020603050405020304" pitchFamily="18" charset="0"/>
              </a:rPr>
              <a:t> </a:t>
            </a:r>
            <a:r>
              <a:rPr lang="en-US" sz="2400" dirty="0">
                <a:ea typeface="Times New Roman" panose="02020603050405020304" pitchFamily="18" charset="0"/>
              </a:rPr>
              <a:t>Were there any issues when you made the transfer from testing writing in long-hand (pencil/paper) to having candidates type on the computer? Were candidates able to use any features, such as spell check, during their writing test?</a:t>
            </a:r>
            <a:endParaRPr lang="en-US" sz="2400" dirty="0">
              <a:ea typeface="Calibri" panose="020F0502020204030204" pitchFamily="34" charset="0"/>
            </a:endParaRPr>
          </a:p>
          <a:p>
            <a:r>
              <a:rPr lang="en-US" sz="2400" dirty="0">
                <a:ea typeface="Times New Roman" panose="02020603050405020304" pitchFamily="18" charset="0"/>
              </a:rPr>
              <a:t> </a:t>
            </a:r>
            <a:endParaRPr lang="en-US" sz="2400" dirty="0">
              <a:ea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8110">
              <a:lnSpc>
                <a:spcPct val="100000"/>
              </a:lnSpc>
            </a:pPr>
            <a:r>
              <a:rPr spc="-5" dirty="0"/>
              <a:t>2020 </a:t>
            </a:r>
            <a:r>
              <a:rPr spc="-15" dirty="0"/>
              <a:t>BILC Professional</a:t>
            </a:r>
            <a:r>
              <a:rPr spc="75" dirty="0"/>
              <a:t> </a:t>
            </a:r>
            <a:r>
              <a:rPr spc="-5" dirty="0"/>
              <a:t>Seminar</a:t>
            </a:r>
          </a:p>
        </p:txBody>
      </p:sp>
      <p:sp>
        <p:nvSpPr>
          <p:cNvPr id="3" name="object 3"/>
          <p:cNvSpPr/>
          <p:nvPr/>
        </p:nvSpPr>
        <p:spPr>
          <a:xfrm>
            <a:off x="10708258" y="6143904"/>
            <a:ext cx="1057275" cy="561975"/>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3124200" y="1034796"/>
            <a:ext cx="5562600" cy="2215991"/>
          </a:xfrm>
          <a:prstGeom prst="rect">
            <a:avLst/>
          </a:prstGeom>
        </p:spPr>
        <p:txBody>
          <a:bodyPr vert="horz" wrap="square" lIns="0" tIns="0" rIns="0" bIns="0" rtlCol="0">
            <a:spAutoFit/>
          </a:bodyPr>
          <a:lstStyle/>
          <a:p>
            <a:pPr marL="364490" algn="ctr">
              <a:lnSpc>
                <a:spcPct val="100000"/>
              </a:lnSpc>
            </a:pPr>
            <a:r>
              <a:rPr sz="2400" spc="-15" dirty="0">
                <a:latin typeface="Calibri"/>
                <a:cs typeface="Calibri"/>
              </a:rPr>
              <a:t>First</a:t>
            </a:r>
            <a:r>
              <a:rPr sz="2400" spc="-120" dirty="0">
                <a:latin typeface="Calibri"/>
                <a:cs typeface="Calibri"/>
              </a:rPr>
              <a:t> </a:t>
            </a:r>
            <a:r>
              <a:rPr sz="2400" spc="-10" dirty="0" smtClean="0">
                <a:latin typeface="Calibri"/>
                <a:cs typeface="Calibri"/>
              </a:rPr>
              <a:t>round</a:t>
            </a:r>
            <a:endParaRPr lang="en-US" sz="2400" spc="-10" dirty="0" smtClean="0">
              <a:latin typeface="Calibri"/>
              <a:cs typeface="Calibri"/>
            </a:endParaRPr>
          </a:p>
          <a:p>
            <a:pPr marL="364490">
              <a:lnSpc>
                <a:spcPct val="100000"/>
              </a:lnSpc>
            </a:pPr>
            <a:endParaRPr lang="en-US" sz="2400" spc="-10" dirty="0" smtClean="0">
              <a:latin typeface="Calibri"/>
              <a:cs typeface="Calibri"/>
            </a:endParaRPr>
          </a:p>
          <a:p>
            <a:pPr marL="364490" algn="ctr"/>
            <a:r>
              <a:rPr lang="en-US" sz="2400" spc="-25" dirty="0">
                <a:cs typeface="Calibri"/>
              </a:rPr>
              <a:t>Mary Jo </a:t>
            </a:r>
            <a:r>
              <a:rPr lang="en-US" sz="2400" spc="-25" dirty="0" err="1">
                <a:cs typeface="Calibri"/>
              </a:rPr>
              <a:t>DiBiase</a:t>
            </a:r>
            <a:r>
              <a:rPr lang="en-US" sz="2400" spc="-25" dirty="0">
                <a:cs typeface="Calibri"/>
              </a:rPr>
              <a:t>-Lubrano</a:t>
            </a:r>
          </a:p>
          <a:p>
            <a:pPr marL="364490">
              <a:lnSpc>
                <a:spcPct val="100000"/>
              </a:lnSpc>
            </a:pPr>
            <a:endParaRPr sz="2400" dirty="0">
              <a:latin typeface="Calibri"/>
              <a:cs typeface="Calibri"/>
            </a:endParaRPr>
          </a:p>
          <a:p>
            <a:r>
              <a:rPr lang="en-US" sz="2400" dirty="0">
                <a:latin typeface="Times New Roman"/>
                <a:cs typeface="Times New Roman"/>
              </a:rPr>
              <a:t> </a:t>
            </a:r>
            <a:r>
              <a:rPr lang="en-US" sz="2400" dirty="0" smtClean="0">
                <a:latin typeface="Times New Roman"/>
                <a:cs typeface="Times New Roman"/>
              </a:rPr>
              <a:t>    </a:t>
            </a:r>
            <a:endParaRPr lang="en-US" sz="2400" dirty="0"/>
          </a:p>
          <a:p>
            <a:pPr>
              <a:lnSpc>
                <a:spcPct val="100000"/>
              </a:lnSpc>
            </a:pPr>
            <a:endParaRPr sz="2400" dirty="0">
              <a:latin typeface="Times New Roman"/>
              <a:cs typeface="Times New Roman"/>
            </a:endParaRPr>
          </a:p>
        </p:txBody>
      </p:sp>
      <p:sp>
        <p:nvSpPr>
          <p:cNvPr id="5" name="object 5"/>
          <p:cNvSpPr txBox="1"/>
          <p:nvPr/>
        </p:nvSpPr>
        <p:spPr>
          <a:xfrm>
            <a:off x="990599" y="2590800"/>
            <a:ext cx="10283825" cy="4801314"/>
          </a:xfrm>
          <a:prstGeom prst="rect">
            <a:avLst/>
          </a:prstGeom>
        </p:spPr>
        <p:txBody>
          <a:bodyPr vert="horz" wrap="square" lIns="0" tIns="0" rIns="0" bIns="0" rtlCol="0">
            <a:spAutoFit/>
          </a:bodyPr>
          <a:lstStyle/>
          <a:p>
            <a:pPr marL="469900" marR="5080" indent="-457834" algn="just">
              <a:lnSpc>
                <a:spcPct val="150000"/>
              </a:lnSpc>
            </a:pPr>
            <a:r>
              <a:rPr lang="en-US" sz="2400" dirty="0" smtClean="0">
                <a:latin typeface="Calibri"/>
                <a:cs typeface="Calibri"/>
              </a:rPr>
              <a:t> </a:t>
            </a:r>
          </a:p>
          <a:p>
            <a:pPr>
              <a:lnSpc>
                <a:spcPct val="150000"/>
              </a:lnSpc>
            </a:pPr>
            <a:r>
              <a:rPr lang="en-US" sz="2400" dirty="0" smtClean="0"/>
              <a:t>On the last slide we could see that class sizes/curriculum/instructional materials/teacher training </a:t>
            </a:r>
            <a:r>
              <a:rPr lang="en-US" sz="2400" dirty="0"/>
              <a:t>MATTER! Could you maybe tell us more about </a:t>
            </a:r>
            <a:r>
              <a:rPr lang="en-US" sz="2400" dirty="0" smtClean="0"/>
              <a:t>these </a:t>
            </a:r>
            <a:r>
              <a:rPr lang="en-US" sz="2400" dirty="0"/>
              <a:t>four aspects? What proved to be an ideal class size? How were the curricula and instructional materials adapted? How were the teachers trained for this type of courses</a:t>
            </a:r>
            <a:r>
              <a:rPr lang="en-US" sz="2400" dirty="0" smtClean="0"/>
              <a:t>?</a:t>
            </a:r>
          </a:p>
          <a:p>
            <a:r>
              <a:rPr lang="en-US" dirty="0"/>
              <a:t/>
            </a:r>
            <a:br>
              <a:rPr lang="en-US" dirty="0"/>
            </a:br>
            <a:r>
              <a:rPr lang="en-US" dirty="0"/>
              <a:t> </a:t>
            </a:r>
          </a:p>
          <a:p>
            <a:endParaRPr lang="en-US" sz="2400" dirty="0">
              <a:latin typeface="Calibri"/>
              <a:cs typeface="Calibri"/>
            </a:endParaRPr>
          </a:p>
          <a:p>
            <a:pPr marL="469900" marR="5080" indent="-457834" algn="just">
              <a:lnSpc>
                <a:spcPct val="150000"/>
              </a:lnSpc>
            </a:pPr>
            <a:endParaRPr sz="2400" dirty="0">
              <a:latin typeface="Calibri"/>
              <a:cs typeface="Calibri"/>
            </a:endParaRPr>
          </a:p>
        </p:txBody>
      </p:sp>
      <p:sp>
        <p:nvSpPr>
          <p:cNvPr id="6" name="object 6"/>
          <p:cNvSpPr/>
          <p:nvPr/>
        </p:nvSpPr>
        <p:spPr>
          <a:xfrm>
            <a:off x="401053" y="6063678"/>
            <a:ext cx="656704" cy="631761"/>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156122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8110">
              <a:lnSpc>
                <a:spcPct val="100000"/>
              </a:lnSpc>
            </a:pPr>
            <a:r>
              <a:rPr spc="-5" dirty="0"/>
              <a:t>2020 </a:t>
            </a:r>
            <a:r>
              <a:rPr spc="-15" dirty="0"/>
              <a:t>BILC Professional</a:t>
            </a:r>
            <a:r>
              <a:rPr spc="75" dirty="0"/>
              <a:t> </a:t>
            </a:r>
            <a:r>
              <a:rPr spc="-5" dirty="0"/>
              <a:t>Seminar</a:t>
            </a:r>
          </a:p>
        </p:txBody>
      </p:sp>
      <p:sp>
        <p:nvSpPr>
          <p:cNvPr id="3" name="object 3"/>
          <p:cNvSpPr/>
          <p:nvPr/>
        </p:nvSpPr>
        <p:spPr>
          <a:xfrm>
            <a:off x="10708258" y="6143904"/>
            <a:ext cx="1057275" cy="561975"/>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916939" y="1034796"/>
            <a:ext cx="10361930" cy="1854354"/>
          </a:xfrm>
          <a:prstGeom prst="rect">
            <a:avLst/>
          </a:prstGeom>
        </p:spPr>
        <p:txBody>
          <a:bodyPr vert="horz" wrap="square" lIns="0" tIns="0" rIns="0" bIns="0" rtlCol="0">
            <a:spAutoFit/>
          </a:bodyPr>
          <a:lstStyle/>
          <a:p>
            <a:pPr marL="4509135">
              <a:lnSpc>
                <a:spcPct val="100000"/>
              </a:lnSpc>
            </a:pPr>
            <a:r>
              <a:rPr lang="en-US" sz="2400" spc="-15" dirty="0" smtClean="0">
                <a:latin typeface="Calibri"/>
                <a:cs typeface="Calibri"/>
              </a:rPr>
              <a:t>Second </a:t>
            </a:r>
            <a:r>
              <a:rPr sz="2400" spc="-10" dirty="0" smtClean="0">
                <a:latin typeface="Calibri"/>
                <a:cs typeface="Calibri"/>
              </a:rPr>
              <a:t>round</a:t>
            </a:r>
            <a:endParaRPr sz="2400" dirty="0">
              <a:latin typeface="Calibri"/>
              <a:cs typeface="Calibri"/>
            </a:endParaRPr>
          </a:p>
          <a:p>
            <a:pPr>
              <a:lnSpc>
                <a:spcPct val="100000"/>
              </a:lnSpc>
            </a:pPr>
            <a:endParaRPr sz="2400" dirty="0">
              <a:latin typeface="Times New Roman"/>
              <a:cs typeface="Times New Roman"/>
            </a:endParaRPr>
          </a:p>
          <a:p>
            <a:pPr algn="ctr">
              <a:lnSpc>
                <a:spcPct val="100000"/>
              </a:lnSpc>
              <a:spcBef>
                <a:spcPts val="1545"/>
              </a:spcBef>
            </a:pPr>
            <a:r>
              <a:rPr lang="en-US" sz="2400" spc="-5" dirty="0" smtClean="0">
                <a:latin typeface="Calibri"/>
                <a:cs typeface="Calibri"/>
              </a:rPr>
              <a:t>Colonel Andreea Marinescu</a:t>
            </a:r>
            <a:endParaRPr sz="2400" dirty="0">
              <a:latin typeface="Calibri"/>
              <a:cs typeface="Calibri"/>
            </a:endParaRPr>
          </a:p>
          <a:p>
            <a:pPr marL="527685" marR="5080" indent="-515620" algn="just">
              <a:lnSpc>
                <a:spcPct val="150000"/>
              </a:lnSpc>
            </a:pPr>
            <a:r>
              <a:rPr lang="en-US" sz="2400" spc="-5" dirty="0" smtClean="0">
                <a:latin typeface="Calibri"/>
                <a:cs typeface="Calibri"/>
              </a:rPr>
              <a:t>     </a:t>
            </a:r>
            <a:endParaRPr sz="2400" dirty="0">
              <a:latin typeface="Calibri"/>
              <a:cs typeface="Calibri"/>
            </a:endParaRPr>
          </a:p>
        </p:txBody>
      </p:sp>
      <p:sp>
        <p:nvSpPr>
          <p:cNvPr id="5" name="object 5"/>
          <p:cNvSpPr/>
          <p:nvPr/>
        </p:nvSpPr>
        <p:spPr>
          <a:xfrm>
            <a:off x="401053" y="6063678"/>
            <a:ext cx="656704" cy="631761"/>
          </a:xfrm>
          <a:prstGeom prst="rect">
            <a:avLst/>
          </a:prstGeom>
          <a:blipFill>
            <a:blip r:embed="rId3" cstate="print"/>
            <a:stretch>
              <a:fillRect/>
            </a:stretch>
          </a:blipFill>
        </p:spPr>
        <p:txBody>
          <a:bodyPr wrap="square" lIns="0" tIns="0" rIns="0" bIns="0" rtlCol="0"/>
          <a:lstStyle/>
          <a:p>
            <a:endParaRPr/>
          </a:p>
        </p:txBody>
      </p:sp>
      <p:sp>
        <p:nvSpPr>
          <p:cNvPr id="7" name="Rectangle 6"/>
          <p:cNvSpPr/>
          <p:nvPr/>
        </p:nvSpPr>
        <p:spPr>
          <a:xfrm>
            <a:off x="1219200" y="2828836"/>
            <a:ext cx="9489058" cy="2769989"/>
          </a:xfrm>
          <a:prstGeom prst="rect">
            <a:avLst/>
          </a:prstGeom>
        </p:spPr>
        <p:txBody>
          <a:bodyPr wrap="square">
            <a:spAutoFit/>
          </a:bodyPr>
          <a:lstStyle/>
          <a:p>
            <a:r>
              <a:rPr lang="en-US" sz="2400" dirty="0">
                <a:ea typeface="Calibri" panose="020F0502020204030204" pitchFamily="34" charset="0"/>
              </a:rPr>
              <a:t>Your presentation clearly explained the challenges we all face with testing during this pandemic.  On one of the survey questions, the results showed that 35% used different testing methods as a result of the pandemic.  Did </a:t>
            </a:r>
            <a:r>
              <a:rPr lang="en-US" sz="2400" dirty="0" smtClean="0">
                <a:ea typeface="Calibri" panose="020F0502020204030204" pitchFamily="34" charset="0"/>
              </a:rPr>
              <a:t>respondents share  </a:t>
            </a:r>
            <a:r>
              <a:rPr lang="en-US" sz="2400" dirty="0"/>
              <a:t>what the different methods were, or did they discuss some of the technical challenges they had to deal with?</a:t>
            </a:r>
          </a:p>
          <a:p>
            <a:r>
              <a:rPr lang="en-US" dirty="0"/>
              <a:t> </a:t>
            </a:r>
          </a:p>
          <a:p>
            <a:r>
              <a:rPr lang="en-US" dirty="0"/>
              <a:t> </a:t>
            </a:r>
          </a:p>
          <a:p>
            <a:endParaRPr lang="en-US" dirty="0"/>
          </a:p>
        </p:txBody>
      </p:sp>
    </p:spTree>
    <p:extLst>
      <p:ext uri="{BB962C8B-B14F-4D97-AF65-F5344CB8AC3E}">
        <p14:creationId xmlns:p14="http://schemas.microsoft.com/office/powerpoint/2010/main" val="21358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8110">
              <a:lnSpc>
                <a:spcPct val="100000"/>
              </a:lnSpc>
            </a:pPr>
            <a:r>
              <a:rPr spc="-5" dirty="0"/>
              <a:t>2020 </a:t>
            </a:r>
            <a:r>
              <a:rPr spc="-15" dirty="0"/>
              <a:t>BILC Professional</a:t>
            </a:r>
            <a:r>
              <a:rPr spc="75" dirty="0"/>
              <a:t> </a:t>
            </a:r>
            <a:r>
              <a:rPr spc="-5" dirty="0"/>
              <a:t>Seminar</a:t>
            </a:r>
          </a:p>
        </p:txBody>
      </p:sp>
      <p:sp>
        <p:nvSpPr>
          <p:cNvPr id="3" name="object 3"/>
          <p:cNvSpPr/>
          <p:nvPr/>
        </p:nvSpPr>
        <p:spPr>
          <a:xfrm>
            <a:off x="10708258" y="6143904"/>
            <a:ext cx="1057275" cy="561975"/>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2667000" y="1034796"/>
            <a:ext cx="6400800" cy="2308324"/>
          </a:xfrm>
          <a:prstGeom prst="rect">
            <a:avLst/>
          </a:prstGeom>
        </p:spPr>
        <p:txBody>
          <a:bodyPr vert="horz" wrap="square" lIns="0" tIns="0" rIns="0" bIns="0" rtlCol="0">
            <a:spAutoFit/>
          </a:bodyPr>
          <a:lstStyle/>
          <a:p>
            <a:pPr marL="219710">
              <a:lnSpc>
                <a:spcPct val="100000"/>
              </a:lnSpc>
            </a:pPr>
            <a:r>
              <a:rPr lang="en-US" sz="2400" spc="-15" dirty="0" smtClean="0">
                <a:latin typeface="Calibri"/>
                <a:cs typeface="Calibri"/>
              </a:rPr>
              <a:t>                                   </a:t>
            </a:r>
            <a:r>
              <a:rPr lang="en-US" sz="2400" spc="-15" dirty="0" smtClean="0">
                <a:latin typeface="Calibri"/>
                <a:cs typeface="Calibri"/>
              </a:rPr>
              <a:t>Second</a:t>
            </a:r>
            <a:r>
              <a:rPr sz="2400" spc="-120" dirty="0" smtClean="0">
                <a:latin typeface="Calibri"/>
                <a:cs typeface="Calibri"/>
              </a:rPr>
              <a:t> </a:t>
            </a:r>
            <a:r>
              <a:rPr sz="2400" spc="-10" dirty="0" smtClean="0">
                <a:latin typeface="Calibri"/>
                <a:cs typeface="Calibri"/>
              </a:rPr>
              <a:t>round</a:t>
            </a:r>
            <a:endParaRPr sz="2400" dirty="0">
              <a:latin typeface="Times New Roman"/>
              <a:cs typeface="Times New Roman"/>
            </a:endParaRPr>
          </a:p>
          <a:p>
            <a:pPr algn="ctr">
              <a:lnSpc>
                <a:spcPct val="100000"/>
              </a:lnSpc>
              <a:spcBef>
                <a:spcPts val="720"/>
              </a:spcBef>
            </a:pPr>
            <a:r>
              <a:rPr lang="en-US" sz="2400" spc="-25" dirty="0">
                <a:cs typeface="Calibri"/>
              </a:rPr>
              <a:t>Nancy Powers, Canada</a:t>
            </a:r>
          </a:p>
          <a:p>
            <a:pPr algn="ctr">
              <a:lnSpc>
                <a:spcPct val="100000"/>
              </a:lnSpc>
              <a:spcBef>
                <a:spcPts val="720"/>
              </a:spcBef>
            </a:pPr>
            <a:r>
              <a:rPr lang="en-US" sz="2400" spc="-25" dirty="0">
                <a:cs typeface="Calibri"/>
              </a:rPr>
              <a:t>&amp;</a:t>
            </a:r>
          </a:p>
          <a:p>
            <a:pPr algn="ctr">
              <a:lnSpc>
                <a:spcPct val="100000"/>
              </a:lnSpc>
              <a:spcBef>
                <a:spcPts val="720"/>
              </a:spcBef>
            </a:pPr>
            <a:r>
              <a:rPr lang="en-US" sz="2400" spc="-25" dirty="0">
                <a:cs typeface="Calibri"/>
              </a:rPr>
              <a:t>Merit Kompus and </a:t>
            </a:r>
            <a:r>
              <a:rPr lang="en-US" sz="2400" spc="-25" dirty="0" err="1">
                <a:cs typeface="Calibri"/>
              </a:rPr>
              <a:t>Marju</a:t>
            </a:r>
            <a:r>
              <a:rPr lang="en-US" sz="2400" spc="-25" dirty="0">
                <a:cs typeface="Calibri"/>
              </a:rPr>
              <a:t> Laurits, Estonia</a:t>
            </a:r>
          </a:p>
          <a:p>
            <a:pPr marL="12700">
              <a:lnSpc>
                <a:spcPct val="100000"/>
              </a:lnSpc>
              <a:spcBef>
                <a:spcPts val="1545"/>
              </a:spcBef>
            </a:pPr>
            <a:endParaRPr sz="2400" dirty="0">
              <a:latin typeface="Calibri"/>
              <a:cs typeface="Calibri"/>
            </a:endParaRPr>
          </a:p>
        </p:txBody>
      </p:sp>
      <p:sp>
        <p:nvSpPr>
          <p:cNvPr id="5" name="object 5"/>
          <p:cNvSpPr txBox="1"/>
          <p:nvPr/>
        </p:nvSpPr>
        <p:spPr>
          <a:xfrm>
            <a:off x="914400" y="2971800"/>
            <a:ext cx="10362565" cy="3647152"/>
          </a:xfrm>
          <a:prstGeom prst="rect">
            <a:avLst/>
          </a:prstGeom>
        </p:spPr>
        <p:txBody>
          <a:bodyPr vert="horz" wrap="square" lIns="0" tIns="0" rIns="0" bIns="0" rtlCol="0">
            <a:spAutoFit/>
          </a:bodyPr>
          <a:lstStyle/>
          <a:p>
            <a:pPr lvl="1"/>
            <a:r>
              <a:rPr lang="en-US" sz="2400" b="1" dirty="0" smtClean="0">
                <a:latin typeface="Calibri"/>
                <a:cs typeface="Calibri"/>
              </a:rPr>
              <a:t> For Nancy</a:t>
            </a:r>
            <a:r>
              <a:rPr lang="en-US" sz="2400" dirty="0" smtClean="0">
                <a:latin typeface="Calibri"/>
                <a:cs typeface="Calibri"/>
              </a:rPr>
              <a:t>: </a:t>
            </a:r>
            <a:r>
              <a:rPr lang="en-US" sz="2400" dirty="0"/>
              <a:t>You </a:t>
            </a:r>
            <a:r>
              <a:rPr lang="en-US" sz="2400" dirty="0" smtClean="0"/>
              <a:t>mentioned </a:t>
            </a:r>
            <a:r>
              <a:rPr lang="en-US" sz="2400" dirty="0"/>
              <a:t>that testing teams from different countries could </a:t>
            </a:r>
            <a:r>
              <a:rPr lang="en-US" sz="2400" dirty="0" smtClean="0"/>
              <a:t>  trial the reading </a:t>
            </a:r>
            <a:r>
              <a:rPr lang="en-US" sz="2400" dirty="0"/>
              <a:t>items.  Will there be a standardized process for </a:t>
            </a:r>
            <a:r>
              <a:rPr lang="en-US" sz="2400" dirty="0" err="1" smtClean="0"/>
              <a:t>trialling</a:t>
            </a:r>
            <a:r>
              <a:rPr lang="en-US" sz="2400" dirty="0" smtClean="0"/>
              <a:t> </a:t>
            </a:r>
            <a:r>
              <a:rPr lang="en-US" sz="2400" dirty="0"/>
              <a:t>these items?</a:t>
            </a:r>
          </a:p>
          <a:p>
            <a:pPr lvl="1"/>
            <a:r>
              <a:rPr lang="en-US" dirty="0"/>
              <a:t> </a:t>
            </a:r>
          </a:p>
          <a:p>
            <a:pPr marL="546100" marR="5080" indent="-534035">
              <a:tabLst>
                <a:tab pos="546100" algn="l"/>
              </a:tabLst>
            </a:pPr>
            <a:endParaRPr lang="en-US" sz="2400" dirty="0"/>
          </a:p>
          <a:p>
            <a:pPr marL="546100" marR="5080" indent="-534035">
              <a:tabLst>
                <a:tab pos="546100" algn="l"/>
              </a:tabLst>
            </a:pPr>
            <a:r>
              <a:rPr lang="en-US" sz="2400" b="1" dirty="0" smtClean="0">
                <a:latin typeface="Calibri"/>
                <a:cs typeface="Calibri"/>
              </a:rPr>
              <a:t>        For Merit and </a:t>
            </a:r>
            <a:r>
              <a:rPr lang="en-US" sz="2400" b="1" dirty="0" err="1" smtClean="0">
                <a:latin typeface="Calibri"/>
                <a:cs typeface="Calibri"/>
              </a:rPr>
              <a:t>Marju</a:t>
            </a:r>
            <a:r>
              <a:rPr lang="en-US" sz="2400" dirty="0" smtClean="0">
                <a:latin typeface="Calibri"/>
                <a:cs typeface="Calibri"/>
              </a:rPr>
              <a:t>: Based on your experience in the Working Group and also conducting the online multinational moderation </a:t>
            </a:r>
            <a:r>
              <a:rPr lang="en-US" sz="2400" dirty="0" smtClean="0">
                <a:latin typeface="Calibri"/>
                <a:cs typeface="Calibri"/>
              </a:rPr>
              <a:t>activity </a:t>
            </a:r>
            <a:r>
              <a:rPr lang="en-US" sz="2400" dirty="0" smtClean="0">
                <a:latin typeface="Calibri"/>
                <a:cs typeface="Calibri"/>
              </a:rPr>
              <a:t>during the STANAG 6001 Testing Workshop, please  give your view on how well the STANAG 6001 testing community is standardized.  </a:t>
            </a:r>
          </a:p>
          <a:p>
            <a:pPr marL="546100" marR="5080" indent="-534035">
              <a:lnSpc>
                <a:spcPct val="150000"/>
              </a:lnSpc>
              <a:tabLst>
                <a:tab pos="546100" algn="l"/>
              </a:tabLst>
            </a:pPr>
            <a:r>
              <a:rPr lang="en-US" dirty="0" smtClean="0"/>
              <a:t>-    </a:t>
            </a:r>
            <a:endParaRPr sz="2400" dirty="0">
              <a:latin typeface="Calibri"/>
              <a:cs typeface="Calibri"/>
            </a:endParaRPr>
          </a:p>
        </p:txBody>
      </p:sp>
      <p:sp>
        <p:nvSpPr>
          <p:cNvPr id="6" name="object 6"/>
          <p:cNvSpPr/>
          <p:nvPr/>
        </p:nvSpPr>
        <p:spPr>
          <a:xfrm>
            <a:off x="401053" y="6063678"/>
            <a:ext cx="656704" cy="631761"/>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740615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8110">
              <a:lnSpc>
                <a:spcPct val="100000"/>
              </a:lnSpc>
            </a:pPr>
            <a:r>
              <a:rPr spc="-5" dirty="0"/>
              <a:t>2020 </a:t>
            </a:r>
            <a:r>
              <a:rPr spc="-15" dirty="0"/>
              <a:t>BILC Professional</a:t>
            </a:r>
            <a:r>
              <a:rPr spc="75" dirty="0"/>
              <a:t> </a:t>
            </a:r>
            <a:r>
              <a:rPr spc="-5" dirty="0"/>
              <a:t>Seminar</a:t>
            </a:r>
          </a:p>
        </p:txBody>
      </p:sp>
      <p:sp>
        <p:nvSpPr>
          <p:cNvPr id="3" name="object 3"/>
          <p:cNvSpPr/>
          <p:nvPr/>
        </p:nvSpPr>
        <p:spPr>
          <a:xfrm>
            <a:off x="10708258" y="6143904"/>
            <a:ext cx="1057275" cy="561975"/>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4572000" y="1371600"/>
            <a:ext cx="3352800" cy="1477328"/>
          </a:xfrm>
          <a:prstGeom prst="rect">
            <a:avLst/>
          </a:prstGeom>
        </p:spPr>
        <p:txBody>
          <a:bodyPr vert="horz" wrap="square" lIns="0" tIns="0" rIns="0" bIns="0" rtlCol="0">
            <a:spAutoFit/>
          </a:bodyPr>
          <a:lstStyle/>
          <a:p>
            <a:pPr marL="364490" algn="ctr">
              <a:lnSpc>
                <a:spcPct val="100000"/>
              </a:lnSpc>
            </a:pPr>
            <a:r>
              <a:rPr lang="en-US" sz="2400" spc="-15" dirty="0" smtClean="0">
                <a:latin typeface="Calibri"/>
                <a:cs typeface="Calibri"/>
              </a:rPr>
              <a:t>Second</a:t>
            </a:r>
            <a:r>
              <a:rPr sz="2400" spc="-120" dirty="0" smtClean="0">
                <a:latin typeface="Calibri"/>
                <a:cs typeface="Calibri"/>
              </a:rPr>
              <a:t> </a:t>
            </a:r>
            <a:r>
              <a:rPr sz="2400" spc="-10" dirty="0" smtClean="0">
                <a:latin typeface="Calibri"/>
                <a:cs typeface="Calibri"/>
              </a:rPr>
              <a:t>round</a:t>
            </a:r>
            <a:endParaRPr lang="en-US" sz="2400" spc="-10" dirty="0" smtClean="0">
              <a:latin typeface="Calibri"/>
              <a:cs typeface="Calibri"/>
            </a:endParaRPr>
          </a:p>
          <a:p>
            <a:pPr marL="364490" algn="ctr">
              <a:lnSpc>
                <a:spcPct val="100000"/>
              </a:lnSpc>
            </a:pPr>
            <a:endParaRPr lang="en-US" sz="2400" spc="-10" dirty="0" smtClean="0">
              <a:latin typeface="Calibri"/>
              <a:cs typeface="Calibri"/>
            </a:endParaRPr>
          </a:p>
          <a:p>
            <a:pPr marL="364490" algn="ctr">
              <a:lnSpc>
                <a:spcPct val="100000"/>
              </a:lnSpc>
            </a:pPr>
            <a:r>
              <a:rPr lang="en-US" sz="2400" dirty="0" err="1" smtClean="0">
                <a:latin typeface="Calibri"/>
                <a:cs typeface="Calibri"/>
              </a:rPr>
              <a:t>Kiril</a:t>
            </a:r>
            <a:r>
              <a:rPr lang="en-US" sz="2400" dirty="0" smtClean="0">
                <a:latin typeface="Calibri"/>
                <a:cs typeface="Calibri"/>
              </a:rPr>
              <a:t> </a:t>
            </a:r>
            <a:r>
              <a:rPr lang="en-US" sz="2400" dirty="0" err="1" smtClean="0">
                <a:latin typeface="Calibri"/>
                <a:cs typeface="Calibri"/>
              </a:rPr>
              <a:t>Hadzhiev</a:t>
            </a:r>
            <a:endParaRPr sz="2400" dirty="0">
              <a:latin typeface="Calibri"/>
              <a:cs typeface="Calibri"/>
            </a:endParaRPr>
          </a:p>
          <a:p>
            <a:r>
              <a:rPr lang="en-US" sz="2400" dirty="0">
                <a:latin typeface="Times New Roman"/>
                <a:cs typeface="Times New Roman"/>
              </a:rPr>
              <a:t> </a:t>
            </a:r>
            <a:r>
              <a:rPr lang="en-US" sz="2400" dirty="0" smtClean="0">
                <a:latin typeface="Times New Roman"/>
                <a:cs typeface="Times New Roman"/>
              </a:rPr>
              <a:t>    </a:t>
            </a:r>
            <a:endParaRPr sz="2400" dirty="0">
              <a:latin typeface="Times New Roman"/>
              <a:cs typeface="Times New Roman"/>
            </a:endParaRPr>
          </a:p>
        </p:txBody>
      </p:sp>
      <p:sp>
        <p:nvSpPr>
          <p:cNvPr id="5" name="object 5"/>
          <p:cNvSpPr txBox="1"/>
          <p:nvPr/>
        </p:nvSpPr>
        <p:spPr>
          <a:xfrm>
            <a:off x="1371600" y="2971800"/>
            <a:ext cx="9601200" cy="2215991"/>
          </a:xfrm>
          <a:prstGeom prst="rect">
            <a:avLst/>
          </a:prstGeom>
        </p:spPr>
        <p:txBody>
          <a:bodyPr vert="horz" wrap="square" lIns="0" tIns="0" rIns="0" bIns="0" rtlCol="0">
            <a:spAutoFit/>
          </a:bodyPr>
          <a:lstStyle/>
          <a:p>
            <a:pPr marL="469900" marR="5080" indent="-457834" algn="just">
              <a:lnSpc>
                <a:spcPct val="150000"/>
              </a:lnSpc>
            </a:pPr>
            <a:r>
              <a:rPr lang="en-US" dirty="0" smtClean="0"/>
              <a:t>         </a:t>
            </a:r>
            <a:r>
              <a:rPr lang="en-US" sz="2400" dirty="0" smtClean="0"/>
              <a:t>This question is about teaching and testing writing online.  Could you provide us with some examples of how your teachers taught writing online?    Did teachers have to mark the students' writing at some point before a potential exam? </a:t>
            </a:r>
            <a:endParaRPr sz="2400" dirty="0">
              <a:latin typeface="Calibri"/>
              <a:cs typeface="Calibri"/>
            </a:endParaRPr>
          </a:p>
        </p:txBody>
      </p:sp>
      <p:sp>
        <p:nvSpPr>
          <p:cNvPr id="6" name="object 6"/>
          <p:cNvSpPr/>
          <p:nvPr/>
        </p:nvSpPr>
        <p:spPr>
          <a:xfrm>
            <a:off x="401053" y="6063678"/>
            <a:ext cx="656704" cy="631761"/>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312315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8110">
              <a:lnSpc>
                <a:spcPct val="100000"/>
              </a:lnSpc>
            </a:pPr>
            <a:r>
              <a:rPr spc="-5" dirty="0"/>
              <a:t>2020 </a:t>
            </a:r>
            <a:r>
              <a:rPr spc="-15" dirty="0"/>
              <a:t>BILC Professional</a:t>
            </a:r>
            <a:r>
              <a:rPr spc="75" dirty="0"/>
              <a:t> </a:t>
            </a:r>
            <a:r>
              <a:rPr spc="-5" dirty="0"/>
              <a:t>Seminar</a:t>
            </a:r>
          </a:p>
        </p:txBody>
      </p:sp>
      <p:sp>
        <p:nvSpPr>
          <p:cNvPr id="3" name="object 3"/>
          <p:cNvSpPr/>
          <p:nvPr/>
        </p:nvSpPr>
        <p:spPr>
          <a:xfrm>
            <a:off x="10708258" y="6143904"/>
            <a:ext cx="1057275" cy="561975"/>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5061330" y="1034796"/>
            <a:ext cx="2070735" cy="1477328"/>
          </a:xfrm>
          <a:prstGeom prst="rect">
            <a:avLst/>
          </a:prstGeom>
        </p:spPr>
        <p:txBody>
          <a:bodyPr vert="horz" wrap="square" lIns="0" tIns="0" rIns="0" bIns="0" rtlCol="0">
            <a:spAutoFit/>
          </a:bodyPr>
          <a:lstStyle/>
          <a:p>
            <a:pPr marL="364490">
              <a:lnSpc>
                <a:spcPct val="100000"/>
              </a:lnSpc>
            </a:pPr>
            <a:r>
              <a:rPr lang="en-US" sz="2400" spc="-15" dirty="0" smtClean="0">
                <a:latin typeface="Calibri"/>
                <a:cs typeface="Calibri"/>
              </a:rPr>
              <a:t>Second</a:t>
            </a:r>
            <a:r>
              <a:rPr sz="2400" spc="-120" dirty="0" smtClean="0">
                <a:latin typeface="Calibri"/>
                <a:cs typeface="Calibri"/>
              </a:rPr>
              <a:t> </a:t>
            </a:r>
            <a:r>
              <a:rPr sz="2400" spc="-10" dirty="0" smtClean="0">
                <a:latin typeface="Calibri"/>
                <a:cs typeface="Calibri"/>
              </a:rPr>
              <a:t>round</a:t>
            </a:r>
            <a:endParaRPr lang="en-US" sz="2400" spc="-10" dirty="0" smtClean="0">
              <a:latin typeface="Calibri"/>
              <a:cs typeface="Calibri"/>
            </a:endParaRPr>
          </a:p>
          <a:p>
            <a:pPr marL="364490">
              <a:lnSpc>
                <a:spcPct val="100000"/>
              </a:lnSpc>
            </a:pPr>
            <a:endParaRPr sz="2400" dirty="0">
              <a:latin typeface="Calibri"/>
              <a:cs typeface="Calibri"/>
            </a:endParaRPr>
          </a:p>
          <a:p>
            <a:r>
              <a:rPr lang="en-US" sz="2400" dirty="0">
                <a:latin typeface="Times New Roman"/>
                <a:cs typeface="Times New Roman"/>
              </a:rPr>
              <a:t> </a:t>
            </a:r>
            <a:r>
              <a:rPr lang="en-US" sz="2400" dirty="0" smtClean="0">
                <a:latin typeface="Times New Roman"/>
                <a:cs typeface="Times New Roman"/>
              </a:rPr>
              <a:t>    </a:t>
            </a:r>
            <a:r>
              <a:rPr lang="en-US" sz="2400" dirty="0" smtClean="0">
                <a:cs typeface="Calibri"/>
              </a:rPr>
              <a:t>Jan </a:t>
            </a:r>
            <a:r>
              <a:rPr lang="en-US" sz="2400" dirty="0" err="1">
                <a:cs typeface="Calibri"/>
              </a:rPr>
              <a:t>Krivka</a:t>
            </a:r>
            <a:endParaRPr lang="en-US" sz="2400" dirty="0"/>
          </a:p>
          <a:p>
            <a:pPr>
              <a:lnSpc>
                <a:spcPct val="100000"/>
              </a:lnSpc>
            </a:pPr>
            <a:endParaRPr sz="2400" dirty="0">
              <a:latin typeface="Times New Roman"/>
              <a:cs typeface="Times New Roman"/>
            </a:endParaRPr>
          </a:p>
        </p:txBody>
      </p:sp>
      <p:sp>
        <p:nvSpPr>
          <p:cNvPr id="6" name="object 6"/>
          <p:cNvSpPr/>
          <p:nvPr/>
        </p:nvSpPr>
        <p:spPr>
          <a:xfrm>
            <a:off x="401053" y="6063678"/>
            <a:ext cx="656704" cy="631761"/>
          </a:xfrm>
          <a:prstGeom prst="rect">
            <a:avLst/>
          </a:prstGeom>
          <a:blipFill>
            <a:blip r:embed="rId3" cstate="print"/>
            <a:stretch>
              <a:fillRect/>
            </a:stretch>
          </a:blipFill>
        </p:spPr>
        <p:txBody>
          <a:bodyPr wrap="square" lIns="0" tIns="0" rIns="0" bIns="0" rtlCol="0"/>
          <a:lstStyle/>
          <a:p>
            <a:endParaRPr/>
          </a:p>
        </p:txBody>
      </p:sp>
      <p:sp>
        <p:nvSpPr>
          <p:cNvPr id="7" name="Rectangle 6"/>
          <p:cNvSpPr/>
          <p:nvPr/>
        </p:nvSpPr>
        <p:spPr>
          <a:xfrm>
            <a:off x="2057400" y="2667000"/>
            <a:ext cx="8153400" cy="2119747"/>
          </a:xfrm>
          <a:prstGeom prst="rect">
            <a:avLst/>
          </a:prstGeom>
        </p:spPr>
        <p:txBody>
          <a:bodyPr wrap="square">
            <a:spAutoFit/>
          </a:bodyPr>
          <a:lstStyle/>
          <a:p>
            <a:pPr>
              <a:lnSpc>
                <a:spcPct val="150000"/>
              </a:lnSpc>
            </a:pPr>
            <a:r>
              <a:rPr lang="en-US" sz="2400" dirty="0" smtClean="0">
                <a:ea typeface="Times New Roman" panose="02020603050405020304" pitchFamily="18" charset="0"/>
              </a:rPr>
              <a:t>When </a:t>
            </a:r>
            <a:r>
              <a:rPr lang="en-US" sz="2400" dirty="0">
                <a:ea typeface="Times New Roman" panose="02020603050405020304" pitchFamily="18" charset="0"/>
              </a:rPr>
              <a:t>using your ETIS system, is there any provision for online proctors/invigilators? How do you control for possible cheating when testing during a lockdown</a:t>
            </a:r>
            <a:r>
              <a:rPr lang="en-US" sz="2400" i="1" dirty="0">
                <a:ea typeface="Times New Roman" panose="02020603050405020304" pitchFamily="18" charset="0"/>
              </a:rPr>
              <a:t>?</a:t>
            </a:r>
            <a:endParaRPr lang="en-US" sz="2400" dirty="0">
              <a:ea typeface="Calibri" panose="020F0502020204030204" pitchFamily="34" charset="0"/>
            </a:endParaRPr>
          </a:p>
          <a:p>
            <a:pPr>
              <a:lnSpc>
                <a:spcPct val="150000"/>
              </a:lnSpc>
            </a:pPr>
            <a:r>
              <a:rPr lang="en-US" dirty="0">
                <a:latin typeface="Helvetica" panose="020B0604020202020204" pitchFamily="34" charset="0"/>
                <a:ea typeface="Times New Roman" panose="02020603050405020304" pitchFamily="18" charset="0"/>
              </a:rPr>
              <a:t> </a:t>
            </a:r>
            <a:endParaRPr lang="en-US"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35524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8110">
              <a:lnSpc>
                <a:spcPct val="100000"/>
              </a:lnSpc>
            </a:pPr>
            <a:r>
              <a:rPr spc="-5" dirty="0"/>
              <a:t>2020 </a:t>
            </a:r>
            <a:r>
              <a:rPr spc="-15" dirty="0"/>
              <a:t>BILC Professional</a:t>
            </a:r>
            <a:r>
              <a:rPr spc="75" dirty="0"/>
              <a:t> </a:t>
            </a:r>
            <a:r>
              <a:rPr spc="-5" dirty="0"/>
              <a:t>Seminar</a:t>
            </a:r>
          </a:p>
        </p:txBody>
      </p:sp>
      <p:sp>
        <p:nvSpPr>
          <p:cNvPr id="3" name="object 3"/>
          <p:cNvSpPr/>
          <p:nvPr/>
        </p:nvSpPr>
        <p:spPr>
          <a:xfrm>
            <a:off x="10708258" y="6143904"/>
            <a:ext cx="1057275" cy="561975"/>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3124200" y="1034796"/>
            <a:ext cx="5562600" cy="2215991"/>
          </a:xfrm>
          <a:prstGeom prst="rect">
            <a:avLst/>
          </a:prstGeom>
        </p:spPr>
        <p:txBody>
          <a:bodyPr vert="horz" wrap="square" lIns="0" tIns="0" rIns="0" bIns="0" rtlCol="0">
            <a:spAutoFit/>
          </a:bodyPr>
          <a:lstStyle/>
          <a:p>
            <a:pPr marL="364490" algn="ctr">
              <a:lnSpc>
                <a:spcPct val="100000"/>
              </a:lnSpc>
            </a:pPr>
            <a:r>
              <a:rPr lang="en-US" sz="2400" spc="-15" dirty="0" smtClean="0">
                <a:latin typeface="Calibri"/>
                <a:cs typeface="Calibri"/>
              </a:rPr>
              <a:t>Second</a:t>
            </a:r>
            <a:r>
              <a:rPr sz="2400" spc="-120" dirty="0" smtClean="0">
                <a:latin typeface="Calibri"/>
                <a:cs typeface="Calibri"/>
              </a:rPr>
              <a:t> </a:t>
            </a:r>
            <a:r>
              <a:rPr sz="2400" spc="-10" dirty="0" smtClean="0">
                <a:latin typeface="Calibri"/>
                <a:cs typeface="Calibri"/>
              </a:rPr>
              <a:t>round</a:t>
            </a:r>
            <a:endParaRPr lang="en-US" sz="2400" spc="-10" dirty="0" smtClean="0">
              <a:latin typeface="Calibri"/>
              <a:cs typeface="Calibri"/>
            </a:endParaRPr>
          </a:p>
          <a:p>
            <a:pPr marL="364490">
              <a:lnSpc>
                <a:spcPct val="100000"/>
              </a:lnSpc>
            </a:pPr>
            <a:endParaRPr lang="en-US" sz="2400" spc="-10" dirty="0" smtClean="0">
              <a:latin typeface="Calibri"/>
              <a:cs typeface="Calibri"/>
            </a:endParaRPr>
          </a:p>
          <a:p>
            <a:pPr marL="364490" algn="ctr"/>
            <a:r>
              <a:rPr lang="en-US" sz="2400" spc="-25" dirty="0">
                <a:cs typeface="Calibri"/>
              </a:rPr>
              <a:t>Mary Jo </a:t>
            </a:r>
            <a:r>
              <a:rPr lang="en-US" sz="2400" spc="-25" dirty="0" err="1">
                <a:cs typeface="Calibri"/>
              </a:rPr>
              <a:t>DiBiase</a:t>
            </a:r>
            <a:r>
              <a:rPr lang="en-US" sz="2400" spc="-25" dirty="0">
                <a:cs typeface="Calibri"/>
              </a:rPr>
              <a:t>-Lubrano</a:t>
            </a:r>
          </a:p>
          <a:p>
            <a:pPr marL="364490">
              <a:lnSpc>
                <a:spcPct val="100000"/>
              </a:lnSpc>
            </a:pPr>
            <a:endParaRPr sz="2400" dirty="0">
              <a:latin typeface="Calibri"/>
              <a:cs typeface="Calibri"/>
            </a:endParaRPr>
          </a:p>
          <a:p>
            <a:r>
              <a:rPr lang="en-US" sz="2400" dirty="0">
                <a:latin typeface="Times New Roman"/>
                <a:cs typeface="Times New Roman"/>
              </a:rPr>
              <a:t> </a:t>
            </a:r>
            <a:r>
              <a:rPr lang="en-US" sz="2400" dirty="0" smtClean="0">
                <a:latin typeface="Times New Roman"/>
                <a:cs typeface="Times New Roman"/>
              </a:rPr>
              <a:t>    </a:t>
            </a:r>
            <a:endParaRPr lang="en-US" sz="2400" dirty="0"/>
          </a:p>
          <a:p>
            <a:pPr>
              <a:lnSpc>
                <a:spcPct val="100000"/>
              </a:lnSpc>
            </a:pPr>
            <a:endParaRPr sz="2400" dirty="0">
              <a:latin typeface="Times New Roman"/>
              <a:cs typeface="Times New Roman"/>
            </a:endParaRPr>
          </a:p>
        </p:txBody>
      </p:sp>
      <p:sp>
        <p:nvSpPr>
          <p:cNvPr id="5" name="object 5"/>
          <p:cNvSpPr txBox="1"/>
          <p:nvPr/>
        </p:nvSpPr>
        <p:spPr>
          <a:xfrm>
            <a:off x="1295400" y="2895600"/>
            <a:ext cx="9979024" cy="3370153"/>
          </a:xfrm>
          <a:prstGeom prst="rect">
            <a:avLst/>
          </a:prstGeom>
        </p:spPr>
        <p:txBody>
          <a:bodyPr vert="horz" wrap="square" lIns="0" tIns="0" rIns="0" bIns="0" rtlCol="0">
            <a:spAutoFit/>
          </a:bodyPr>
          <a:lstStyle/>
          <a:p>
            <a:pPr>
              <a:lnSpc>
                <a:spcPct val="150000"/>
              </a:lnSpc>
            </a:pPr>
            <a:r>
              <a:rPr lang="en-US" dirty="0"/>
              <a:t/>
            </a:r>
            <a:br>
              <a:rPr lang="en-US" dirty="0"/>
            </a:br>
            <a:r>
              <a:rPr lang="en-US" sz="2400" dirty="0"/>
              <a:t>For years BILC has been considering the topic of research as an area  of interest.  Since you have a great deal of experience with conducting research, could you give us some suggestions for how BILC can address that topic?  </a:t>
            </a:r>
          </a:p>
          <a:p>
            <a:r>
              <a:rPr lang="en-US" sz="2400" dirty="0"/>
              <a:t> </a:t>
            </a:r>
          </a:p>
          <a:p>
            <a:endParaRPr lang="en-US" sz="2400" dirty="0">
              <a:latin typeface="Calibri"/>
              <a:cs typeface="Calibri"/>
            </a:endParaRPr>
          </a:p>
          <a:p>
            <a:pPr marL="469900" marR="5080" indent="-457834" algn="just">
              <a:lnSpc>
                <a:spcPct val="150000"/>
              </a:lnSpc>
            </a:pPr>
            <a:endParaRPr sz="2400" dirty="0">
              <a:latin typeface="Calibri"/>
              <a:cs typeface="Calibri"/>
            </a:endParaRPr>
          </a:p>
        </p:txBody>
      </p:sp>
      <p:sp>
        <p:nvSpPr>
          <p:cNvPr id="6" name="object 6"/>
          <p:cNvSpPr/>
          <p:nvPr/>
        </p:nvSpPr>
        <p:spPr>
          <a:xfrm>
            <a:off x="401053" y="6063678"/>
            <a:ext cx="656704" cy="631761"/>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564001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8110">
              <a:lnSpc>
                <a:spcPct val="100000"/>
              </a:lnSpc>
            </a:pPr>
            <a:r>
              <a:rPr spc="-5" dirty="0"/>
              <a:t>2020 </a:t>
            </a:r>
            <a:r>
              <a:rPr spc="-15" dirty="0"/>
              <a:t>BILC Professional</a:t>
            </a:r>
            <a:r>
              <a:rPr spc="75" dirty="0"/>
              <a:t> </a:t>
            </a:r>
            <a:r>
              <a:rPr spc="-5" dirty="0"/>
              <a:t>Seminar</a:t>
            </a:r>
          </a:p>
        </p:txBody>
      </p:sp>
      <p:sp>
        <p:nvSpPr>
          <p:cNvPr id="3" name="object 3"/>
          <p:cNvSpPr/>
          <p:nvPr/>
        </p:nvSpPr>
        <p:spPr>
          <a:xfrm>
            <a:off x="10708258" y="6143904"/>
            <a:ext cx="1057275" cy="561975"/>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2895600" y="1034796"/>
            <a:ext cx="5867400" cy="1477328"/>
          </a:xfrm>
          <a:prstGeom prst="rect">
            <a:avLst/>
          </a:prstGeom>
        </p:spPr>
        <p:txBody>
          <a:bodyPr vert="horz" wrap="square" lIns="0" tIns="0" rIns="0" bIns="0" rtlCol="0">
            <a:spAutoFit/>
          </a:bodyPr>
          <a:lstStyle/>
          <a:p>
            <a:pPr marL="364490" algn="ctr">
              <a:lnSpc>
                <a:spcPct val="100000"/>
              </a:lnSpc>
            </a:pPr>
            <a:r>
              <a:rPr lang="en-US" sz="2400" spc="-15" dirty="0" smtClean="0">
                <a:latin typeface="Calibri"/>
                <a:cs typeface="Calibri"/>
              </a:rPr>
              <a:t>Third</a:t>
            </a:r>
            <a:r>
              <a:rPr sz="2400" spc="-120" dirty="0" smtClean="0">
                <a:latin typeface="Calibri"/>
                <a:cs typeface="Calibri"/>
              </a:rPr>
              <a:t> </a:t>
            </a:r>
            <a:r>
              <a:rPr sz="2400" spc="-10" dirty="0" smtClean="0">
                <a:latin typeface="Calibri"/>
                <a:cs typeface="Calibri"/>
              </a:rPr>
              <a:t>round</a:t>
            </a:r>
            <a:endParaRPr lang="en-US" sz="2400" spc="-10" dirty="0" smtClean="0">
              <a:latin typeface="Calibri"/>
              <a:cs typeface="Calibri"/>
            </a:endParaRPr>
          </a:p>
          <a:p>
            <a:pPr marL="364490" algn="ctr">
              <a:lnSpc>
                <a:spcPct val="100000"/>
              </a:lnSpc>
            </a:pPr>
            <a:endParaRPr sz="2400" dirty="0">
              <a:latin typeface="Calibri"/>
              <a:cs typeface="Calibri"/>
            </a:endParaRPr>
          </a:p>
          <a:p>
            <a:pPr algn="ctr"/>
            <a:r>
              <a:rPr lang="en-US" sz="2400" dirty="0">
                <a:latin typeface="Times New Roman"/>
                <a:cs typeface="Times New Roman"/>
              </a:rPr>
              <a:t> </a:t>
            </a:r>
            <a:r>
              <a:rPr lang="en-US" sz="2400" dirty="0" smtClean="0">
                <a:latin typeface="Times New Roman"/>
                <a:cs typeface="Times New Roman"/>
              </a:rPr>
              <a:t>    </a:t>
            </a:r>
            <a:r>
              <a:rPr lang="en-US" sz="2400" dirty="0" smtClean="0">
                <a:cs typeface="Calibri"/>
              </a:rPr>
              <a:t>For all the presenters</a:t>
            </a:r>
            <a:endParaRPr lang="en-US" sz="2400" dirty="0"/>
          </a:p>
          <a:p>
            <a:pPr algn="ctr">
              <a:lnSpc>
                <a:spcPct val="100000"/>
              </a:lnSpc>
            </a:pPr>
            <a:endParaRPr sz="2400" dirty="0">
              <a:latin typeface="Times New Roman"/>
              <a:cs typeface="Times New Roman"/>
            </a:endParaRPr>
          </a:p>
        </p:txBody>
      </p:sp>
      <p:sp>
        <p:nvSpPr>
          <p:cNvPr id="6" name="object 6"/>
          <p:cNvSpPr/>
          <p:nvPr/>
        </p:nvSpPr>
        <p:spPr>
          <a:xfrm>
            <a:off x="401053" y="6063678"/>
            <a:ext cx="656704" cy="631761"/>
          </a:xfrm>
          <a:prstGeom prst="rect">
            <a:avLst/>
          </a:prstGeom>
          <a:blipFill>
            <a:blip r:embed="rId3" cstate="print"/>
            <a:stretch>
              <a:fillRect/>
            </a:stretch>
          </a:blipFill>
        </p:spPr>
        <p:txBody>
          <a:bodyPr wrap="square" lIns="0" tIns="0" rIns="0" bIns="0" rtlCol="0"/>
          <a:lstStyle/>
          <a:p>
            <a:endParaRPr/>
          </a:p>
        </p:txBody>
      </p:sp>
      <p:sp>
        <p:nvSpPr>
          <p:cNvPr id="7" name="Rectangle 6"/>
          <p:cNvSpPr/>
          <p:nvPr/>
        </p:nvSpPr>
        <p:spPr>
          <a:xfrm>
            <a:off x="2057400" y="2667000"/>
            <a:ext cx="8153400" cy="3277820"/>
          </a:xfrm>
          <a:prstGeom prst="rect">
            <a:avLst/>
          </a:prstGeom>
        </p:spPr>
        <p:txBody>
          <a:bodyPr wrap="square">
            <a:spAutoFit/>
          </a:bodyPr>
          <a:lstStyle/>
          <a:p>
            <a:pPr>
              <a:lnSpc>
                <a:spcPct val="150000"/>
              </a:lnSpc>
            </a:pPr>
            <a:endParaRPr lang="en-US" dirty="0" smtClean="0">
              <a:latin typeface="Times New Roman" panose="02020603050405020304" pitchFamily="18" charset="0"/>
              <a:ea typeface="Calibri" panose="020F0502020204030204" pitchFamily="34" charset="0"/>
            </a:endParaRPr>
          </a:p>
          <a:p>
            <a:pPr>
              <a:lnSpc>
                <a:spcPct val="150000"/>
              </a:lnSpc>
            </a:pPr>
            <a:r>
              <a:rPr lang="en-US" sz="2400" dirty="0" smtClean="0">
                <a:ea typeface="Calibri" panose="020F0502020204030204" pitchFamily="34" charset="0"/>
              </a:rPr>
              <a:t>You have all responded in your teaching and testing situations to the current reality of the COVID-19 pandemic.  Please give us a one-word or short answer to the following questions:  </a:t>
            </a:r>
          </a:p>
          <a:p>
            <a:pPr>
              <a:lnSpc>
                <a:spcPct val="150000"/>
              </a:lnSpc>
            </a:pPr>
            <a:r>
              <a:rPr lang="en-US" sz="2400" dirty="0" smtClean="0">
                <a:ea typeface="Calibri" panose="020F0502020204030204" pitchFamily="34" charset="0"/>
              </a:rPr>
              <a:t>What has been your biggest challenge?</a:t>
            </a:r>
          </a:p>
          <a:p>
            <a:pPr>
              <a:lnSpc>
                <a:spcPct val="150000"/>
              </a:lnSpc>
            </a:pPr>
            <a:r>
              <a:rPr lang="en-US" sz="2400" dirty="0" smtClean="0">
                <a:ea typeface="Calibri" panose="020F0502020204030204" pitchFamily="34" charset="0"/>
              </a:rPr>
              <a:t>What has been the most important opportunity?  </a:t>
            </a:r>
            <a:endParaRPr lang="en-US" sz="2400" dirty="0">
              <a:ea typeface="Calibri" panose="020F0502020204030204" pitchFamily="34" charset="0"/>
            </a:endParaRPr>
          </a:p>
        </p:txBody>
      </p:sp>
    </p:spTree>
    <p:extLst>
      <p:ext uri="{BB962C8B-B14F-4D97-AF65-F5344CB8AC3E}">
        <p14:creationId xmlns:p14="http://schemas.microsoft.com/office/powerpoint/2010/main" val="3081402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8110">
              <a:lnSpc>
                <a:spcPct val="100000"/>
              </a:lnSpc>
            </a:pPr>
            <a:r>
              <a:rPr spc="-5" dirty="0"/>
              <a:t>2020 </a:t>
            </a:r>
            <a:r>
              <a:rPr spc="-15" dirty="0"/>
              <a:t>BILC Professional</a:t>
            </a:r>
            <a:r>
              <a:rPr spc="75" dirty="0"/>
              <a:t> </a:t>
            </a:r>
            <a:r>
              <a:rPr spc="-5" dirty="0"/>
              <a:t>Seminar</a:t>
            </a:r>
          </a:p>
        </p:txBody>
      </p:sp>
      <p:sp>
        <p:nvSpPr>
          <p:cNvPr id="3" name="object 3"/>
          <p:cNvSpPr/>
          <p:nvPr/>
        </p:nvSpPr>
        <p:spPr>
          <a:xfrm>
            <a:off x="10708258" y="6143904"/>
            <a:ext cx="1057275" cy="561975"/>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916939" y="1170432"/>
            <a:ext cx="10360025" cy="5487143"/>
          </a:xfrm>
          <a:prstGeom prst="rect">
            <a:avLst/>
          </a:prstGeom>
        </p:spPr>
        <p:txBody>
          <a:bodyPr vert="horz" wrap="square" lIns="0" tIns="0" rIns="0" bIns="0" rtlCol="0">
            <a:spAutoFit/>
          </a:bodyPr>
          <a:lstStyle/>
          <a:p>
            <a:pPr marL="2540" algn="ctr">
              <a:lnSpc>
                <a:spcPct val="100000"/>
              </a:lnSpc>
            </a:pPr>
            <a:r>
              <a:rPr lang="en-US" sz="2400" b="1" i="1" spc="-5" dirty="0" smtClean="0">
                <a:latin typeface="Calibri"/>
                <a:cs typeface="Calibri"/>
              </a:rPr>
              <a:t>BILC Testing Workshop, September 2020-Highlights</a:t>
            </a:r>
            <a:endParaRPr sz="2400" dirty="0">
              <a:latin typeface="Calibri"/>
              <a:cs typeface="Calibri"/>
            </a:endParaRPr>
          </a:p>
          <a:p>
            <a:pPr algn="ctr">
              <a:lnSpc>
                <a:spcPct val="100000"/>
              </a:lnSpc>
              <a:spcBef>
                <a:spcPts val="2145"/>
              </a:spcBef>
            </a:pPr>
            <a:r>
              <a:rPr lang="en-US" sz="2400" spc="-80" dirty="0" smtClean="0">
                <a:latin typeface="Calibri"/>
                <a:cs typeface="Calibri"/>
              </a:rPr>
              <a:t>Colonel Andreea Marinescu, Romania</a:t>
            </a:r>
            <a:endParaRPr sz="2400" dirty="0">
              <a:latin typeface="Calibri"/>
              <a:cs typeface="Calibri"/>
            </a:endParaRPr>
          </a:p>
          <a:p>
            <a:pPr marL="12700" marR="5080" algn="just">
              <a:lnSpc>
                <a:spcPct val="150000"/>
              </a:lnSpc>
              <a:spcBef>
                <a:spcPts val="990"/>
              </a:spcBef>
            </a:pPr>
            <a:r>
              <a:rPr lang="en-US" sz="2400" spc="-5" dirty="0" smtClean="0">
                <a:latin typeface="Calibri"/>
                <a:cs typeface="Calibri"/>
              </a:rPr>
              <a:t>In September, the annual STANAG 6001 Testing Workshop was held online for the first time, with the theme, the Roadmap to Testing Reading IAW STANAG 6001.  Although there were challenges, there were also opportunities, such as the chance for more experts to participate and very importantly for the STANAG 6001 testing community to stay connected.  The second part of the presentation was a report on results of a survey on conducting STANAG 6001 testing during the COVID-19 pandemic, with responses from 26 BILC-member nations.       </a:t>
            </a:r>
          </a:p>
          <a:p>
            <a:pPr marL="12700" marR="5080" algn="just">
              <a:lnSpc>
                <a:spcPct val="140000"/>
              </a:lnSpc>
              <a:spcBef>
                <a:spcPts val="990"/>
              </a:spcBef>
            </a:pPr>
            <a:r>
              <a:rPr sz="2400" spc="-15" baseline="24305" dirty="0" smtClean="0">
                <a:latin typeface="Calibri"/>
                <a:cs typeface="Calibri"/>
              </a:rPr>
              <a:t>.</a:t>
            </a:r>
            <a:endParaRPr sz="2400" baseline="24305" dirty="0">
              <a:latin typeface="Calibri"/>
              <a:cs typeface="Calibri"/>
            </a:endParaRPr>
          </a:p>
        </p:txBody>
      </p:sp>
      <p:sp>
        <p:nvSpPr>
          <p:cNvPr id="5" name="object 5"/>
          <p:cNvSpPr/>
          <p:nvPr/>
        </p:nvSpPr>
        <p:spPr>
          <a:xfrm>
            <a:off x="401053" y="6063678"/>
            <a:ext cx="656704" cy="631761"/>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8110">
              <a:lnSpc>
                <a:spcPct val="100000"/>
              </a:lnSpc>
            </a:pPr>
            <a:r>
              <a:rPr spc="-5" dirty="0"/>
              <a:t>2020 </a:t>
            </a:r>
            <a:r>
              <a:rPr spc="-15" dirty="0"/>
              <a:t>BILC Professional</a:t>
            </a:r>
            <a:r>
              <a:rPr spc="75" dirty="0"/>
              <a:t> </a:t>
            </a:r>
            <a:r>
              <a:rPr spc="-5" dirty="0"/>
              <a:t>Seminar</a:t>
            </a:r>
          </a:p>
        </p:txBody>
      </p:sp>
      <p:sp>
        <p:nvSpPr>
          <p:cNvPr id="3" name="object 3"/>
          <p:cNvSpPr/>
          <p:nvPr/>
        </p:nvSpPr>
        <p:spPr>
          <a:xfrm>
            <a:off x="10708258" y="6143904"/>
            <a:ext cx="1057275" cy="561975"/>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916939" y="1034796"/>
            <a:ext cx="10360660" cy="4849020"/>
          </a:xfrm>
          <a:prstGeom prst="rect">
            <a:avLst/>
          </a:prstGeom>
        </p:spPr>
        <p:txBody>
          <a:bodyPr vert="horz" wrap="square" lIns="0" tIns="0" rIns="0" bIns="0" rtlCol="0">
            <a:spAutoFit/>
          </a:bodyPr>
          <a:lstStyle/>
          <a:p>
            <a:pPr algn="ctr">
              <a:lnSpc>
                <a:spcPct val="100000"/>
              </a:lnSpc>
              <a:spcBef>
                <a:spcPts val="720"/>
              </a:spcBef>
            </a:pPr>
            <a:r>
              <a:rPr lang="en-US" sz="2400" b="1" i="1" spc="-25" dirty="0" smtClean="0">
                <a:latin typeface="Calibri"/>
                <a:cs typeface="Calibri"/>
              </a:rPr>
              <a:t>BILC Shared Item Bank Project</a:t>
            </a:r>
          </a:p>
          <a:p>
            <a:pPr algn="ctr">
              <a:lnSpc>
                <a:spcPct val="100000"/>
              </a:lnSpc>
              <a:spcBef>
                <a:spcPts val="720"/>
              </a:spcBef>
            </a:pPr>
            <a:r>
              <a:rPr lang="en-US" sz="2400" spc="-25" dirty="0" smtClean="0">
                <a:latin typeface="Calibri"/>
                <a:cs typeface="Calibri"/>
              </a:rPr>
              <a:t>Nancy Powers, Canada</a:t>
            </a:r>
          </a:p>
          <a:p>
            <a:pPr algn="ctr">
              <a:lnSpc>
                <a:spcPct val="100000"/>
              </a:lnSpc>
              <a:spcBef>
                <a:spcPts val="720"/>
              </a:spcBef>
            </a:pPr>
            <a:r>
              <a:rPr lang="en-US" sz="2400" spc="-25" dirty="0" smtClean="0">
                <a:latin typeface="Calibri"/>
                <a:cs typeface="Calibri"/>
              </a:rPr>
              <a:t>Merit Kompus and </a:t>
            </a:r>
            <a:r>
              <a:rPr lang="en-US" sz="2400" spc="-25" dirty="0" err="1" smtClean="0">
                <a:latin typeface="Calibri"/>
                <a:cs typeface="Calibri"/>
              </a:rPr>
              <a:t>Marju</a:t>
            </a:r>
            <a:r>
              <a:rPr lang="en-US" sz="2400" spc="-25" dirty="0" smtClean="0">
                <a:latin typeface="Calibri"/>
                <a:cs typeface="Calibri"/>
              </a:rPr>
              <a:t> Laurits, Estonia</a:t>
            </a:r>
          </a:p>
          <a:p>
            <a:pPr algn="ctr">
              <a:lnSpc>
                <a:spcPct val="100000"/>
              </a:lnSpc>
              <a:spcBef>
                <a:spcPts val="720"/>
              </a:spcBef>
            </a:pPr>
            <a:endParaRPr sz="2400" dirty="0" smtClean="0">
              <a:latin typeface="Calibri"/>
              <a:cs typeface="Calibri"/>
            </a:endParaRPr>
          </a:p>
          <a:p>
            <a:pPr marL="12700" marR="5080" algn="just">
              <a:lnSpc>
                <a:spcPct val="140000"/>
              </a:lnSpc>
              <a:spcBef>
                <a:spcPts val="5"/>
              </a:spcBef>
            </a:pPr>
            <a:r>
              <a:rPr sz="2400" spc="-5" dirty="0" smtClean="0">
                <a:latin typeface="Calibri"/>
                <a:cs typeface="Calibri"/>
              </a:rPr>
              <a:t>This </a:t>
            </a:r>
            <a:r>
              <a:rPr sz="2400" spc="-10" dirty="0">
                <a:latin typeface="Calibri"/>
                <a:cs typeface="Calibri"/>
              </a:rPr>
              <a:t>presentation </a:t>
            </a:r>
            <a:r>
              <a:rPr lang="en-US" sz="2400" spc="-10" dirty="0" smtClean="0">
                <a:latin typeface="Calibri"/>
                <a:cs typeface="Calibri"/>
              </a:rPr>
              <a:t>provided background information on the Shared Item Bank project, the progress made to date </a:t>
            </a:r>
            <a:r>
              <a:rPr lang="en-US" sz="2400" spc="-10" dirty="0">
                <a:cs typeface="Calibri"/>
              </a:rPr>
              <a:t>by the </a:t>
            </a:r>
            <a:r>
              <a:rPr lang="en-US" sz="2400" spc="-10" dirty="0" smtClean="0">
                <a:cs typeface="Calibri"/>
              </a:rPr>
              <a:t>Shared </a:t>
            </a:r>
            <a:r>
              <a:rPr lang="en-US" sz="2400" spc="-10" dirty="0">
                <a:cs typeface="Calibri"/>
              </a:rPr>
              <a:t>Item Bank Working Group (WG) and </a:t>
            </a:r>
            <a:r>
              <a:rPr lang="en-US" sz="2400" spc="-10" dirty="0" smtClean="0">
                <a:latin typeface="Calibri"/>
                <a:cs typeface="Calibri"/>
              </a:rPr>
              <a:t>the way forward.  The second part of the presentation described one of the activities </a:t>
            </a:r>
            <a:r>
              <a:rPr lang="en-US" sz="2400" spc="-10" dirty="0">
                <a:latin typeface="Calibri"/>
                <a:cs typeface="Calibri"/>
              </a:rPr>
              <a:t>a</a:t>
            </a:r>
            <a:r>
              <a:rPr lang="en-US" sz="2400" spc="-10" dirty="0" smtClean="0">
                <a:latin typeface="Calibri"/>
                <a:cs typeface="Calibri"/>
              </a:rPr>
              <a:t>t the 2020 STANAG 6001 Testing Workshop, online multinational panels for moderating reading items.  The WG continues to refine these online multinational procedures and will eventually draft best practices.    </a:t>
            </a:r>
            <a:endParaRPr sz="2400" dirty="0">
              <a:latin typeface="Calibri"/>
              <a:cs typeface="Calibri"/>
            </a:endParaRPr>
          </a:p>
        </p:txBody>
      </p:sp>
      <p:sp>
        <p:nvSpPr>
          <p:cNvPr id="5" name="object 5"/>
          <p:cNvSpPr/>
          <p:nvPr/>
        </p:nvSpPr>
        <p:spPr>
          <a:xfrm>
            <a:off x="401053" y="6063678"/>
            <a:ext cx="656704" cy="631761"/>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8110">
              <a:lnSpc>
                <a:spcPct val="100000"/>
              </a:lnSpc>
            </a:pPr>
            <a:r>
              <a:rPr spc="-5" dirty="0"/>
              <a:t>2020 </a:t>
            </a:r>
            <a:r>
              <a:rPr spc="-15" dirty="0"/>
              <a:t>BILC Professional</a:t>
            </a:r>
            <a:r>
              <a:rPr spc="75" dirty="0"/>
              <a:t> </a:t>
            </a:r>
            <a:r>
              <a:rPr spc="-5" dirty="0"/>
              <a:t>Seminar</a:t>
            </a:r>
          </a:p>
        </p:txBody>
      </p:sp>
      <p:sp>
        <p:nvSpPr>
          <p:cNvPr id="3" name="object 3"/>
          <p:cNvSpPr/>
          <p:nvPr/>
        </p:nvSpPr>
        <p:spPr>
          <a:xfrm>
            <a:off x="10708258" y="6143904"/>
            <a:ext cx="1057275" cy="561975"/>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1580069" y="1066800"/>
            <a:ext cx="9031859" cy="5193729"/>
          </a:xfrm>
          <a:prstGeom prst="rect">
            <a:avLst/>
          </a:prstGeom>
        </p:spPr>
        <p:txBody>
          <a:bodyPr vert="horz" wrap="square" lIns="0" tIns="0" rIns="0" bIns="0" rtlCol="0">
            <a:spAutoFit/>
          </a:bodyPr>
          <a:lstStyle/>
          <a:p>
            <a:pPr marL="6985" algn="ctr">
              <a:lnSpc>
                <a:spcPct val="100000"/>
              </a:lnSpc>
            </a:pPr>
            <a:r>
              <a:rPr lang="en-US" sz="2400" b="1" i="1" spc="-30" dirty="0" smtClean="0">
                <a:latin typeface="Calibri"/>
                <a:cs typeface="Calibri"/>
              </a:rPr>
              <a:t>Online Training and Testing </a:t>
            </a:r>
          </a:p>
          <a:p>
            <a:pPr marL="6985" algn="ctr">
              <a:lnSpc>
                <a:spcPct val="100000"/>
              </a:lnSpc>
            </a:pPr>
            <a:endParaRPr lang="en-US" sz="2400" b="1" i="1" spc="-30" dirty="0">
              <a:latin typeface="Calibri"/>
              <a:cs typeface="Calibri"/>
            </a:endParaRPr>
          </a:p>
          <a:p>
            <a:pPr marL="6985" algn="ctr">
              <a:lnSpc>
                <a:spcPct val="100000"/>
              </a:lnSpc>
            </a:pPr>
            <a:r>
              <a:rPr lang="en-US" sz="2400" spc="-25" dirty="0" err="1" smtClean="0">
                <a:latin typeface="Calibri"/>
                <a:cs typeface="Calibri"/>
              </a:rPr>
              <a:t>Kiril</a:t>
            </a:r>
            <a:r>
              <a:rPr lang="en-US" sz="2400" spc="-25" dirty="0" smtClean="0">
                <a:latin typeface="Calibri"/>
                <a:cs typeface="Calibri"/>
              </a:rPr>
              <a:t> </a:t>
            </a:r>
            <a:r>
              <a:rPr lang="en-US" sz="2400" spc="-25" dirty="0" err="1" smtClean="0">
                <a:latin typeface="Calibri"/>
                <a:cs typeface="Calibri"/>
              </a:rPr>
              <a:t>Hadzhiev</a:t>
            </a:r>
            <a:r>
              <a:rPr lang="en-US" sz="2400" spc="-25" dirty="0" smtClean="0">
                <a:latin typeface="Calibri"/>
                <a:cs typeface="Calibri"/>
              </a:rPr>
              <a:t>, Bulgaria </a:t>
            </a:r>
          </a:p>
          <a:p>
            <a:pPr marL="6985" algn="ctr">
              <a:lnSpc>
                <a:spcPct val="100000"/>
              </a:lnSpc>
            </a:pPr>
            <a:endParaRPr lang="en-US" sz="2400" spc="-25" dirty="0" smtClean="0">
              <a:latin typeface="Calibri"/>
              <a:cs typeface="Calibri"/>
            </a:endParaRPr>
          </a:p>
          <a:p>
            <a:pPr marL="12700" marR="5080" algn="just">
              <a:lnSpc>
                <a:spcPct val="150000"/>
              </a:lnSpc>
            </a:pPr>
            <a:r>
              <a:rPr lang="en-US" sz="2300" spc="-5" dirty="0" smtClean="0">
                <a:latin typeface="Calibri"/>
                <a:cs typeface="Calibri"/>
              </a:rPr>
              <a:t>The Bulgarian Naval Academy had to react quickly in March due to the COVID-19 pandemic, deciding to suspend some courses and convert others to a virtual classroom, using Google Classroom and Meet.  Intensive courses held totally online include the </a:t>
            </a:r>
            <a:r>
              <a:rPr lang="en-US" sz="2300" i="1" spc="-5" dirty="0" smtClean="0">
                <a:latin typeface="Calibri"/>
                <a:cs typeface="Calibri"/>
              </a:rPr>
              <a:t>Enlisted to Commissioned Officer </a:t>
            </a:r>
            <a:r>
              <a:rPr lang="en-US" sz="2300" i="1" spc="-5" dirty="0" err="1" smtClean="0">
                <a:latin typeface="Calibri"/>
                <a:cs typeface="Calibri"/>
              </a:rPr>
              <a:t>Programme</a:t>
            </a:r>
            <a:r>
              <a:rPr lang="en-US" sz="2300" i="1" spc="-5" dirty="0" smtClean="0">
                <a:latin typeface="Calibri"/>
                <a:cs typeface="Calibri"/>
              </a:rPr>
              <a:t> </a:t>
            </a:r>
            <a:r>
              <a:rPr lang="en-US" sz="2300" spc="-5" dirty="0" smtClean="0">
                <a:latin typeface="Calibri"/>
                <a:cs typeface="Calibri"/>
              </a:rPr>
              <a:t>and </a:t>
            </a:r>
            <a:r>
              <a:rPr lang="en-US" sz="2300" i="1" spc="-5" dirty="0" smtClean="0">
                <a:latin typeface="Calibri"/>
                <a:cs typeface="Calibri"/>
              </a:rPr>
              <a:t>English for Ukrainian Military Personnel</a:t>
            </a:r>
            <a:r>
              <a:rPr lang="en-US" sz="2300" spc="-5" dirty="0" smtClean="0">
                <a:latin typeface="Calibri"/>
                <a:cs typeface="Calibri"/>
              </a:rPr>
              <a:t>. </a:t>
            </a:r>
            <a:r>
              <a:rPr lang="en-US" sz="2300" spc="-5" dirty="0" smtClean="0">
                <a:cs typeface="Calibri"/>
              </a:rPr>
              <a:t>Recently, some </a:t>
            </a:r>
            <a:r>
              <a:rPr lang="en-US" sz="2300" spc="-5" dirty="0">
                <a:cs typeface="Calibri"/>
              </a:rPr>
              <a:t>in-person classes </a:t>
            </a:r>
            <a:r>
              <a:rPr lang="en-US" sz="2300" spc="-5" dirty="0" smtClean="0">
                <a:cs typeface="Calibri"/>
              </a:rPr>
              <a:t>have begun again.  Lastly, </a:t>
            </a:r>
            <a:r>
              <a:rPr lang="en-US" sz="2300" spc="-5" dirty="0">
                <a:latin typeface="Calibri"/>
                <a:cs typeface="Calibri"/>
              </a:rPr>
              <a:t>o</a:t>
            </a:r>
            <a:r>
              <a:rPr lang="en-US" sz="2300" spc="-5" dirty="0" smtClean="0">
                <a:latin typeface="Calibri"/>
                <a:cs typeface="Calibri"/>
              </a:rPr>
              <a:t>nline testing is taking place with added security measures.</a:t>
            </a:r>
            <a:endParaRPr sz="2300" dirty="0">
              <a:latin typeface="Calibri"/>
              <a:cs typeface="Calibri"/>
            </a:endParaRPr>
          </a:p>
        </p:txBody>
      </p:sp>
      <p:sp>
        <p:nvSpPr>
          <p:cNvPr id="5" name="object 5"/>
          <p:cNvSpPr/>
          <p:nvPr/>
        </p:nvSpPr>
        <p:spPr>
          <a:xfrm>
            <a:off x="401053" y="6063678"/>
            <a:ext cx="656704" cy="631761"/>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859831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8110">
              <a:lnSpc>
                <a:spcPct val="100000"/>
              </a:lnSpc>
            </a:pPr>
            <a:r>
              <a:rPr spc="-5" dirty="0"/>
              <a:t>2020 </a:t>
            </a:r>
            <a:r>
              <a:rPr spc="-15" dirty="0"/>
              <a:t>BILC Professional</a:t>
            </a:r>
            <a:r>
              <a:rPr spc="75" dirty="0"/>
              <a:t> </a:t>
            </a:r>
            <a:r>
              <a:rPr spc="-5" dirty="0"/>
              <a:t>Seminar</a:t>
            </a:r>
          </a:p>
        </p:txBody>
      </p:sp>
      <p:sp>
        <p:nvSpPr>
          <p:cNvPr id="3" name="object 3"/>
          <p:cNvSpPr/>
          <p:nvPr/>
        </p:nvSpPr>
        <p:spPr>
          <a:xfrm>
            <a:off x="10708258" y="6143904"/>
            <a:ext cx="1057275" cy="561975"/>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body" idx="1"/>
          </p:nvPr>
        </p:nvSpPr>
        <p:spPr>
          <a:xfrm>
            <a:off x="1262761" y="1197864"/>
            <a:ext cx="9666477" cy="1754326"/>
          </a:xfrm>
          <a:prstGeom prst="rect">
            <a:avLst/>
          </a:prstGeom>
        </p:spPr>
        <p:txBody>
          <a:bodyPr vert="horz" wrap="square" lIns="0" tIns="0" rIns="0" bIns="0" rtlCol="0">
            <a:spAutoFit/>
          </a:bodyPr>
          <a:lstStyle/>
          <a:p>
            <a:pPr marL="4445" algn="ctr">
              <a:lnSpc>
                <a:spcPct val="100000"/>
              </a:lnSpc>
            </a:pPr>
            <a:r>
              <a:rPr lang="en-US" spc="-15" dirty="0" smtClean="0"/>
              <a:t>ETIS-Electronic Testing Information System – Lessons Learned</a:t>
            </a:r>
            <a:endParaRPr spc="-10" dirty="0"/>
          </a:p>
          <a:p>
            <a:pPr marL="4445">
              <a:lnSpc>
                <a:spcPct val="100000"/>
              </a:lnSpc>
              <a:spcBef>
                <a:spcPts val="20"/>
              </a:spcBef>
            </a:pPr>
            <a:endParaRPr sz="2100" dirty="0">
              <a:latin typeface="Times New Roman"/>
              <a:cs typeface="Times New Roman"/>
            </a:endParaRPr>
          </a:p>
          <a:p>
            <a:pPr marL="4445" algn="ctr">
              <a:lnSpc>
                <a:spcPct val="100000"/>
              </a:lnSpc>
            </a:pPr>
            <a:r>
              <a:rPr lang="en-US" b="0" i="0" dirty="0" smtClean="0">
                <a:latin typeface="Calibri"/>
                <a:cs typeface="Calibri"/>
              </a:rPr>
              <a:t>Jan </a:t>
            </a:r>
            <a:r>
              <a:rPr lang="en-US" b="0" i="0" dirty="0" err="1" smtClean="0">
                <a:latin typeface="Calibri"/>
                <a:cs typeface="Calibri"/>
              </a:rPr>
              <a:t>Krivka</a:t>
            </a:r>
            <a:r>
              <a:rPr lang="en-US" b="0" i="0" dirty="0" smtClean="0">
                <a:latin typeface="Calibri"/>
                <a:cs typeface="Calibri"/>
              </a:rPr>
              <a:t>, Czech Republic </a:t>
            </a:r>
            <a:endParaRPr lang="en-US" b="0" i="0" dirty="0" smtClean="0"/>
          </a:p>
          <a:p>
            <a:pPr marL="4445" algn="ctr">
              <a:lnSpc>
                <a:spcPct val="100000"/>
              </a:lnSpc>
            </a:pPr>
            <a:endParaRPr lang="en-US" b="0" i="0" dirty="0" smtClean="0"/>
          </a:p>
          <a:p>
            <a:pPr marL="4445">
              <a:lnSpc>
                <a:spcPct val="100000"/>
              </a:lnSpc>
              <a:spcBef>
                <a:spcPts val="30"/>
              </a:spcBef>
            </a:pPr>
            <a:endParaRPr sz="2100" dirty="0">
              <a:latin typeface="Times New Roman"/>
              <a:cs typeface="Times New Roman"/>
            </a:endParaRPr>
          </a:p>
        </p:txBody>
      </p:sp>
      <p:sp>
        <p:nvSpPr>
          <p:cNvPr id="5" name="object 5"/>
          <p:cNvSpPr txBox="1"/>
          <p:nvPr/>
        </p:nvSpPr>
        <p:spPr>
          <a:xfrm>
            <a:off x="1262761" y="2819400"/>
            <a:ext cx="9100439" cy="2215991"/>
          </a:xfrm>
          <a:prstGeom prst="rect">
            <a:avLst/>
          </a:prstGeom>
        </p:spPr>
        <p:txBody>
          <a:bodyPr vert="horz" wrap="square" lIns="0" tIns="0" rIns="0" bIns="0" rtlCol="0">
            <a:spAutoFit/>
          </a:bodyPr>
          <a:lstStyle/>
          <a:p>
            <a:pPr marL="12700" marR="5080" algn="just">
              <a:lnSpc>
                <a:spcPct val="150000"/>
              </a:lnSpc>
            </a:pPr>
            <a:r>
              <a:rPr lang="en-US" sz="2400" dirty="0" smtClean="0">
                <a:latin typeface="Calibri"/>
                <a:cs typeface="Calibri"/>
              </a:rPr>
              <a:t>The presenter described the Czech Republic’s journey from paper-based testing to a fully functional computerized system for testing listening, reading, and writing in five languages.   The advantages of computerizing the testing system, as well as </a:t>
            </a:r>
            <a:r>
              <a:rPr lang="en-US" sz="2400" dirty="0">
                <a:cs typeface="Calibri"/>
              </a:rPr>
              <a:t>the </a:t>
            </a:r>
            <a:r>
              <a:rPr lang="en-US" sz="2400" dirty="0" smtClean="0">
                <a:cs typeface="Calibri"/>
              </a:rPr>
              <a:t>challenges, </a:t>
            </a:r>
            <a:r>
              <a:rPr lang="en-US" sz="2400" dirty="0">
                <a:cs typeface="Calibri"/>
              </a:rPr>
              <a:t>were </a:t>
            </a:r>
            <a:r>
              <a:rPr lang="en-US" sz="2400" dirty="0" smtClean="0">
                <a:cs typeface="Calibri"/>
              </a:rPr>
              <a:t>discussed.   </a:t>
            </a:r>
            <a:endParaRPr sz="2400" dirty="0">
              <a:latin typeface="Calibri"/>
              <a:cs typeface="Calibri"/>
            </a:endParaRPr>
          </a:p>
        </p:txBody>
      </p:sp>
      <p:sp>
        <p:nvSpPr>
          <p:cNvPr id="6" name="object 6"/>
          <p:cNvSpPr/>
          <p:nvPr/>
        </p:nvSpPr>
        <p:spPr>
          <a:xfrm>
            <a:off x="401053" y="6063678"/>
            <a:ext cx="656704" cy="631761"/>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8110">
              <a:lnSpc>
                <a:spcPct val="100000"/>
              </a:lnSpc>
            </a:pPr>
            <a:r>
              <a:rPr spc="-5" dirty="0"/>
              <a:t>2020 </a:t>
            </a:r>
            <a:r>
              <a:rPr spc="-15" dirty="0"/>
              <a:t>BILC Professional</a:t>
            </a:r>
            <a:r>
              <a:rPr spc="75" dirty="0"/>
              <a:t> </a:t>
            </a:r>
            <a:r>
              <a:rPr spc="-5" dirty="0"/>
              <a:t>Seminar</a:t>
            </a:r>
          </a:p>
        </p:txBody>
      </p:sp>
      <p:sp>
        <p:nvSpPr>
          <p:cNvPr id="3" name="object 3"/>
          <p:cNvSpPr/>
          <p:nvPr/>
        </p:nvSpPr>
        <p:spPr>
          <a:xfrm>
            <a:off x="10708258" y="6143904"/>
            <a:ext cx="1057275" cy="561975"/>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1057757" y="1071371"/>
            <a:ext cx="10372242" cy="4873129"/>
          </a:xfrm>
          <a:prstGeom prst="rect">
            <a:avLst/>
          </a:prstGeom>
        </p:spPr>
        <p:txBody>
          <a:bodyPr vert="horz" wrap="square" lIns="0" tIns="0" rIns="0" bIns="0" rtlCol="0">
            <a:spAutoFit/>
          </a:bodyPr>
          <a:lstStyle/>
          <a:p>
            <a:pPr marL="6985" algn="ctr">
              <a:lnSpc>
                <a:spcPct val="100000"/>
              </a:lnSpc>
            </a:pPr>
            <a:r>
              <a:rPr lang="en-US" sz="2400" b="1" i="1" spc="-30" dirty="0" smtClean="0">
                <a:latin typeface="Calibri"/>
                <a:cs typeface="Calibri"/>
              </a:rPr>
              <a:t>Language Instruction in a Distant Classroom</a:t>
            </a:r>
          </a:p>
          <a:p>
            <a:pPr marL="3175" algn="ctr">
              <a:lnSpc>
                <a:spcPct val="100000"/>
              </a:lnSpc>
              <a:spcBef>
                <a:spcPts val="994"/>
              </a:spcBef>
            </a:pPr>
            <a:r>
              <a:rPr lang="en-US" sz="2400" spc="-25" dirty="0" smtClean="0">
                <a:latin typeface="Calibri"/>
                <a:cs typeface="Calibri"/>
              </a:rPr>
              <a:t>Mary Jo </a:t>
            </a:r>
            <a:r>
              <a:rPr lang="en-US" sz="2400" spc="-25" dirty="0" err="1" smtClean="0">
                <a:latin typeface="Calibri"/>
                <a:cs typeface="Calibri"/>
              </a:rPr>
              <a:t>DiBiase</a:t>
            </a:r>
            <a:r>
              <a:rPr lang="en-US" sz="2400" spc="-25" dirty="0" smtClean="0">
                <a:latin typeface="Calibri"/>
                <a:cs typeface="Calibri"/>
              </a:rPr>
              <a:t>-Lubrano, Yale University, USA</a:t>
            </a:r>
          </a:p>
          <a:p>
            <a:pPr marL="3175">
              <a:lnSpc>
                <a:spcPct val="150000"/>
              </a:lnSpc>
              <a:spcBef>
                <a:spcPts val="994"/>
              </a:spcBef>
            </a:pPr>
            <a:r>
              <a:rPr lang="en-US" sz="2400" dirty="0" smtClean="0">
                <a:latin typeface="Calibri" panose="020F0502020204030204" pitchFamily="34" charset="0"/>
                <a:cs typeface="Calibri" panose="020F0502020204030204" pitchFamily="34" charset="0"/>
              </a:rPr>
              <a:t>The </a:t>
            </a:r>
            <a:r>
              <a:rPr lang="en-US" sz="2400" dirty="0" smtClean="0">
                <a:latin typeface="Calibri" panose="020F0502020204030204" pitchFamily="34" charset="0"/>
                <a:cs typeface="Calibri" panose="020F0502020204030204" pitchFamily="34" charset="0"/>
              </a:rPr>
              <a:t>presenter described the Shared Course Initiative (SCI</a:t>
            </a:r>
            <a:r>
              <a:rPr lang="en-US" sz="2400" dirty="0" smtClean="0">
                <a:latin typeface="Calibri" panose="020F0502020204030204" pitchFamily="34" charset="0"/>
                <a:cs typeface="Calibri" panose="020F0502020204030204" pitchFamily="34" charset="0"/>
              </a:rPr>
              <a:t>), </a:t>
            </a:r>
            <a:r>
              <a:rPr lang="en-US" sz="2400" dirty="0" smtClean="0">
                <a:latin typeface="Calibri" panose="020F0502020204030204" pitchFamily="34" charset="0"/>
                <a:cs typeface="Calibri" panose="020F0502020204030204" pitchFamily="34" charset="0"/>
              </a:rPr>
              <a:t>a unique collaborative project to deliver courses in the less-commonly taught languages both remotely or on-site for students at a consortium of universities in the USA.  A large-scale research project is underway to compare proficiency gains in remote vs traditional courses in 20 different languages.   The presenter focused on </a:t>
            </a:r>
            <a:r>
              <a:rPr lang="en-US" sz="2400" dirty="0">
                <a:latin typeface="Calibri" panose="020F0502020204030204" pitchFamily="34" charset="0"/>
                <a:cs typeface="Calibri" panose="020F0502020204030204" pitchFamily="34" charset="0"/>
              </a:rPr>
              <a:t>one </a:t>
            </a:r>
            <a:r>
              <a:rPr lang="en-US" sz="2400" dirty="0" smtClean="0">
                <a:latin typeface="Calibri" panose="020F0502020204030204" pitchFamily="34" charset="0"/>
                <a:cs typeface="Calibri" panose="020F0502020204030204" pitchFamily="34" charset="0"/>
              </a:rPr>
              <a:t>of </a:t>
            </a:r>
            <a:r>
              <a:rPr lang="en-US" sz="2400" dirty="0">
                <a:latin typeface="Calibri" panose="020F0502020204030204" pitchFamily="34" charset="0"/>
                <a:cs typeface="Calibri" panose="020F0502020204030204" pitchFamily="34" charset="0"/>
              </a:rPr>
              <a:t>the three research questions, </a:t>
            </a:r>
            <a:r>
              <a:rPr lang="en-US" sz="2400" dirty="0" smtClean="0">
                <a:latin typeface="Calibri" panose="020F0502020204030204" pitchFamily="34" charset="0"/>
                <a:cs typeface="Calibri" panose="020F0502020204030204" pitchFamily="34" charset="0"/>
              </a:rPr>
              <a:t>that of comparing </a:t>
            </a:r>
            <a:r>
              <a:rPr lang="en-US" sz="2400" dirty="0">
                <a:latin typeface="Calibri" panose="020F0502020204030204" pitchFamily="34" charset="0"/>
                <a:cs typeface="Calibri" panose="020F0502020204030204" pitchFamily="34" charset="0"/>
              </a:rPr>
              <a:t>the oral proficiency gains of students learning remotely with onsite </a:t>
            </a:r>
            <a:r>
              <a:rPr lang="en-US" sz="2400" dirty="0" smtClean="0">
                <a:latin typeface="Calibri" panose="020F0502020204030204" pitchFamily="34" charset="0"/>
                <a:cs typeface="Calibri" panose="020F0502020204030204" pitchFamily="34" charset="0"/>
              </a:rPr>
              <a:t>students.   </a:t>
            </a:r>
            <a:endParaRPr sz="2400" dirty="0">
              <a:latin typeface="Calibri" panose="020F0502020204030204" pitchFamily="34" charset="0"/>
              <a:cs typeface="Calibri" panose="020F0502020204030204" pitchFamily="34" charset="0"/>
            </a:endParaRPr>
          </a:p>
        </p:txBody>
      </p:sp>
      <p:sp>
        <p:nvSpPr>
          <p:cNvPr id="5" name="object 5"/>
          <p:cNvSpPr/>
          <p:nvPr/>
        </p:nvSpPr>
        <p:spPr>
          <a:xfrm>
            <a:off x="401053" y="6063678"/>
            <a:ext cx="656704" cy="631761"/>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8110">
              <a:lnSpc>
                <a:spcPct val="100000"/>
              </a:lnSpc>
            </a:pPr>
            <a:r>
              <a:rPr spc="-5" dirty="0"/>
              <a:t>2020 </a:t>
            </a:r>
            <a:r>
              <a:rPr spc="-15" dirty="0"/>
              <a:t>BILC Professional</a:t>
            </a:r>
            <a:r>
              <a:rPr spc="75" dirty="0"/>
              <a:t> </a:t>
            </a:r>
            <a:r>
              <a:rPr spc="-5" dirty="0"/>
              <a:t>Seminar</a:t>
            </a:r>
          </a:p>
        </p:txBody>
      </p:sp>
      <p:sp>
        <p:nvSpPr>
          <p:cNvPr id="3" name="object 3"/>
          <p:cNvSpPr/>
          <p:nvPr/>
        </p:nvSpPr>
        <p:spPr>
          <a:xfrm>
            <a:off x="10708258" y="6143904"/>
            <a:ext cx="1057275" cy="561975"/>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990599" y="1034796"/>
            <a:ext cx="10288269" cy="4070345"/>
          </a:xfrm>
          <a:prstGeom prst="rect">
            <a:avLst/>
          </a:prstGeom>
        </p:spPr>
        <p:txBody>
          <a:bodyPr vert="horz" wrap="square" lIns="0" tIns="0" rIns="0" bIns="0" rtlCol="0">
            <a:spAutoFit/>
          </a:bodyPr>
          <a:lstStyle/>
          <a:p>
            <a:pPr marL="4509135">
              <a:lnSpc>
                <a:spcPct val="100000"/>
              </a:lnSpc>
            </a:pPr>
            <a:r>
              <a:rPr sz="2400" spc="-15" dirty="0">
                <a:latin typeface="Calibri"/>
                <a:cs typeface="Calibri"/>
              </a:rPr>
              <a:t>First</a:t>
            </a:r>
            <a:r>
              <a:rPr sz="2400" spc="-120" dirty="0">
                <a:latin typeface="Calibri"/>
                <a:cs typeface="Calibri"/>
              </a:rPr>
              <a:t> </a:t>
            </a:r>
            <a:r>
              <a:rPr sz="2400" spc="-10" dirty="0">
                <a:latin typeface="Calibri"/>
                <a:cs typeface="Calibri"/>
              </a:rPr>
              <a:t>round</a:t>
            </a:r>
            <a:endParaRPr sz="2400" dirty="0">
              <a:latin typeface="Calibri"/>
              <a:cs typeface="Calibri"/>
            </a:endParaRPr>
          </a:p>
          <a:p>
            <a:pPr>
              <a:lnSpc>
                <a:spcPct val="100000"/>
              </a:lnSpc>
            </a:pPr>
            <a:endParaRPr sz="2400" dirty="0">
              <a:latin typeface="Times New Roman"/>
              <a:cs typeface="Times New Roman"/>
            </a:endParaRPr>
          </a:p>
          <a:p>
            <a:pPr algn="ctr">
              <a:lnSpc>
                <a:spcPct val="100000"/>
              </a:lnSpc>
              <a:spcBef>
                <a:spcPts val="1545"/>
              </a:spcBef>
            </a:pPr>
            <a:r>
              <a:rPr lang="en-US" sz="2400" spc="-5" dirty="0" smtClean="0">
                <a:latin typeface="Calibri"/>
                <a:cs typeface="Calibri"/>
              </a:rPr>
              <a:t>Colonel Andreea Marinescu</a:t>
            </a:r>
            <a:endParaRPr sz="2400" dirty="0">
              <a:latin typeface="Calibri"/>
              <a:cs typeface="Calibri"/>
            </a:endParaRPr>
          </a:p>
          <a:p>
            <a:pPr marL="527685" marR="5080" indent="-515620" algn="just">
              <a:lnSpc>
                <a:spcPct val="150000"/>
              </a:lnSpc>
            </a:pPr>
            <a:r>
              <a:rPr lang="en-US" sz="2400" spc="-5" dirty="0" smtClean="0">
                <a:latin typeface="Calibri"/>
                <a:cs typeface="Calibri"/>
              </a:rPr>
              <a:t>     </a:t>
            </a:r>
            <a:endParaRPr lang="en-US" sz="2400" spc="-5" dirty="0" smtClean="0">
              <a:latin typeface="Calibri"/>
              <a:cs typeface="Calibri"/>
            </a:endParaRPr>
          </a:p>
          <a:p>
            <a:pPr marL="527685" marR="5080" indent="-515620">
              <a:lnSpc>
                <a:spcPct val="150000"/>
              </a:lnSpc>
            </a:pPr>
            <a:r>
              <a:rPr lang="en-US" sz="2400" spc="-5" dirty="0" smtClean="0">
                <a:latin typeface="Calibri"/>
                <a:cs typeface="Calibri"/>
              </a:rPr>
              <a:t>   	When talking about the 2020 STANAG 6001 Testing Workshop, you mentioned that there were interactive small </a:t>
            </a:r>
            <a:r>
              <a:rPr lang="en-US" sz="2400" spc="-5" dirty="0" smtClean="0">
                <a:latin typeface="Calibri"/>
                <a:cs typeface="Calibri"/>
              </a:rPr>
              <a:t>group </a:t>
            </a:r>
            <a:r>
              <a:rPr lang="en-US" sz="2400" spc="-5" dirty="0" smtClean="0">
                <a:latin typeface="Calibri"/>
                <a:cs typeface="Calibri"/>
              </a:rPr>
              <a:t>sessions on nine different topics.  Could you give us more details on how those small group sessions were organized and how they were interactive?  </a:t>
            </a:r>
            <a:endParaRPr lang="en-US" sz="2400" spc="-5" dirty="0" smtClean="0">
              <a:latin typeface="Calibri"/>
              <a:cs typeface="Calibri"/>
            </a:endParaRPr>
          </a:p>
        </p:txBody>
      </p:sp>
      <p:sp>
        <p:nvSpPr>
          <p:cNvPr id="5" name="object 5"/>
          <p:cNvSpPr/>
          <p:nvPr/>
        </p:nvSpPr>
        <p:spPr>
          <a:xfrm>
            <a:off x="401053" y="6063678"/>
            <a:ext cx="656704" cy="631761"/>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8110">
              <a:lnSpc>
                <a:spcPct val="100000"/>
              </a:lnSpc>
            </a:pPr>
            <a:r>
              <a:rPr spc="-5" dirty="0"/>
              <a:t>2020 </a:t>
            </a:r>
            <a:r>
              <a:rPr spc="-15" dirty="0"/>
              <a:t>BILC Professional</a:t>
            </a:r>
            <a:r>
              <a:rPr spc="75" dirty="0"/>
              <a:t> </a:t>
            </a:r>
            <a:r>
              <a:rPr spc="-5" dirty="0"/>
              <a:t>Seminar</a:t>
            </a:r>
          </a:p>
        </p:txBody>
      </p:sp>
      <p:sp>
        <p:nvSpPr>
          <p:cNvPr id="3" name="object 3"/>
          <p:cNvSpPr/>
          <p:nvPr/>
        </p:nvSpPr>
        <p:spPr>
          <a:xfrm>
            <a:off x="10708258" y="6143904"/>
            <a:ext cx="1057275" cy="561975"/>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2667000" y="1034796"/>
            <a:ext cx="6400800" cy="2308324"/>
          </a:xfrm>
          <a:prstGeom prst="rect">
            <a:avLst/>
          </a:prstGeom>
        </p:spPr>
        <p:txBody>
          <a:bodyPr vert="horz" wrap="square" lIns="0" tIns="0" rIns="0" bIns="0" rtlCol="0">
            <a:spAutoFit/>
          </a:bodyPr>
          <a:lstStyle/>
          <a:p>
            <a:pPr marL="219710">
              <a:lnSpc>
                <a:spcPct val="100000"/>
              </a:lnSpc>
            </a:pPr>
            <a:r>
              <a:rPr lang="en-US" sz="2400" spc="-15" dirty="0" smtClean="0">
                <a:latin typeface="Calibri"/>
                <a:cs typeface="Calibri"/>
              </a:rPr>
              <a:t>                                   </a:t>
            </a:r>
            <a:r>
              <a:rPr sz="2400" spc="-15" dirty="0" smtClean="0">
                <a:latin typeface="Calibri"/>
                <a:cs typeface="Calibri"/>
              </a:rPr>
              <a:t>First</a:t>
            </a:r>
            <a:r>
              <a:rPr sz="2400" spc="-120" dirty="0" smtClean="0">
                <a:latin typeface="Calibri"/>
                <a:cs typeface="Calibri"/>
              </a:rPr>
              <a:t> </a:t>
            </a:r>
            <a:r>
              <a:rPr sz="2400" spc="-10" dirty="0" smtClean="0">
                <a:latin typeface="Calibri"/>
                <a:cs typeface="Calibri"/>
              </a:rPr>
              <a:t>round</a:t>
            </a:r>
            <a:endParaRPr sz="2400" dirty="0">
              <a:latin typeface="Times New Roman"/>
              <a:cs typeface="Times New Roman"/>
            </a:endParaRPr>
          </a:p>
          <a:p>
            <a:pPr algn="ctr">
              <a:lnSpc>
                <a:spcPct val="100000"/>
              </a:lnSpc>
              <a:spcBef>
                <a:spcPts val="720"/>
              </a:spcBef>
            </a:pPr>
            <a:r>
              <a:rPr lang="en-US" sz="2400" spc="-25" dirty="0">
                <a:cs typeface="Calibri"/>
              </a:rPr>
              <a:t>Nancy Powers, Canada</a:t>
            </a:r>
          </a:p>
          <a:p>
            <a:pPr algn="ctr">
              <a:lnSpc>
                <a:spcPct val="100000"/>
              </a:lnSpc>
              <a:spcBef>
                <a:spcPts val="720"/>
              </a:spcBef>
            </a:pPr>
            <a:r>
              <a:rPr lang="en-US" sz="2400" spc="-25" dirty="0">
                <a:cs typeface="Calibri"/>
              </a:rPr>
              <a:t>&amp;</a:t>
            </a:r>
          </a:p>
          <a:p>
            <a:pPr algn="ctr">
              <a:lnSpc>
                <a:spcPct val="100000"/>
              </a:lnSpc>
              <a:spcBef>
                <a:spcPts val="720"/>
              </a:spcBef>
            </a:pPr>
            <a:r>
              <a:rPr lang="en-US" sz="2400" spc="-25" dirty="0">
                <a:cs typeface="Calibri"/>
              </a:rPr>
              <a:t>Merit Kompus and </a:t>
            </a:r>
            <a:r>
              <a:rPr lang="en-US" sz="2400" spc="-25" dirty="0" err="1">
                <a:cs typeface="Calibri"/>
              </a:rPr>
              <a:t>Marju</a:t>
            </a:r>
            <a:r>
              <a:rPr lang="en-US" sz="2400" spc="-25" dirty="0">
                <a:cs typeface="Calibri"/>
              </a:rPr>
              <a:t> Laurits, Estonia</a:t>
            </a:r>
          </a:p>
          <a:p>
            <a:pPr marL="12700">
              <a:lnSpc>
                <a:spcPct val="100000"/>
              </a:lnSpc>
              <a:spcBef>
                <a:spcPts val="1545"/>
              </a:spcBef>
            </a:pPr>
            <a:endParaRPr sz="2400" dirty="0">
              <a:latin typeface="Calibri"/>
              <a:cs typeface="Calibri"/>
            </a:endParaRPr>
          </a:p>
        </p:txBody>
      </p:sp>
      <p:sp>
        <p:nvSpPr>
          <p:cNvPr id="5" name="object 5"/>
          <p:cNvSpPr txBox="1"/>
          <p:nvPr/>
        </p:nvSpPr>
        <p:spPr>
          <a:xfrm>
            <a:off x="838201" y="2971800"/>
            <a:ext cx="10438764" cy="3924151"/>
          </a:xfrm>
          <a:prstGeom prst="rect">
            <a:avLst/>
          </a:prstGeom>
        </p:spPr>
        <p:txBody>
          <a:bodyPr vert="horz" wrap="square" lIns="0" tIns="0" rIns="0" bIns="0" rtlCol="0">
            <a:spAutoFit/>
          </a:bodyPr>
          <a:lstStyle/>
          <a:p>
            <a:pPr marL="546100" marR="5080" indent="-534035">
              <a:tabLst>
                <a:tab pos="546100" algn="l"/>
              </a:tabLst>
            </a:pPr>
            <a:r>
              <a:rPr lang="en-US" sz="2400" b="1" dirty="0" smtClean="0">
                <a:latin typeface="Calibri"/>
                <a:cs typeface="Calibri"/>
              </a:rPr>
              <a:t>         For Nancy</a:t>
            </a:r>
            <a:r>
              <a:rPr lang="en-US" sz="2400" dirty="0" smtClean="0">
                <a:latin typeface="Calibri"/>
                <a:cs typeface="Calibri"/>
              </a:rPr>
              <a:t>: </a:t>
            </a:r>
            <a:r>
              <a:rPr lang="en-US" sz="2400" dirty="0"/>
              <a:t>This </a:t>
            </a:r>
            <a:r>
              <a:rPr lang="en-US" sz="2400" dirty="0" smtClean="0"/>
              <a:t>Working </a:t>
            </a:r>
            <a:r>
              <a:rPr lang="en-US" sz="2400" dirty="0"/>
              <a:t>G</a:t>
            </a:r>
            <a:r>
              <a:rPr lang="en-US" sz="2400" dirty="0" smtClean="0"/>
              <a:t>roup </a:t>
            </a:r>
            <a:r>
              <a:rPr lang="en-US" sz="2400" dirty="0"/>
              <a:t>is leading an important initiative that will benefit the BILC </a:t>
            </a:r>
            <a:r>
              <a:rPr lang="en-US" sz="2400" dirty="0" smtClean="0"/>
              <a:t>community </a:t>
            </a:r>
            <a:r>
              <a:rPr lang="en-US" sz="2400" dirty="0"/>
              <a:t>and the amount of work and collaboration the group has done so far is impressive!  You mentioned that the test specifications that teams from Estonia and Latvia drew up had been vetted by the </a:t>
            </a:r>
            <a:r>
              <a:rPr lang="en-US" sz="2400" dirty="0" smtClean="0"/>
              <a:t>Working </a:t>
            </a:r>
            <a:r>
              <a:rPr lang="en-US" sz="2400" dirty="0"/>
              <a:t>G</a:t>
            </a:r>
            <a:r>
              <a:rPr lang="en-US" sz="2400" dirty="0" smtClean="0"/>
              <a:t>roup</a:t>
            </a:r>
            <a:r>
              <a:rPr lang="en-US" sz="2400" dirty="0"/>
              <a:t>.  Could you talk a bit about some of the specifications</a:t>
            </a:r>
            <a:r>
              <a:rPr lang="en-US" sz="2400" dirty="0" smtClean="0"/>
              <a:t>?</a:t>
            </a:r>
          </a:p>
          <a:p>
            <a:pPr marL="546100" marR="5080" indent="-534035">
              <a:tabLst>
                <a:tab pos="546100" algn="l"/>
              </a:tabLst>
            </a:pPr>
            <a:endParaRPr lang="en-US" sz="2400" dirty="0"/>
          </a:p>
          <a:p>
            <a:pPr marL="546100" marR="5080" indent="-534035">
              <a:tabLst>
                <a:tab pos="546100" algn="l"/>
              </a:tabLst>
            </a:pPr>
            <a:r>
              <a:rPr lang="en-US" sz="2400" b="1" dirty="0" smtClean="0">
                <a:latin typeface="Calibri"/>
                <a:cs typeface="Calibri"/>
              </a:rPr>
              <a:t>        For Merit and </a:t>
            </a:r>
            <a:r>
              <a:rPr lang="en-US" sz="2400" b="1" dirty="0" err="1" smtClean="0">
                <a:latin typeface="Calibri"/>
                <a:cs typeface="Calibri"/>
              </a:rPr>
              <a:t>Marju</a:t>
            </a:r>
            <a:r>
              <a:rPr lang="en-US" sz="2400" dirty="0" smtClean="0">
                <a:latin typeface="Calibri"/>
                <a:cs typeface="Calibri"/>
              </a:rPr>
              <a:t>:  Please compare </a:t>
            </a:r>
            <a:r>
              <a:rPr lang="en-US" sz="2400" dirty="0" smtClean="0">
                <a:latin typeface="Calibri"/>
                <a:cs typeface="Calibri"/>
              </a:rPr>
              <a:t>face-to-face </a:t>
            </a:r>
            <a:r>
              <a:rPr lang="en-US" sz="2400" dirty="0" smtClean="0">
                <a:latin typeface="Calibri"/>
                <a:cs typeface="Calibri"/>
              </a:rPr>
              <a:t>moderation </a:t>
            </a:r>
            <a:r>
              <a:rPr lang="en-US" sz="2400" dirty="0" smtClean="0">
                <a:latin typeface="Calibri"/>
                <a:cs typeface="Calibri"/>
              </a:rPr>
              <a:t>with online </a:t>
            </a:r>
            <a:r>
              <a:rPr lang="en-US" sz="2400" dirty="0" smtClean="0">
                <a:latin typeface="Calibri"/>
                <a:cs typeface="Calibri"/>
              </a:rPr>
              <a:t>moderation. </a:t>
            </a:r>
            <a:r>
              <a:rPr lang="en-US" sz="2400" dirty="0" smtClean="0"/>
              <a:t>O</a:t>
            </a:r>
            <a:r>
              <a:rPr lang="en-US" sz="2400" dirty="0" smtClean="0"/>
              <a:t>n average how much time should be spent on item moderation?  </a:t>
            </a:r>
            <a:endParaRPr lang="en-US" sz="2400" dirty="0" smtClean="0">
              <a:latin typeface="Calibri"/>
              <a:cs typeface="Calibri"/>
            </a:endParaRPr>
          </a:p>
          <a:p>
            <a:pPr marL="546100" marR="5080" indent="-534035">
              <a:lnSpc>
                <a:spcPct val="150000"/>
              </a:lnSpc>
              <a:tabLst>
                <a:tab pos="546100" algn="l"/>
              </a:tabLst>
            </a:pPr>
            <a:r>
              <a:rPr lang="en-US" sz="2400" dirty="0" smtClean="0">
                <a:latin typeface="Calibri"/>
                <a:cs typeface="Calibri"/>
              </a:rPr>
              <a:t>.</a:t>
            </a:r>
          </a:p>
          <a:p>
            <a:pPr marL="546100" marR="5080" indent="-534035">
              <a:lnSpc>
                <a:spcPct val="150000"/>
              </a:lnSpc>
              <a:tabLst>
                <a:tab pos="546100" algn="l"/>
              </a:tabLst>
            </a:pPr>
            <a:r>
              <a:rPr lang="en-US" dirty="0" smtClean="0"/>
              <a:t>-</a:t>
            </a:r>
            <a:endParaRPr sz="2400" dirty="0">
              <a:latin typeface="Calibri"/>
              <a:cs typeface="Calibri"/>
            </a:endParaRPr>
          </a:p>
        </p:txBody>
      </p:sp>
      <p:sp>
        <p:nvSpPr>
          <p:cNvPr id="6" name="object 6"/>
          <p:cNvSpPr/>
          <p:nvPr/>
        </p:nvSpPr>
        <p:spPr>
          <a:xfrm>
            <a:off x="401053" y="6063678"/>
            <a:ext cx="656704" cy="631761"/>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8110">
              <a:lnSpc>
                <a:spcPct val="100000"/>
              </a:lnSpc>
            </a:pPr>
            <a:r>
              <a:rPr spc="-5" dirty="0"/>
              <a:t>2020 </a:t>
            </a:r>
            <a:r>
              <a:rPr spc="-15" dirty="0"/>
              <a:t>BILC Professional</a:t>
            </a:r>
            <a:r>
              <a:rPr spc="75" dirty="0"/>
              <a:t> </a:t>
            </a:r>
            <a:r>
              <a:rPr spc="-5" dirty="0"/>
              <a:t>Seminar</a:t>
            </a:r>
          </a:p>
        </p:txBody>
      </p:sp>
      <p:sp>
        <p:nvSpPr>
          <p:cNvPr id="3" name="object 3"/>
          <p:cNvSpPr/>
          <p:nvPr/>
        </p:nvSpPr>
        <p:spPr>
          <a:xfrm>
            <a:off x="10708258" y="6143904"/>
            <a:ext cx="1057275" cy="561975"/>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4495800" y="1143000"/>
            <a:ext cx="3429000" cy="1477328"/>
          </a:xfrm>
          <a:prstGeom prst="rect">
            <a:avLst/>
          </a:prstGeom>
        </p:spPr>
        <p:txBody>
          <a:bodyPr vert="horz" wrap="square" lIns="0" tIns="0" rIns="0" bIns="0" rtlCol="0">
            <a:spAutoFit/>
          </a:bodyPr>
          <a:lstStyle/>
          <a:p>
            <a:pPr marL="364490" algn="ctr">
              <a:lnSpc>
                <a:spcPct val="100000"/>
              </a:lnSpc>
            </a:pPr>
            <a:r>
              <a:rPr sz="2400" spc="-15" dirty="0">
                <a:latin typeface="Calibri"/>
                <a:cs typeface="Calibri"/>
              </a:rPr>
              <a:t>First</a:t>
            </a:r>
            <a:r>
              <a:rPr sz="2400" spc="-120" dirty="0">
                <a:latin typeface="Calibri"/>
                <a:cs typeface="Calibri"/>
              </a:rPr>
              <a:t> </a:t>
            </a:r>
            <a:r>
              <a:rPr sz="2400" spc="-10" dirty="0" smtClean="0">
                <a:latin typeface="Calibri"/>
                <a:cs typeface="Calibri"/>
              </a:rPr>
              <a:t>round</a:t>
            </a:r>
            <a:endParaRPr lang="en-US" sz="2400" spc="-10" dirty="0" smtClean="0">
              <a:latin typeface="Calibri"/>
              <a:cs typeface="Calibri"/>
            </a:endParaRPr>
          </a:p>
          <a:p>
            <a:pPr marL="364490" algn="ctr">
              <a:lnSpc>
                <a:spcPct val="100000"/>
              </a:lnSpc>
            </a:pPr>
            <a:endParaRPr lang="en-US" sz="2400" spc="-10" dirty="0" smtClean="0">
              <a:latin typeface="Calibri"/>
              <a:cs typeface="Calibri"/>
            </a:endParaRPr>
          </a:p>
          <a:p>
            <a:pPr marL="364490" algn="ctr">
              <a:lnSpc>
                <a:spcPct val="100000"/>
              </a:lnSpc>
            </a:pPr>
            <a:r>
              <a:rPr lang="en-US" sz="2400" dirty="0" err="1" smtClean="0">
                <a:latin typeface="Calibri"/>
                <a:cs typeface="Calibri"/>
              </a:rPr>
              <a:t>Kiril</a:t>
            </a:r>
            <a:r>
              <a:rPr lang="en-US" sz="2400" dirty="0" smtClean="0">
                <a:latin typeface="Calibri"/>
                <a:cs typeface="Calibri"/>
              </a:rPr>
              <a:t> </a:t>
            </a:r>
            <a:r>
              <a:rPr lang="en-US" sz="2400" dirty="0" err="1" smtClean="0">
                <a:latin typeface="Calibri"/>
                <a:cs typeface="Calibri"/>
              </a:rPr>
              <a:t>Hadzhiev</a:t>
            </a:r>
            <a:endParaRPr sz="2400" dirty="0">
              <a:latin typeface="Calibri"/>
              <a:cs typeface="Calibri"/>
            </a:endParaRPr>
          </a:p>
          <a:p>
            <a:r>
              <a:rPr lang="en-US" sz="2400" dirty="0">
                <a:latin typeface="Times New Roman"/>
                <a:cs typeface="Times New Roman"/>
              </a:rPr>
              <a:t> </a:t>
            </a:r>
            <a:r>
              <a:rPr lang="en-US" sz="2400" dirty="0" smtClean="0">
                <a:latin typeface="Times New Roman"/>
                <a:cs typeface="Times New Roman"/>
              </a:rPr>
              <a:t>    </a:t>
            </a:r>
            <a:endParaRPr sz="2400" dirty="0">
              <a:latin typeface="Times New Roman"/>
              <a:cs typeface="Times New Roman"/>
            </a:endParaRPr>
          </a:p>
        </p:txBody>
      </p:sp>
      <p:sp>
        <p:nvSpPr>
          <p:cNvPr id="5" name="object 5"/>
          <p:cNvSpPr txBox="1"/>
          <p:nvPr/>
        </p:nvSpPr>
        <p:spPr>
          <a:xfrm>
            <a:off x="914401" y="2971800"/>
            <a:ext cx="10591800" cy="2400657"/>
          </a:xfrm>
          <a:prstGeom prst="rect">
            <a:avLst/>
          </a:prstGeom>
        </p:spPr>
        <p:txBody>
          <a:bodyPr vert="horz" wrap="square" lIns="0" tIns="0" rIns="0" bIns="0" rtlCol="0">
            <a:spAutoFit/>
          </a:bodyPr>
          <a:lstStyle/>
          <a:p>
            <a:pPr marL="469900" marR="5080" indent="-457834" algn="just">
              <a:lnSpc>
                <a:spcPct val="150000"/>
              </a:lnSpc>
            </a:pPr>
            <a:r>
              <a:rPr lang="en-US" sz="2400" spc="-5" dirty="0" smtClean="0">
                <a:latin typeface="Calibri"/>
                <a:cs typeface="Calibri"/>
              </a:rPr>
              <a:t>You mentioned conducting two courses totally online.  </a:t>
            </a:r>
          </a:p>
          <a:p>
            <a:pPr marL="469900" marR="5080" indent="-457834" algn="just">
              <a:buFont typeface="Arial" panose="020B0604020202020204" pitchFamily="34" charset="0"/>
              <a:buChar char="•"/>
            </a:pPr>
            <a:r>
              <a:rPr lang="en-US" sz="2400" spc="-5" dirty="0" smtClean="0">
                <a:latin typeface="Calibri"/>
                <a:cs typeface="Calibri"/>
              </a:rPr>
              <a:t>Please tell us the number of hours of </a:t>
            </a:r>
            <a:r>
              <a:rPr lang="en-US" sz="2400" spc="-5" dirty="0" smtClean="0">
                <a:latin typeface="Calibri"/>
                <a:cs typeface="Calibri"/>
              </a:rPr>
              <a:t>the students spent </a:t>
            </a:r>
            <a:r>
              <a:rPr lang="en-US" sz="2400" spc="-5" dirty="0" smtClean="0">
                <a:latin typeface="Calibri"/>
                <a:cs typeface="Calibri"/>
              </a:rPr>
              <a:t>online for these </a:t>
            </a:r>
            <a:r>
              <a:rPr lang="en-US" sz="2400" spc="-5" dirty="0" smtClean="0">
                <a:cs typeface="Calibri"/>
              </a:rPr>
              <a:t>courses and whether you have a recommendation for the maximum number of hours.  </a:t>
            </a:r>
          </a:p>
          <a:p>
            <a:pPr marL="12066" marR="5080" algn="just"/>
            <a:endParaRPr lang="en-US" sz="2400" spc="-5" dirty="0" smtClean="0">
              <a:cs typeface="Calibri"/>
            </a:endParaRPr>
          </a:p>
          <a:p>
            <a:pPr marL="469900" marR="5080" indent="-457834" algn="just">
              <a:buFont typeface="Arial" panose="020B0604020202020204" pitchFamily="34" charset="0"/>
              <a:buChar char="•"/>
            </a:pPr>
            <a:r>
              <a:rPr lang="en-US" sz="2400" dirty="0" smtClean="0"/>
              <a:t>How </a:t>
            </a:r>
            <a:r>
              <a:rPr lang="en-US" sz="2400" dirty="0"/>
              <a:t>did you manage the technical side of the online courses of English for </a:t>
            </a:r>
            <a:r>
              <a:rPr lang="en-US" sz="2400" dirty="0" smtClean="0"/>
              <a:t>Ukrainian students</a:t>
            </a:r>
            <a:r>
              <a:rPr lang="en-US" sz="2400" dirty="0"/>
              <a:t>? Did you face any problems connecting with the </a:t>
            </a:r>
            <a:r>
              <a:rPr lang="en-US" sz="2400" dirty="0" smtClean="0"/>
              <a:t>students?</a:t>
            </a:r>
            <a:r>
              <a:rPr lang="en-US" sz="2400" dirty="0"/>
              <a:t> </a:t>
            </a:r>
            <a:endParaRPr lang="en-US" sz="2400" spc="-5" dirty="0" smtClean="0">
              <a:cs typeface="Calibri"/>
            </a:endParaRPr>
          </a:p>
        </p:txBody>
      </p:sp>
      <p:sp>
        <p:nvSpPr>
          <p:cNvPr id="6" name="object 6"/>
          <p:cNvSpPr/>
          <p:nvPr/>
        </p:nvSpPr>
        <p:spPr>
          <a:xfrm>
            <a:off x="401053" y="6063678"/>
            <a:ext cx="656704" cy="631761"/>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8803084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483</TotalTime>
  <Words>1228</Words>
  <Application>Microsoft Office PowerPoint</Application>
  <PresentationFormat>Widescreen</PresentationFormat>
  <Paragraphs>119</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Helvetica</vt:lpstr>
      <vt:lpstr>Times New Roman</vt:lpstr>
      <vt:lpstr>Office Theme</vt:lpstr>
      <vt:lpstr>2020 BILC Professional Seminar</vt:lpstr>
      <vt:lpstr>2020 BILC Professional Seminar</vt:lpstr>
      <vt:lpstr>2020 BILC Professional Seminar</vt:lpstr>
      <vt:lpstr>2020 BILC Professional Seminar</vt:lpstr>
      <vt:lpstr>2020 BILC Professional Seminar</vt:lpstr>
      <vt:lpstr>2020 BILC Professional Seminar</vt:lpstr>
      <vt:lpstr>2020 BILC Professional Seminar</vt:lpstr>
      <vt:lpstr>2020 BILC Professional Seminar</vt:lpstr>
      <vt:lpstr>2020 BILC Professional Seminar</vt:lpstr>
      <vt:lpstr>2020 BILC Professional Seminar</vt:lpstr>
      <vt:lpstr>2020 BILC Professional Seminar</vt:lpstr>
      <vt:lpstr>2020 BILC Professional Seminar</vt:lpstr>
      <vt:lpstr>2020 BILC Professional Seminar</vt:lpstr>
      <vt:lpstr>2020 BILC Professional Seminar</vt:lpstr>
      <vt:lpstr>2020 BILC Professional Seminar</vt:lpstr>
      <vt:lpstr>2020 BILC Professional Seminar</vt:lpstr>
      <vt:lpstr>2020 BILC Professional Seminar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LCDR Marta Gabriel</dc:creator>
  <cp:lastModifiedBy>Garza, Peggy A Ms CIV</cp:lastModifiedBy>
  <cp:revision>63</cp:revision>
  <cp:lastPrinted>2020-10-22T08:28:49Z</cp:lastPrinted>
  <dcterms:created xsi:type="dcterms:W3CDTF">2020-10-21T08:33:19Z</dcterms:created>
  <dcterms:modified xsi:type="dcterms:W3CDTF">2020-10-22T08:49:38Z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2020-10-20T00:00:00Z</vt:filetime>
  </property>
  <property fmtid="{D5CDD505-2E9C-101B-9397-08002B2CF9AE}" pid="3" name="Creator">
    <vt:lpwstr>Microsoft® PowerPoint® 2010</vt:lpwstr>
  </property>
  <property fmtid="{D5CDD505-2E9C-101B-9397-08002B2CF9AE}" pid="4" name="LastSaved">
    <vt:filetime>2020-10-21T00:00:00Z</vt:filetime>
  </property>
</Properties>
</file>