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74" r:id="rId7"/>
    <p:sldId id="263" r:id="rId8"/>
    <p:sldId id="267" r:id="rId9"/>
    <p:sldId id="269" r:id="rId10"/>
    <p:sldId id="276" r:id="rId11"/>
    <p:sldId id="27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06" autoAdjust="0"/>
  </p:normalViewPr>
  <p:slideViewPr>
    <p:cSldViewPr snapToGrid="0">
      <p:cViewPr varScale="1">
        <p:scale>
          <a:sx n="70" d="100"/>
          <a:sy n="70" d="100"/>
        </p:scale>
        <p:origin x="916" y="60"/>
      </p:cViewPr>
      <p:guideLst>
        <p:guide orient="horz" pos="2160"/>
        <p:guide pos="3840"/>
      </p:guideLst>
    </p:cSldViewPr>
  </p:slideViewPr>
  <p:notesTextViewPr>
    <p:cViewPr>
      <p:scale>
        <a:sx n="1" d="1"/>
        <a:sy n="1" d="1"/>
      </p:scale>
      <p:origin x="0" y="0"/>
    </p:cViewPr>
  </p:notesTextViewPr>
  <p:sorterViewPr>
    <p:cViewPr>
      <p:scale>
        <a:sx n="100" d="100"/>
        <a:sy n="100" d="100"/>
      </p:scale>
      <p:origin x="0" y="-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18D68CB-53F3-44C0-8E84-CBD211E1FA51}"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1913395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8D68CB-53F3-44C0-8E84-CBD211E1FA51}"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1072471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8D68CB-53F3-44C0-8E84-CBD211E1FA51}"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2091557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8D68CB-53F3-44C0-8E84-CBD211E1FA51}"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341611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8D68CB-53F3-44C0-8E84-CBD211E1FA51}"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303063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8D68CB-53F3-44C0-8E84-CBD211E1FA51}"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3066580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8D68CB-53F3-44C0-8E84-CBD211E1FA51}" type="datetimeFigureOut">
              <a:rPr lang="en-US" smtClean="0"/>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909792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8D68CB-53F3-44C0-8E84-CBD211E1FA51}" type="datetimeFigureOut">
              <a:rPr lang="en-US" smtClean="0"/>
              <a:t>10/22/2020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1195673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8D68CB-53F3-44C0-8E84-CBD211E1FA51}" type="datetimeFigureOut">
              <a:rPr lang="en-US" smtClean="0"/>
              <a:t>10/22/2020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892710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8D68CB-53F3-44C0-8E84-CBD211E1FA51}"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2086412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8D68CB-53F3-44C0-8E84-CBD211E1FA51}"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CE2C8-B00C-4703-B5BD-8D8FAE3715FE}" type="slidenum">
              <a:rPr lang="en-US" smtClean="0"/>
              <a:t>‹#›</a:t>
            </a:fld>
            <a:endParaRPr lang="en-US"/>
          </a:p>
        </p:txBody>
      </p:sp>
    </p:spTree>
    <p:extLst>
      <p:ext uri="{BB962C8B-B14F-4D97-AF65-F5344CB8AC3E}">
        <p14:creationId xmlns:p14="http://schemas.microsoft.com/office/powerpoint/2010/main" val="3760104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8D68CB-53F3-44C0-8E84-CBD211E1FA51}" type="datetimeFigureOut">
              <a:rPr lang="en-US" smtClean="0"/>
              <a:t>10/22/2020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6CE2C8-B00C-4703-B5BD-8D8FAE3715FE}" type="slidenum">
              <a:rPr lang="en-US" smtClean="0"/>
              <a:t>‹#›</a:t>
            </a:fld>
            <a:endParaRPr lang="en-US"/>
          </a:p>
        </p:txBody>
      </p:sp>
    </p:spTree>
    <p:extLst>
      <p:ext uri="{BB962C8B-B14F-4D97-AF65-F5344CB8AC3E}">
        <p14:creationId xmlns:p14="http://schemas.microsoft.com/office/powerpoint/2010/main" val="3573771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783771" y="561703"/>
            <a:ext cx="5826036" cy="5016758"/>
          </a:xfrm>
          <a:prstGeom prst="rect">
            <a:avLst/>
          </a:prstGeom>
          <a:noFill/>
        </p:spPr>
        <p:txBody>
          <a:bodyPr wrap="square" rtlCol="0">
            <a:spAutoFit/>
          </a:bodyPr>
          <a:lstStyle/>
          <a:p>
            <a:r>
              <a:rPr lang="en-US" sz="2400" b="1" dirty="0">
                <a:solidFill>
                  <a:schemeClr val="accent5">
                    <a:lumMod val="75000"/>
                  </a:schemeClr>
                </a:solidFill>
              </a:rPr>
              <a:t>2020</a:t>
            </a:r>
            <a:r>
              <a:rPr lang="en-US" sz="3600" b="1" dirty="0">
                <a:solidFill>
                  <a:schemeClr val="accent5">
                    <a:lumMod val="75000"/>
                  </a:schemeClr>
                </a:solidFill>
              </a:rPr>
              <a:t> BILC Professional Seminar</a:t>
            </a:r>
          </a:p>
          <a:p>
            <a:endParaRPr lang="en-US" sz="2800" dirty="0">
              <a:solidFill>
                <a:schemeClr val="accent5">
                  <a:lumMod val="75000"/>
                </a:schemeClr>
              </a:solidFill>
            </a:endParaRPr>
          </a:p>
          <a:p>
            <a:r>
              <a:rPr lang="en-US" sz="4800" dirty="0">
                <a:solidFill>
                  <a:schemeClr val="accent5">
                    <a:lumMod val="75000"/>
                  </a:schemeClr>
                </a:solidFill>
              </a:rPr>
              <a:t>Language Training in Times of Crises: </a:t>
            </a:r>
          </a:p>
          <a:p>
            <a:r>
              <a:rPr lang="en-US" sz="2800" dirty="0">
                <a:solidFill>
                  <a:schemeClr val="accent5">
                    <a:lumMod val="75000"/>
                  </a:schemeClr>
                </a:solidFill>
              </a:rPr>
              <a:t>Challenges and Opportunities</a:t>
            </a:r>
          </a:p>
          <a:p>
            <a:endParaRPr lang="en-US" sz="2800" dirty="0">
              <a:solidFill>
                <a:schemeClr val="accent5">
                  <a:lumMod val="75000"/>
                </a:schemeClr>
              </a:solidFill>
            </a:endParaRPr>
          </a:p>
          <a:p>
            <a:r>
              <a:rPr lang="en-US" sz="2000" dirty="0">
                <a:solidFill>
                  <a:schemeClr val="accent5">
                    <a:lumMod val="75000"/>
                  </a:schemeClr>
                </a:solidFill>
              </a:rPr>
              <a:t>19-23 October 2020</a:t>
            </a:r>
          </a:p>
          <a:p>
            <a:endParaRPr lang="en-US" sz="2800" dirty="0">
              <a:solidFill>
                <a:schemeClr val="accent5">
                  <a:lumMod val="75000"/>
                </a:schemeClr>
              </a:solidFill>
            </a:endParaRPr>
          </a:p>
          <a:p>
            <a:r>
              <a:rPr lang="en-US" sz="2800" dirty="0" smtClean="0">
                <a:solidFill>
                  <a:schemeClr val="accent5">
                    <a:lumMod val="75000"/>
                  </a:schemeClr>
                </a:solidFill>
              </a:rPr>
              <a:t>Panel </a:t>
            </a:r>
            <a:r>
              <a:rPr lang="en-US" sz="2800" dirty="0" smtClean="0">
                <a:solidFill>
                  <a:schemeClr val="accent5">
                    <a:lumMod val="75000"/>
                  </a:schemeClr>
                </a:solidFill>
              </a:rPr>
              <a:t>#</a:t>
            </a:r>
            <a:r>
              <a:rPr lang="en-US" sz="2800" dirty="0" smtClean="0">
                <a:solidFill>
                  <a:schemeClr val="accent5">
                    <a:lumMod val="75000"/>
                  </a:schemeClr>
                </a:solidFill>
              </a:rPr>
              <a:t>4</a:t>
            </a:r>
          </a:p>
          <a:p>
            <a:r>
              <a:rPr lang="en-US" sz="2400" dirty="0" smtClean="0">
                <a:solidFill>
                  <a:schemeClr val="accent5">
                    <a:lumMod val="75000"/>
                  </a:schemeClr>
                </a:solidFill>
              </a:rPr>
              <a:t>Moderator: Julie Dubeau</a:t>
            </a:r>
            <a:endParaRPr lang="en-US" sz="2400" dirty="0">
              <a:solidFill>
                <a:schemeClr val="accent5">
                  <a:lumMod val="75000"/>
                </a:schemeClr>
              </a:solidFill>
            </a:endParaRPr>
          </a:p>
        </p:txBody>
      </p:sp>
    </p:spTree>
    <p:extLst>
      <p:ext uri="{BB962C8B-B14F-4D97-AF65-F5344CB8AC3E}">
        <p14:creationId xmlns:p14="http://schemas.microsoft.com/office/powerpoint/2010/main" val="2688950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80" y="264160"/>
            <a:ext cx="9797731" cy="954107"/>
          </a:xfrm>
          <a:prstGeom prst="rect">
            <a:avLst/>
          </a:prstGeom>
          <a:noFill/>
        </p:spPr>
        <p:txBody>
          <a:bodyPr wrap="square" rtlCol="0">
            <a:spAutoFit/>
          </a:bodyPr>
          <a:lstStyle/>
          <a:p>
            <a:pPr algn="ctr"/>
            <a:r>
              <a:rPr lang="en-US" sz="2800" b="1" dirty="0">
                <a:solidFill>
                  <a:srgbClr val="0239BA"/>
                </a:solidFill>
              </a:rPr>
              <a:t>2020 BILC Professional </a:t>
            </a:r>
            <a:r>
              <a:rPr lang="en-US" sz="2800" b="1" dirty="0" smtClean="0">
                <a:solidFill>
                  <a:srgbClr val="0239BA"/>
                </a:solidFill>
              </a:rPr>
              <a:t>Seminar</a:t>
            </a:r>
          </a:p>
          <a:p>
            <a:pPr algn="ctr"/>
            <a:r>
              <a:rPr lang="en-US" sz="2800" b="1" dirty="0" smtClean="0">
                <a:solidFill>
                  <a:srgbClr val="0239BA"/>
                </a:solidFill>
              </a:rPr>
              <a:t>Questions</a:t>
            </a:r>
            <a:endParaRPr lang="en-US" sz="2800" b="1" dirty="0">
              <a:solidFill>
                <a:srgbClr val="0239BA"/>
              </a:solidFill>
            </a:endParaRP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838200" y="1045028"/>
            <a:ext cx="10515600" cy="5334527"/>
          </a:xfrm>
        </p:spPr>
        <p:txBody>
          <a:bodyPr>
            <a:normAutofit/>
          </a:bodyPr>
          <a:lstStyle/>
          <a:p>
            <a:pPr marL="0" indent="0" algn="ctr">
              <a:buNone/>
            </a:pPr>
            <a:r>
              <a:rPr lang="en-CA" sz="2400" i="1" dirty="0" smtClean="0"/>
              <a:t>Jana </a:t>
            </a:r>
            <a:r>
              <a:rPr lang="en-CA" sz="2400" i="1" dirty="0"/>
              <a:t>Vasilj-Begovic (Canada) and Dr. Michael Campbell (USA</a:t>
            </a:r>
            <a:r>
              <a:rPr lang="en-CA" sz="2400" i="1" dirty="0" smtClean="0"/>
              <a:t>)</a:t>
            </a:r>
            <a:endParaRPr lang="en-CA" sz="2400" dirty="0"/>
          </a:p>
          <a:p>
            <a:pPr marL="0" indent="0" algn="just">
              <a:lnSpc>
                <a:spcPct val="150000"/>
              </a:lnSpc>
              <a:buNone/>
            </a:pPr>
            <a:r>
              <a:rPr lang="en-CA" sz="2400" dirty="0" smtClean="0"/>
              <a:t>Michael: On one of your slides, you mentioned the summarizing skill.  Can you give us a few pointers on how to teach this skill as certain students need to master it for job-related purposes?</a:t>
            </a:r>
          </a:p>
          <a:p>
            <a:pPr marL="0" indent="0" algn="just">
              <a:lnSpc>
                <a:spcPct val="150000"/>
              </a:lnSpc>
              <a:buNone/>
            </a:pPr>
            <a:endParaRPr lang="en-CA" sz="2400" dirty="0"/>
          </a:p>
          <a:p>
            <a:pPr marL="0" indent="0" algn="just">
              <a:lnSpc>
                <a:spcPct val="150000"/>
              </a:lnSpc>
              <a:buNone/>
            </a:pPr>
            <a:r>
              <a:rPr lang="pt-PT" sz="2400" dirty="0" smtClean="0"/>
              <a:t>Jana: You mentioned community building and the feelings of frustration at not being able to establish a warm personnal connection with the participants due to technological limitations.  Reflecting on that experience and now four months later, what would you do differently?</a:t>
            </a:r>
            <a:endParaRPr lang="pt-PT" sz="2400" dirty="0"/>
          </a:p>
          <a:p>
            <a:pPr marL="0" indent="0" algn="just">
              <a:lnSpc>
                <a:spcPct val="150000"/>
              </a:lnSpc>
              <a:buNone/>
            </a:pPr>
            <a:endParaRPr lang="pt-PT" sz="2400" dirty="0"/>
          </a:p>
          <a:p>
            <a:pPr marL="0" indent="0">
              <a:buNone/>
            </a:pPr>
            <a:endParaRPr lang="pt-PT" sz="2400" dirty="0"/>
          </a:p>
          <a:p>
            <a:pPr marL="0" indent="0">
              <a:buNone/>
            </a:pPr>
            <a:endParaRPr lang="pt-PT" sz="2400" dirty="0"/>
          </a:p>
          <a:p>
            <a:pPr marL="0" indent="0">
              <a:buNone/>
            </a:pPr>
            <a:endParaRPr lang="pt-PT" sz="2400" dirty="0"/>
          </a:p>
          <a:p>
            <a:pPr marL="514350" indent="-514350">
              <a:buAutoNum type="arabicPeriod"/>
            </a:pPr>
            <a:endParaRPr lang="pt-PT" sz="2400" dirty="0"/>
          </a:p>
          <a:p>
            <a:pPr marL="0" indent="0">
              <a:buNone/>
            </a:pPr>
            <a:endParaRPr lang="en-CA" sz="2400" dirty="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054" y="6063673"/>
            <a:ext cx="656705" cy="631767"/>
          </a:xfrm>
          <a:prstGeom prst="rect">
            <a:avLst/>
          </a:prstGeom>
        </p:spPr>
      </p:pic>
    </p:spTree>
    <p:extLst>
      <p:ext uri="{BB962C8B-B14F-4D97-AF65-F5344CB8AC3E}">
        <p14:creationId xmlns:p14="http://schemas.microsoft.com/office/powerpoint/2010/main" val="2634693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80" y="264160"/>
            <a:ext cx="9797731" cy="954107"/>
          </a:xfrm>
          <a:prstGeom prst="rect">
            <a:avLst/>
          </a:prstGeom>
          <a:noFill/>
        </p:spPr>
        <p:txBody>
          <a:bodyPr wrap="square" rtlCol="0">
            <a:spAutoFit/>
          </a:bodyPr>
          <a:lstStyle/>
          <a:p>
            <a:pPr algn="ctr"/>
            <a:r>
              <a:rPr lang="en-US" sz="2800" b="1" dirty="0">
                <a:solidFill>
                  <a:srgbClr val="0239BA"/>
                </a:solidFill>
              </a:rPr>
              <a:t>2020 BILC Professional </a:t>
            </a:r>
            <a:r>
              <a:rPr lang="en-US" sz="2800" b="1" dirty="0" smtClean="0">
                <a:solidFill>
                  <a:srgbClr val="0239BA"/>
                </a:solidFill>
              </a:rPr>
              <a:t>Seminar</a:t>
            </a:r>
          </a:p>
          <a:p>
            <a:pPr algn="ctr"/>
            <a:r>
              <a:rPr lang="en-US" sz="2800" b="1" dirty="0" smtClean="0">
                <a:solidFill>
                  <a:srgbClr val="0239BA"/>
                </a:solidFill>
              </a:rPr>
              <a:t>Questions</a:t>
            </a:r>
            <a:endParaRPr lang="en-US" sz="2800" b="1" dirty="0">
              <a:solidFill>
                <a:srgbClr val="0239BA"/>
              </a:solidFill>
            </a:endParaRP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solidFill>
                <a:prstClr val="black"/>
              </a:solidFill>
            </a:endParaRPr>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890745" y="896240"/>
            <a:ext cx="10515600" cy="5334527"/>
          </a:xfrm>
        </p:spPr>
        <p:txBody>
          <a:bodyPr>
            <a:normAutofit fontScale="85000" lnSpcReduction="20000"/>
          </a:bodyPr>
          <a:lstStyle/>
          <a:p>
            <a:pPr marL="0" indent="0" algn="ctr">
              <a:buNone/>
            </a:pPr>
            <a:endParaRPr lang="en-CA" sz="2400" dirty="0"/>
          </a:p>
          <a:p>
            <a:pPr marL="0" indent="0" algn="ctr">
              <a:buNone/>
            </a:pPr>
            <a:endParaRPr lang="en-CA" sz="2400" dirty="0"/>
          </a:p>
          <a:p>
            <a:pPr marL="0" indent="0" algn="ctr">
              <a:buNone/>
            </a:pPr>
            <a:r>
              <a:rPr lang="en-CA" sz="2400" dirty="0" smtClean="0"/>
              <a:t>All Presenters</a:t>
            </a:r>
            <a:endParaRPr lang="en-CA" sz="2400" dirty="0"/>
          </a:p>
          <a:p>
            <a:pPr marL="533400" indent="-533400" algn="just">
              <a:buNone/>
            </a:pPr>
            <a:endParaRPr lang="pt-PT" sz="2400" dirty="0" smtClean="0"/>
          </a:p>
          <a:p>
            <a:pPr marL="0" indent="0" algn="just">
              <a:lnSpc>
                <a:spcPct val="170000"/>
              </a:lnSpc>
              <a:buNone/>
            </a:pPr>
            <a:r>
              <a:rPr lang="pt-PT" sz="2400" dirty="0" smtClean="0"/>
              <a:t>In your opinion and with this experience with online courses, what do you believe to be the single, most important factors influencing:</a:t>
            </a:r>
          </a:p>
          <a:p>
            <a:pPr marL="533400" indent="-533400" algn="just">
              <a:buNone/>
            </a:pPr>
            <a:endParaRPr lang="pt-PT" sz="2400" dirty="0" smtClean="0"/>
          </a:p>
          <a:p>
            <a:pPr algn="just"/>
            <a:r>
              <a:rPr lang="pt-PT" sz="2400" dirty="0" smtClean="0"/>
              <a:t>Student / learner motivation?</a:t>
            </a:r>
            <a:endParaRPr lang="pt-PT" sz="2400" dirty="0"/>
          </a:p>
          <a:p>
            <a:pPr algn="just"/>
            <a:endParaRPr lang="pt-PT" sz="2400" dirty="0" smtClean="0"/>
          </a:p>
          <a:p>
            <a:pPr algn="just"/>
            <a:r>
              <a:rPr lang="pt-PT" sz="2400" dirty="0"/>
              <a:t>T</a:t>
            </a:r>
            <a:r>
              <a:rPr lang="pt-PT" sz="2400" dirty="0" smtClean="0"/>
              <a:t>eacher / facilitator motivation?</a:t>
            </a:r>
          </a:p>
          <a:p>
            <a:pPr algn="just"/>
            <a:endParaRPr lang="pt-PT" sz="2400" dirty="0"/>
          </a:p>
          <a:p>
            <a:pPr algn="just"/>
            <a:r>
              <a:rPr lang="pt-PT" sz="2400" dirty="0" smtClean="0"/>
              <a:t>Success?</a:t>
            </a:r>
          </a:p>
          <a:p>
            <a:pPr algn="just"/>
            <a:endParaRPr lang="pt-PT" sz="2400" dirty="0" smtClean="0"/>
          </a:p>
          <a:p>
            <a:pPr marL="533400" indent="-533400" algn="just">
              <a:buNone/>
            </a:pPr>
            <a:r>
              <a:rPr lang="pt-PT" sz="2400" dirty="0" smtClean="0"/>
              <a:t>	</a:t>
            </a:r>
            <a:endParaRPr lang="pt-PT" sz="2400" dirty="0"/>
          </a:p>
          <a:p>
            <a:pPr marL="0" indent="0">
              <a:buNone/>
            </a:pPr>
            <a:endParaRPr lang="pt-PT" sz="2400" dirty="0"/>
          </a:p>
          <a:p>
            <a:pPr marL="0" indent="0">
              <a:buNone/>
            </a:pPr>
            <a:endParaRPr lang="pt-PT" sz="2400" dirty="0"/>
          </a:p>
          <a:p>
            <a:pPr marL="0" indent="0">
              <a:buNone/>
            </a:pPr>
            <a:endParaRPr lang="pt-PT" sz="2400" dirty="0"/>
          </a:p>
          <a:p>
            <a:pPr marL="514350" indent="-514350">
              <a:buAutoNum type="arabicPeriod"/>
            </a:pPr>
            <a:endParaRPr lang="pt-PT" sz="2400" dirty="0"/>
          </a:p>
          <a:p>
            <a:pPr marL="0" indent="0">
              <a:buNone/>
            </a:pPr>
            <a:endParaRPr lang="en-CA" sz="2400" dirty="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054" y="6063673"/>
            <a:ext cx="656705" cy="631767"/>
          </a:xfrm>
          <a:prstGeom prst="rect">
            <a:avLst/>
          </a:prstGeom>
        </p:spPr>
      </p:pic>
    </p:spTree>
    <p:extLst>
      <p:ext uri="{BB962C8B-B14F-4D97-AF65-F5344CB8AC3E}">
        <p14:creationId xmlns:p14="http://schemas.microsoft.com/office/powerpoint/2010/main" val="2134341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80" y="264160"/>
            <a:ext cx="9797731" cy="523220"/>
          </a:xfrm>
          <a:prstGeom prst="rect">
            <a:avLst/>
          </a:prstGeom>
          <a:noFill/>
        </p:spPr>
        <p:txBody>
          <a:bodyPr wrap="square" rtlCol="0">
            <a:spAutoFit/>
          </a:bodyPr>
          <a:lstStyle/>
          <a:p>
            <a:pPr algn="ctr"/>
            <a:r>
              <a:rPr lang="en-US" sz="2800" b="1" dirty="0">
                <a:solidFill>
                  <a:srgbClr val="0239BA"/>
                </a:solidFill>
              </a:rPr>
              <a:t>2020 BILC Professional Seminar</a:t>
            </a: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838200" y="1045028"/>
            <a:ext cx="10515600" cy="5334527"/>
          </a:xfrm>
        </p:spPr>
        <p:txBody>
          <a:bodyPr>
            <a:normAutofit fontScale="92500" lnSpcReduction="10000"/>
          </a:bodyPr>
          <a:lstStyle/>
          <a:p>
            <a:pPr marL="0" indent="0" algn="ctr">
              <a:buNone/>
            </a:pPr>
            <a:r>
              <a:rPr lang="en-CA" sz="2400" dirty="0"/>
              <a:t>Presentations Day </a:t>
            </a:r>
            <a:r>
              <a:rPr lang="en-CA" sz="2400" dirty="0" smtClean="0"/>
              <a:t>4</a:t>
            </a:r>
            <a:endParaRPr lang="en-CA" sz="2400" dirty="0"/>
          </a:p>
          <a:p>
            <a:pPr marL="0" indent="0" algn="ctr">
              <a:lnSpc>
                <a:spcPct val="150000"/>
              </a:lnSpc>
              <a:buNone/>
            </a:pPr>
            <a:r>
              <a:rPr lang="en-US" sz="2400" b="1" i="1" dirty="0" smtClean="0"/>
              <a:t>“Our </a:t>
            </a:r>
            <a:r>
              <a:rPr lang="en-US" sz="2400" b="1" i="1" dirty="0"/>
              <a:t>Lockdown Teaching </a:t>
            </a:r>
            <a:r>
              <a:rPr lang="en-US" sz="2400" b="1" i="1" dirty="0" smtClean="0"/>
              <a:t>Experience” </a:t>
            </a:r>
          </a:p>
          <a:p>
            <a:pPr marL="0" indent="0" algn="ctr">
              <a:lnSpc>
                <a:spcPct val="150000"/>
              </a:lnSpc>
              <a:buNone/>
            </a:pPr>
            <a:r>
              <a:rPr lang="en-US" sz="2400" i="1" dirty="0" smtClean="0"/>
              <a:t>Tanja </a:t>
            </a:r>
            <a:r>
              <a:rPr lang="en-US" sz="2400" i="1" dirty="0" err="1"/>
              <a:t>Debevc</a:t>
            </a:r>
            <a:r>
              <a:rPr lang="en-US" sz="2400" i="1" dirty="0"/>
              <a:t> and Martina </a:t>
            </a:r>
            <a:r>
              <a:rPr lang="en-US" sz="2400" i="1" dirty="0" err="1"/>
              <a:t>Grmek</a:t>
            </a:r>
            <a:r>
              <a:rPr lang="en-US" sz="2400" i="1" dirty="0"/>
              <a:t>, </a:t>
            </a:r>
            <a:r>
              <a:rPr lang="en-US" sz="2400" i="1" dirty="0" smtClean="0"/>
              <a:t>Slovenia</a:t>
            </a:r>
          </a:p>
          <a:p>
            <a:pPr marL="0" indent="0" algn="ctr">
              <a:lnSpc>
                <a:spcPct val="150000"/>
              </a:lnSpc>
              <a:buNone/>
            </a:pPr>
            <a:r>
              <a:rPr lang="en-US" sz="2400" i="1" dirty="0" smtClean="0"/>
              <a:t>Summary</a:t>
            </a:r>
            <a:endParaRPr lang="en-US" sz="2400" i="1" dirty="0" smtClean="0"/>
          </a:p>
          <a:p>
            <a:pPr marL="0" indent="0">
              <a:lnSpc>
                <a:spcPct val="150000"/>
              </a:lnSpc>
              <a:buNone/>
            </a:pPr>
            <a:r>
              <a:rPr lang="en-CA" sz="2400" dirty="0" smtClean="0"/>
              <a:t>This presentation focused on the background, development and delivery of a STANAG examination preparation course.  Due to Covid-19, the six week course had to be delivered in a blended learning format. The teachers and developers selected a variety of weekly themes and </a:t>
            </a:r>
            <a:r>
              <a:rPr lang="en-CA" sz="2400" dirty="0" smtClean="0"/>
              <a:t>authentic materials </a:t>
            </a:r>
            <a:r>
              <a:rPr lang="en-CA" sz="2400" dirty="0" smtClean="0"/>
              <a:t>as anchors to </a:t>
            </a:r>
            <a:r>
              <a:rPr lang="en-CA" sz="2400" dirty="0" smtClean="0"/>
              <a:t>teach the four skills. The course highlighted the importance of maintaining a balance between student and teacher interactions, and providing timely feedback on performance.</a:t>
            </a:r>
            <a:endParaRPr lang="en-CA" sz="2400" dirty="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054" y="6063673"/>
            <a:ext cx="656705" cy="631767"/>
          </a:xfrm>
          <a:prstGeom prst="rect">
            <a:avLst/>
          </a:prstGeom>
        </p:spPr>
      </p:pic>
    </p:spTree>
    <p:extLst>
      <p:ext uri="{BB962C8B-B14F-4D97-AF65-F5344CB8AC3E}">
        <p14:creationId xmlns:p14="http://schemas.microsoft.com/office/powerpoint/2010/main" val="3188715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80" y="264160"/>
            <a:ext cx="9797731" cy="523220"/>
          </a:xfrm>
          <a:prstGeom prst="rect">
            <a:avLst/>
          </a:prstGeom>
          <a:noFill/>
        </p:spPr>
        <p:txBody>
          <a:bodyPr wrap="square" rtlCol="0">
            <a:spAutoFit/>
          </a:bodyPr>
          <a:lstStyle/>
          <a:p>
            <a:pPr algn="ctr"/>
            <a:r>
              <a:rPr lang="en-US" sz="2800" b="1" dirty="0">
                <a:solidFill>
                  <a:srgbClr val="0239BA"/>
                </a:solidFill>
              </a:rPr>
              <a:t>2020 BILC Professional Seminar</a:t>
            </a: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838200" y="1045028"/>
            <a:ext cx="10515600" cy="5310052"/>
          </a:xfrm>
        </p:spPr>
        <p:txBody>
          <a:bodyPr>
            <a:normAutofit fontScale="85000" lnSpcReduction="10000"/>
          </a:bodyPr>
          <a:lstStyle/>
          <a:p>
            <a:pPr marL="0" indent="0" algn="ctr">
              <a:buNone/>
            </a:pPr>
            <a:r>
              <a:rPr lang="en-CA" sz="2400" dirty="0"/>
              <a:t>Presentations Day </a:t>
            </a:r>
            <a:r>
              <a:rPr lang="en-CA" sz="2400" dirty="0" smtClean="0"/>
              <a:t>4</a:t>
            </a:r>
            <a:endParaRPr lang="en-CA" sz="2400" dirty="0"/>
          </a:p>
          <a:p>
            <a:pPr marL="0" indent="0" algn="ctr">
              <a:lnSpc>
                <a:spcPct val="100000"/>
              </a:lnSpc>
              <a:buNone/>
            </a:pPr>
            <a:r>
              <a:rPr lang="en-US" sz="2400" b="1" i="1" dirty="0"/>
              <a:t>“Rethinking Teacher Assessment - The Unexpected Liberating Effect of Strict Sanitary Measures</a:t>
            </a:r>
            <a:r>
              <a:rPr lang="en-US" sz="2400" b="1" i="1" dirty="0" smtClean="0"/>
              <a:t>”</a:t>
            </a:r>
          </a:p>
          <a:p>
            <a:pPr marL="0" indent="0" algn="ctr">
              <a:lnSpc>
                <a:spcPct val="100000"/>
              </a:lnSpc>
              <a:buNone/>
            </a:pPr>
            <a:r>
              <a:rPr lang="en-US" sz="2400" i="1" dirty="0" err="1" smtClean="0"/>
              <a:t>Jérôme</a:t>
            </a:r>
            <a:r>
              <a:rPr lang="en-US" sz="2400" i="1" dirty="0" smtClean="0"/>
              <a:t> </a:t>
            </a:r>
            <a:r>
              <a:rPr lang="en-US" sz="2400" i="1" dirty="0"/>
              <a:t>Collin, </a:t>
            </a:r>
            <a:r>
              <a:rPr lang="en-US" sz="2400" i="1" dirty="0" smtClean="0"/>
              <a:t>France</a:t>
            </a:r>
          </a:p>
          <a:p>
            <a:pPr marL="0" indent="0" algn="ctr">
              <a:lnSpc>
                <a:spcPct val="100000"/>
              </a:lnSpc>
              <a:buNone/>
            </a:pPr>
            <a:endParaRPr lang="en-US" sz="2400" i="1" dirty="0" smtClean="0"/>
          </a:p>
          <a:p>
            <a:pPr marL="0" indent="0" algn="ctr">
              <a:lnSpc>
                <a:spcPct val="100000"/>
              </a:lnSpc>
              <a:buNone/>
            </a:pPr>
            <a:r>
              <a:rPr lang="en-US" sz="2400" i="1" dirty="0" smtClean="0"/>
              <a:t>Summary</a:t>
            </a:r>
            <a:endParaRPr lang="en-US" sz="2400" i="1" dirty="0" smtClean="0"/>
          </a:p>
          <a:p>
            <a:pPr marL="0" indent="0" algn="ctr">
              <a:lnSpc>
                <a:spcPct val="100000"/>
              </a:lnSpc>
              <a:buNone/>
            </a:pPr>
            <a:endParaRPr lang="en-US" sz="2400" i="1" dirty="0" smtClean="0"/>
          </a:p>
          <a:p>
            <a:pPr marL="0" indent="0">
              <a:lnSpc>
                <a:spcPct val="150000"/>
              </a:lnSpc>
              <a:buNone/>
            </a:pPr>
            <a:r>
              <a:rPr lang="en-US" sz="2400" dirty="0" smtClean="0"/>
              <a:t>In addition to defining fundamental elements of distance-learning as “space-time” and “time-tube” concepts, this thought-provoking presentation outlined the issue of traditional teacher observations as being potentially misleading assessments.  The presenter highlighted the benefits of assessing teacher performance through the less intrusive lens of the following: weekly reports, joint activities and involvement with the interns.  The conclusion was that in this context, it is best to leave the teachers alone to do what they do best!</a:t>
            </a:r>
            <a:endParaRPr lang="en-US" sz="1200" dirty="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054" y="6063673"/>
            <a:ext cx="656705" cy="631767"/>
          </a:xfrm>
          <a:prstGeom prst="rect">
            <a:avLst/>
          </a:prstGeom>
        </p:spPr>
      </p:pic>
    </p:spTree>
    <p:extLst>
      <p:ext uri="{BB962C8B-B14F-4D97-AF65-F5344CB8AC3E}">
        <p14:creationId xmlns:p14="http://schemas.microsoft.com/office/powerpoint/2010/main" val="1790965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80" y="264160"/>
            <a:ext cx="9797731" cy="523220"/>
          </a:xfrm>
          <a:prstGeom prst="rect">
            <a:avLst/>
          </a:prstGeom>
          <a:noFill/>
        </p:spPr>
        <p:txBody>
          <a:bodyPr wrap="square" rtlCol="0">
            <a:spAutoFit/>
          </a:bodyPr>
          <a:lstStyle/>
          <a:p>
            <a:pPr algn="ctr"/>
            <a:r>
              <a:rPr lang="en-US" sz="2800" b="1" dirty="0">
                <a:solidFill>
                  <a:srgbClr val="0239BA"/>
                </a:solidFill>
              </a:rPr>
              <a:t>2020 BILC Professional Seminar</a:t>
            </a: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890745" y="907000"/>
            <a:ext cx="10515600" cy="5236900"/>
          </a:xfrm>
        </p:spPr>
        <p:txBody>
          <a:bodyPr>
            <a:normAutofit lnSpcReduction="10000"/>
          </a:bodyPr>
          <a:lstStyle/>
          <a:p>
            <a:pPr marL="0" indent="0" algn="ctr">
              <a:buNone/>
            </a:pPr>
            <a:r>
              <a:rPr lang="en-CA" sz="2400" dirty="0"/>
              <a:t>Presentations Day </a:t>
            </a:r>
            <a:r>
              <a:rPr lang="en-CA" sz="2400" dirty="0" smtClean="0"/>
              <a:t>4</a:t>
            </a:r>
            <a:endParaRPr lang="en-US" sz="2400" b="1" i="1" dirty="0" smtClean="0"/>
          </a:p>
          <a:p>
            <a:pPr marL="0" indent="0" algn="ctr">
              <a:buNone/>
            </a:pPr>
            <a:r>
              <a:rPr lang="en-US" sz="2400" b="1" i="1" dirty="0" smtClean="0"/>
              <a:t>“</a:t>
            </a:r>
            <a:r>
              <a:rPr lang="en-US" sz="2400" b="1" i="1" dirty="0"/>
              <a:t>What does ‘Blended’ mean? Lessons from the </a:t>
            </a:r>
            <a:r>
              <a:rPr lang="en-US" sz="2400" b="1" i="1" dirty="0" smtClean="0"/>
              <a:t>UK”</a:t>
            </a:r>
            <a:endParaRPr lang="en-US" sz="2400" dirty="0" smtClean="0"/>
          </a:p>
          <a:p>
            <a:pPr marL="0" indent="0" algn="ctr">
              <a:buNone/>
            </a:pPr>
            <a:r>
              <a:rPr lang="en-US" sz="2400" i="1" dirty="0" smtClean="0"/>
              <a:t>Duncan </a:t>
            </a:r>
            <a:r>
              <a:rPr lang="en-US" sz="2400" i="1" dirty="0"/>
              <a:t>Ayres, </a:t>
            </a:r>
            <a:r>
              <a:rPr lang="en-US" sz="2400" i="1" dirty="0" smtClean="0"/>
              <a:t>UK</a:t>
            </a:r>
          </a:p>
          <a:p>
            <a:pPr marL="0" indent="0" algn="ctr">
              <a:buNone/>
            </a:pPr>
            <a:endParaRPr lang="en-US" sz="2400" i="1" dirty="0" smtClean="0"/>
          </a:p>
          <a:p>
            <a:pPr marL="0" indent="0" algn="ctr">
              <a:buNone/>
            </a:pPr>
            <a:r>
              <a:rPr lang="en-US" sz="2400" i="1" dirty="0" smtClean="0"/>
              <a:t>Summary</a:t>
            </a:r>
            <a:endParaRPr lang="en-US" sz="2400" i="1" dirty="0" smtClean="0"/>
          </a:p>
          <a:p>
            <a:pPr marL="0" indent="0" algn="ctr">
              <a:buNone/>
            </a:pPr>
            <a:endParaRPr lang="en-US" sz="2400" i="1" dirty="0"/>
          </a:p>
          <a:p>
            <a:pPr marL="0" indent="0">
              <a:lnSpc>
                <a:spcPct val="150000"/>
              </a:lnSpc>
              <a:buNone/>
            </a:pPr>
            <a:r>
              <a:rPr lang="en-CA" sz="2400" dirty="0" smtClean="0"/>
              <a:t>This presentation provided a glimpse into the UK experience with the sudden shift to online training from the traditional classroom, for a variety of ‘clients’ and languages.  From the initial assumptions of students’ adaptability to the many challenges with technology, the presenter outlined the transition, the solutions and the efficacies that were encountered.</a:t>
            </a:r>
            <a:endParaRPr lang="en-CA" sz="2400" dirty="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054" y="6063673"/>
            <a:ext cx="656705" cy="631767"/>
          </a:xfrm>
          <a:prstGeom prst="rect">
            <a:avLst/>
          </a:prstGeom>
        </p:spPr>
      </p:pic>
    </p:spTree>
    <p:extLst>
      <p:ext uri="{BB962C8B-B14F-4D97-AF65-F5344CB8AC3E}">
        <p14:creationId xmlns:p14="http://schemas.microsoft.com/office/powerpoint/2010/main" val="179096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79" y="126782"/>
            <a:ext cx="9797731" cy="523220"/>
          </a:xfrm>
          <a:prstGeom prst="rect">
            <a:avLst/>
          </a:prstGeom>
          <a:noFill/>
        </p:spPr>
        <p:txBody>
          <a:bodyPr wrap="square" rtlCol="0">
            <a:spAutoFit/>
          </a:bodyPr>
          <a:lstStyle/>
          <a:p>
            <a:pPr algn="ctr"/>
            <a:r>
              <a:rPr lang="en-US" sz="2800" b="1" dirty="0">
                <a:solidFill>
                  <a:srgbClr val="0239BA"/>
                </a:solidFill>
              </a:rPr>
              <a:t>2020 BILC Professional Seminar</a:t>
            </a: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1057759" y="498338"/>
            <a:ext cx="10515600" cy="5334527"/>
          </a:xfrm>
        </p:spPr>
        <p:txBody>
          <a:bodyPr>
            <a:noAutofit/>
          </a:bodyPr>
          <a:lstStyle/>
          <a:p>
            <a:pPr marL="0" indent="0" algn="ctr">
              <a:buNone/>
            </a:pPr>
            <a:r>
              <a:rPr lang="en-CA" sz="2400" dirty="0"/>
              <a:t>Presentations Day </a:t>
            </a:r>
            <a:r>
              <a:rPr lang="en-CA" sz="2400" dirty="0" smtClean="0"/>
              <a:t>4</a:t>
            </a:r>
            <a:endParaRPr lang="en-CA" sz="2400" dirty="0" smtClean="0"/>
          </a:p>
          <a:p>
            <a:pPr marL="0" indent="0" algn="ctr">
              <a:buNone/>
            </a:pPr>
            <a:r>
              <a:rPr lang="en-US" sz="2400" b="1" i="1" dirty="0"/>
              <a:t>“Rethinking Student Motivation – Dominating the All-Digital Paradigm</a:t>
            </a:r>
            <a:r>
              <a:rPr lang="en-US" sz="2400" b="1" i="1" dirty="0" smtClean="0"/>
              <a:t>”</a:t>
            </a:r>
          </a:p>
          <a:p>
            <a:pPr marL="0" indent="0" algn="ctr">
              <a:buNone/>
            </a:pPr>
            <a:r>
              <a:rPr lang="en-US" sz="2400" i="1" dirty="0" smtClean="0"/>
              <a:t>Emilie </a:t>
            </a:r>
            <a:r>
              <a:rPr lang="en-US" sz="2400" i="1" dirty="0" err="1"/>
              <a:t>Cleret</a:t>
            </a:r>
            <a:r>
              <a:rPr lang="en-US" sz="2400" i="1" dirty="0"/>
              <a:t>, </a:t>
            </a:r>
            <a:r>
              <a:rPr lang="en-US" sz="2400" i="1" dirty="0" smtClean="0"/>
              <a:t>France</a:t>
            </a:r>
          </a:p>
          <a:p>
            <a:pPr marL="0" indent="0" algn="ctr">
              <a:buNone/>
            </a:pPr>
            <a:endParaRPr lang="en-US" sz="2400" i="1" dirty="0" smtClean="0"/>
          </a:p>
          <a:p>
            <a:pPr marL="0" indent="0" algn="ctr">
              <a:buNone/>
            </a:pPr>
            <a:r>
              <a:rPr lang="en-US" sz="2400" i="1" dirty="0" smtClean="0"/>
              <a:t>Summary</a:t>
            </a:r>
            <a:endParaRPr lang="en-US" sz="2400" i="1" dirty="0" smtClean="0"/>
          </a:p>
          <a:p>
            <a:pPr marL="0" indent="0">
              <a:buNone/>
            </a:pPr>
            <a:endParaRPr lang="en-US" sz="2400" i="1" dirty="0"/>
          </a:p>
          <a:p>
            <a:pPr marL="0" indent="0">
              <a:lnSpc>
                <a:spcPct val="150000"/>
              </a:lnSpc>
              <a:buNone/>
            </a:pPr>
            <a:r>
              <a:rPr lang="en-US" sz="2400" dirty="0" smtClean="0"/>
              <a:t>This presentation provided us with the French War College’s experience in delivering their English language training in dichotomous space and identified some of the challenges inherent to delivering in both synchronous and asynchronous modes.  The experience of teaching remotely was brilliantly captured through a SWOT analysis, where the strengths, weaknesses, threats and opportunities were reported.</a:t>
            </a:r>
            <a:endParaRPr lang="en-CA" sz="2400" dirty="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054" y="6063673"/>
            <a:ext cx="656705" cy="631767"/>
          </a:xfrm>
          <a:prstGeom prst="rect">
            <a:avLst/>
          </a:prstGeom>
        </p:spPr>
      </p:pic>
    </p:spTree>
    <p:extLst>
      <p:ext uri="{BB962C8B-B14F-4D97-AF65-F5344CB8AC3E}">
        <p14:creationId xmlns:p14="http://schemas.microsoft.com/office/powerpoint/2010/main" val="1790965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80" y="264160"/>
            <a:ext cx="9797731" cy="523220"/>
          </a:xfrm>
          <a:prstGeom prst="rect">
            <a:avLst/>
          </a:prstGeom>
          <a:noFill/>
        </p:spPr>
        <p:txBody>
          <a:bodyPr wrap="square" rtlCol="0">
            <a:spAutoFit/>
          </a:bodyPr>
          <a:lstStyle/>
          <a:p>
            <a:pPr algn="ctr"/>
            <a:r>
              <a:rPr lang="en-US" sz="2800" b="1" dirty="0">
                <a:solidFill>
                  <a:srgbClr val="0239BA"/>
                </a:solidFill>
              </a:rPr>
              <a:t>2020 BILC Professional Seminar</a:t>
            </a: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1057759" y="87698"/>
            <a:ext cx="10472825" cy="5352982"/>
          </a:xfrm>
        </p:spPr>
        <p:txBody>
          <a:bodyPr>
            <a:noAutofit/>
          </a:bodyPr>
          <a:lstStyle/>
          <a:p>
            <a:pPr marL="0" indent="0" algn="ctr">
              <a:buNone/>
            </a:pPr>
            <a:endParaRPr lang="en-CA" sz="2400" dirty="0" smtClean="0"/>
          </a:p>
          <a:p>
            <a:pPr marL="0" indent="0" algn="ctr">
              <a:buNone/>
            </a:pPr>
            <a:r>
              <a:rPr lang="en-CA" sz="2400" dirty="0" smtClean="0"/>
              <a:t>Presentations </a:t>
            </a:r>
            <a:r>
              <a:rPr lang="en-CA" sz="2400" dirty="0"/>
              <a:t>Day </a:t>
            </a:r>
            <a:r>
              <a:rPr lang="en-CA" sz="2400" dirty="0" smtClean="0"/>
              <a:t>4</a:t>
            </a:r>
            <a:endParaRPr lang="en-CA" sz="2400" dirty="0" smtClean="0"/>
          </a:p>
          <a:p>
            <a:pPr marL="0" indent="0" algn="ctr">
              <a:buNone/>
            </a:pPr>
            <a:r>
              <a:rPr lang="en-CA" sz="2400" b="1" i="1" dirty="0"/>
              <a:t>“Enhancing Advanced Level Instruction IAW STANAG </a:t>
            </a:r>
            <a:r>
              <a:rPr lang="en-CA" sz="2400" b="1" i="1" dirty="0" smtClean="0"/>
              <a:t>6001”</a:t>
            </a:r>
          </a:p>
          <a:p>
            <a:pPr marL="0" indent="0" algn="ctr">
              <a:buNone/>
            </a:pPr>
            <a:r>
              <a:rPr lang="en-CA" sz="2400" i="1" dirty="0" smtClean="0"/>
              <a:t>Jana </a:t>
            </a:r>
            <a:r>
              <a:rPr lang="en-CA" sz="2400" i="1" dirty="0"/>
              <a:t>Vasilj-Begovic (Canada) and Dr. Michael Campbell (USA</a:t>
            </a:r>
            <a:r>
              <a:rPr lang="en-CA" sz="2400" i="1" dirty="0" smtClean="0"/>
              <a:t>)</a:t>
            </a:r>
          </a:p>
          <a:p>
            <a:pPr marL="0" indent="0" algn="ctr">
              <a:buNone/>
            </a:pPr>
            <a:endParaRPr lang="en-CA" sz="2400" i="1" dirty="0"/>
          </a:p>
          <a:p>
            <a:pPr marL="0" indent="0" algn="ctr">
              <a:buNone/>
            </a:pPr>
            <a:r>
              <a:rPr lang="en-CA" sz="2400" i="1" dirty="0" smtClean="0"/>
              <a:t>Summary</a:t>
            </a:r>
          </a:p>
          <a:p>
            <a:pPr marL="0" indent="0">
              <a:buNone/>
            </a:pPr>
            <a:endParaRPr lang="en-CA" sz="2400" i="1" dirty="0"/>
          </a:p>
          <a:p>
            <a:pPr marL="0" indent="0">
              <a:lnSpc>
                <a:spcPct val="150000"/>
              </a:lnSpc>
              <a:buNone/>
            </a:pPr>
            <a:r>
              <a:rPr lang="en-CA" sz="2400" dirty="0" smtClean="0"/>
              <a:t>This </a:t>
            </a:r>
            <a:r>
              <a:rPr lang="en-CA" sz="2400" dirty="0" smtClean="0"/>
              <a:t>presentation focused on a professional development workshop for </a:t>
            </a:r>
            <a:r>
              <a:rPr lang="en-CA" sz="2400" dirty="0" err="1" smtClean="0"/>
              <a:t>BiH</a:t>
            </a:r>
            <a:r>
              <a:rPr lang="en-CA" sz="2400" dirty="0" smtClean="0"/>
              <a:t> teachers delivered under the DEEP umbrella, which had to be carried out online, due to Covid-19.  The presenters provided an </a:t>
            </a:r>
            <a:r>
              <a:rPr lang="en-CA" sz="2400" dirty="0" smtClean="0"/>
              <a:t>extremely useful </a:t>
            </a:r>
            <a:r>
              <a:rPr lang="en-CA" sz="2400" dirty="0" smtClean="0"/>
              <a:t>model </a:t>
            </a:r>
            <a:r>
              <a:rPr lang="en-CA" sz="2400" dirty="0"/>
              <a:t>for enhancing and enriching </a:t>
            </a:r>
            <a:r>
              <a:rPr lang="en-CA" sz="2400" dirty="0" smtClean="0"/>
              <a:t>a lesson with STANAG-based activities, and outlined the process </a:t>
            </a:r>
            <a:r>
              <a:rPr lang="en-CA" sz="2400" dirty="0"/>
              <a:t>for researching </a:t>
            </a:r>
            <a:r>
              <a:rPr lang="en-CA" sz="2400" dirty="0" smtClean="0"/>
              <a:t>and selecting </a:t>
            </a:r>
            <a:r>
              <a:rPr lang="en-CA" sz="2400" dirty="0"/>
              <a:t>authentic </a:t>
            </a:r>
            <a:r>
              <a:rPr lang="en-CA" sz="2400" dirty="0" smtClean="0"/>
              <a:t>materials, confirming the level, and developing various activities targeting the four skills. </a:t>
            </a:r>
            <a:endParaRPr lang="en-CA" sz="2400" dirty="0" smtClean="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054" y="6063673"/>
            <a:ext cx="656705" cy="631767"/>
          </a:xfrm>
          <a:prstGeom prst="rect">
            <a:avLst/>
          </a:prstGeom>
        </p:spPr>
      </p:pic>
    </p:spTree>
    <p:extLst>
      <p:ext uri="{BB962C8B-B14F-4D97-AF65-F5344CB8AC3E}">
        <p14:creationId xmlns:p14="http://schemas.microsoft.com/office/powerpoint/2010/main" val="240348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80" y="264160"/>
            <a:ext cx="9797731" cy="954107"/>
          </a:xfrm>
          <a:prstGeom prst="rect">
            <a:avLst/>
          </a:prstGeom>
          <a:noFill/>
        </p:spPr>
        <p:txBody>
          <a:bodyPr wrap="square" rtlCol="0">
            <a:spAutoFit/>
          </a:bodyPr>
          <a:lstStyle/>
          <a:p>
            <a:pPr algn="ctr"/>
            <a:r>
              <a:rPr lang="en-US" sz="2800" b="1" dirty="0">
                <a:solidFill>
                  <a:srgbClr val="0239BA"/>
                </a:solidFill>
              </a:rPr>
              <a:t>2020 BILC Professional </a:t>
            </a:r>
            <a:r>
              <a:rPr lang="en-US" sz="2800" b="1" dirty="0" smtClean="0">
                <a:solidFill>
                  <a:srgbClr val="0239BA"/>
                </a:solidFill>
              </a:rPr>
              <a:t>Seminar</a:t>
            </a:r>
            <a:endParaRPr lang="en-US" sz="2800" b="1" dirty="0">
              <a:solidFill>
                <a:srgbClr val="0239BA"/>
              </a:solidFill>
            </a:endParaRPr>
          </a:p>
          <a:p>
            <a:pPr algn="ctr"/>
            <a:r>
              <a:rPr lang="en-US" sz="2800" b="1" dirty="0" smtClean="0">
                <a:solidFill>
                  <a:srgbClr val="0239BA"/>
                </a:solidFill>
              </a:rPr>
              <a:t>Questions</a:t>
            </a:r>
            <a:endParaRPr lang="en-US" sz="2800" b="1" dirty="0">
              <a:solidFill>
                <a:srgbClr val="0239BA"/>
              </a:solidFill>
            </a:endParaRP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838200" y="1045028"/>
            <a:ext cx="10515600" cy="5334527"/>
          </a:xfrm>
        </p:spPr>
        <p:txBody>
          <a:bodyPr>
            <a:normAutofit lnSpcReduction="10000"/>
          </a:bodyPr>
          <a:lstStyle/>
          <a:p>
            <a:pPr marL="0" indent="0" algn="ctr">
              <a:lnSpc>
                <a:spcPct val="150000"/>
              </a:lnSpc>
              <a:buNone/>
            </a:pPr>
            <a:r>
              <a:rPr lang="en-US" sz="2400" i="1" dirty="0" smtClean="0"/>
              <a:t>Tanja </a:t>
            </a:r>
            <a:r>
              <a:rPr lang="en-US" sz="2400" i="1" dirty="0" err="1"/>
              <a:t>Debevc</a:t>
            </a:r>
            <a:r>
              <a:rPr lang="en-US" sz="2400" i="1" dirty="0"/>
              <a:t> and Martina </a:t>
            </a:r>
            <a:r>
              <a:rPr lang="en-US" sz="2400" i="1" dirty="0" err="1"/>
              <a:t>Grmek</a:t>
            </a:r>
            <a:r>
              <a:rPr lang="en-US" sz="2400" i="1" dirty="0"/>
              <a:t>, Slovenia</a:t>
            </a:r>
          </a:p>
          <a:p>
            <a:pPr marL="0" indent="0" algn="just">
              <a:lnSpc>
                <a:spcPct val="150000"/>
              </a:lnSpc>
              <a:buNone/>
            </a:pPr>
            <a:r>
              <a:rPr lang="pt-PT" sz="2400" dirty="0" smtClean="0"/>
              <a:t>Tanya: you mentioned that the course was to prepare personnel who need a STANAG SLP, pre-deployment.  Could you please elaborate on the context, e.g. is it customary to prepare students for testing, or was this only one of the purposes? Are there varying durations depending on the targetted level?</a:t>
            </a:r>
          </a:p>
          <a:p>
            <a:pPr marL="514350" indent="-514350" algn="just">
              <a:lnSpc>
                <a:spcPct val="150000"/>
              </a:lnSpc>
              <a:buAutoNum type="arabicPeriod"/>
            </a:pPr>
            <a:endParaRPr lang="pt-PT" sz="2400" dirty="0" smtClean="0"/>
          </a:p>
          <a:p>
            <a:pPr marL="0" indent="0" algn="just">
              <a:lnSpc>
                <a:spcPct val="150000"/>
              </a:lnSpc>
              <a:buNone/>
            </a:pPr>
            <a:r>
              <a:rPr lang="pt-PT" sz="2400" dirty="0" smtClean="0"/>
              <a:t>Martina: Could you please elaborate on the feedback, e.g. </a:t>
            </a:r>
            <a:r>
              <a:rPr lang="pt-PT" sz="2400" dirty="0"/>
              <a:t>w</a:t>
            </a:r>
            <a:r>
              <a:rPr lang="pt-PT" sz="2400" dirty="0" smtClean="0"/>
              <a:t>as there a specific format for the feedback to students? Especially after marking the writing? And did students provide feedback on the course?</a:t>
            </a:r>
            <a:endParaRPr lang="pt-PT" sz="2400" dirty="0"/>
          </a:p>
          <a:p>
            <a:pPr marL="0" indent="0">
              <a:buNone/>
            </a:pPr>
            <a:endParaRPr lang="pt-PT" sz="2400" dirty="0"/>
          </a:p>
          <a:p>
            <a:pPr marL="0" indent="0">
              <a:buNone/>
            </a:pPr>
            <a:endParaRPr lang="pt-PT" sz="2400" dirty="0"/>
          </a:p>
          <a:p>
            <a:pPr marL="0" indent="0">
              <a:buNone/>
            </a:pPr>
            <a:endParaRPr lang="pt-PT" sz="2400" dirty="0"/>
          </a:p>
          <a:p>
            <a:pPr marL="514350" indent="-514350">
              <a:buAutoNum type="arabicPeriod"/>
            </a:pPr>
            <a:endParaRPr lang="pt-PT" sz="2400" dirty="0"/>
          </a:p>
          <a:p>
            <a:pPr marL="0" indent="0">
              <a:buNone/>
            </a:pPr>
            <a:endParaRPr lang="en-CA" sz="2400" dirty="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054" y="6063673"/>
            <a:ext cx="656705" cy="631767"/>
          </a:xfrm>
          <a:prstGeom prst="rect">
            <a:avLst/>
          </a:prstGeom>
        </p:spPr>
      </p:pic>
    </p:spTree>
    <p:extLst>
      <p:ext uri="{BB962C8B-B14F-4D97-AF65-F5344CB8AC3E}">
        <p14:creationId xmlns:p14="http://schemas.microsoft.com/office/powerpoint/2010/main" val="2516549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80" y="264160"/>
            <a:ext cx="9797731" cy="1384995"/>
          </a:xfrm>
          <a:prstGeom prst="rect">
            <a:avLst/>
          </a:prstGeom>
          <a:noFill/>
        </p:spPr>
        <p:txBody>
          <a:bodyPr wrap="square" rtlCol="0">
            <a:spAutoFit/>
          </a:bodyPr>
          <a:lstStyle/>
          <a:p>
            <a:pPr algn="ctr"/>
            <a:r>
              <a:rPr lang="en-US" sz="2800" b="1" dirty="0">
                <a:solidFill>
                  <a:srgbClr val="0239BA"/>
                </a:solidFill>
              </a:rPr>
              <a:t>2020 BILC Professional </a:t>
            </a:r>
            <a:r>
              <a:rPr lang="en-US" sz="2800" b="1" dirty="0" smtClean="0">
                <a:solidFill>
                  <a:srgbClr val="0239BA"/>
                </a:solidFill>
              </a:rPr>
              <a:t>Seminar</a:t>
            </a:r>
          </a:p>
          <a:p>
            <a:pPr algn="ctr"/>
            <a:r>
              <a:rPr lang="en-US" sz="2800" b="1" dirty="0" smtClean="0">
                <a:solidFill>
                  <a:srgbClr val="0239BA"/>
                </a:solidFill>
              </a:rPr>
              <a:t>Questions</a:t>
            </a:r>
          </a:p>
          <a:p>
            <a:pPr algn="ctr"/>
            <a:endParaRPr lang="en-US" sz="2800" b="1" dirty="0">
              <a:solidFill>
                <a:srgbClr val="0239BA"/>
              </a:solidFill>
            </a:endParaRP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874776" y="1174834"/>
            <a:ext cx="10719816" cy="5334527"/>
          </a:xfrm>
        </p:spPr>
        <p:txBody>
          <a:bodyPr>
            <a:normAutofit fontScale="92500" lnSpcReduction="10000"/>
          </a:bodyPr>
          <a:lstStyle/>
          <a:p>
            <a:pPr marL="0" indent="0" algn="ctr">
              <a:lnSpc>
                <a:spcPct val="100000"/>
              </a:lnSpc>
              <a:buNone/>
            </a:pPr>
            <a:r>
              <a:rPr lang="en-US" sz="2400" i="1" dirty="0" err="1" smtClean="0"/>
              <a:t>Jérôme</a:t>
            </a:r>
            <a:r>
              <a:rPr lang="en-US" sz="2400" i="1" dirty="0" smtClean="0"/>
              <a:t> </a:t>
            </a:r>
            <a:r>
              <a:rPr lang="en-US" sz="2400" i="1" dirty="0"/>
              <a:t>Collin, </a:t>
            </a:r>
            <a:r>
              <a:rPr lang="en-US" sz="2400" i="1" dirty="0" smtClean="0"/>
              <a:t>France</a:t>
            </a:r>
          </a:p>
          <a:p>
            <a:pPr marL="0" indent="0">
              <a:lnSpc>
                <a:spcPct val="100000"/>
              </a:lnSpc>
              <a:buNone/>
            </a:pPr>
            <a:endParaRPr lang="en-US" sz="1200" i="1" dirty="0"/>
          </a:p>
          <a:p>
            <a:pPr marL="0" indent="0">
              <a:lnSpc>
                <a:spcPct val="150000"/>
              </a:lnSpc>
              <a:buNone/>
            </a:pPr>
            <a:r>
              <a:rPr lang="en-CA" sz="2400" dirty="0" smtClean="0"/>
              <a:t>You made excellent points regarding the intrusive nature of teacher observations; however, it could also be said that observations can give management an opportunity to verify if the students are on track to reach the objectives, among other goals. Were these aspects also measurable through your less intrusive assessment methods? If not, are they measured in other ways?</a:t>
            </a:r>
          </a:p>
          <a:p>
            <a:pPr marL="0" indent="0">
              <a:lnSpc>
                <a:spcPct val="150000"/>
              </a:lnSpc>
              <a:buNone/>
            </a:pPr>
            <a:endParaRPr lang="en-CA" sz="2400" dirty="0" smtClean="0"/>
          </a:p>
          <a:p>
            <a:pPr marL="0" indent="0">
              <a:lnSpc>
                <a:spcPct val="150000"/>
              </a:lnSpc>
              <a:buNone/>
            </a:pPr>
            <a:r>
              <a:rPr lang="en-CA" sz="2400" dirty="0" smtClean="0"/>
              <a:t>Did you find any reluctance from either teachers or students to have everyone engage </a:t>
            </a:r>
            <a:r>
              <a:rPr lang="en-CA" sz="2400" dirty="0" smtClean="0"/>
              <a:t>in </a:t>
            </a:r>
            <a:r>
              <a:rPr lang="en-CA" sz="2400" dirty="0" smtClean="0"/>
              <a:t>joint activities online?   </a:t>
            </a:r>
            <a:endParaRPr lang="en-CA" sz="2400" dirty="0"/>
          </a:p>
          <a:p>
            <a:pPr marL="533400" lvl="0" indent="-533400" algn="just">
              <a:buNone/>
            </a:pPr>
            <a:r>
              <a:rPr lang="pt-PT" sz="2400" dirty="0"/>
              <a:t>	</a:t>
            </a:r>
            <a:endParaRPr lang="en-CA" sz="2400" dirty="0"/>
          </a:p>
          <a:p>
            <a:pPr marL="0" indent="0" algn="just">
              <a:buNone/>
            </a:pPr>
            <a:endParaRPr lang="en-CA" sz="2400" dirty="0"/>
          </a:p>
          <a:p>
            <a:pPr marL="533400" indent="-533400" algn="just">
              <a:buNone/>
            </a:pPr>
            <a:endParaRPr lang="pt-PT" sz="2400" dirty="0"/>
          </a:p>
          <a:p>
            <a:pPr marL="514350" indent="-514350" algn="just">
              <a:lnSpc>
                <a:spcPct val="150000"/>
              </a:lnSpc>
              <a:buAutoNum type="arabicPeriod"/>
            </a:pPr>
            <a:endParaRPr lang="pt-PT" sz="2400" dirty="0"/>
          </a:p>
          <a:p>
            <a:pPr marL="0" indent="0">
              <a:buNone/>
            </a:pPr>
            <a:endParaRPr lang="pt-PT" sz="2400" dirty="0"/>
          </a:p>
          <a:p>
            <a:pPr marL="0" indent="0">
              <a:buNone/>
            </a:pPr>
            <a:endParaRPr lang="pt-PT" sz="2400" dirty="0"/>
          </a:p>
          <a:p>
            <a:pPr marL="0" indent="0">
              <a:buNone/>
            </a:pPr>
            <a:endParaRPr lang="pt-PT" sz="2400" dirty="0"/>
          </a:p>
          <a:p>
            <a:pPr marL="514350" indent="-514350">
              <a:buAutoNum type="arabicPeriod"/>
            </a:pPr>
            <a:endParaRPr lang="pt-PT" sz="2400" dirty="0"/>
          </a:p>
          <a:p>
            <a:pPr marL="0" indent="0">
              <a:buNone/>
            </a:pPr>
            <a:endParaRPr lang="en-CA" sz="2400" dirty="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054" y="6063673"/>
            <a:ext cx="656705" cy="631767"/>
          </a:xfrm>
          <a:prstGeom prst="rect">
            <a:avLst/>
          </a:prstGeom>
        </p:spPr>
      </p:pic>
    </p:spTree>
    <p:extLst>
      <p:ext uri="{BB962C8B-B14F-4D97-AF65-F5344CB8AC3E}">
        <p14:creationId xmlns:p14="http://schemas.microsoft.com/office/powerpoint/2010/main" val="2671218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249681" y="264161"/>
            <a:ext cx="9732264" cy="2246769"/>
          </a:xfrm>
          <a:prstGeom prst="rect">
            <a:avLst/>
          </a:prstGeom>
          <a:noFill/>
        </p:spPr>
        <p:txBody>
          <a:bodyPr wrap="square" rtlCol="0">
            <a:spAutoFit/>
          </a:bodyPr>
          <a:lstStyle/>
          <a:p>
            <a:pPr algn="ctr"/>
            <a:r>
              <a:rPr lang="en-US" sz="2800" b="1" dirty="0">
                <a:solidFill>
                  <a:srgbClr val="0239BA"/>
                </a:solidFill>
              </a:rPr>
              <a:t>2020 BILC Professional </a:t>
            </a:r>
            <a:r>
              <a:rPr lang="en-US" sz="2800" b="1" dirty="0" smtClean="0">
                <a:solidFill>
                  <a:srgbClr val="0239BA"/>
                </a:solidFill>
              </a:rPr>
              <a:t>Seminar</a:t>
            </a:r>
          </a:p>
          <a:p>
            <a:pPr algn="ctr"/>
            <a:r>
              <a:rPr lang="en-US" sz="2800" b="1" dirty="0" smtClean="0">
                <a:solidFill>
                  <a:srgbClr val="0239BA"/>
                </a:solidFill>
              </a:rPr>
              <a:t>Questions</a:t>
            </a:r>
            <a:endParaRPr lang="en-US" sz="2800" b="1" dirty="0">
              <a:solidFill>
                <a:srgbClr val="0239BA"/>
              </a:solidFill>
            </a:endParaRPr>
          </a:p>
          <a:p>
            <a:pPr algn="ctr"/>
            <a:endParaRPr lang="en-US" sz="2800" b="1" dirty="0" smtClean="0">
              <a:solidFill>
                <a:srgbClr val="0239BA"/>
              </a:solidFill>
            </a:endParaRPr>
          </a:p>
          <a:p>
            <a:pPr algn="ctr"/>
            <a:endParaRPr lang="en-US" sz="2800" b="1" dirty="0">
              <a:solidFill>
                <a:srgbClr val="0239BA"/>
              </a:solidFill>
            </a:endParaRPr>
          </a:p>
          <a:p>
            <a:pPr algn="ctr"/>
            <a:endParaRPr lang="en-US" sz="2800" b="1" dirty="0">
              <a:solidFill>
                <a:srgbClr val="0239BA"/>
              </a:solidFill>
            </a:endParaRPr>
          </a:p>
        </p:txBody>
      </p:sp>
      <p:sp>
        <p:nvSpPr>
          <p:cNvPr id="12" name="TextBox 11"/>
          <p:cNvSpPr txBox="1"/>
          <p:nvPr/>
        </p:nvSpPr>
        <p:spPr>
          <a:xfrm>
            <a:off x="9611360" y="6035040"/>
            <a:ext cx="1436051" cy="660400"/>
          </a:xfrm>
          <a:prstGeom prst="rect">
            <a:avLst/>
          </a:prstGeom>
          <a:noFill/>
        </p:spPr>
        <p:txBody>
          <a:bodyPr wrap="square" rtlCol="0">
            <a:spAutoFit/>
          </a:bodyPr>
          <a:lstStyle/>
          <a:p>
            <a:endParaRPr lang="en-US" dirty="0"/>
          </a:p>
        </p:txBody>
      </p:sp>
      <p:pic>
        <p:nvPicPr>
          <p:cNvPr id="15" name="Picture 14"/>
          <p:cNvPicPr>
            <a:picLocks noChangeAspect="1"/>
          </p:cNvPicPr>
          <p:nvPr/>
        </p:nvPicPr>
        <p:blipFill>
          <a:blip r:embed="rId2"/>
          <a:stretch>
            <a:fillRect/>
          </a:stretch>
        </p:blipFill>
        <p:spPr>
          <a:xfrm>
            <a:off x="10708316" y="6143900"/>
            <a:ext cx="1057275" cy="561975"/>
          </a:xfrm>
          <a:prstGeom prst="rect">
            <a:avLst/>
          </a:prstGeom>
        </p:spPr>
      </p:pic>
      <p:sp>
        <p:nvSpPr>
          <p:cNvPr id="4" name="Content Placeholder 3"/>
          <p:cNvSpPr>
            <a:spLocks noGrp="1"/>
          </p:cNvSpPr>
          <p:nvPr>
            <p:ph idx="1"/>
          </p:nvPr>
        </p:nvSpPr>
        <p:spPr>
          <a:xfrm>
            <a:off x="280726" y="1175567"/>
            <a:ext cx="11807641" cy="5334527"/>
          </a:xfrm>
        </p:spPr>
        <p:txBody>
          <a:bodyPr>
            <a:normAutofit/>
          </a:bodyPr>
          <a:lstStyle/>
          <a:p>
            <a:pPr marL="0" indent="0" algn="ctr">
              <a:buNone/>
            </a:pPr>
            <a:r>
              <a:rPr lang="en-US" sz="2400" i="1" dirty="0" smtClean="0"/>
              <a:t>Emilie </a:t>
            </a:r>
            <a:r>
              <a:rPr lang="en-US" sz="2400" i="1" dirty="0" err="1"/>
              <a:t>Cleret</a:t>
            </a:r>
            <a:r>
              <a:rPr lang="en-US" sz="2400" i="1" dirty="0"/>
              <a:t>, </a:t>
            </a:r>
            <a:r>
              <a:rPr lang="en-US" sz="2400" i="1" dirty="0" smtClean="0"/>
              <a:t>France</a:t>
            </a:r>
            <a:endParaRPr lang="en-CA" sz="2400" dirty="0"/>
          </a:p>
          <a:p>
            <a:pPr marL="0" lvl="0" indent="0" algn="just">
              <a:lnSpc>
                <a:spcPct val="150000"/>
              </a:lnSpc>
              <a:buNone/>
            </a:pPr>
            <a:r>
              <a:rPr lang="pt-PT" sz="2400" dirty="0" smtClean="0"/>
              <a:t>You </a:t>
            </a:r>
            <a:r>
              <a:rPr lang="pt-PT" sz="2400" dirty="0"/>
              <a:t>mentioned </a:t>
            </a:r>
            <a:r>
              <a:rPr lang="pt-PT" sz="2400" dirty="0" smtClean="0"/>
              <a:t>in your SWOT analysis that the need to move the training online afforded the opportunity to rethink the learning process, and that this ‘rethink’ and the other opportunities in general, came at a cost.  Could you please elaborate on that?</a:t>
            </a:r>
          </a:p>
          <a:p>
            <a:pPr marL="0" lvl="0" indent="0" algn="just">
              <a:lnSpc>
                <a:spcPct val="150000"/>
              </a:lnSpc>
              <a:buNone/>
            </a:pPr>
            <a:endParaRPr lang="pt-PT" sz="2400" dirty="0"/>
          </a:p>
          <a:p>
            <a:pPr marL="0" lvl="0" indent="0" algn="just">
              <a:lnSpc>
                <a:spcPct val="150000"/>
              </a:lnSpc>
              <a:buNone/>
            </a:pPr>
            <a:r>
              <a:rPr lang="en-US" sz="2400" dirty="0" smtClean="0"/>
              <a:t>You mentioned </a:t>
            </a:r>
            <a:r>
              <a:rPr lang="en-US" sz="2400" dirty="0"/>
              <a:t>the </a:t>
            </a:r>
            <a:r>
              <a:rPr lang="en-US" sz="2400" dirty="0" smtClean="0"/>
              <a:t>importance of relaying </a:t>
            </a:r>
            <a:r>
              <a:rPr lang="en-US" sz="2400" dirty="0"/>
              <a:t>to </a:t>
            </a:r>
            <a:r>
              <a:rPr lang="en-US" sz="2400" dirty="0" smtClean="0"/>
              <a:t>leadership the challenges </a:t>
            </a:r>
            <a:r>
              <a:rPr lang="en-US" sz="2400" dirty="0"/>
              <a:t>encountered in online </a:t>
            </a:r>
            <a:r>
              <a:rPr lang="en-US" sz="2400" dirty="0" smtClean="0"/>
              <a:t>training.  Seeing as the complexities linked to language </a:t>
            </a:r>
            <a:r>
              <a:rPr lang="en-US" sz="2400" dirty="0"/>
              <a:t>training </a:t>
            </a:r>
            <a:r>
              <a:rPr lang="en-US" sz="2400" dirty="0" smtClean="0"/>
              <a:t>are already not </a:t>
            </a:r>
            <a:r>
              <a:rPr lang="en-US" sz="2400" dirty="0"/>
              <a:t>well </a:t>
            </a:r>
            <a:r>
              <a:rPr lang="en-US" sz="2400" dirty="0" smtClean="0"/>
              <a:t>understood, and testing is now more formative than summative, how is success measured and communicated? Are there new expectations?</a:t>
            </a:r>
            <a:endParaRPr lang="en-US" sz="2400" dirty="0"/>
          </a:p>
          <a:p>
            <a:pPr marL="0" lvl="0" indent="0" algn="just">
              <a:lnSpc>
                <a:spcPct val="150000"/>
              </a:lnSpc>
              <a:buNone/>
            </a:pPr>
            <a:endParaRPr lang="en-CA" sz="2400" dirty="0"/>
          </a:p>
        </p:txBody>
      </p:sp>
      <p:pic>
        <p:nvPicPr>
          <p:cNvPr id="13" name="Content Placeholder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0726" y="6194210"/>
            <a:ext cx="656705" cy="631767"/>
          </a:xfrm>
          <a:prstGeom prst="rect">
            <a:avLst/>
          </a:prstGeom>
        </p:spPr>
      </p:pic>
    </p:spTree>
    <p:extLst>
      <p:ext uri="{BB962C8B-B14F-4D97-AF65-F5344CB8AC3E}">
        <p14:creationId xmlns:p14="http://schemas.microsoft.com/office/powerpoint/2010/main" val="1667509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547</TotalTime>
  <Words>955</Words>
  <Application>Microsoft Office PowerPoint</Application>
  <PresentationFormat>Widescreen</PresentationFormat>
  <Paragraphs>106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GCMC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Campbell, Michael  Mr. CIV</dc:creator>
  <cp:lastModifiedBy>Julie J. Dubeau</cp:lastModifiedBy>
  <cp:revision>87</cp:revision>
  <dcterms:created xsi:type="dcterms:W3CDTF">2020-10-01T12:06:42Z</dcterms:created>
  <dcterms:modified xsi:type="dcterms:W3CDTF">2020-10-22T20:26:37Z</dcterms:modified>
</cp:coreProperties>
</file>