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5" r:id="rId4"/>
    <p:sldId id="258" r:id="rId5"/>
    <p:sldId id="262" r:id="rId6"/>
    <p:sldId id="263" r:id="rId7"/>
    <p:sldId id="259" r:id="rId8"/>
    <p:sldId id="260" r:id="rId9"/>
    <p:sldId id="261" r:id="rId10"/>
    <p:sldId id="266"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616" autoAdjust="0"/>
  </p:normalViewPr>
  <p:slideViewPr>
    <p:cSldViewPr>
      <p:cViewPr varScale="1">
        <p:scale>
          <a:sx n="34" d="100"/>
          <a:sy n="34" d="100"/>
        </p:scale>
        <p:origin x="-23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EA2FB-99F0-4664-9497-94A6A314FCED}" type="datetimeFigureOut">
              <a:rPr lang="en-US" smtClean="0"/>
              <a:t>21-Oct-16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621D1-B848-4BFB-B14E-B37FCA4025C7}" type="slidenum">
              <a:rPr lang="en-US" smtClean="0"/>
              <a:t>‹#›</a:t>
            </a:fld>
            <a:endParaRPr lang="en-US"/>
          </a:p>
        </p:txBody>
      </p:sp>
    </p:spTree>
    <p:extLst>
      <p:ext uri="{BB962C8B-B14F-4D97-AF65-F5344CB8AC3E}">
        <p14:creationId xmlns:p14="http://schemas.microsoft.com/office/powerpoint/2010/main" val="22255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Dear Hungarian</a:t>
            </a:r>
            <a:r>
              <a:rPr lang="en-US" baseline="0" dirty="0" smtClean="0"/>
              <a:t> hosts, </a:t>
            </a:r>
            <a:r>
              <a:rPr lang="en-US" dirty="0" smtClean="0"/>
              <a:t>BILC delegates</a:t>
            </a:r>
            <a:r>
              <a:rPr lang="en-US" baseline="0" dirty="0" smtClean="0"/>
              <a:t>, friends</a:t>
            </a:r>
          </a:p>
          <a:p>
            <a:r>
              <a:rPr lang="en-US" baseline="0" dirty="0" smtClean="0"/>
              <a:t>I will try in few slides to give you an information on topics away as a content:</a:t>
            </a:r>
          </a:p>
          <a:p>
            <a:r>
              <a:rPr lang="en-US" baseline="0" dirty="0" smtClean="0"/>
              <a:t>First: BILC site update</a:t>
            </a:r>
          </a:p>
          <a:p>
            <a:r>
              <a:rPr lang="en-US" baseline="0" dirty="0" smtClean="0"/>
              <a:t>Second: FDW in Shumen</a:t>
            </a:r>
          </a:p>
          <a:p>
            <a:r>
              <a:rPr lang="en-US" baseline="0" dirty="0" smtClean="0"/>
              <a:t>Third:</a:t>
            </a:r>
            <a:r>
              <a:rPr lang="en-US" baseline="0" dirty="0"/>
              <a:t> </a:t>
            </a:r>
            <a:r>
              <a:rPr lang="en-US" baseline="0" dirty="0" smtClean="0"/>
              <a:t>BILC visit to Ukraine</a:t>
            </a:r>
          </a:p>
          <a:p>
            <a:r>
              <a:rPr lang="en-US" baseline="0" dirty="0" smtClean="0"/>
              <a:t>Let start with BILC site</a:t>
            </a:r>
          </a:p>
        </p:txBody>
      </p:sp>
      <p:sp>
        <p:nvSpPr>
          <p:cNvPr id="4" name="Slide Number Placeholder 3"/>
          <p:cNvSpPr>
            <a:spLocks noGrp="1"/>
          </p:cNvSpPr>
          <p:nvPr>
            <p:ph type="sldNum" sz="quarter" idx="10"/>
          </p:nvPr>
        </p:nvSpPr>
        <p:spPr/>
        <p:txBody>
          <a:bodyPr/>
          <a:lstStyle/>
          <a:p>
            <a:fld id="{3D9621D1-B848-4BFB-B14E-B37FCA4025C7}" type="slidenum">
              <a:rPr lang="en-US" smtClean="0"/>
              <a:t>1</a:t>
            </a:fld>
            <a:endParaRPr lang="en-US"/>
          </a:p>
        </p:txBody>
      </p:sp>
    </p:spTree>
    <p:extLst>
      <p:ext uri="{BB962C8B-B14F-4D97-AF65-F5344CB8AC3E}">
        <p14:creationId xmlns:p14="http://schemas.microsoft.com/office/powerpoint/2010/main" val="222902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last part of information</a:t>
            </a:r>
            <a:r>
              <a:rPr lang="en-GB" sz="1200" kern="1200" baseline="0" dirty="0" smtClean="0">
                <a:solidFill>
                  <a:schemeClr val="tx1"/>
                </a:solidFill>
                <a:effectLst/>
                <a:latin typeface="+mn-lt"/>
                <a:ea typeface="+mn-ea"/>
                <a:cs typeface="+mn-cs"/>
              </a:rPr>
              <a:t> I have to deliver to this great community is about BILC visits in Ukraine in 2016</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BILC team was composed of Ms Julie </a:t>
            </a:r>
            <a:r>
              <a:rPr lang="en-GB" sz="1200" kern="1200" dirty="0" err="1" smtClean="0">
                <a:solidFill>
                  <a:schemeClr val="tx1"/>
                </a:solidFill>
                <a:effectLst/>
                <a:latin typeface="+mn-lt"/>
                <a:ea typeface="+mn-ea"/>
                <a:cs typeface="+mn-cs"/>
              </a:rPr>
              <a:t>Dubeau</a:t>
            </a:r>
            <a:r>
              <a:rPr lang="en-GB" sz="1200" kern="1200" dirty="0" smtClean="0">
                <a:solidFill>
                  <a:schemeClr val="tx1"/>
                </a:solidFill>
                <a:effectLst/>
                <a:latin typeface="+mn-lt"/>
                <a:ea typeface="+mn-ea"/>
                <a:cs typeface="+mn-cs"/>
              </a:rPr>
              <a:t>, BILC Associate Secretary, Col </a:t>
            </a:r>
            <a:r>
              <a:rPr lang="en-GB" sz="1200" kern="1200" dirty="0" err="1" smtClean="0">
                <a:solidFill>
                  <a:schemeClr val="tx1"/>
                </a:solidFill>
                <a:effectLst/>
                <a:latin typeface="+mn-lt"/>
                <a:ea typeface="+mn-ea"/>
                <a:cs typeface="+mn-cs"/>
              </a:rPr>
              <a:t>Petko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Petkov</a:t>
            </a:r>
            <a:r>
              <a:rPr lang="en-GB" sz="1200" kern="1200" dirty="0" smtClean="0">
                <a:solidFill>
                  <a:schemeClr val="tx1"/>
                </a:solidFill>
                <a:effectLst/>
                <a:latin typeface="+mn-lt"/>
                <a:ea typeface="+mn-ea"/>
                <a:cs typeface="+mn-cs"/>
              </a:rPr>
              <a:t>, and Capt. (N) </a:t>
            </a:r>
            <a:r>
              <a:rPr lang="en-GB" sz="1200" kern="1200" dirty="0" err="1" smtClean="0">
                <a:solidFill>
                  <a:schemeClr val="tx1"/>
                </a:solidFill>
                <a:effectLst/>
                <a:latin typeface="+mn-lt"/>
                <a:ea typeface="+mn-ea"/>
                <a:cs typeface="+mn-cs"/>
              </a:rPr>
              <a:t>Volodymyr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Khilkevych</a:t>
            </a:r>
            <a:r>
              <a:rPr lang="en-GB" sz="1200" kern="1200" dirty="0" smtClean="0">
                <a:solidFill>
                  <a:schemeClr val="tx1"/>
                </a:solidFill>
                <a:effectLst/>
                <a:latin typeface="+mn-lt"/>
                <a:ea typeface="+mn-ea"/>
                <a:cs typeface="+mn-cs"/>
              </a:rPr>
              <a:t>, BILC POC at HQ SACT</a:t>
            </a:r>
          </a:p>
          <a:p>
            <a:r>
              <a:rPr lang="en-GB" sz="1200" kern="1200" dirty="0" smtClean="0">
                <a:solidFill>
                  <a:schemeClr val="tx1"/>
                </a:solidFill>
                <a:effectLst/>
                <a:latin typeface="+mn-lt"/>
                <a:ea typeface="+mn-ea"/>
                <a:cs typeface="+mn-cs"/>
              </a:rPr>
              <a:t>On 5 and 7 April the BILC team participated in a symposium </a:t>
            </a:r>
            <a:r>
              <a:rPr lang="en-GB" sz="1200" kern="1200" dirty="0" smtClean="0">
                <a:solidFill>
                  <a:schemeClr val="tx1"/>
                </a:solidFill>
                <a:effectLst/>
                <a:latin typeface="+mn-lt"/>
                <a:ea typeface="+mn-ea"/>
                <a:cs typeface="+mn-cs"/>
              </a:rPr>
              <a:t>prepared </a:t>
            </a:r>
            <a:r>
              <a:rPr lang="en-GB" sz="1200" kern="1200" dirty="0" smtClean="0">
                <a:solidFill>
                  <a:schemeClr val="tx1"/>
                </a:solidFill>
                <a:effectLst/>
                <a:latin typeface="+mn-lt"/>
                <a:ea typeface="+mn-ea"/>
                <a:cs typeface="+mn-cs"/>
              </a:rPr>
              <a:t>and conducted at the Military Institute of </a:t>
            </a:r>
            <a:r>
              <a:rPr lang="en-GB" sz="1200" kern="1200" dirty="0" err="1" smtClean="0">
                <a:solidFill>
                  <a:schemeClr val="tx1"/>
                </a:solidFill>
                <a:effectLst/>
                <a:latin typeface="+mn-lt"/>
                <a:ea typeface="+mn-ea"/>
                <a:cs typeface="+mn-cs"/>
              </a:rPr>
              <a:t>Taras</a:t>
            </a:r>
            <a:r>
              <a:rPr lang="en-GB" sz="1200" kern="1200" dirty="0" smtClean="0">
                <a:solidFill>
                  <a:schemeClr val="tx1"/>
                </a:solidFill>
                <a:effectLst/>
                <a:latin typeface="+mn-lt"/>
                <a:ea typeface="+mn-ea"/>
                <a:cs typeface="+mn-cs"/>
              </a:rPr>
              <a:t> Shevchenko National University (MISNU). The event was chaired by Major General Viktor BALABIN, Commandant of the </a:t>
            </a:r>
            <a:r>
              <a:rPr lang="en-GB" sz="1200" kern="1200" dirty="0" smtClean="0">
                <a:solidFill>
                  <a:schemeClr val="tx1"/>
                </a:solidFill>
                <a:effectLst/>
                <a:latin typeface="+mn-lt"/>
                <a:ea typeface="+mn-ea"/>
                <a:cs typeface="+mn-cs"/>
              </a:rPr>
              <a:t>Institute.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6 April the BILC team met with representatives of the NATO Liaison Office in Ukraine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follow-up to this visit (with a full collaborative exchange) </a:t>
            </a:r>
            <a:r>
              <a:rPr lang="en-US" sz="1200" kern="1200" dirty="0" smtClean="0">
                <a:solidFill>
                  <a:schemeClr val="tx1"/>
                </a:solidFill>
                <a:effectLst/>
                <a:latin typeface="+mn-lt"/>
                <a:ea typeface="+mn-ea"/>
                <a:cs typeface="+mn-cs"/>
              </a:rPr>
              <a:t>was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requested </a:t>
            </a:r>
            <a:r>
              <a:rPr lang="en-US" sz="1200" kern="1200" dirty="0" smtClean="0">
                <a:solidFill>
                  <a:schemeClr val="tx1"/>
                </a:solidFill>
                <a:effectLst/>
                <a:latin typeface="+mn-lt"/>
                <a:ea typeface="+mn-ea"/>
                <a:cs typeface="+mn-cs"/>
              </a:rPr>
              <a:t>by Ukraine. Further collaboration may include support in a variety of language-related issues from the development of the language strategy, conceptual documents relating to language training, curricula and testing system improvements, etc.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already are </a:t>
            </a:r>
            <a:r>
              <a:rPr lang="en-US" sz="1200" kern="1200" baseline="0" dirty="0" smtClean="0">
                <a:solidFill>
                  <a:schemeClr val="tx1"/>
                </a:solidFill>
                <a:effectLst/>
                <a:latin typeface="+mn-lt"/>
                <a:ea typeface="+mn-ea"/>
                <a:cs typeface="+mn-cs"/>
              </a:rPr>
              <a:t>started preparation for the follow on visit </a:t>
            </a:r>
            <a:r>
              <a:rPr lang="en-US" sz="1200" kern="1200" baseline="0" dirty="0" smtClean="0">
                <a:solidFill>
                  <a:schemeClr val="tx1"/>
                </a:solidFill>
                <a:effectLst/>
                <a:latin typeface="+mn-lt"/>
                <a:ea typeface="+mn-ea"/>
                <a:cs typeface="+mn-cs"/>
              </a:rPr>
              <a:t>and </a:t>
            </a:r>
            <a:r>
              <a:rPr lang="en-US" sz="1200" kern="1200" baseline="0" dirty="0" smtClean="0">
                <a:solidFill>
                  <a:schemeClr val="tx1"/>
                </a:solidFill>
                <a:effectLst/>
                <a:latin typeface="+mn-lt"/>
                <a:ea typeface="+mn-ea"/>
                <a:cs typeface="+mn-cs"/>
              </a:rPr>
              <a:t>it will take place in period 21-25</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of November this year. We hope also that will not be our last contribution for developing strategy for English language training in </a:t>
            </a:r>
            <a:r>
              <a:rPr lang="en-US" sz="1200" kern="1200" baseline="0" dirty="0" smtClean="0">
                <a:solidFill>
                  <a:schemeClr val="tx1"/>
                </a:solidFill>
                <a:effectLst/>
                <a:latin typeface="+mn-lt"/>
                <a:ea typeface="+mn-ea"/>
                <a:cs typeface="+mn-cs"/>
              </a:rPr>
              <a:t>Ukraine and improving their language training system .</a:t>
            </a: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10</a:t>
            </a:fld>
            <a:endParaRPr lang="en-US"/>
          </a:p>
        </p:txBody>
      </p:sp>
    </p:spTree>
    <p:extLst>
      <p:ext uri="{BB962C8B-B14F-4D97-AF65-F5344CB8AC3E}">
        <p14:creationId xmlns:p14="http://schemas.microsoft.com/office/powerpoint/2010/main" val="241479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conclude my short</a:t>
            </a:r>
            <a:r>
              <a:rPr lang="en-US" baseline="0" dirty="0" smtClean="0"/>
              <a:t> update. Any suggestion and materials concerning web-site are more than </a:t>
            </a:r>
            <a:r>
              <a:rPr lang="en-US" baseline="0" dirty="0" err="1" smtClean="0"/>
              <a:t>wellcome</a:t>
            </a:r>
            <a:endParaRPr lang="en-US" baseline="0" dirty="0" smtClean="0"/>
          </a:p>
          <a:p>
            <a:r>
              <a:rPr lang="en-US" baseline="0" smtClean="0"/>
              <a:t>Thank you</a:t>
            </a:r>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11</a:t>
            </a:fld>
            <a:endParaRPr lang="en-US"/>
          </a:p>
        </p:txBody>
      </p:sp>
    </p:spTree>
    <p:extLst>
      <p:ext uri="{BB962C8B-B14F-4D97-AF65-F5344CB8AC3E}">
        <p14:creationId xmlns:p14="http://schemas.microsoft.com/office/powerpoint/2010/main" val="106728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My first slides is not about what</a:t>
            </a:r>
            <a:r>
              <a:rPr lang="en-US" i="1" baseline="0" dirty="0" smtClean="0"/>
              <a:t> is done, but about what need to be done</a:t>
            </a:r>
          </a:p>
          <a:p>
            <a:endParaRPr lang="en-US" i="1" dirty="0" smtClean="0"/>
          </a:p>
          <a:p>
            <a:r>
              <a:rPr lang="en-US" dirty="0" smtClean="0"/>
              <a:t>My</a:t>
            </a:r>
            <a:r>
              <a:rPr lang="en-US" baseline="0" dirty="0" smtClean="0"/>
              <a:t> </a:t>
            </a:r>
            <a:r>
              <a:rPr lang="en-US" baseline="0" dirty="0" smtClean="0"/>
              <a:t>appeal is if somebody has CD, or any kind of information regarding this conferences to send information to my email address, listed in BILC site contacts</a:t>
            </a:r>
            <a:r>
              <a:rPr lang="en-US" baseline="0" dirty="0" smtClean="0"/>
              <a:t>.</a:t>
            </a:r>
          </a:p>
          <a:p>
            <a:r>
              <a:rPr lang="en-US" baseline="0" dirty="0" smtClean="0"/>
              <a:t>One of sensitive topics are semi-official pictures from BILC events  </a:t>
            </a:r>
            <a:r>
              <a:rPr lang="en-US" baseline="0" dirty="0" smtClean="0"/>
              <a:t>– idea of BILC secretariat is for each </a:t>
            </a:r>
            <a:r>
              <a:rPr lang="en-US" baseline="0" dirty="0" smtClean="0"/>
              <a:t>event </a:t>
            </a:r>
            <a:r>
              <a:rPr lang="en-US" baseline="0" dirty="0" smtClean="0"/>
              <a:t>to have group photo plus maximum 3 pictures. All the participants have their CDs/ USB sticks and there is no necessity to make all the pictures public.  </a:t>
            </a:r>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2</a:t>
            </a:fld>
            <a:endParaRPr lang="en-US"/>
          </a:p>
        </p:txBody>
      </p:sp>
    </p:spTree>
    <p:extLst>
      <p:ext uri="{BB962C8B-B14F-4D97-AF65-F5344CB8AC3E}">
        <p14:creationId xmlns:p14="http://schemas.microsoft.com/office/powerpoint/2010/main" val="38137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information</a:t>
            </a:r>
            <a:r>
              <a:rPr lang="en-US" baseline="0" dirty="0" smtClean="0"/>
              <a:t> is missing about the seminars too. </a:t>
            </a:r>
          </a:p>
          <a:p>
            <a:r>
              <a:rPr lang="en-US" baseline="0" dirty="0" smtClean="0"/>
              <a:t>Here is a place to rise a question about additional to any presentation material – please use the same name for your notes, videos and so on so we will manage to put information in proper order </a:t>
            </a:r>
          </a:p>
          <a:p>
            <a:r>
              <a:rPr lang="en-US" baseline="0" dirty="0" smtClean="0"/>
              <a:t>Here you can see one example from seminar in Helsinki</a:t>
            </a:r>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3</a:t>
            </a:fld>
            <a:endParaRPr lang="en-US"/>
          </a:p>
        </p:txBody>
      </p:sp>
    </p:spTree>
    <p:extLst>
      <p:ext uri="{BB962C8B-B14F-4D97-AF65-F5344CB8AC3E}">
        <p14:creationId xmlns:p14="http://schemas.microsoft.com/office/powerpoint/2010/main" val="38137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t>
            </a:r>
            <a:r>
              <a:rPr lang="en-US" dirty="0" smtClean="0"/>
              <a:t>question I want to rise in the front</a:t>
            </a:r>
            <a:r>
              <a:rPr lang="en-US" baseline="0" dirty="0" smtClean="0"/>
              <a:t> of this community is what is appropriate to be included in BILC website regarding workshops – will it be only </a:t>
            </a:r>
            <a:r>
              <a:rPr lang="en-US" baseline="0" dirty="0" smtClean="0"/>
              <a:t>presentations or all developed materials should be published.</a:t>
            </a:r>
          </a:p>
          <a:p>
            <a:r>
              <a:rPr lang="en-US" baseline="0" dirty="0" smtClean="0"/>
              <a:t> This </a:t>
            </a:r>
            <a:r>
              <a:rPr lang="en-US" baseline="0" dirty="0" smtClean="0"/>
              <a:t>is </a:t>
            </a:r>
            <a:r>
              <a:rPr lang="en-US" baseline="0" dirty="0" smtClean="0"/>
              <a:t>right time to </a:t>
            </a:r>
            <a:r>
              <a:rPr lang="en-US" baseline="0" dirty="0" smtClean="0"/>
              <a:t>say BIG “Thank you” to all of you who contribute with materials </a:t>
            </a:r>
            <a:r>
              <a:rPr lang="en-US" baseline="0" dirty="0" smtClean="0"/>
              <a:t>– to give the secretariat </a:t>
            </a:r>
            <a:r>
              <a:rPr lang="en-US" baseline="0" dirty="0" err="1" smtClean="0"/>
              <a:t>oportunity</a:t>
            </a:r>
            <a:r>
              <a:rPr lang="en-US" baseline="0" dirty="0" smtClean="0"/>
              <a:t> to </a:t>
            </a:r>
            <a:r>
              <a:rPr lang="en-US" baseline="0" dirty="0" smtClean="0"/>
              <a:t>collect full spectrum of document produced by BILC community through </a:t>
            </a:r>
            <a:r>
              <a:rPr lang="en-US" baseline="0" dirty="0" smtClean="0"/>
              <a:t>all 50 great years of  history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4</a:t>
            </a:fld>
            <a:endParaRPr lang="en-US"/>
          </a:p>
        </p:txBody>
      </p:sp>
    </p:spTree>
    <p:extLst>
      <p:ext uri="{BB962C8B-B14F-4D97-AF65-F5344CB8AC3E}">
        <p14:creationId xmlns:p14="http://schemas.microsoft.com/office/powerpoint/2010/main" val="3813744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it is time of some statistical data.</a:t>
            </a:r>
            <a:r>
              <a:rPr lang="en-US" baseline="0" dirty="0" smtClean="0"/>
              <a:t> Most valuable is number of unique visitors for 10 months ( statistic is yearly)</a:t>
            </a:r>
          </a:p>
          <a:p>
            <a:r>
              <a:rPr lang="en-US" baseline="0" dirty="0" smtClean="0"/>
              <a:t>10 thousand hits is a great number</a:t>
            </a:r>
          </a:p>
          <a:p>
            <a:r>
              <a:rPr lang="en-US" baseline="0" dirty="0" smtClean="0"/>
              <a:t>Just bare in mind that if I access BILC site from my office computer 10 times a day it will count as one unique visit for month</a:t>
            </a:r>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5</a:t>
            </a:fld>
            <a:endParaRPr lang="en-US"/>
          </a:p>
        </p:txBody>
      </p:sp>
    </p:spTree>
    <p:extLst>
      <p:ext uri="{BB962C8B-B14F-4D97-AF65-F5344CB8AC3E}">
        <p14:creationId xmlns:p14="http://schemas.microsoft.com/office/powerpoint/2010/main" val="92152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top</a:t>
            </a:r>
            <a:r>
              <a:rPr lang="en-US" baseline="0" dirty="0" smtClean="0"/>
              <a:t> 25 visitor by countries. BG is understandable, but Chinese interest is suspicious. I do not think we need more detailed investigation on this data – all BILC content is public and China also has a right to see it </a:t>
            </a:r>
            <a:r>
              <a:rPr lang="en-US" baseline="0" dirty="0" smtClean="0">
                <a:sym typeface="Wingdings" panose="05000000000000000000" pitchFamily="2" charset="2"/>
              </a:rPr>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6</a:t>
            </a:fld>
            <a:endParaRPr lang="en-US"/>
          </a:p>
        </p:txBody>
      </p:sp>
    </p:spTree>
    <p:extLst>
      <p:ext uri="{BB962C8B-B14F-4D97-AF65-F5344CB8AC3E}">
        <p14:creationId xmlns:p14="http://schemas.microsoft.com/office/powerpoint/2010/main" val="92152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My</a:t>
            </a:r>
            <a:r>
              <a:rPr lang="en-US" sz="1200" kern="1200" baseline="0" dirty="0" smtClean="0">
                <a:solidFill>
                  <a:schemeClr val="tx1"/>
                </a:solidFill>
                <a:effectLst/>
                <a:latin typeface="+mn-lt"/>
                <a:ea typeface="+mn-ea"/>
                <a:cs typeface="+mn-cs"/>
              </a:rPr>
              <a:t> next topic is a nice example of language training cooperation.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July 2016 The English Teaching Faculty Development Workshop (ACT.547.6</a:t>
            </a:r>
            <a:r>
              <a:rPr lang="en-US" sz="1200" kern="1200" dirty="0" smtClean="0">
                <a:solidFill>
                  <a:schemeClr val="tx1"/>
                </a:solidFill>
                <a:effectLst/>
                <a:latin typeface="+mn-lt"/>
                <a:ea typeface="+mn-ea"/>
                <a:cs typeface="+mn-cs"/>
              </a:rPr>
              <a:t>) was </a:t>
            </a:r>
            <a:r>
              <a:rPr lang="en-US" sz="1200" kern="1200" dirty="0" smtClean="0">
                <a:solidFill>
                  <a:schemeClr val="tx1"/>
                </a:solidFill>
                <a:effectLst/>
                <a:latin typeface="+mn-lt"/>
                <a:ea typeface="+mn-ea"/>
                <a:cs typeface="+mn-cs"/>
              </a:rPr>
              <a:t>held for the first time in Bulgaria. Our Foreign Languages Department hosted the event. We are very thankful for being given the chance by ACT and BILC as action authority for the English Teaching Faculty Development Workshop. We want to say thank you to all the people who made it possible to happen and who  supported us .  Special thanks to </a:t>
            </a:r>
            <a:r>
              <a:rPr lang="en-US" sz="1200" kern="1200" dirty="0" err="1" smtClean="0">
                <a:solidFill>
                  <a:schemeClr val="tx1"/>
                </a:solidFill>
                <a:effectLst/>
                <a:latin typeface="+mn-lt"/>
                <a:ea typeface="+mn-ea"/>
                <a:cs typeface="+mn-cs"/>
              </a:rPr>
              <a:t>Ms</a:t>
            </a:r>
            <a:r>
              <a:rPr lang="en-US" sz="1200" kern="1200" dirty="0" smtClean="0">
                <a:solidFill>
                  <a:schemeClr val="tx1"/>
                </a:solidFill>
                <a:effectLst/>
                <a:latin typeface="+mn-lt"/>
                <a:ea typeface="+mn-ea"/>
                <a:cs typeface="+mn-cs"/>
              </a:rPr>
              <a:t> Peggy Garza whose personal contribution to the event, her expertise and experience made all the difference for us. Peggy, we highly appreciate your support.</a:t>
            </a:r>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t>7</a:t>
            </a:fld>
            <a:endParaRPr lang="en-US"/>
          </a:p>
        </p:txBody>
      </p:sp>
    </p:spTree>
    <p:extLst>
      <p:ext uri="{BB962C8B-B14F-4D97-AF65-F5344CB8AC3E}">
        <p14:creationId xmlns:p14="http://schemas.microsoft.com/office/powerpoint/2010/main" val="323579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English Teaching Faculty Development Workshop is designed for experienced  English teachers and familiarizes them with current language teaching methodologies and practices for the military contexts aimed at furthering interoperability for language. In this workshop, participants develop competence in teaching speaking and writing to military students by applying communicative teaching methods in practical learning activities. Eligible for this seminar are English language teachers with at least 2 years of experience teaching military or </a:t>
            </a:r>
            <a:r>
              <a:rPr lang="en-US" sz="1200" kern="1200" dirty="0" err="1" smtClean="0">
                <a:solidFill>
                  <a:schemeClr val="tx1"/>
                </a:solidFill>
                <a:effectLst/>
                <a:latin typeface="+mn-lt"/>
                <a:ea typeface="+mn-ea"/>
                <a:cs typeface="+mn-cs"/>
              </a:rPr>
              <a:t>MoD</a:t>
            </a:r>
            <a:r>
              <a:rPr lang="en-US" sz="1200" kern="1200" dirty="0" smtClean="0">
                <a:solidFill>
                  <a:schemeClr val="tx1"/>
                </a:solidFill>
                <a:effectLst/>
                <a:latin typeface="+mn-lt"/>
                <a:ea typeface="+mn-ea"/>
                <a:cs typeface="+mn-cs"/>
              </a:rPr>
              <a:t> civilian students. They need  sufficient competence in English to actively participate in discussions on professional topics related to language teaching and testing: a minimum of STANAG 6001 SLP 2222.</a:t>
            </a:r>
          </a:p>
          <a:p>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pPr/>
              <a:t>8</a:t>
            </a:fld>
            <a:endParaRPr lang="en-US"/>
          </a:p>
        </p:txBody>
      </p:sp>
    </p:spTree>
    <p:extLst>
      <p:ext uri="{BB962C8B-B14F-4D97-AF65-F5344CB8AC3E}">
        <p14:creationId xmlns:p14="http://schemas.microsoft.com/office/powerpoint/2010/main" val="3813744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workshop can be considered a success  and  the feedback of the participants was quite positive. We also had the pleasure of having the current BILC secretary Ms. Emilia </a:t>
            </a:r>
            <a:r>
              <a:rPr lang="en-US" sz="1200" kern="1200" dirty="0" err="1" smtClean="0">
                <a:solidFill>
                  <a:schemeClr val="tx1"/>
                </a:solidFill>
                <a:effectLst/>
                <a:latin typeface="+mn-lt"/>
                <a:ea typeface="+mn-ea"/>
                <a:cs typeface="+mn-cs"/>
              </a:rPr>
              <a:t>Nesheva</a:t>
            </a:r>
            <a:r>
              <a:rPr lang="en-US" sz="1200" kern="1200" dirty="0" smtClean="0">
                <a:solidFill>
                  <a:schemeClr val="tx1"/>
                </a:solidFill>
                <a:effectLst/>
                <a:latin typeface="+mn-lt"/>
                <a:ea typeface="+mn-ea"/>
                <a:cs typeface="+mn-cs"/>
              </a:rPr>
              <a:t> handing out the certificates  at the graduation. It will be done again very soon in </a:t>
            </a:r>
            <a:r>
              <a:rPr lang="en-US" sz="1200" kern="1200" dirty="0" smtClean="0">
                <a:solidFill>
                  <a:schemeClr val="tx1"/>
                </a:solidFill>
                <a:effectLst/>
                <a:latin typeface="+mn-lt"/>
                <a:ea typeface="+mn-ea"/>
                <a:cs typeface="+mn-cs"/>
              </a:rPr>
              <a:t>Slovenia I hope </a:t>
            </a:r>
            <a:endParaRPr lang="en-US" dirty="0"/>
          </a:p>
        </p:txBody>
      </p:sp>
      <p:sp>
        <p:nvSpPr>
          <p:cNvPr id="4" name="Slide Number Placeholder 3"/>
          <p:cNvSpPr>
            <a:spLocks noGrp="1"/>
          </p:cNvSpPr>
          <p:nvPr>
            <p:ph type="sldNum" sz="quarter" idx="10"/>
          </p:nvPr>
        </p:nvSpPr>
        <p:spPr/>
        <p:txBody>
          <a:bodyPr/>
          <a:lstStyle/>
          <a:p>
            <a:fld id="{3D9621D1-B848-4BFB-B14E-B37FCA4025C7}" type="slidenum">
              <a:rPr lang="en-US" smtClean="0"/>
              <a:pPr/>
              <a:t>9</a:t>
            </a:fld>
            <a:endParaRPr lang="en-US"/>
          </a:p>
        </p:txBody>
      </p:sp>
    </p:spTree>
    <p:extLst>
      <p:ext uri="{BB962C8B-B14F-4D97-AF65-F5344CB8AC3E}">
        <p14:creationId xmlns:p14="http://schemas.microsoft.com/office/powerpoint/2010/main" val="38137440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descr="http://www.natobilc.org/share/images/site/logo1.pn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81000" y="152400"/>
            <a:ext cx="524861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73152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133600"/>
            <a:ext cx="8229600" cy="3992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descr="http://www.natobilc.org/share/images/site/logo1.pn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6200" y="76200"/>
            <a:ext cx="524861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21-Oct-16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p.petkov@nvu.b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ps5kov@yahoo.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BILC site update and </a:t>
            </a:r>
            <a:r>
              <a:rPr lang="en-US" dirty="0" smtClean="0"/>
              <a:t/>
            </a:r>
            <a:br>
              <a:rPr lang="en-US" dirty="0" smtClean="0"/>
            </a:br>
            <a:r>
              <a:rPr lang="en-US" dirty="0" smtClean="0"/>
              <a:t>BILC </a:t>
            </a:r>
            <a:r>
              <a:rPr lang="en-US" dirty="0"/>
              <a:t>FDW in </a:t>
            </a:r>
            <a:r>
              <a:rPr lang="en-US" dirty="0" smtClean="0"/>
              <a:t>Shumen, BGR</a:t>
            </a:r>
            <a:endParaRPr lang="en-US" dirty="0"/>
          </a:p>
        </p:txBody>
      </p:sp>
      <p:sp>
        <p:nvSpPr>
          <p:cNvPr id="3" name="Subtitle 2"/>
          <p:cNvSpPr>
            <a:spLocks noGrp="1"/>
          </p:cNvSpPr>
          <p:nvPr>
            <p:ph type="subTitle" idx="1"/>
          </p:nvPr>
        </p:nvSpPr>
        <p:spPr/>
        <p:txBody>
          <a:bodyPr/>
          <a:lstStyle/>
          <a:p>
            <a:r>
              <a:rPr lang="en-US" dirty="0" smtClean="0"/>
              <a:t>Col. </a:t>
            </a:r>
            <a:r>
              <a:rPr lang="en-US" dirty="0" err="1" smtClean="0"/>
              <a:t>Petko</a:t>
            </a:r>
            <a:r>
              <a:rPr lang="en-US" dirty="0" smtClean="0"/>
              <a:t> </a:t>
            </a:r>
            <a:r>
              <a:rPr lang="en-US" dirty="0" err="1" smtClean="0"/>
              <a:t>Petkov</a:t>
            </a:r>
            <a:endParaRPr lang="en-US" dirty="0" smtClean="0"/>
          </a:p>
          <a:p>
            <a:r>
              <a:rPr lang="en-US" dirty="0" smtClean="0"/>
              <a:t>BILC secretary</a:t>
            </a:r>
            <a:endParaRPr lang="en-US" dirty="0"/>
          </a:p>
        </p:txBody>
      </p:sp>
    </p:spTree>
    <p:extLst>
      <p:ext uri="{BB962C8B-B14F-4D97-AF65-F5344CB8AC3E}">
        <p14:creationId xmlns:p14="http://schemas.microsoft.com/office/powerpoint/2010/main" val="2531394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BILC visit to Ukraine - 2016</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petko\Desktop\Hungary\UKRA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558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5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hlinkClick r:id="rId3"/>
              </a:rPr>
              <a:t>www.natobilc.org</a:t>
            </a:r>
          </a:p>
          <a:p>
            <a:pPr marL="0" indent="0">
              <a:buNone/>
            </a:pPr>
            <a:endParaRPr lang="en-US" dirty="0">
              <a:hlinkClick r:id="rId3"/>
            </a:endParaRPr>
          </a:p>
          <a:p>
            <a:pPr marL="0" indent="0">
              <a:buNone/>
            </a:pPr>
            <a:r>
              <a:rPr lang="en-US" dirty="0" smtClean="0">
                <a:hlinkClick r:id="rId3"/>
              </a:rPr>
              <a:t>p.petkov@nvu.bg</a:t>
            </a:r>
            <a:endParaRPr lang="en-US" dirty="0" smtClean="0"/>
          </a:p>
          <a:p>
            <a:pPr marL="0" indent="0">
              <a:buNone/>
            </a:pPr>
            <a:r>
              <a:rPr lang="en-US" dirty="0" smtClean="0">
                <a:hlinkClick r:id="rId4"/>
              </a:rPr>
              <a:t>ps5kov@yahoo.com</a:t>
            </a:r>
            <a:endParaRPr lang="en-US" dirty="0" smtClean="0"/>
          </a:p>
          <a:p>
            <a:pPr marL="0" indent="0">
              <a:buNone/>
            </a:pPr>
            <a:endParaRPr lang="en-US" dirty="0"/>
          </a:p>
        </p:txBody>
      </p:sp>
    </p:spTree>
    <p:extLst>
      <p:ext uri="{BB962C8B-B14F-4D97-AF65-F5344CB8AC3E}">
        <p14:creationId xmlns:p14="http://schemas.microsoft.com/office/powerpoint/2010/main" val="1722333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conferences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Missing documents /presentations:</a:t>
            </a:r>
          </a:p>
          <a:p>
            <a:pPr marL="0" indent="0">
              <a:buNone/>
            </a:pPr>
            <a:r>
              <a:rPr lang="en-US" dirty="0" smtClean="0"/>
              <a:t>     </a:t>
            </a:r>
            <a:r>
              <a:rPr lang="en-US" dirty="0" smtClean="0">
                <a:solidFill>
                  <a:srgbClr val="FF0000"/>
                </a:solidFill>
              </a:rPr>
              <a:t>2000, 2001, 2002</a:t>
            </a:r>
          </a:p>
          <a:p>
            <a:pPr marL="0" indent="0">
              <a:buNone/>
            </a:pPr>
            <a:r>
              <a:rPr lang="en-US" dirty="0" smtClean="0"/>
              <a:t>Only National Reports, No presentations:</a:t>
            </a:r>
          </a:p>
          <a:p>
            <a:pPr marL="0" indent="0">
              <a:buNone/>
            </a:pPr>
            <a:r>
              <a:rPr lang="en-US" dirty="0" smtClean="0"/>
              <a:t>    2003, 2004</a:t>
            </a:r>
          </a:p>
          <a:p>
            <a:pPr marL="0" indent="0">
              <a:buNone/>
            </a:pPr>
            <a:r>
              <a:rPr lang="en-US" dirty="0" smtClean="0"/>
              <a:t>Mixed presentations, national reports:</a:t>
            </a:r>
          </a:p>
          <a:p>
            <a:pPr marL="0" indent="0">
              <a:buNone/>
            </a:pPr>
            <a:r>
              <a:rPr lang="en-US" dirty="0"/>
              <a:t> </a:t>
            </a:r>
            <a:r>
              <a:rPr lang="en-US" dirty="0" smtClean="0"/>
              <a:t>  2005, 2006</a:t>
            </a:r>
          </a:p>
          <a:p>
            <a:pPr marL="0" indent="0">
              <a:buNone/>
            </a:pPr>
            <a:r>
              <a:rPr lang="en-US" dirty="0" smtClean="0"/>
              <a:t>Conference Pictures: </a:t>
            </a:r>
            <a:endParaRPr lang="en-US" dirty="0"/>
          </a:p>
        </p:txBody>
      </p:sp>
    </p:spTree>
    <p:extLst>
      <p:ext uri="{BB962C8B-B14F-4D97-AF65-F5344CB8AC3E}">
        <p14:creationId xmlns:p14="http://schemas.microsoft.com/office/powerpoint/2010/main" val="2382317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 seminars</a:t>
            </a:r>
            <a:endParaRPr lang="en-US" dirty="0"/>
          </a:p>
        </p:txBody>
      </p:sp>
      <p:pic>
        <p:nvPicPr>
          <p:cNvPr id="1026" name="Picture 2" descr="C:\Users\Petko\Desktop\Hungary\exa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9407236" cy="387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42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 – workshops</a:t>
            </a:r>
            <a:br>
              <a:rPr lang="en-US" dirty="0" smtClean="0"/>
            </a:br>
            <a:endParaRPr lang="en-US" dirty="0"/>
          </a:p>
        </p:txBody>
      </p:sp>
      <p:sp>
        <p:nvSpPr>
          <p:cNvPr id="4" name="Content Placeholder 3"/>
          <p:cNvSpPr>
            <a:spLocks noGrp="1"/>
          </p:cNvSpPr>
          <p:nvPr>
            <p:ph idx="1"/>
          </p:nvPr>
        </p:nvSpPr>
        <p:spPr>
          <a:xfrm>
            <a:off x="457200" y="2133600"/>
            <a:ext cx="2667000" cy="3992563"/>
          </a:xfrm>
        </p:spPr>
        <p:txBody>
          <a:bodyPr/>
          <a:lstStyle/>
          <a:p>
            <a:r>
              <a:rPr lang="en-US" dirty="0" smtClean="0"/>
              <a:t>Only workshop materials after 2012 available </a:t>
            </a:r>
          </a:p>
          <a:p>
            <a:endParaRPr lang="en-US" dirty="0"/>
          </a:p>
        </p:txBody>
      </p:sp>
      <p:pic>
        <p:nvPicPr>
          <p:cNvPr id="1026" name="Picture 2" descr="C:\Users\petko\Desktop\Hungary\CD.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82" y="2028486"/>
            <a:ext cx="5268118" cy="395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1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lstStyle/>
          <a:p>
            <a:r>
              <a:rPr lang="en-US" dirty="0" smtClean="0"/>
              <a:t>Statistics </a:t>
            </a:r>
            <a:endParaRPr lang="en-US" dirty="0"/>
          </a:p>
        </p:txBody>
      </p:sp>
      <p:pic>
        <p:nvPicPr>
          <p:cNvPr id="1026" name="Picture 2" descr="C:\Users\petko\Desktop\Hungary\monthl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814" y="1295400"/>
            <a:ext cx="8532186" cy="538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13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315200" cy="1143000"/>
          </a:xfrm>
        </p:spPr>
        <p:txBody>
          <a:bodyPr/>
          <a:lstStyle/>
          <a:p>
            <a:r>
              <a:rPr lang="en-US" dirty="0" smtClean="0"/>
              <a:t>Statistics </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petko\Desktop\Hungary\visi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78012"/>
            <a:ext cx="8534401" cy="474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38400"/>
            <a:ext cx="7772400" cy="147002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ACT.547.6</a:t>
            </a:r>
            <a:r>
              <a:rPr lang="en-US" dirty="0"/>
              <a:t/>
            </a:r>
            <a:br>
              <a:rPr lang="en-US" dirty="0"/>
            </a:br>
            <a:r>
              <a:rPr lang="en-US" dirty="0"/>
              <a:t>English Teaching Faculty Development Workshop </a:t>
            </a:r>
            <a:br>
              <a:rPr lang="en-US" dirty="0"/>
            </a:br>
            <a:r>
              <a:rPr lang="en-US" dirty="0"/>
              <a:t>12-21 July </a:t>
            </a:r>
            <a:r>
              <a:rPr lang="en-US" dirty="0" smtClean="0"/>
              <a:t>2016</a:t>
            </a:r>
            <a:r>
              <a:rPr lang="en-US" dirty="0"/>
              <a:t/>
            </a:r>
            <a:br>
              <a:rPr lang="en-US" dirty="0"/>
            </a:br>
            <a:r>
              <a:rPr lang="en-US" dirty="0" smtClean="0"/>
              <a:t>Foreign Languages Department</a:t>
            </a:r>
            <a:r>
              <a:rPr lang="en-US" dirty="0"/>
              <a:t/>
            </a:r>
            <a:br>
              <a:rPr lang="en-US" dirty="0"/>
            </a:br>
            <a:r>
              <a:rPr lang="en-US" dirty="0"/>
              <a:t/>
            </a:r>
            <a:br>
              <a:rPr lang="en-US" dirty="0"/>
            </a:br>
            <a:r>
              <a:rPr lang="en-US" dirty="0" smtClean="0"/>
              <a:t/>
            </a:r>
            <a:br>
              <a:rPr lang="en-US" dirty="0" smtClean="0"/>
            </a:br>
            <a:r>
              <a:rPr lang="en-US" sz="5300" dirty="0" smtClean="0"/>
              <a:t>BILC </a:t>
            </a:r>
            <a:r>
              <a:rPr lang="en-US" sz="5300" dirty="0"/>
              <a:t>FDW in </a:t>
            </a:r>
            <a:r>
              <a:rPr lang="en-US" sz="5300" dirty="0" smtClean="0"/>
              <a:t>Shumen, BGR</a:t>
            </a:r>
            <a:endParaRPr lang="en-US" sz="5300" dirty="0"/>
          </a:p>
        </p:txBody>
      </p:sp>
      <p:sp>
        <p:nvSpPr>
          <p:cNvPr id="3" name="Subtitle 2"/>
          <p:cNvSpPr>
            <a:spLocks noGrp="1"/>
          </p:cNvSpPr>
          <p:nvPr>
            <p:ph type="subTitle" idx="1"/>
          </p:nvPr>
        </p:nvSpPr>
        <p:spPr>
          <a:xfrm flipV="1">
            <a:off x="1600200" y="4952998"/>
            <a:ext cx="6400800" cy="304801"/>
          </a:xfrm>
        </p:spPr>
        <p:txBody>
          <a:bodyPr>
            <a:normAutofit fontScale="47500" lnSpcReduction="20000"/>
          </a:bodyPr>
          <a:lstStyle/>
          <a:p>
            <a:endParaRPr lang="en-US" dirty="0"/>
          </a:p>
        </p:txBody>
      </p:sp>
    </p:spTree>
    <p:extLst>
      <p:ext uri="{BB962C8B-B14F-4D97-AF65-F5344CB8AC3E}">
        <p14:creationId xmlns:p14="http://schemas.microsoft.com/office/powerpoint/2010/main" val="261476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BILC FDW in Bulgaria</a:t>
            </a:r>
            <a:endParaRPr lang="en-US" dirty="0"/>
          </a:p>
        </p:txBody>
      </p:sp>
      <p:pic>
        <p:nvPicPr>
          <p:cNvPr id="1026" name="Picture 2" descr="K:\New folder\IMG_6044.JPG"/>
          <p:cNvPicPr>
            <a:picLocks noGrp="1" noChangeAspect="1" noChangeArrowheads="1"/>
          </p:cNvPicPr>
          <p:nvPr>
            <p:ph idx="1"/>
          </p:nvPr>
        </p:nvPicPr>
        <p:blipFill>
          <a:blip r:embed="rId3" cstate="print"/>
          <a:srcRect/>
          <a:stretch>
            <a:fillRect/>
          </a:stretch>
        </p:blipFill>
        <p:spPr bwMode="auto">
          <a:xfrm>
            <a:off x="1910291" y="2133600"/>
            <a:ext cx="5323417" cy="3992563"/>
          </a:xfrm>
          <a:prstGeom prst="rect">
            <a:avLst/>
          </a:prstGeom>
          <a:noFill/>
        </p:spPr>
      </p:pic>
    </p:spTree>
    <p:extLst>
      <p:ext uri="{BB962C8B-B14F-4D97-AF65-F5344CB8AC3E}">
        <p14:creationId xmlns:p14="http://schemas.microsoft.com/office/powerpoint/2010/main" val="267353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BILC FDW in Bulgaria</a:t>
            </a:r>
            <a:endParaRPr lang="en-US" dirty="0"/>
          </a:p>
        </p:txBody>
      </p:sp>
      <p:pic>
        <p:nvPicPr>
          <p:cNvPr id="2050" name="Picture 2" descr="K:\New folder\print_20x30_19.7.16.jpg"/>
          <p:cNvPicPr>
            <a:picLocks noGrp="1" noChangeAspect="1" noChangeArrowheads="1"/>
          </p:cNvPicPr>
          <p:nvPr>
            <p:ph idx="1"/>
          </p:nvPr>
        </p:nvPicPr>
        <p:blipFill>
          <a:blip r:embed="rId3" cstate="print"/>
          <a:srcRect/>
          <a:stretch>
            <a:fillRect/>
          </a:stretch>
        </p:blipFill>
        <p:spPr bwMode="auto">
          <a:xfrm>
            <a:off x="1857356" y="2285992"/>
            <a:ext cx="5898937" cy="3992563"/>
          </a:xfrm>
          <a:prstGeom prst="rect">
            <a:avLst/>
          </a:prstGeom>
          <a:noFill/>
        </p:spPr>
      </p:pic>
    </p:spTree>
    <p:extLst>
      <p:ext uri="{BB962C8B-B14F-4D97-AF65-F5344CB8AC3E}">
        <p14:creationId xmlns:p14="http://schemas.microsoft.com/office/powerpoint/2010/main" val="84880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988</Words>
  <Application>Microsoft Office PowerPoint</Application>
  <PresentationFormat>On-screen Show (4:3)</PresentationFormat>
  <Paragraphs>72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BILC site update and  BILC FDW in Shumen, BGR</vt:lpstr>
      <vt:lpstr>Content - conferences</vt:lpstr>
      <vt:lpstr>Content - seminars</vt:lpstr>
      <vt:lpstr>Content – workshops </vt:lpstr>
      <vt:lpstr>Statistics </vt:lpstr>
      <vt:lpstr>Statistics </vt:lpstr>
      <vt:lpstr>   ACT.547.6 English Teaching Faculty Development Workshop  12-21 July 2016 Foreign Languages Department   BILC FDW in Shumen, BGR</vt:lpstr>
      <vt:lpstr>BILC FDW in Bulgaria</vt:lpstr>
      <vt:lpstr>BILC FDW in Bulgaria</vt:lpstr>
      <vt:lpstr>BILC visit to Ukraine - 2016</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BILC site update and  BILC FDW in Shumen, BGR</dc:title>
  <dc:creator>petko</dc:creator>
  <cp:lastModifiedBy>User of World</cp:lastModifiedBy>
  <cp:revision>22</cp:revision>
  <dcterms:created xsi:type="dcterms:W3CDTF">2006-08-16T00:00:00Z</dcterms:created>
  <dcterms:modified xsi:type="dcterms:W3CDTF">2016-10-21T17:38:00Z</dcterms:modified>
</cp:coreProperties>
</file>