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4"/>
    <p:sldMasterId id="2147483674" r:id="rId5"/>
  </p:sldMasterIdLst>
  <p:notesMasterIdLst>
    <p:notesMasterId r:id="rId23"/>
  </p:notesMasterIdLst>
  <p:handoutMasterIdLst>
    <p:handoutMasterId r:id="rId24"/>
  </p:handoutMasterIdLst>
  <p:sldIdLst>
    <p:sldId id="559" r:id="rId6"/>
    <p:sldId id="741" r:id="rId7"/>
    <p:sldId id="742" r:id="rId8"/>
    <p:sldId id="757" r:id="rId9"/>
    <p:sldId id="743" r:id="rId10"/>
    <p:sldId id="744" r:id="rId11"/>
    <p:sldId id="756" r:id="rId12"/>
    <p:sldId id="766" r:id="rId13"/>
    <p:sldId id="755" r:id="rId14"/>
    <p:sldId id="746" r:id="rId15"/>
    <p:sldId id="745" r:id="rId16"/>
    <p:sldId id="764" r:id="rId17"/>
    <p:sldId id="758" r:id="rId18"/>
    <p:sldId id="767" r:id="rId19"/>
    <p:sldId id="770" r:id="rId20"/>
    <p:sldId id="762" r:id="rId21"/>
    <p:sldId id="768" r:id="rId22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200"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200"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200"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200"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C4C4C4"/>
    <a:srgbClr val="C5C5C5"/>
    <a:srgbClr val="CBCBCB"/>
    <a:srgbClr val="0000FF"/>
    <a:srgbClr val="ABF3AE"/>
    <a:srgbClr val="A3ECFB"/>
    <a:srgbClr val="EBF6A8"/>
    <a:srgbClr val="BBE0E3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591" autoAdjust="0"/>
    <p:restoredTop sz="98906" autoAdjust="0"/>
  </p:normalViewPr>
  <p:slideViewPr>
    <p:cSldViewPr>
      <p:cViewPr>
        <p:scale>
          <a:sx n="117" d="100"/>
          <a:sy n="117" d="100"/>
        </p:scale>
        <p:origin x="2352" y="72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>
        <p:scale>
          <a:sx n="75" d="100"/>
          <a:sy n="75" d="100"/>
        </p:scale>
        <p:origin x="-1284" y="144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9109" cy="46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293" y="0"/>
            <a:ext cx="3039108" cy="46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740"/>
            <a:ext cx="3039109" cy="464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293" y="8831740"/>
            <a:ext cx="3039108" cy="464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7B0D333B-5EAE-4B47-BE35-D0F0E17F670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0054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9109" cy="46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293" y="0"/>
            <a:ext cx="3039108" cy="46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354" y="4416663"/>
            <a:ext cx="5139692" cy="4183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740"/>
            <a:ext cx="3039109" cy="464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293" y="8831740"/>
            <a:ext cx="3039108" cy="464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F2C2AEC0-63E6-4F60-8290-C501966ECF4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80431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058" indent="-285407"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1628" indent="-228326"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598280" indent="-228326"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4931" indent="-228326"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1582" indent="-228326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68234" indent="-228326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4885" indent="-228326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1537" indent="-228326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9C24CAC-AC16-4382-86B2-914445869A3D}" type="slidenum">
              <a:rPr lang="en-CA" sz="1200" b="0"/>
              <a:pPr/>
              <a:t>1</a:t>
            </a:fld>
            <a:endParaRPr lang="en-CA" sz="1200" b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46613" cy="3484563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CA" b="1" i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Annex B</a:t>
            </a:r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3AA47-32E8-4CB6-B5D1-A4E6D13BD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821883" y="489857"/>
            <a:ext cx="3406895" cy="307777"/>
          </a:xfrm>
          <a:prstGeom prst="rect">
            <a:avLst/>
          </a:prstGeom>
          <a:solidFill>
            <a:srgbClr val="C4C4C4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sz="1400" dirty="0" smtClean="0">
                <a:solidFill>
                  <a:srgbClr val="4D4D4D"/>
                </a:solidFill>
              </a:rPr>
              <a:t>MILITARY PERSONNEL GENERATION</a:t>
            </a:r>
            <a:endParaRPr lang="en-CA" sz="1400" dirty="0">
              <a:solidFill>
                <a:srgbClr val="4D4D4D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851400" y="489857"/>
            <a:ext cx="3734227" cy="307777"/>
          </a:xfrm>
          <a:prstGeom prst="rect">
            <a:avLst/>
          </a:prstGeom>
          <a:solidFill>
            <a:srgbClr val="C4C4C4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sz="1400" dirty="0" smtClean="0">
                <a:solidFill>
                  <a:srgbClr val="4D4D4D"/>
                </a:solidFill>
              </a:rPr>
              <a:t>GÉNÉRATION du PERSONNEL MILITAIRE</a:t>
            </a:r>
            <a:endParaRPr lang="en-CA" sz="1400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385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Annex B</a:t>
            </a:r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A8268-0185-4468-A313-01F19EBDC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824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"/>
            <a:ext cx="2057400" cy="4724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19800" cy="4724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Annex B</a:t>
            </a:r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3572B-3E65-4BAB-9F8B-0093396D1D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55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668ED-C5DC-4B8E-9644-94DF98415DC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931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805BE-8106-4A26-8812-F6D19C4010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501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F1AF1-DEA8-4C0E-A9E0-654DB508D1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47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38100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295400"/>
            <a:ext cx="38100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2C766-790A-4F81-A7A0-43AAA8CD55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506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D8FF2-21F1-414E-9230-F5A4FFC0B51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588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F850D-BDFE-488B-B4D4-3868A085A6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3338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A3387-6FF0-438D-B408-10F748CEE0D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8956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5FD84-8244-4656-AD33-D7F98C27215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037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Annex B</a:t>
            </a:r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FB970-F628-4BF3-83B1-B59582BC18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438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E5013-62ED-4C9A-A6BE-93C47A0AA6E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6770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61706-20D7-4229-A17A-AD9A464C0B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109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"/>
            <a:ext cx="2057400" cy="4724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19800" cy="4724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40166-A12D-4EA6-9C51-D8315D9C0D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758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Annex B</a:t>
            </a:r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B775D-3D6E-4080-B004-BA9D6D3126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44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38100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295400"/>
            <a:ext cx="38100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Annex B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FC92F-0424-4D75-B005-A4E20A7D84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539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Annex B</a:t>
            </a:r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343DD-8571-4311-AEBA-7AE3549A6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20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Annex B</a:t>
            </a:r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A8F67-A5CB-4F8A-B2F3-C3B2437E2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37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Annex B</a:t>
            </a:r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99EBB-E538-4D7E-896D-5E6BBC38F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823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Annex B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8F52D-4117-4255-AA15-79BAE71606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259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Annex B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3BAE3-9D0C-4E97-B1FA-F5448B379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530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9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4752_ppt_title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7772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pPr>
              <a:defRPr/>
            </a:pPr>
            <a:r>
              <a:rPr lang="en-CA"/>
              <a:t>Annex B</a:t>
            </a:r>
          </a:p>
        </p:txBody>
      </p:sp>
      <p:sp>
        <p:nvSpPr>
          <p:cNvPr id="9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fld id="{1C805C5D-FA2D-4C75-B68D-C7A6E117F3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0" y="1066800"/>
            <a:ext cx="9144000" cy="1371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12" name="Picture 8" descr="C:\Users\dionne.jb\Desktop\RMCSJ_best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215" y="1262062"/>
            <a:ext cx="1254125" cy="94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9" descr="C:\Users\dionne.jb\Desktop\CFRG_best.jpg"/>
          <p:cNvPicPr>
            <a:picLocks noChangeAspect="1" noChangeArrowheads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4041"/>
          <a:stretch/>
        </p:blipFill>
        <p:spPr bwMode="auto">
          <a:xfrm>
            <a:off x="219075" y="1262062"/>
            <a:ext cx="923925" cy="981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24"/>
          <a:stretch/>
        </p:blipFill>
        <p:spPr bwMode="auto">
          <a:xfrm>
            <a:off x="4012648" y="1262062"/>
            <a:ext cx="1198149" cy="941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0" descr="C:\Users\dionne.jb\Desktop\RMC-Best.jpg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105" y="1262062"/>
            <a:ext cx="998539" cy="94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1" descr="C:\Users\dionne.jb\Desktop\CFC-best.jpg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952" y="1262062"/>
            <a:ext cx="1242941" cy="94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2" descr="C:\Users\dionne.jb\Desktop\Untitled2.jpg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262062"/>
            <a:ext cx="1219200" cy="94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3" descr="O:\03 - COMMON\00 - COMD GP\03 - FPAO\photo images\RMClast.jpg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308" y="1262062"/>
            <a:ext cx="1371599" cy="936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4545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45454"/>
          </a:solidFill>
          <a:latin typeface="Arial Bold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45454"/>
          </a:solidFill>
          <a:latin typeface="Arial Bold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45454"/>
          </a:solidFill>
          <a:latin typeface="Arial Bold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45454"/>
          </a:solidFill>
          <a:latin typeface="Arial Bold" pitchFamily="34" charset="0"/>
          <a:ea typeface="ＭＳ Ｐゴシック" pitchFamily="34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45454"/>
          </a:solidFill>
          <a:latin typeface="Arial Bold" pitchFamily="34" charset="0"/>
          <a:ea typeface="ＭＳ Ｐゴシック" pitchFamily="34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45454"/>
          </a:solidFill>
          <a:latin typeface="Arial Bold" pitchFamily="34" charset="0"/>
          <a:ea typeface="ＭＳ Ｐゴシック" pitchFamily="34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45454"/>
          </a:solidFill>
          <a:latin typeface="Arial Bold" pitchFamily="34" charset="0"/>
          <a:ea typeface="ＭＳ Ｐゴシック" pitchFamily="34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45454"/>
          </a:solidFill>
          <a:latin typeface="Arial Bold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tabLst>
          <a:tab pos="912813" algn="l"/>
          <a:tab pos="1427163" algn="l"/>
        </a:tabLst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228600" algn="l" rtl="0" eaLnBrk="0" fontAlgn="base" hangingPunct="0">
        <a:spcBef>
          <a:spcPct val="20000"/>
        </a:spcBef>
        <a:spcAft>
          <a:spcPct val="0"/>
        </a:spcAft>
        <a:buClr>
          <a:srgbClr val="880212"/>
        </a:buClr>
        <a:buFont typeface="Times" charset="0"/>
        <a:buChar char="•"/>
        <a:tabLst>
          <a:tab pos="912813" algn="l"/>
          <a:tab pos="1427163" algn="l"/>
        </a:tabLst>
        <a:defRPr sz="2000">
          <a:solidFill>
            <a:schemeClr val="tx1"/>
          </a:solidFill>
          <a:latin typeface="+mn-lt"/>
          <a:ea typeface="+mn-ea"/>
        </a:defRPr>
      </a:lvl2pPr>
      <a:lvl3pPr marL="969963" indent="-228600" algn="l" rtl="0" eaLnBrk="0" fontAlgn="base" hangingPunct="0">
        <a:spcBef>
          <a:spcPct val="20000"/>
        </a:spcBef>
        <a:spcAft>
          <a:spcPct val="0"/>
        </a:spcAft>
        <a:buChar char="•"/>
        <a:tabLst>
          <a:tab pos="912813" algn="l"/>
          <a:tab pos="1427163" algn="l"/>
        </a:tabLst>
        <a:defRPr>
          <a:solidFill>
            <a:schemeClr val="tx1"/>
          </a:solidFill>
          <a:latin typeface="+mn-lt"/>
          <a:ea typeface="+mn-ea"/>
        </a:defRPr>
      </a:lvl3pPr>
      <a:lvl4pPr marL="1484313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912813" algn="l"/>
          <a:tab pos="1427163" algn="l"/>
        </a:tabLst>
        <a:defRPr i="1">
          <a:solidFill>
            <a:schemeClr val="tx1"/>
          </a:solidFill>
          <a:latin typeface="+mn-lt"/>
          <a:ea typeface="+mn-ea"/>
        </a:defRPr>
      </a:lvl4pPr>
      <a:lvl5pPr marL="1997075" indent="-168275" algn="l" rtl="0" eaLnBrk="0" fontAlgn="base" hangingPunct="0">
        <a:spcBef>
          <a:spcPct val="20000"/>
        </a:spcBef>
        <a:spcAft>
          <a:spcPct val="0"/>
        </a:spcAft>
        <a:buChar char="»"/>
        <a:tabLst>
          <a:tab pos="912813" algn="l"/>
          <a:tab pos="1427163" algn="l"/>
        </a:tabLst>
        <a:defRPr sz="1400">
          <a:solidFill>
            <a:schemeClr val="tx1"/>
          </a:solidFill>
          <a:latin typeface="+mn-lt"/>
          <a:ea typeface="+mn-ea"/>
        </a:defRPr>
      </a:lvl5pPr>
      <a:lvl6pPr marL="2454275" indent="-168275" algn="l" rtl="0" eaLnBrk="0" fontAlgn="base" hangingPunct="0">
        <a:spcBef>
          <a:spcPct val="20000"/>
        </a:spcBef>
        <a:spcAft>
          <a:spcPct val="0"/>
        </a:spcAft>
        <a:buChar char="»"/>
        <a:tabLst>
          <a:tab pos="912813" algn="l"/>
          <a:tab pos="1427163" algn="l"/>
        </a:tabLst>
        <a:defRPr sz="1400">
          <a:solidFill>
            <a:schemeClr val="tx1"/>
          </a:solidFill>
          <a:latin typeface="+mn-lt"/>
          <a:ea typeface="+mn-ea"/>
        </a:defRPr>
      </a:lvl6pPr>
      <a:lvl7pPr marL="2911475" indent="-168275" algn="l" rtl="0" eaLnBrk="0" fontAlgn="base" hangingPunct="0">
        <a:spcBef>
          <a:spcPct val="20000"/>
        </a:spcBef>
        <a:spcAft>
          <a:spcPct val="0"/>
        </a:spcAft>
        <a:buChar char="»"/>
        <a:tabLst>
          <a:tab pos="912813" algn="l"/>
          <a:tab pos="1427163" algn="l"/>
        </a:tabLst>
        <a:defRPr sz="1400">
          <a:solidFill>
            <a:schemeClr val="tx1"/>
          </a:solidFill>
          <a:latin typeface="+mn-lt"/>
          <a:ea typeface="+mn-ea"/>
        </a:defRPr>
      </a:lvl7pPr>
      <a:lvl8pPr marL="3368675" indent="-168275" algn="l" rtl="0" eaLnBrk="0" fontAlgn="base" hangingPunct="0">
        <a:spcBef>
          <a:spcPct val="20000"/>
        </a:spcBef>
        <a:spcAft>
          <a:spcPct val="0"/>
        </a:spcAft>
        <a:buChar char="»"/>
        <a:tabLst>
          <a:tab pos="912813" algn="l"/>
          <a:tab pos="1427163" algn="l"/>
        </a:tabLst>
        <a:defRPr sz="1400">
          <a:solidFill>
            <a:schemeClr val="tx1"/>
          </a:solidFill>
          <a:latin typeface="+mn-lt"/>
          <a:ea typeface="+mn-ea"/>
        </a:defRPr>
      </a:lvl8pPr>
      <a:lvl9pPr marL="3825875" indent="-168275" algn="l" rtl="0" eaLnBrk="0" fontAlgn="base" hangingPunct="0">
        <a:spcBef>
          <a:spcPct val="20000"/>
        </a:spcBef>
        <a:spcAft>
          <a:spcPct val="0"/>
        </a:spcAft>
        <a:buChar char="»"/>
        <a:tabLst>
          <a:tab pos="912813" algn="l"/>
          <a:tab pos="1427163" algn="l"/>
        </a:tabLst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7772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53415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69B48A58-C655-4C70-B3F6-9D5AE28EBB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Line 11"/>
          <p:cNvSpPr>
            <a:spLocks noChangeShapeType="1"/>
          </p:cNvSpPr>
          <p:nvPr userDrawn="1"/>
        </p:nvSpPr>
        <p:spPr bwMode="auto">
          <a:xfrm>
            <a:off x="533400" y="990600"/>
            <a:ext cx="8148638" cy="1588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4205288" y="6477000"/>
            <a:ext cx="757237" cy="11191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CA" smtClean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866" y="6501130"/>
            <a:ext cx="5269705" cy="35687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 bwMode="auto">
          <a:xfrm>
            <a:off x="0" y="6464411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3566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4545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45454"/>
          </a:solidFill>
          <a:latin typeface="Helvetica Light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45454"/>
          </a:solidFill>
          <a:latin typeface="Helvetica Light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45454"/>
          </a:solidFill>
          <a:latin typeface="Helvetica Light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45454"/>
          </a:solidFill>
          <a:latin typeface="Helvetica Light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545454"/>
          </a:solidFill>
          <a:latin typeface="Helvetica Light" charset="0"/>
          <a:ea typeface="ＭＳ Ｐゴシック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545454"/>
          </a:solidFill>
          <a:latin typeface="Helvetica Light" charset="0"/>
          <a:ea typeface="ＭＳ Ｐゴシック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545454"/>
          </a:solidFill>
          <a:latin typeface="Helvetica Light" charset="0"/>
          <a:ea typeface="ＭＳ Ｐゴシック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545454"/>
          </a:solidFill>
          <a:latin typeface="Helvetica Light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tabLst>
          <a:tab pos="912813" algn="l"/>
          <a:tab pos="1427163" algn="l"/>
        </a:tabLst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228600" algn="l" rtl="0" eaLnBrk="0" fontAlgn="base" hangingPunct="0">
        <a:spcBef>
          <a:spcPct val="20000"/>
        </a:spcBef>
        <a:spcAft>
          <a:spcPct val="0"/>
        </a:spcAft>
        <a:buClr>
          <a:srgbClr val="880212"/>
        </a:buClr>
        <a:buFont typeface="Times" charset="0"/>
        <a:buChar char="•"/>
        <a:tabLst>
          <a:tab pos="912813" algn="l"/>
          <a:tab pos="1427163" algn="l"/>
        </a:tabLst>
        <a:defRPr sz="2000">
          <a:solidFill>
            <a:schemeClr val="tx1"/>
          </a:solidFill>
          <a:latin typeface="+mn-lt"/>
          <a:ea typeface="+mn-ea"/>
        </a:defRPr>
      </a:lvl2pPr>
      <a:lvl3pPr marL="969963" indent="-228600" algn="l" rtl="0" eaLnBrk="0" fontAlgn="base" hangingPunct="0">
        <a:spcBef>
          <a:spcPct val="20000"/>
        </a:spcBef>
        <a:spcAft>
          <a:spcPct val="0"/>
        </a:spcAft>
        <a:buChar char="•"/>
        <a:tabLst>
          <a:tab pos="912813" algn="l"/>
          <a:tab pos="1427163" algn="l"/>
        </a:tabLst>
        <a:defRPr>
          <a:solidFill>
            <a:schemeClr val="tx1"/>
          </a:solidFill>
          <a:latin typeface="+mn-lt"/>
          <a:ea typeface="+mn-ea"/>
        </a:defRPr>
      </a:lvl3pPr>
      <a:lvl4pPr marL="1484313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912813" algn="l"/>
          <a:tab pos="1427163" algn="l"/>
        </a:tabLst>
        <a:defRPr i="1">
          <a:solidFill>
            <a:schemeClr val="tx1"/>
          </a:solidFill>
          <a:latin typeface="+mn-lt"/>
          <a:ea typeface="+mn-ea"/>
        </a:defRPr>
      </a:lvl4pPr>
      <a:lvl5pPr marL="1997075" indent="-168275" algn="l" rtl="0" eaLnBrk="0" fontAlgn="base" hangingPunct="0">
        <a:spcBef>
          <a:spcPct val="20000"/>
        </a:spcBef>
        <a:spcAft>
          <a:spcPct val="0"/>
        </a:spcAft>
        <a:buChar char="»"/>
        <a:tabLst>
          <a:tab pos="912813" algn="l"/>
          <a:tab pos="1427163" algn="l"/>
        </a:tabLst>
        <a:defRPr sz="1400">
          <a:solidFill>
            <a:schemeClr val="tx1"/>
          </a:solidFill>
          <a:latin typeface="+mn-lt"/>
          <a:ea typeface="+mn-ea"/>
        </a:defRPr>
      </a:lvl5pPr>
      <a:lvl6pPr marL="2454275" indent="-168275" algn="l" rtl="0" fontAlgn="base">
        <a:spcBef>
          <a:spcPct val="20000"/>
        </a:spcBef>
        <a:spcAft>
          <a:spcPct val="0"/>
        </a:spcAft>
        <a:buChar char="»"/>
        <a:tabLst>
          <a:tab pos="912813" algn="l"/>
          <a:tab pos="1427163" algn="l"/>
        </a:tabLst>
        <a:defRPr sz="1400">
          <a:solidFill>
            <a:schemeClr val="tx1"/>
          </a:solidFill>
          <a:latin typeface="+mn-lt"/>
          <a:ea typeface="+mn-ea"/>
        </a:defRPr>
      </a:lvl6pPr>
      <a:lvl7pPr marL="2911475" indent="-168275" algn="l" rtl="0" fontAlgn="base">
        <a:spcBef>
          <a:spcPct val="20000"/>
        </a:spcBef>
        <a:spcAft>
          <a:spcPct val="0"/>
        </a:spcAft>
        <a:buChar char="»"/>
        <a:tabLst>
          <a:tab pos="912813" algn="l"/>
          <a:tab pos="1427163" algn="l"/>
        </a:tabLst>
        <a:defRPr sz="1400">
          <a:solidFill>
            <a:schemeClr val="tx1"/>
          </a:solidFill>
          <a:latin typeface="+mn-lt"/>
          <a:ea typeface="+mn-ea"/>
        </a:defRPr>
      </a:lvl7pPr>
      <a:lvl8pPr marL="3368675" indent="-168275" algn="l" rtl="0" fontAlgn="base">
        <a:spcBef>
          <a:spcPct val="20000"/>
        </a:spcBef>
        <a:spcAft>
          <a:spcPct val="0"/>
        </a:spcAft>
        <a:buChar char="»"/>
        <a:tabLst>
          <a:tab pos="912813" algn="l"/>
          <a:tab pos="1427163" algn="l"/>
        </a:tabLst>
        <a:defRPr sz="1400">
          <a:solidFill>
            <a:schemeClr val="tx1"/>
          </a:solidFill>
          <a:latin typeface="+mn-lt"/>
          <a:ea typeface="+mn-ea"/>
        </a:defRPr>
      </a:lvl8pPr>
      <a:lvl9pPr marL="3825875" indent="-168275" algn="l" rtl="0" fontAlgn="base">
        <a:spcBef>
          <a:spcPct val="20000"/>
        </a:spcBef>
        <a:spcAft>
          <a:spcPct val="0"/>
        </a:spcAft>
        <a:buChar char="»"/>
        <a:tabLst>
          <a:tab pos="912813" algn="l"/>
          <a:tab pos="1427163" algn="l"/>
        </a:tabLst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5289EE-B98B-490F-ACAA-0B214CB57A1E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90800"/>
            <a:ext cx="9144000" cy="1600200"/>
          </a:xfrm>
        </p:spPr>
        <p:txBody>
          <a:bodyPr/>
          <a:lstStyle/>
          <a:p>
            <a:pPr algn="ctr"/>
            <a:r>
              <a:rPr lang="en-CA" sz="900" b="1" dirty="0"/>
              <a:t>BILC  Testing Workshop</a:t>
            </a:r>
            <a:br>
              <a:rPr lang="en-CA" sz="900" b="1" dirty="0"/>
            </a:br>
            <a:r>
              <a:rPr lang="en-CA" sz="900" b="1" dirty="0"/>
              <a:t>Brno, Czech Republic</a:t>
            </a:r>
            <a:br>
              <a:rPr lang="en-CA" sz="900" b="1" dirty="0"/>
            </a:br>
            <a:r>
              <a:rPr lang="en-CA" sz="900" b="1" dirty="0"/>
              <a:t>September 6-8, </a:t>
            </a:r>
            <a:r>
              <a:rPr lang="en-CA" sz="900" b="1" dirty="0" smtClean="0"/>
              <a:t>2016</a:t>
            </a:r>
            <a:br>
              <a:rPr lang="en-CA" sz="900" b="1" dirty="0" smtClean="0"/>
            </a:br>
            <a:r>
              <a:rPr lang="en-CA" sz="900" b="1" dirty="0"/>
              <a:t/>
            </a:r>
            <a:br>
              <a:rPr lang="en-CA" sz="900" b="1" dirty="0"/>
            </a:br>
            <a:r>
              <a:rPr lang="en-CA" sz="4000" dirty="0" smtClean="0">
                <a:solidFill>
                  <a:schemeClr val="tx1"/>
                </a:solidFill>
                <a:sym typeface="Helvetica Light" charset="0"/>
              </a:rPr>
              <a:t>The Evolution of STANAG 6001Test Validation practices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800600"/>
            <a:ext cx="5867400" cy="1219200"/>
          </a:xfrm>
        </p:spPr>
        <p:txBody>
          <a:bodyPr/>
          <a:lstStyle/>
          <a:p>
            <a:r>
              <a:rPr lang="en-CA" sz="1600" b="1" dirty="0" smtClean="0"/>
              <a:t>Nancy Powers</a:t>
            </a:r>
          </a:p>
          <a:p>
            <a:r>
              <a:rPr lang="en-CA" sz="1600" b="1" dirty="0" smtClean="0"/>
              <a:t>Chief of English Testing, Language Programs</a:t>
            </a:r>
          </a:p>
          <a:p>
            <a:r>
              <a:rPr lang="en-CA" sz="1600" b="1" dirty="0" smtClean="0"/>
              <a:t>Department of </a:t>
            </a:r>
            <a:r>
              <a:rPr lang="en-CA" sz="1600" b="1" dirty="0"/>
              <a:t>N</a:t>
            </a:r>
            <a:r>
              <a:rPr lang="en-CA" sz="1600" b="1" dirty="0" smtClean="0"/>
              <a:t>ational Defence</a:t>
            </a:r>
          </a:p>
          <a:p>
            <a:r>
              <a:rPr lang="en-CA" sz="1600" b="1" dirty="0" smtClean="0"/>
              <a:t>Canada</a:t>
            </a:r>
          </a:p>
          <a:p>
            <a:endParaRPr lang="en-CA" sz="2000" b="1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Listening test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mtClean="0"/>
              <a:t>Our </a:t>
            </a:r>
            <a:r>
              <a:rPr lang="en-CA" dirty="0"/>
              <a:t>MTCP students – the majority between levels 1 and 2 in all skills, therefore very important for us to be able to discriminate between levels 0/0+/1</a:t>
            </a:r>
          </a:p>
          <a:p>
            <a:r>
              <a:rPr lang="en-CA" dirty="0" smtClean="0"/>
              <a:t>Current </a:t>
            </a:r>
            <a:r>
              <a:rPr lang="en-CA" dirty="0"/>
              <a:t>listening </a:t>
            </a:r>
            <a:r>
              <a:rPr lang="en-CA" dirty="0" smtClean="0"/>
              <a:t>test does </a:t>
            </a:r>
            <a:r>
              <a:rPr lang="en-CA" dirty="0"/>
              <a:t>not discriminate well at the lower levels – designed more for proficiency levels </a:t>
            </a:r>
            <a:r>
              <a:rPr lang="en-CA" dirty="0" smtClean="0"/>
              <a:t>2-3</a:t>
            </a:r>
          </a:p>
          <a:p>
            <a:r>
              <a:rPr lang="en-CA" dirty="0"/>
              <a:t>Lower level students leaving course with very low listening scores</a:t>
            </a:r>
          </a:p>
          <a:p>
            <a:r>
              <a:rPr lang="en-CA" dirty="0" smtClean="0"/>
              <a:t> </a:t>
            </a:r>
            <a:endParaRPr lang="en-CA" dirty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805BE-8106-4A26-8812-F6D19C40101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36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Listening test (cont’d)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Identified several issues with current listening test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r>
              <a:rPr lang="en-CA" dirty="0" smtClean="0"/>
              <a:t>New </a:t>
            </a:r>
            <a:r>
              <a:rPr lang="en-CA" dirty="0"/>
              <a:t>listening test very different: paradigm </a:t>
            </a:r>
            <a:r>
              <a:rPr lang="en-CA" dirty="0" smtClean="0"/>
              <a:t>shift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805BE-8106-4A26-8812-F6D19C40101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8800"/>
            <a:ext cx="6102350" cy="234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62400" y="2209800"/>
            <a:ext cx="2514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Items that are aligned to appropriate level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62400" y="2640687"/>
            <a:ext cx="2819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Computer delivered with headphones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86200" y="2902297"/>
            <a:ext cx="2819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Allow for repetition of text, flag items, time management </a:t>
            </a:r>
            <a:endParaRPr lang="en-CA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3900351" y="3429000"/>
            <a:ext cx="2819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Use visuals to help focus attention</a:t>
            </a:r>
            <a:endParaRPr lang="en-CA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4044950" y="3745826"/>
            <a:ext cx="2819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Use authentic/semi authentic audio and video recordings</a:t>
            </a:r>
            <a:endParaRPr lang="en-CA" sz="1100" dirty="0"/>
          </a:p>
        </p:txBody>
      </p:sp>
    </p:spTree>
    <p:extLst>
      <p:ext uri="{BB962C8B-B14F-4D97-AF65-F5344CB8AC3E}">
        <p14:creationId xmlns:p14="http://schemas.microsoft.com/office/powerpoint/2010/main" val="411853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Listening (cont’d)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Could not follow a traditional validation technique</a:t>
            </a:r>
          </a:p>
          <a:p>
            <a:r>
              <a:rPr lang="en-CA" dirty="0"/>
              <a:t>No external criterion against which to compare the new listening </a:t>
            </a:r>
            <a:r>
              <a:rPr lang="en-CA" dirty="0" smtClean="0"/>
              <a:t>test</a:t>
            </a:r>
          </a:p>
          <a:p>
            <a:r>
              <a:rPr lang="en-CA" dirty="0" smtClean="0"/>
              <a:t>Need to convince and justify to stakeholders that change is good – how to do that?</a:t>
            </a:r>
          </a:p>
          <a:p>
            <a:r>
              <a:rPr lang="en-CA" dirty="0" smtClean="0"/>
              <a:t>Bachman and Palmer’s Assessment </a:t>
            </a:r>
            <a:r>
              <a:rPr lang="en-CA" dirty="0"/>
              <a:t>Use </a:t>
            </a:r>
            <a:r>
              <a:rPr lang="en-CA" dirty="0" smtClean="0"/>
              <a:t>Argument framework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805BE-8106-4A26-8812-F6D19C40101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392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Assessment Use Argument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indent="-495300"/>
            <a:r>
              <a:rPr lang="en-CA" altLang="en-US" sz="2400" dirty="0" smtClean="0"/>
              <a:t>Basically, it </a:t>
            </a:r>
            <a:r>
              <a:rPr lang="en-CA" altLang="en-US" sz="2400" dirty="0"/>
              <a:t>is comprised of 4 parts</a:t>
            </a:r>
          </a:p>
          <a:p>
            <a:pPr marL="495300" indent="-495300"/>
            <a:endParaRPr lang="en-CA" altLang="en-US" sz="2400" dirty="0" smtClean="0"/>
          </a:p>
          <a:p>
            <a:pPr marL="495300" indent="-495300"/>
            <a:r>
              <a:rPr lang="en-CA" altLang="en-US" sz="2400" dirty="0" smtClean="0"/>
              <a:t>1</a:t>
            </a:r>
            <a:r>
              <a:rPr lang="en-CA" altLang="en-US" sz="2400" dirty="0"/>
              <a:t>. Claims</a:t>
            </a:r>
          </a:p>
          <a:p>
            <a:pPr marL="1084263" lvl="2" indent="-342900">
              <a:buFont typeface="Times" pitchFamily="18" charset="0"/>
              <a:buAutoNum type="arabicPeriod"/>
            </a:pPr>
            <a:r>
              <a:rPr lang="en-CA" altLang="en-US" sz="1600" dirty="0"/>
              <a:t>The beneficial consequences of an assessment</a:t>
            </a:r>
          </a:p>
          <a:p>
            <a:pPr marL="1084263" lvl="2" indent="-342900">
              <a:buFont typeface="Times" pitchFamily="18" charset="0"/>
              <a:buAutoNum type="arabicPeriod"/>
            </a:pPr>
            <a:r>
              <a:rPr lang="en-CA" altLang="en-US" sz="1600" dirty="0"/>
              <a:t>The </a:t>
            </a:r>
            <a:r>
              <a:rPr lang="en-CA" altLang="en-US" sz="1600" dirty="0" smtClean="0"/>
              <a:t>test will be equitable and will reflect existing educational and societal values</a:t>
            </a:r>
            <a:endParaRPr lang="en-CA" altLang="en-US" sz="1600" dirty="0"/>
          </a:p>
          <a:p>
            <a:pPr marL="1084263" lvl="2" indent="-342900">
              <a:buFont typeface="Times" pitchFamily="18" charset="0"/>
              <a:buAutoNum type="arabicPeriod"/>
            </a:pPr>
            <a:r>
              <a:rPr lang="en-CA" altLang="en-US" sz="1600" dirty="0"/>
              <a:t>The interpretations that are </a:t>
            </a:r>
            <a:r>
              <a:rPr lang="en-CA" altLang="en-US" sz="1600" dirty="0" smtClean="0"/>
              <a:t>made will be meaningful, relevant and generalizable</a:t>
            </a:r>
            <a:endParaRPr lang="en-CA" altLang="en-US" sz="1600" dirty="0"/>
          </a:p>
          <a:p>
            <a:pPr marL="1084263" lvl="2" indent="-342900">
              <a:buFont typeface="Times" pitchFamily="18" charset="0"/>
              <a:buAutoNum type="arabicPeriod"/>
            </a:pPr>
            <a:r>
              <a:rPr lang="en-CA" altLang="en-US" sz="1600" dirty="0" smtClean="0"/>
              <a:t>Adequate assessment records will be kept</a:t>
            </a:r>
            <a:endParaRPr lang="en-CA" altLang="en-US" sz="2400" dirty="0" smtClean="0"/>
          </a:p>
          <a:p>
            <a:pPr marL="495300" indent="-495300"/>
            <a:endParaRPr lang="en-CA" altLang="en-US" sz="2400" dirty="0" smtClean="0"/>
          </a:p>
          <a:p>
            <a:pPr marL="495300" indent="-495300"/>
            <a:r>
              <a:rPr lang="en-CA" altLang="en-US" sz="2400" dirty="0" smtClean="0"/>
              <a:t>2</a:t>
            </a:r>
            <a:r>
              <a:rPr lang="en-CA" altLang="en-US" sz="2400" dirty="0"/>
              <a:t>. </a:t>
            </a:r>
            <a:r>
              <a:rPr lang="en-CA" altLang="en-US" sz="2400" dirty="0" smtClean="0"/>
              <a:t>Warrant </a:t>
            </a:r>
            <a:r>
              <a:rPr lang="en-CA" altLang="en-US" sz="2400" dirty="0"/>
              <a:t>– </a:t>
            </a:r>
            <a:r>
              <a:rPr lang="en-CA" altLang="en-US" sz="2400" dirty="0" smtClean="0"/>
              <a:t>what do these claims mean?</a:t>
            </a:r>
            <a:endParaRPr lang="en-CA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805BE-8106-4A26-8812-F6D19C40101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1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CA" altLang="en-US" sz="2400" dirty="0"/>
              <a:t>Not everyone will agree with us</a:t>
            </a:r>
          </a:p>
          <a:p>
            <a:pPr>
              <a:lnSpc>
                <a:spcPct val="90000"/>
              </a:lnSpc>
            </a:pPr>
            <a:endParaRPr lang="en-CA" altLang="en-US" sz="2400" dirty="0"/>
          </a:p>
          <a:p>
            <a:pPr>
              <a:lnSpc>
                <a:spcPct val="90000"/>
              </a:lnSpc>
            </a:pPr>
            <a:r>
              <a:rPr lang="en-CA" altLang="en-US" sz="2400" dirty="0"/>
              <a:t>3. Rebuttal – counterclaim </a:t>
            </a:r>
          </a:p>
          <a:p>
            <a:pPr>
              <a:lnSpc>
                <a:spcPct val="90000"/>
              </a:lnSpc>
            </a:pPr>
            <a:endParaRPr lang="en-CA" altLang="en-US" sz="2400" dirty="0"/>
          </a:p>
          <a:p>
            <a:pPr>
              <a:lnSpc>
                <a:spcPct val="90000"/>
              </a:lnSpc>
            </a:pPr>
            <a:r>
              <a:rPr lang="en-CA" altLang="en-US" sz="2400" dirty="0"/>
              <a:t>4. Backing – evidence supporting the warrants</a:t>
            </a:r>
          </a:p>
          <a:p>
            <a:pPr>
              <a:lnSpc>
                <a:spcPct val="90000"/>
              </a:lnSpc>
            </a:pPr>
            <a:r>
              <a:rPr lang="en-CA" altLang="en-US" sz="2400" dirty="0"/>
              <a:t>				includes feedback from </a:t>
            </a:r>
            <a:r>
              <a:rPr lang="en-CA" altLang="en-US" sz="2400" dirty="0" smtClean="0"/>
              <a:t>stakeholders </a:t>
            </a:r>
            <a:r>
              <a:rPr lang="en-CA" altLang="en-US" sz="2400" dirty="0"/>
              <a:t>				through questionnaires, verbal protocols, 			observations, interviews, previous 				research, statistical </a:t>
            </a:r>
            <a:r>
              <a:rPr lang="en-CA" altLang="en-US" sz="2400" dirty="0" smtClean="0"/>
              <a:t>analyses, qualitative 			and quantitative data, washback effect</a:t>
            </a:r>
            <a:endParaRPr lang="en-CA" altLang="en-US" sz="2400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805BE-8106-4A26-8812-F6D19C40101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60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Evidence collected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What have we done to collect evidence?</a:t>
            </a:r>
          </a:p>
          <a:p>
            <a:r>
              <a:rPr lang="en-CA" dirty="0"/>
              <a:t>Will administer BAT to control for various factors: </a:t>
            </a:r>
            <a:r>
              <a:rPr lang="en-CA" dirty="0" err="1"/>
              <a:t>i.e</a:t>
            </a:r>
            <a:r>
              <a:rPr lang="en-CA" dirty="0"/>
              <a:t> repetition of texts, computer delivered.</a:t>
            </a:r>
          </a:p>
          <a:p>
            <a:r>
              <a:rPr lang="en-CA" dirty="0"/>
              <a:t>Look at results from all three tests – current, BAT and new</a:t>
            </a:r>
          </a:p>
          <a:p>
            <a:r>
              <a:rPr lang="en-CA" dirty="0"/>
              <a:t>Hypothesize that scores will get better</a:t>
            </a:r>
          </a:p>
          <a:p>
            <a:r>
              <a:rPr lang="en-CA" dirty="0"/>
              <a:t>Triangulate these results with speaking results, as listening skills are demonstrated in OPI.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805BE-8106-4A26-8812-F6D19C40101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23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Conclusion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  <a:p>
            <a:r>
              <a:rPr lang="en-CA" dirty="0" smtClean="0"/>
              <a:t>We have expanded our view of validation from merely looking at numbers to building an argument that addresses all concerns.  </a:t>
            </a:r>
          </a:p>
          <a:p>
            <a:endParaRPr lang="en-CA" dirty="0"/>
          </a:p>
          <a:p>
            <a:r>
              <a:rPr lang="en-CA" dirty="0" smtClean="0"/>
              <a:t>I believe that building a validity argument strengthens the claim that a test is a valid measure.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805BE-8106-4A26-8812-F6D19C40101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47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CA" dirty="0" smtClean="0"/>
          </a:p>
          <a:p>
            <a:pPr algn="ctr"/>
            <a:endParaRPr lang="en-CA" dirty="0"/>
          </a:p>
          <a:p>
            <a:pPr algn="ctr"/>
            <a:endParaRPr lang="en-CA" dirty="0" smtClean="0"/>
          </a:p>
          <a:p>
            <a:pPr algn="ctr"/>
            <a:endParaRPr lang="en-CA" dirty="0"/>
          </a:p>
          <a:p>
            <a:pPr algn="ctr"/>
            <a:r>
              <a:rPr lang="en-CA" smtClean="0"/>
              <a:t>THANK YOU!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805BE-8106-4A26-8812-F6D19C40101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1979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Introduction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Traditional validation</a:t>
            </a:r>
          </a:p>
          <a:p>
            <a:endParaRPr lang="en-CA" dirty="0"/>
          </a:p>
          <a:p>
            <a:r>
              <a:rPr lang="en-CA" dirty="0" smtClean="0"/>
              <a:t>Reading test</a:t>
            </a:r>
          </a:p>
          <a:p>
            <a:endParaRPr lang="en-CA" dirty="0"/>
          </a:p>
          <a:p>
            <a:r>
              <a:rPr lang="en-CA" dirty="0" smtClean="0"/>
              <a:t>Listening test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FC2E1F-8485-4F03-BFA1-DB83998E692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3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Traditional validation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Traditionally, validation was seen a separate step (usually the final one) in the test development cycle</a:t>
            </a:r>
          </a:p>
          <a:p>
            <a:r>
              <a:rPr lang="en-CA" dirty="0" smtClean="0"/>
              <a:t>Create item – level of item is based on experience of item writer </a:t>
            </a:r>
          </a:p>
          <a:p>
            <a:r>
              <a:rPr lang="en-CA" dirty="0" smtClean="0"/>
              <a:t>Review item and revise it if necessary</a:t>
            </a:r>
          </a:p>
          <a:p>
            <a:r>
              <a:rPr lang="en-CA" dirty="0" smtClean="0"/>
              <a:t>The text and item are not necessarily equal</a:t>
            </a:r>
          </a:p>
          <a:p>
            <a:r>
              <a:rPr lang="en-CA" dirty="0"/>
              <a:t>Trial </a:t>
            </a:r>
            <a:r>
              <a:rPr lang="en-CA" dirty="0" smtClean="0"/>
              <a:t>it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805BE-8106-4A26-8812-F6D19C40101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488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Traditional validation (cont’d)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Use an external criterion, a test which has already been validated, to group the </a:t>
            </a:r>
            <a:r>
              <a:rPr lang="en-CA" dirty="0" smtClean="0"/>
              <a:t>candidates  </a:t>
            </a:r>
            <a:endParaRPr lang="en-CA" dirty="0"/>
          </a:p>
          <a:p>
            <a:r>
              <a:rPr lang="en-CA" dirty="0" smtClean="0"/>
              <a:t>Determine the Discrimination Index (DI) </a:t>
            </a:r>
          </a:p>
          <a:p>
            <a:r>
              <a:rPr lang="en-CA" dirty="0" smtClean="0"/>
              <a:t>The DI dictates at what </a:t>
            </a:r>
            <a:r>
              <a:rPr lang="en-CA" dirty="0"/>
              <a:t>level </a:t>
            </a:r>
            <a:r>
              <a:rPr lang="en-CA" dirty="0" smtClean="0"/>
              <a:t>the item is working i.e. </a:t>
            </a:r>
            <a:r>
              <a:rPr lang="en-CA" dirty="0"/>
              <a:t>where in the test the item will be placed</a:t>
            </a:r>
          </a:p>
          <a:p>
            <a:r>
              <a:rPr lang="en-CA" dirty="0"/>
              <a:t>Total raw score</a:t>
            </a:r>
          </a:p>
          <a:p>
            <a:r>
              <a:rPr lang="en-CA" dirty="0" smtClean="0"/>
              <a:t>Determine the correlation between the new test and the external criterion.  If it is </a:t>
            </a:r>
            <a:r>
              <a:rPr lang="en-CA" dirty="0"/>
              <a:t>high, then </a:t>
            </a:r>
            <a:r>
              <a:rPr lang="en-CA" dirty="0" smtClean="0"/>
              <a:t>the </a:t>
            </a:r>
            <a:r>
              <a:rPr lang="en-CA" dirty="0"/>
              <a:t>new test </a:t>
            </a:r>
            <a:r>
              <a:rPr lang="en-CA" dirty="0" smtClean="0"/>
              <a:t>considered </a:t>
            </a:r>
            <a:r>
              <a:rPr lang="en-CA" dirty="0"/>
              <a:t>to be </a:t>
            </a:r>
            <a:r>
              <a:rPr lang="en-CA" dirty="0" smtClean="0"/>
              <a:t>valid </a:t>
            </a:r>
            <a:r>
              <a:rPr lang="en-CA" dirty="0"/>
              <a:t>(concurrent validity</a:t>
            </a:r>
            <a:r>
              <a:rPr lang="en-CA" dirty="0" smtClean="0"/>
              <a:t>)</a:t>
            </a:r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805BE-8106-4A26-8812-F6D19C40101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01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Reading test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After attending LTS and several BILC </a:t>
            </a:r>
            <a:r>
              <a:rPr lang="en-CA" dirty="0" smtClean="0"/>
              <a:t>workshops, </a:t>
            </a:r>
            <a:r>
              <a:rPr lang="en-CA" dirty="0" smtClean="0"/>
              <a:t>we incorporated validation at each step of test development, not just the final</a:t>
            </a:r>
          </a:p>
          <a:p>
            <a:r>
              <a:rPr lang="en-CA" dirty="0" smtClean="0"/>
              <a:t>STANAG 6001 level descriptors and C/T/A statements </a:t>
            </a:r>
          </a:p>
          <a:p>
            <a:r>
              <a:rPr lang="en-CA" dirty="0" smtClean="0"/>
              <a:t>Clifford’s text typology (</a:t>
            </a:r>
            <a:r>
              <a:rPr lang="en-CA" dirty="0" smtClean="0"/>
              <a:t>criterion-referenced validity</a:t>
            </a:r>
            <a:r>
              <a:rPr lang="en-CA" dirty="0" smtClean="0"/>
              <a:t>)</a:t>
            </a:r>
          </a:p>
          <a:p>
            <a:r>
              <a:rPr lang="en-CA" dirty="0" smtClean="0"/>
              <a:t>Held several IRBs to review and revise the items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805BE-8106-4A26-8812-F6D19C40101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68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Reading test (</a:t>
            </a:r>
            <a:r>
              <a:rPr lang="en-CA" dirty="0" err="1" smtClean="0"/>
              <a:t>con’t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Angoffed</a:t>
            </a:r>
            <a:r>
              <a:rPr lang="en-CA" dirty="0" smtClean="0"/>
              <a:t> the items to ensure that the text and the item were at the same level, i.e. aligned</a:t>
            </a:r>
          </a:p>
          <a:p>
            <a:r>
              <a:rPr lang="en-CA" dirty="0" smtClean="0"/>
              <a:t>Concerned with ensuring we had a proper sampling of a level (content validity)</a:t>
            </a:r>
          </a:p>
          <a:p>
            <a:r>
              <a:rPr lang="en-CA" dirty="0"/>
              <a:t>Trialled/Piloted </a:t>
            </a:r>
          </a:p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805BE-8106-4A26-8812-F6D19C40101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21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Reading (cont’d)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Measured it against the BAT test (concurrent validity).  This time, if the DI was not acceptable at a certain level, the item was discarded.</a:t>
            </a:r>
          </a:p>
          <a:p>
            <a:r>
              <a:rPr lang="en-CA" dirty="0" smtClean="0"/>
              <a:t>Changed </a:t>
            </a:r>
            <a:r>
              <a:rPr lang="en-CA" dirty="0"/>
              <a:t>the way we scored as well.</a:t>
            </a:r>
          </a:p>
          <a:p>
            <a:r>
              <a:rPr lang="en-CA" dirty="0"/>
              <a:t>Instead of total raw score, looked at each level independently: REDS scoring</a:t>
            </a:r>
          </a:p>
          <a:p>
            <a:r>
              <a:rPr lang="en-CA" dirty="0" smtClean="0"/>
              <a:t>REDS </a:t>
            </a:r>
            <a:r>
              <a:rPr lang="en-CA" dirty="0"/>
              <a:t>scoring supports criterion-referenced validity</a:t>
            </a:r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805BE-8106-4A26-8812-F6D19C40101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080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Correlation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Final correlation between the BAT and Version 1 = 0.88</a:t>
            </a:r>
          </a:p>
          <a:p>
            <a:r>
              <a:rPr lang="en-CA" dirty="0"/>
              <a:t>Final correlation between the BAT and Version 2 = 0.84</a:t>
            </a:r>
          </a:p>
          <a:p>
            <a:r>
              <a:rPr lang="en-CA" dirty="0"/>
              <a:t>Final correlation between the Version 1 and Version 2 = 0.89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805BE-8106-4A26-8812-F6D19C40101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04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Correlation??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Taken from statistics class at university:</a:t>
            </a:r>
          </a:p>
          <a:p>
            <a:r>
              <a:rPr lang="en-CA" i="1" dirty="0" smtClean="0"/>
              <a:t>Size of correlation</a:t>
            </a:r>
            <a:r>
              <a:rPr lang="en-CA" dirty="0" smtClean="0"/>
              <a:t>			</a:t>
            </a:r>
            <a:r>
              <a:rPr lang="en-CA" i="1" dirty="0"/>
              <a:t>I</a:t>
            </a:r>
            <a:r>
              <a:rPr lang="en-CA" i="1" dirty="0" smtClean="0"/>
              <a:t>nterpretation</a:t>
            </a:r>
          </a:p>
          <a:p>
            <a:endParaRPr lang="en-CA" sz="1400" dirty="0" smtClean="0"/>
          </a:p>
          <a:p>
            <a:r>
              <a:rPr lang="en-CA" dirty="0" smtClean="0"/>
              <a:t>0.90 to 1.00				very high positive</a:t>
            </a:r>
          </a:p>
          <a:p>
            <a:r>
              <a:rPr lang="en-CA" dirty="0" smtClean="0"/>
              <a:t>0.70 to 0.90				high positive	</a:t>
            </a:r>
          </a:p>
          <a:p>
            <a:r>
              <a:rPr lang="en-CA" dirty="0" smtClean="0"/>
              <a:t>0.50 to 0.70				moderate positive</a:t>
            </a:r>
          </a:p>
          <a:p>
            <a:r>
              <a:rPr lang="en-CA" dirty="0" smtClean="0"/>
              <a:t>0.30 to 0.50				low positive</a:t>
            </a:r>
          </a:p>
          <a:p>
            <a:r>
              <a:rPr lang="en-CA" dirty="0" smtClean="0"/>
              <a:t>0 to 0.30					little, if any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805BE-8106-4A26-8812-F6D19C40101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1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Blank Presentation">
  <a:themeElements>
    <a:clrScheme name="2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Blank Presentation">
      <a:majorFont>
        <a:latin typeface="Arial Bold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2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lank Presentation">
      <a:majorFont>
        <a:latin typeface="Helvetica Light"/>
        <a:ea typeface="ＭＳ Ｐゴシック"/>
        <a:cs typeface=""/>
      </a:majorFont>
      <a:minorFont>
        <a:latin typeface="Helvetica Ligh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1F22B32279714FB6A86C1590E9A25E" ma:contentTypeVersion="0" ma:contentTypeDescription="Create a new document." ma:contentTypeScope="" ma:versionID="f61781588e9c6aeea69e96ee655bdd0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66EF83-DCBC-4AC8-862C-365EC964E8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EA7C56A-43C8-4415-8432-F968B0CB6CE0}">
  <ds:schemaRefs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A1475C7-FFDB-4CE9-B021-F6A7AE4F6B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14991</TotalTime>
  <Words>713</Words>
  <Application>Microsoft Office PowerPoint</Application>
  <PresentationFormat>On-screen Show (4:3)</PresentationFormat>
  <Paragraphs>130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2_Blank Presentation</vt:lpstr>
      <vt:lpstr>3_Blank Presentation</vt:lpstr>
      <vt:lpstr>BILC  Testing Workshop Brno, Czech Republic September 6-8, 2016  The Evolution of STANAG 6001Test Validation practices</vt:lpstr>
      <vt:lpstr>Introduction</vt:lpstr>
      <vt:lpstr>Traditional validation</vt:lpstr>
      <vt:lpstr>Traditional validation (cont’d)</vt:lpstr>
      <vt:lpstr>Reading test</vt:lpstr>
      <vt:lpstr>Reading test (con’t)</vt:lpstr>
      <vt:lpstr>Reading (cont’d)</vt:lpstr>
      <vt:lpstr>Correlation</vt:lpstr>
      <vt:lpstr>Correlation??</vt:lpstr>
      <vt:lpstr>Listening test</vt:lpstr>
      <vt:lpstr>Listening test (cont’d)</vt:lpstr>
      <vt:lpstr>Listening (cont’d)</vt:lpstr>
      <vt:lpstr>Assessment Use Argument</vt:lpstr>
      <vt:lpstr>PowerPoint Presentation</vt:lpstr>
      <vt:lpstr>Evidence collected</vt:lpstr>
      <vt:lpstr>Conclusion</vt:lpstr>
      <vt:lpstr>PowerPoint Presentation</vt:lpstr>
    </vt:vector>
  </TitlesOfParts>
  <Company>accurate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  landry</dc:creator>
  <cp:lastModifiedBy>Nancy Powers</cp:lastModifiedBy>
  <cp:revision>864</cp:revision>
  <cp:lastPrinted>2015-05-25T21:15:33Z</cp:lastPrinted>
  <dcterms:created xsi:type="dcterms:W3CDTF">2004-12-17T16:24:13Z</dcterms:created>
  <dcterms:modified xsi:type="dcterms:W3CDTF">2016-09-06T21:19:46Z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726548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D6.2.2</vt:lpwstr>
  </property>
  <property fmtid="{D5CDD505-2E9C-101B-9397-08002B2CF9AE}" pid="5" name="NXTAG2">
    <vt:lpwstr>00080060030000000000010243100207f6000400038000</vt:lpwstr>
  </property>
  <property fmtid="{D5CDD505-2E9C-101B-9397-08002B2CF9AE}" pid="6" name="ContentTypeId">
    <vt:lpwstr>0x010100FB1F22B32279714FB6A86C1590E9A25E</vt:lpwstr>
  </property>
</Properties>
</file>