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8" r:id="rId3"/>
    <p:sldId id="259" r:id="rId4"/>
    <p:sldId id="265" r:id="rId5"/>
    <p:sldId id="266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60" r:id="rId14"/>
    <p:sldId id="276" r:id="rId15"/>
    <p:sldId id="261" r:id="rId16"/>
    <p:sldId id="263" r:id="rId17"/>
    <p:sldId id="262" r:id="rId18"/>
    <p:sldId id="277" r:id="rId19"/>
    <p:sldId id="264" r:id="rId20"/>
    <p:sldId id="275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50" autoAdjust="0"/>
    <p:restoredTop sz="94660"/>
  </p:normalViewPr>
  <p:slideViewPr>
    <p:cSldViewPr>
      <p:cViewPr>
        <p:scale>
          <a:sx n="77" d="100"/>
          <a:sy n="77" d="100"/>
        </p:scale>
        <p:origin x="1694" y="19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2267-52C9-4D25-9B52-0709BE2F1D4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03/10/2017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F701-DEFF-475F-B3C7-25F2E0B5AA9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545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2267-52C9-4D25-9B52-0709BE2F1D4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03/10/2017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F701-DEFF-475F-B3C7-25F2E0B5AA9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467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2267-52C9-4D25-9B52-0709BE2F1D4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03/10/2017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F701-DEFF-475F-B3C7-25F2E0B5AA9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8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2267-52C9-4D25-9B52-0709BE2F1D4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03/10/2017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F701-DEFF-475F-B3C7-25F2E0B5AA9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581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2267-52C9-4D25-9B52-0709BE2F1D4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03/10/2017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F701-DEFF-475F-B3C7-25F2E0B5AA9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38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2267-52C9-4D25-9B52-0709BE2F1D4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03/10/2017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F701-DEFF-475F-B3C7-25F2E0B5AA9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557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2267-52C9-4D25-9B52-0709BE2F1D4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03/10/2017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F701-DEFF-475F-B3C7-25F2E0B5AA9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565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2267-52C9-4D25-9B52-0709BE2F1D4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03/10/2017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F701-DEFF-475F-B3C7-25F2E0B5AA9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034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2267-52C9-4D25-9B52-0709BE2F1D4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03/10/2017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F701-DEFF-475F-B3C7-25F2E0B5AA9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241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2267-52C9-4D25-9B52-0709BE2F1D4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03/10/2017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F701-DEFF-475F-B3C7-25F2E0B5AA9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991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2267-52C9-4D25-9B52-0709BE2F1D4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03/10/2017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F701-DEFF-475F-B3C7-25F2E0B5AA9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969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2267-52C9-4D25-9B52-0709BE2F1D4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03/10/2017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F701-DEFF-475F-B3C7-25F2E0B5AA9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8746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2267-52C9-4D25-9B52-0709BE2F1D4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03/10/2017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F701-DEFF-475F-B3C7-25F2E0B5AA9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518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2267-52C9-4D25-9B52-0709BE2F1D4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03/10/2017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F701-DEFF-475F-B3C7-25F2E0B5AA9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1209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2267-52C9-4D25-9B52-0709BE2F1D4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03/10/2017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F701-DEFF-475F-B3C7-25F2E0B5AA9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287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2267-52C9-4D25-9B52-0709BE2F1D4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03/10/2017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F701-DEFF-475F-B3C7-25F2E0B5AA9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32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2267-52C9-4D25-9B52-0709BE2F1D4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03/10/2017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F701-DEFF-475F-B3C7-25F2E0B5AA9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267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2267-52C9-4D25-9B52-0709BE2F1D4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03/10/2017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F701-DEFF-475F-B3C7-25F2E0B5AA9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140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2267-52C9-4D25-9B52-0709BE2F1D4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03/10/2017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F701-DEFF-475F-B3C7-25F2E0B5AA9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038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2267-52C9-4D25-9B52-0709BE2F1D4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03/10/2017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F701-DEFF-475F-B3C7-25F2E0B5AA9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577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2267-52C9-4D25-9B52-0709BE2F1D4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03/10/2017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F701-DEFF-475F-B3C7-25F2E0B5AA9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527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2267-52C9-4D25-9B52-0709BE2F1D4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03/10/2017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F701-DEFF-475F-B3C7-25F2E0B5AA9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911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82267-52C9-4D25-9B52-0709BE2F1D4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03/10/2017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2F701-DEFF-475F-B3C7-25F2E0B5AA9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406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82267-52C9-4D25-9B52-0709BE2F1D4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03/10/2017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2F701-DEFF-475F-B3C7-25F2E0B5AA9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716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10000" contrast="10000"/>
          </a:blip>
          <a:srcRect/>
          <a:stretch>
            <a:fillRect/>
          </a:stretch>
        </p:blipFill>
        <p:spPr bwMode="auto">
          <a:xfrm>
            <a:off x="3131840" y="476672"/>
            <a:ext cx="2716815" cy="270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395536" y="5229200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prstClr val="black"/>
                </a:solidFill>
              </a:rPr>
              <a:t>DIRECTION DE L’ENSEIGNEMENT MILITAIRE SUPERIEUR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043608" y="3573016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EMILIE CLERET</a:t>
            </a:r>
          </a:p>
          <a:p>
            <a:pPr algn="ctr"/>
            <a:r>
              <a:rPr lang="fr-FR" sz="2800" b="1" dirty="0" smtClean="0"/>
              <a:t>HEAD OF THE ENGLISH DEPARTMENT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219351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99592" y="692696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STANAG 6001 DESCRIPTORS - WRITING</a:t>
            </a:r>
          </a:p>
          <a:p>
            <a:pPr algn="ctr"/>
            <a:r>
              <a:rPr lang="fr-FR" sz="2800" b="1" dirty="0" smtClean="0"/>
              <a:t>LEVEL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912513" y="2276872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Can </a:t>
            </a:r>
            <a:r>
              <a:rPr lang="fr-FR" sz="2000" b="1" dirty="0" err="1" smtClean="0"/>
              <a:t>convey</a:t>
            </a:r>
            <a:r>
              <a:rPr lang="fr-FR" sz="2000" b="1" dirty="0" smtClean="0"/>
              <a:t> abstract concepts </a:t>
            </a:r>
            <a:r>
              <a:rPr lang="fr-FR" sz="2000" b="1" dirty="0" err="1" smtClean="0"/>
              <a:t>when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writing</a:t>
            </a:r>
            <a:r>
              <a:rPr lang="fr-FR" sz="2000" b="1" dirty="0" smtClean="0"/>
              <a:t> about </a:t>
            </a:r>
            <a:r>
              <a:rPr lang="fr-FR" sz="2000" b="1" dirty="0" err="1" smtClean="0"/>
              <a:t>complex</a:t>
            </a:r>
            <a:r>
              <a:rPr lang="fr-FR" sz="2000" b="1" dirty="0" smtClean="0"/>
              <a:t> topics (</a:t>
            </a:r>
            <a:r>
              <a:rPr lang="fr-FR" sz="2000" b="1" dirty="0" err="1" smtClean="0"/>
              <a:t>which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may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included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economics</a:t>
            </a:r>
            <a:r>
              <a:rPr lang="fr-FR" sz="2000" b="1" dirty="0" smtClean="0"/>
              <a:t>, culture, science and </a:t>
            </a:r>
            <a:r>
              <a:rPr lang="fr-FR" sz="2000" b="1" dirty="0" err="1" smtClean="0"/>
              <a:t>technology</a:t>
            </a:r>
            <a:r>
              <a:rPr lang="fr-FR" sz="2000" b="1" dirty="0" smtClean="0"/>
              <a:t>) as </a:t>
            </a:r>
            <a:r>
              <a:rPr lang="fr-FR" sz="2000" b="1" dirty="0" err="1" smtClean="0"/>
              <a:t>well</a:t>
            </a:r>
            <a:r>
              <a:rPr lang="fr-FR" sz="2000" b="1" dirty="0" smtClean="0"/>
              <a:t> as </a:t>
            </a:r>
            <a:r>
              <a:rPr lang="fr-FR" sz="2000" b="1" dirty="0" err="1" smtClean="0"/>
              <a:t>his</a:t>
            </a:r>
            <a:r>
              <a:rPr lang="fr-FR" sz="2000" b="1" dirty="0" smtClean="0"/>
              <a:t>/</a:t>
            </a:r>
            <a:r>
              <a:rPr lang="fr-FR" sz="2000" b="1" dirty="0" err="1" smtClean="0"/>
              <a:t>her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professional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field</a:t>
            </a:r>
            <a:r>
              <a:rPr lang="fr-FR" sz="2000" b="1" dirty="0" smtClean="0"/>
              <a:t>.</a:t>
            </a:r>
            <a:endParaRPr lang="fr-FR" sz="20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899592" y="3568661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/>
              <a:t>Although</a:t>
            </a:r>
            <a:r>
              <a:rPr lang="fr-FR" sz="2000" b="1" dirty="0" smtClean="0"/>
              <a:t> techniques </a:t>
            </a:r>
            <a:r>
              <a:rPr lang="fr-FR" sz="2000" b="1" dirty="0" err="1" smtClean="0"/>
              <a:t>used</a:t>
            </a:r>
            <a:r>
              <a:rPr lang="fr-FR" sz="2000" b="1" dirty="0" smtClean="0"/>
              <a:t> to </a:t>
            </a:r>
            <a:r>
              <a:rPr lang="fr-FR" sz="2000" b="1" dirty="0" err="1" smtClean="0"/>
              <a:t>organize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extended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texts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may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seem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somewhat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foreign</a:t>
            </a:r>
            <a:r>
              <a:rPr lang="fr-FR" sz="2000" b="1" dirty="0" smtClean="0"/>
              <a:t> to native </a:t>
            </a:r>
            <a:r>
              <a:rPr lang="fr-FR" sz="2000" b="1" dirty="0" err="1" smtClean="0"/>
              <a:t>readers</a:t>
            </a:r>
            <a:r>
              <a:rPr lang="fr-FR" sz="2000" b="1" dirty="0" smtClean="0"/>
              <a:t>, the correct </a:t>
            </a:r>
            <a:r>
              <a:rPr lang="fr-FR" sz="2000" b="1" dirty="0" err="1" smtClean="0"/>
              <a:t>meaning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is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conveyed</a:t>
            </a:r>
            <a:r>
              <a:rPr lang="fr-FR" sz="2000" b="1" dirty="0" smtClean="0"/>
              <a:t>. </a:t>
            </a:r>
            <a:endParaRPr lang="fr-FR" sz="20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899592" y="4581128"/>
            <a:ext cx="7547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/>
              <a:t>When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it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is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necessary</a:t>
            </a:r>
            <a:r>
              <a:rPr lang="fr-FR" sz="2000" b="1" dirty="0" smtClean="0"/>
              <a:t> for a document to </a:t>
            </a:r>
            <a:r>
              <a:rPr lang="fr-FR" sz="2000" b="1" dirty="0" err="1" smtClean="0"/>
              <a:t>meet</a:t>
            </a:r>
            <a:r>
              <a:rPr lang="fr-FR" sz="2000" b="1" dirty="0" smtClean="0"/>
              <a:t> full native expectations, </a:t>
            </a:r>
            <a:r>
              <a:rPr lang="fr-FR" sz="2000" b="1" dirty="0" err="1" smtClean="0"/>
              <a:t>some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editing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will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be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required</a:t>
            </a:r>
            <a:r>
              <a:rPr lang="fr-FR" sz="2000" b="1" dirty="0" smtClean="0"/>
              <a:t>.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238856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99592" y="692696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STANAG 6001 DESCRIPTORS - WRITING</a:t>
            </a:r>
          </a:p>
          <a:p>
            <a:pPr algn="ctr"/>
            <a:r>
              <a:rPr lang="fr-FR" sz="2800" b="1" dirty="0" smtClean="0"/>
              <a:t>LEVEL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827584" y="2132856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/>
              <a:t>Demonstrates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strong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competence</a:t>
            </a:r>
            <a:r>
              <a:rPr lang="fr-FR" sz="2000" b="1" dirty="0" smtClean="0"/>
              <a:t> in </a:t>
            </a:r>
            <a:r>
              <a:rPr lang="fr-FR" sz="2000" b="1" dirty="0" err="1" smtClean="0"/>
              <a:t>formulating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private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letters</a:t>
            </a:r>
            <a:r>
              <a:rPr lang="fr-FR" sz="2000" b="1" dirty="0" smtClean="0"/>
              <a:t>, job-</a:t>
            </a:r>
            <a:r>
              <a:rPr lang="fr-FR" sz="2000" b="1" dirty="0" err="1" smtClean="0"/>
              <a:t>related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texts</a:t>
            </a:r>
            <a:r>
              <a:rPr lang="fr-FR" sz="2000" b="1" dirty="0" smtClean="0"/>
              <a:t>, reports, position </a:t>
            </a:r>
            <a:r>
              <a:rPr lang="fr-FR" sz="2000" b="1" dirty="0" err="1" smtClean="0"/>
              <a:t>papers</a:t>
            </a:r>
            <a:r>
              <a:rPr lang="fr-FR" sz="2000" b="1" dirty="0" smtClean="0"/>
              <a:t> and final </a:t>
            </a:r>
            <a:r>
              <a:rPr lang="fr-FR" sz="2000" b="1" dirty="0" err="1" smtClean="0"/>
              <a:t>drafts</a:t>
            </a:r>
            <a:r>
              <a:rPr lang="fr-FR" sz="2000" b="1" dirty="0" smtClean="0"/>
              <a:t> of a </a:t>
            </a:r>
            <a:r>
              <a:rPr lang="fr-FR" sz="2000" b="1" dirty="0" err="1" smtClean="0"/>
              <a:t>variety</a:t>
            </a:r>
            <a:r>
              <a:rPr lang="fr-FR" sz="2000" b="1" dirty="0" smtClean="0"/>
              <a:t> of </a:t>
            </a:r>
            <a:r>
              <a:rPr lang="fr-FR" sz="2000" b="1" dirty="0" err="1" smtClean="0"/>
              <a:t>other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papers</a:t>
            </a:r>
            <a:r>
              <a:rPr lang="fr-FR" sz="2000" b="1" dirty="0" smtClean="0"/>
              <a:t>. </a:t>
            </a:r>
            <a:endParaRPr lang="fr-FR" sz="20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843101" y="3402868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Shows the </a:t>
            </a:r>
            <a:r>
              <a:rPr lang="fr-FR" sz="2000" b="1" dirty="0" err="1" smtClean="0"/>
              <a:t>ability</a:t>
            </a:r>
            <a:r>
              <a:rPr lang="fr-FR" sz="2000" b="1" dirty="0" smtClean="0"/>
              <a:t> to use the </a:t>
            </a:r>
            <a:r>
              <a:rPr lang="fr-FR" sz="2000" b="1" dirty="0" err="1" smtClean="0"/>
              <a:t>written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language</a:t>
            </a:r>
            <a:r>
              <a:rPr lang="fr-FR" sz="2000" b="1" dirty="0" smtClean="0"/>
              <a:t> to persuade </a:t>
            </a:r>
            <a:r>
              <a:rPr lang="fr-FR" sz="2000" b="1" dirty="0" err="1" smtClean="0"/>
              <a:t>others</a:t>
            </a:r>
            <a:r>
              <a:rPr lang="fr-FR" sz="2000" b="1" dirty="0" smtClean="0"/>
              <a:t> and </a:t>
            </a:r>
            <a:r>
              <a:rPr lang="fr-FR" sz="2000" b="1" dirty="0" err="1" smtClean="0"/>
              <a:t>elaborate</a:t>
            </a:r>
            <a:r>
              <a:rPr lang="fr-FR" sz="2000" b="1" dirty="0" smtClean="0"/>
              <a:t> on abstract concepts.</a:t>
            </a:r>
            <a:endParaRPr lang="fr-FR" sz="20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863588" y="4365104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/>
              <a:t>Organizes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extended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texts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well</a:t>
            </a:r>
            <a:r>
              <a:rPr lang="fr-FR" sz="2000" b="1" dirty="0" smtClean="0"/>
              <a:t>, </a:t>
            </a:r>
            <a:r>
              <a:rPr lang="fr-FR" sz="2000" b="1" dirty="0" err="1" smtClean="0"/>
              <a:t>conveys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meaning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effectively</a:t>
            </a:r>
            <a:r>
              <a:rPr lang="fr-FR" sz="2000" b="1" dirty="0" smtClean="0"/>
              <a:t>, and uses </a:t>
            </a:r>
            <a:r>
              <a:rPr lang="fr-FR" sz="2000" b="1" dirty="0" err="1" smtClean="0"/>
              <a:t>stylistically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appropriate</a:t>
            </a:r>
            <a:r>
              <a:rPr lang="fr-FR" sz="2000" b="1" dirty="0" smtClean="0"/>
              <a:t> prose.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245838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7"/>
          <a:stretch/>
        </p:blipFill>
        <p:spPr>
          <a:xfrm>
            <a:off x="2373263" y="1268760"/>
            <a:ext cx="4397474" cy="529511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91580" y="476672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POTENTIAL DIFFICULTIES</a:t>
            </a:r>
          </a:p>
        </p:txBody>
      </p:sp>
    </p:spTree>
    <p:extLst>
      <p:ext uri="{BB962C8B-B14F-4D97-AF65-F5344CB8AC3E}">
        <p14:creationId xmlns:p14="http://schemas.microsoft.com/office/powerpoint/2010/main" val="386283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40768"/>
            <a:ext cx="5253037" cy="5331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32389" y="548680"/>
            <a:ext cx="43590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b="1" dirty="0"/>
              <a:t>POTENTIAL DIFFICULTIES</a:t>
            </a:r>
          </a:p>
        </p:txBody>
      </p:sp>
    </p:spTree>
    <p:extLst>
      <p:ext uri="{BB962C8B-B14F-4D97-AF65-F5344CB8AC3E}">
        <p14:creationId xmlns:p14="http://schemas.microsoft.com/office/powerpoint/2010/main" val="377592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40768"/>
            <a:ext cx="7256548" cy="51125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55776" y="548680"/>
            <a:ext cx="43590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3200" b="1" dirty="0">
                <a:solidFill>
                  <a:prstClr val="black"/>
                </a:solidFill>
              </a:rPr>
              <a:t>POTENTIAL DIFFICULTIES</a:t>
            </a:r>
            <a:endParaRPr lang="fr-FR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94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phd comics"/>
          <p:cNvSpPr>
            <a:spLocks noChangeAspect="1" noChangeArrowheads="1"/>
          </p:cNvSpPr>
          <p:nvPr/>
        </p:nvSpPr>
        <p:spPr bwMode="auto">
          <a:xfrm>
            <a:off x="63500" y="-631825"/>
            <a:ext cx="230505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8517075" cy="39604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02558" y="647708"/>
            <a:ext cx="43590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3200" b="1" dirty="0">
                <a:solidFill>
                  <a:prstClr val="black"/>
                </a:solidFill>
              </a:rPr>
              <a:t>POTENTIAL DIFFICULTIES</a:t>
            </a:r>
            <a:endParaRPr lang="fr-FR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58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8474788" cy="36724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83768" y="692696"/>
            <a:ext cx="43590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3200" b="1" dirty="0">
                <a:solidFill>
                  <a:prstClr val="black"/>
                </a:solidFill>
              </a:rPr>
              <a:t>POTENTIAL DIFFICULTIES</a:t>
            </a:r>
            <a:endParaRPr lang="fr-FR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33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94106" y="548680"/>
            <a:ext cx="21383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3200" b="1" dirty="0" smtClean="0">
                <a:solidFill>
                  <a:prstClr val="black"/>
                </a:solidFill>
              </a:rPr>
              <a:t>SOLUTION?</a:t>
            </a:r>
            <a:endParaRPr lang="fr-FR" sz="3200" b="1" dirty="0">
              <a:solidFill>
                <a:prstClr val="black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115616" y="1412776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PROCESS APPROACH</a:t>
            </a:r>
            <a:endParaRPr lang="fr-FR" sz="28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1331640" y="2420888"/>
            <a:ext cx="70567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Focus on </a:t>
            </a:r>
            <a:r>
              <a:rPr lang="fr-FR" sz="2400" b="1" dirty="0" err="1" smtClean="0"/>
              <a:t>creativity</a:t>
            </a:r>
            <a:r>
              <a:rPr lang="fr-FR" sz="2400" b="1" dirty="0" smtClean="0"/>
              <a:t> and motivation</a:t>
            </a:r>
          </a:p>
          <a:p>
            <a:endParaRPr lang="fr-FR" sz="2400" b="1" dirty="0" smtClean="0"/>
          </a:p>
          <a:p>
            <a:endParaRPr lang="fr-FR" sz="2400" b="1" dirty="0"/>
          </a:p>
          <a:p>
            <a:r>
              <a:rPr lang="fr-FR" sz="2400" b="1" dirty="0" smtClean="0"/>
              <a:t>Five stages in the </a:t>
            </a:r>
            <a:r>
              <a:rPr lang="fr-FR" sz="2400" b="1" dirty="0" err="1" smtClean="0"/>
              <a:t>approach</a:t>
            </a:r>
            <a:r>
              <a:rPr lang="fr-FR" sz="2400" b="1" dirty="0" smtClean="0"/>
              <a:t>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400" b="1" dirty="0" err="1" smtClean="0"/>
              <a:t>Pre-writing</a:t>
            </a:r>
            <a:r>
              <a:rPr lang="fr-FR" sz="2400" b="1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400" b="1" dirty="0" err="1" smtClean="0"/>
              <a:t>Drafting</a:t>
            </a:r>
            <a:endParaRPr lang="fr-FR" sz="2400" b="1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400" b="1" dirty="0" err="1" smtClean="0"/>
              <a:t>Revising</a:t>
            </a:r>
            <a:endParaRPr lang="fr-FR" sz="2400" b="1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400" b="1" dirty="0" err="1" smtClean="0"/>
              <a:t>Editing</a:t>
            </a:r>
            <a:r>
              <a:rPr lang="fr-FR" sz="2400" b="1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400" b="1" dirty="0" smtClean="0"/>
              <a:t>Sharing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41237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0728"/>
            <a:ext cx="8887845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404664"/>
            <a:ext cx="4216668" cy="589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:\Documents\Données de cleret\Mes images\logo-ecole-guer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429000"/>
            <a:ext cx="4725988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1187624" y="764704"/>
            <a:ext cx="70567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CHALLENGES OF TEACHING </a:t>
            </a:r>
          </a:p>
          <a:p>
            <a:pPr algn="ctr"/>
            <a:r>
              <a:rPr lang="fr-FR" sz="3200" b="1" dirty="0" smtClean="0"/>
              <a:t>THE SKILL OF WRITING </a:t>
            </a:r>
          </a:p>
          <a:p>
            <a:pPr algn="ctr"/>
            <a:r>
              <a:rPr lang="fr-FR" sz="3200" b="1" dirty="0" smtClean="0"/>
              <a:t>IN ENGLISH </a:t>
            </a:r>
          </a:p>
          <a:p>
            <a:pPr algn="ctr"/>
            <a:r>
              <a:rPr lang="fr-FR" sz="3200" b="1" dirty="0" smtClean="0"/>
              <a:t>AT LEVEL 4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116747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15616" y="620688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STUDENT PROFILE</a:t>
            </a:r>
            <a:r>
              <a:rPr lang="fr-FR" sz="3200" b="1" u="sng" dirty="0" smtClean="0"/>
              <a:t>S</a:t>
            </a:r>
            <a:r>
              <a:rPr lang="fr-FR" sz="3200" b="1" dirty="0" smtClean="0"/>
              <a:t> IN ECOLE DE GUERRE</a:t>
            </a:r>
            <a:endParaRPr lang="fr-FR" sz="32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971600" y="1893325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160 FRENCH SENIOR OFFICERS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971600" y="2585429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FROM THE 3 SERVICES, THE GENDARMERIE, THE MEDICAL CORPS, ADMINISTRATIVE OFFICERS</a:t>
            </a:r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971600" y="3366484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VERY DIFFERENT INTERNATIONAL EXPOSURE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971600" y="4016197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VERY DIFFERENT EXPOSURE TO ENGLISH LANGUAGE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971600" y="4665910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VERY WIDE RANGE OF LEVELS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971600" y="5354632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WHAT DO WE OFFER TO THE HIGHLY PROFICIENT STUDENTS?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18113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15616" y="476672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3 PROJECT-RELATED GROUPS</a:t>
            </a:r>
            <a:endParaRPr lang="fr-FR" sz="32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961983" y="2060848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DEBATING</a:t>
            </a:r>
            <a:endParaRPr lang="fr-FR" sz="28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954909" y="3212976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NETWORKING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954909" y="4437112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RESEARCH AND WRITING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47518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71600" y="548680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RESEARCH AND WRITING</a:t>
            </a:r>
            <a:endParaRPr lang="fr-FR" sz="32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967377" y="1319710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AMERICAN AND BRITISH PARTNERS</a:t>
            </a:r>
            <a:endParaRPr lang="fr-FR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971600" y="2779555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FREE CHOICE OF A QUESTION OR TOPIC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950965" y="3524684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RESEARCH (READINGS AND INTERVIEWS)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971600" y="4239400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RESEARCH PAPER OR ARTICLES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950965" y="4984529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PRESENTATIONS IN THE US AND THE UK</a:t>
            </a:r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950965" y="2034426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 LIST OF RESEARCH QUESTIONS AND RESEARCH </a:t>
            </a:r>
            <a:r>
              <a:rPr lang="fr-FR" b="1" dirty="0" smtClean="0"/>
              <a:t>TOPICS</a:t>
            </a:r>
            <a:endParaRPr lang="fr-FR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950965" y="5661248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PUBLICATION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61710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59632" y="548680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PARTNERS AND RESEARCH QUESTIONS</a:t>
            </a:r>
            <a:endParaRPr lang="fr-FR" sz="32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1295635" y="1490887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UNITED KINGDOM</a:t>
            </a:r>
            <a:endParaRPr lang="fr-FR" sz="24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414" y="2852936"/>
            <a:ext cx="3359187" cy="106079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195736" y="2216478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ROYAL UNITED SERVICES INSTITUTE</a:t>
            </a:r>
            <a:endParaRPr lang="fr-FR" sz="2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1835696" y="4293096"/>
            <a:ext cx="5760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BREXIT/European </a:t>
            </a:r>
            <a:r>
              <a:rPr lang="en-US" dirty="0" err="1"/>
              <a:t>D</a:t>
            </a:r>
            <a:r>
              <a:rPr lang="en-US" dirty="0" err="1" smtClean="0"/>
              <a:t>efence</a:t>
            </a:r>
            <a:endParaRPr lang="fr-F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The Denied Environment</a:t>
            </a:r>
            <a:endParaRPr lang="fr-F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Command in the Information Age</a:t>
            </a:r>
            <a:endParaRPr lang="fr-F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The Future of Alliances</a:t>
            </a:r>
            <a:endParaRPr lang="fr-F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 smtClean="0"/>
              <a:t>Impact </a:t>
            </a:r>
            <a:r>
              <a:rPr lang="en-US" dirty="0"/>
              <a:t>of </a:t>
            </a:r>
            <a:r>
              <a:rPr lang="en-US" dirty="0" smtClean="0"/>
              <a:t>Autonomy </a:t>
            </a:r>
            <a:r>
              <a:rPr lang="en-US" dirty="0"/>
              <a:t>on </a:t>
            </a:r>
            <a:r>
              <a:rPr lang="en-US" dirty="0" smtClean="0"/>
              <a:t>Warfare</a:t>
            </a:r>
            <a:endParaRPr lang="fr-F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Pol/Mil </a:t>
            </a:r>
            <a:r>
              <a:rPr lang="en-US" dirty="0" smtClean="0"/>
              <a:t>Decision-Making</a:t>
            </a:r>
            <a:r>
              <a:rPr lang="en-US" dirty="0"/>
              <a:t>: </a:t>
            </a:r>
            <a:r>
              <a:rPr lang="en-US" dirty="0" smtClean="0"/>
              <a:t>Changing </a:t>
            </a:r>
            <a:r>
              <a:rPr lang="en-US" dirty="0"/>
              <a:t>P</a:t>
            </a:r>
            <a:r>
              <a:rPr lang="en-US" dirty="0" smtClean="0"/>
              <a:t>aradigms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195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59632" y="548680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PARTNERS AND RESEARCH QUESTIONS</a:t>
            </a:r>
            <a:endParaRPr lang="fr-FR" sz="32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1295635" y="1490887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UNITED STATES</a:t>
            </a:r>
            <a:endParaRPr lang="fr-FR" sz="2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2234564" y="1978380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DEPARTMENT OF STATE</a:t>
            </a:r>
          </a:p>
          <a:p>
            <a:pPr algn="ctr"/>
            <a:r>
              <a:rPr lang="fr-FR" sz="2400" b="1" dirty="0" smtClean="0"/>
              <a:t>GLOBAL ENGAGEMENT CENTER</a:t>
            </a:r>
            <a:endParaRPr lang="fr-FR" sz="2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2627784" y="5013176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Weaponization</a:t>
            </a:r>
            <a:r>
              <a:rPr lang="fr-FR" dirty="0" smtClean="0"/>
              <a:t> of information</a:t>
            </a:r>
            <a:endParaRPr lang="fr-F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67880"/>
            <a:ext cx="172819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29" y="4221088"/>
            <a:ext cx="172819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2411760" y="4272184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YALE UNIVERSITY</a:t>
            </a:r>
            <a:endParaRPr lang="fr-FR" sz="2400" b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4" y="3088704"/>
            <a:ext cx="5803895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30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59632" y="548680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PARTNERS AND RESEARCH QUESTIONS</a:t>
            </a:r>
            <a:endParaRPr lang="fr-FR" sz="32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1295635" y="1490887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UNITED STATES</a:t>
            </a:r>
            <a:endParaRPr lang="fr-FR" sz="2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2234564" y="1978380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CABLE NEWS NETWORK</a:t>
            </a:r>
            <a:endParaRPr lang="fr-FR" sz="2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2883985" y="5373216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Failed</a:t>
            </a:r>
            <a:r>
              <a:rPr lang="fr-FR" dirty="0" smtClean="0"/>
              <a:t> states and </a:t>
            </a:r>
            <a:r>
              <a:rPr lang="fr-FR" dirty="0" err="1" smtClean="0"/>
              <a:t>terrorist</a:t>
            </a:r>
            <a:r>
              <a:rPr lang="fr-FR" dirty="0" smtClean="0"/>
              <a:t> networks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064005" y="4234455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INSTITUTE FOR STATE EFFECTIVENESS</a:t>
            </a:r>
            <a:endParaRPr lang="fr-FR" sz="24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66" y="2107833"/>
            <a:ext cx="2426418" cy="1152244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883985" y="2465873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The media and the </a:t>
            </a:r>
            <a:r>
              <a:rPr lang="fr-FR" dirty="0" err="1" smtClean="0"/>
              <a:t>military</a:t>
            </a:r>
            <a:endParaRPr lang="fr-FR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67" y="4234455"/>
            <a:ext cx="3146498" cy="7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14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692696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WHO IS THE TEACHER?</a:t>
            </a:r>
            <a:endParaRPr lang="fr-FR" sz="28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1131803" y="2245804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PhD</a:t>
            </a:r>
            <a:endParaRPr lang="fr-FR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1075765" y="3645024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Writing</a:t>
            </a:r>
            <a:r>
              <a:rPr lang="fr-FR" b="1" dirty="0" smtClean="0"/>
              <a:t> coach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1115616" y="1516722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Native speaker, </a:t>
            </a:r>
            <a:r>
              <a:rPr lang="fr-FR" b="1" dirty="0" err="1" smtClean="0"/>
              <a:t>qualified</a:t>
            </a:r>
            <a:r>
              <a:rPr lang="fr-FR" b="1" dirty="0" smtClean="0"/>
              <a:t> to </a:t>
            </a:r>
            <a:r>
              <a:rPr lang="fr-FR" b="1" dirty="0" err="1" smtClean="0"/>
              <a:t>teach</a:t>
            </a:r>
            <a:r>
              <a:rPr lang="fr-FR" b="1" dirty="0" smtClean="0"/>
              <a:t> English as a second </a:t>
            </a:r>
            <a:r>
              <a:rPr lang="fr-FR" b="1" dirty="0" err="1" smtClean="0"/>
              <a:t>language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1115616" y="2915942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Ghostwriter</a:t>
            </a:r>
            <a:r>
              <a:rPr lang="fr-FR" b="1" dirty="0" smtClean="0"/>
              <a:t>, </a:t>
            </a:r>
            <a:r>
              <a:rPr lang="fr-FR" b="1" dirty="0" err="1" smtClean="0"/>
              <a:t>columnist</a:t>
            </a:r>
            <a:r>
              <a:rPr lang="fr-FR" b="1" dirty="0" smtClean="0"/>
              <a:t>, speech </a:t>
            </a:r>
            <a:r>
              <a:rPr lang="fr-FR" b="1" dirty="0" err="1" smtClean="0"/>
              <a:t>writer</a:t>
            </a:r>
            <a:r>
              <a:rPr lang="fr-FR" b="1" dirty="0" smtClean="0"/>
              <a:t>, </a:t>
            </a:r>
            <a:r>
              <a:rPr lang="fr-FR" b="1" dirty="0" err="1" smtClean="0"/>
              <a:t>proofreader</a:t>
            </a:r>
            <a:r>
              <a:rPr lang="fr-FR" b="1" dirty="0" smtClean="0"/>
              <a:t> </a:t>
            </a:r>
            <a:r>
              <a:rPr lang="fr-FR" b="1" dirty="0" err="1" smtClean="0"/>
              <a:t>both</a:t>
            </a:r>
            <a:r>
              <a:rPr lang="fr-FR" b="1" dirty="0" smtClean="0"/>
              <a:t> in the US and the UK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1115616" y="4315162"/>
            <a:ext cx="5464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Public-</a:t>
            </a:r>
            <a:r>
              <a:rPr lang="fr-FR" b="1" dirty="0" err="1" smtClean="0"/>
              <a:t>speaking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68764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1_Thème Office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hème Office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1613</TotalTime>
  <Words>400</Words>
  <Application>Microsoft Office PowerPoint</Application>
  <PresentationFormat>Affichage à l'écran (4:3)</PresentationFormat>
  <Paragraphs>79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19</vt:i4>
      </vt:variant>
    </vt:vector>
  </HeadingPairs>
  <TitlesOfParts>
    <vt:vector size="24" baseType="lpstr">
      <vt:lpstr>Arial</vt:lpstr>
      <vt:lpstr>Calibri</vt:lpstr>
      <vt:lpstr>Wingdings</vt:lpstr>
      <vt:lpstr>1_Thème Office</vt:lpstr>
      <vt:lpstr>2_Thème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Cleret Mme</dc:creator>
  <cp:lastModifiedBy>LST</cp:lastModifiedBy>
  <cp:revision>57</cp:revision>
  <dcterms:created xsi:type="dcterms:W3CDTF">2017-09-30T16:38:19Z</dcterms:created>
  <dcterms:modified xsi:type="dcterms:W3CDTF">2017-10-04T20:31:43Z</dcterms:modified>
</cp:coreProperties>
</file>