
<file path=[Content_Types].xml><?xml version="1.0" encoding="utf-8"?>
<Types xmlns="http://schemas.openxmlformats.org/package/2006/content-types">
  <Default Extension="png" ContentType="image/png"/>
  <Default Extension="tmp"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317" r:id="rId2"/>
    <p:sldId id="321" r:id="rId3"/>
    <p:sldId id="322" r:id="rId4"/>
    <p:sldId id="323" r:id="rId5"/>
    <p:sldId id="341" r:id="rId6"/>
    <p:sldId id="324" r:id="rId7"/>
    <p:sldId id="325" r:id="rId8"/>
    <p:sldId id="340" r:id="rId9"/>
    <p:sldId id="326" r:id="rId10"/>
    <p:sldId id="327" r:id="rId11"/>
    <p:sldId id="328" r:id="rId12"/>
    <p:sldId id="329" r:id="rId13"/>
    <p:sldId id="330" r:id="rId14"/>
    <p:sldId id="331" r:id="rId15"/>
    <p:sldId id="332" r:id="rId16"/>
    <p:sldId id="333" r:id="rId17"/>
    <p:sldId id="334" r:id="rId18"/>
    <p:sldId id="335" r:id="rId19"/>
    <p:sldId id="336" r:id="rId20"/>
    <p:sldId id="337" r:id="rId21"/>
    <p:sldId id="338" r:id="rId22"/>
    <p:sldId id="339" r:id="rId23"/>
    <p:sldId id="343" r:id="rId24"/>
    <p:sldId id="342" r:id="rId25"/>
    <p:sldId id="345" r:id="rId26"/>
    <p:sldId id="344" r:id="rId27"/>
  </p:sldIdLst>
  <p:sldSz cx="9144000" cy="6858000" type="screen4x3"/>
  <p:notesSz cx="6858000" cy="9144000"/>
  <p:defaultTextStyle>
    <a:defPPr>
      <a:defRPr lang="sv-SE"/>
    </a:defPPr>
    <a:lvl1pPr algn="r" rtl="0" eaLnBrk="0" fontAlgn="base" hangingPunct="0">
      <a:spcBef>
        <a:spcPct val="0"/>
      </a:spcBef>
      <a:spcAft>
        <a:spcPct val="0"/>
      </a:spcAft>
      <a:defRPr sz="2400" kern="1200">
        <a:solidFill>
          <a:schemeClr val="tx1"/>
        </a:solidFill>
        <a:latin typeface="Times" charset="0"/>
        <a:ea typeface="+mn-ea"/>
        <a:cs typeface="+mn-cs"/>
      </a:defRPr>
    </a:lvl1pPr>
    <a:lvl2pPr marL="457200" algn="r" rtl="0" eaLnBrk="0" fontAlgn="base" hangingPunct="0">
      <a:spcBef>
        <a:spcPct val="0"/>
      </a:spcBef>
      <a:spcAft>
        <a:spcPct val="0"/>
      </a:spcAft>
      <a:defRPr sz="2400" kern="1200">
        <a:solidFill>
          <a:schemeClr val="tx1"/>
        </a:solidFill>
        <a:latin typeface="Times" charset="0"/>
        <a:ea typeface="+mn-ea"/>
        <a:cs typeface="+mn-cs"/>
      </a:defRPr>
    </a:lvl2pPr>
    <a:lvl3pPr marL="914400" algn="r" rtl="0" eaLnBrk="0" fontAlgn="base" hangingPunct="0">
      <a:spcBef>
        <a:spcPct val="0"/>
      </a:spcBef>
      <a:spcAft>
        <a:spcPct val="0"/>
      </a:spcAft>
      <a:defRPr sz="2400" kern="1200">
        <a:solidFill>
          <a:schemeClr val="tx1"/>
        </a:solidFill>
        <a:latin typeface="Times" charset="0"/>
        <a:ea typeface="+mn-ea"/>
        <a:cs typeface="+mn-cs"/>
      </a:defRPr>
    </a:lvl3pPr>
    <a:lvl4pPr marL="1371600" algn="r" rtl="0" eaLnBrk="0" fontAlgn="base" hangingPunct="0">
      <a:spcBef>
        <a:spcPct val="0"/>
      </a:spcBef>
      <a:spcAft>
        <a:spcPct val="0"/>
      </a:spcAft>
      <a:defRPr sz="2400" kern="1200">
        <a:solidFill>
          <a:schemeClr val="tx1"/>
        </a:solidFill>
        <a:latin typeface="Times" charset="0"/>
        <a:ea typeface="+mn-ea"/>
        <a:cs typeface="+mn-cs"/>
      </a:defRPr>
    </a:lvl4pPr>
    <a:lvl5pPr marL="1828800" algn="r"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914400" rtl="0" eaLnBrk="1" latinLnBrk="0" hangingPunct="1">
      <a:defRPr sz="2400" kern="1200">
        <a:solidFill>
          <a:schemeClr val="tx1"/>
        </a:solidFill>
        <a:latin typeface="Times" charset="0"/>
        <a:ea typeface="+mn-ea"/>
        <a:cs typeface="+mn-cs"/>
      </a:defRPr>
    </a:lvl6pPr>
    <a:lvl7pPr marL="2743200" algn="l" defTabSz="914400" rtl="0" eaLnBrk="1" latinLnBrk="0" hangingPunct="1">
      <a:defRPr sz="2400" kern="1200">
        <a:solidFill>
          <a:schemeClr val="tx1"/>
        </a:solidFill>
        <a:latin typeface="Times" charset="0"/>
        <a:ea typeface="+mn-ea"/>
        <a:cs typeface="+mn-cs"/>
      </a:defRPr>
    </a:lvl7pPr>
    <a:lvl8pPr marL="3200400" algn="l" defTabSz="914400" rtl="0" eaLnBrk="1" latinLnBrk="0" hangingPunct="1">
      <a:defRPr sz="2400" kern="1200">
        <a:solidFill>
          <a:schemeClr val="tx1"/>
        </a:solidFill>
        <a:latin typeface="Times" charset="0"/>
        <a:ea typeface="+mn-ea"/>
        <a:cs typeface="+mn-cs"/>
      </a:defRPr>
    </a:lvl8pPr>
    <a:lvl9pPr marL="3657600" algn="l" defTabSz="914400" rtl="0" eaLnBrk="1" latinLnBrk="0" hangingPunct="1">
      <a:defRPr sz="2400" kern="1200">
        <a:solidFill>
          <a:schemeClr val="tx1"/>
        </a:solidFill>
        <a:latin typeface="Times"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ED0F"/>
    <a:srgbClr val="C70065"/>
    <a:srgbClr val="FF0080"/>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autoAdjust="0"/>
    <p:restoredTop sz="79763" autoAdjust="0"/>
  </p:normalViewPr>
  <p:slideViewPr>
    <p:cSldViewPr>
      <p:cViewPr varScale="1">
        <p:scale>
          <a:sx n="58" d="100"/>
          <a:sy n="58" d="100"/>
        </p:scale>
        <p:origin x="-1482" y="-84"/>
      </p:cViewPr>
      <p:guideLst>
        <p:guide orient="horz" pos="2160"/>
        <p:guide pos="2880"/>
      </p:guideLst>
    </p:cSldViewPr>
  </p:slideViewPr>
  <p:outlineViewPr>
    <p:cViewPr>
      <p:scale>
        <a:sx n="33" d="100"/>
        <a:sy n="33" d="100"/>
      </p:scale>
      <p:origin x="0" y="7956"/>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4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sv-SE"/>
          </a:p>
        </p:txBody>
      </p:sp>
      <p:sp>
        <p:nvSpPr>
          <p:cNvPr id="10445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sv-SE"/>
          </a:p>
        </p:txBody>
      </p:sp>
      <p:sp>
        <p:nvSpPr>
          <p:cNvPr id="10445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sv-SE"/>
          </a:p>
        </p:txBody>
      </p:sp>
      <p:sp>
        <p:nvSpPr>
          <p:cNvPr id="10445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fld id="{D5D250C2-5375-4CD4-BE7A-EA076E18ED2D}" type="slidenum">
              <a:rPr lang="sv-SE"/>
              <a:pPr/>
              <a:t>‹#›</a:t>
            </a:fld>
            <a:endParaRPr lang="sv-SE"/>
          </a:p>
        </p:txBody>
      </p:sp>
    </p:spTree>
    <p:extLst>
      <p:ext uri="{BB962C8B-B14F-4D97-AF65-F5344CB8AC3E}">
        <p14:creationId xmlns:p14="http://schemas.microsoft.com/office/powerpoint/2010/main" val="6096436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sv-SE"/>
          </a:p>
        </p:txBody>
      </p:sp>
      <p:sp>
        <p:nvSpPr>
          <p:cNvPr id="66563"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sv-SE"/>
          </a:p>
        </p:txBody>
      </p:sp>
      <p:sp>
        <p:nvSpPr>
          <p:cNvPr id="665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66565"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p>
        </p:txBody>
      </p:sp>
      <p:sp>
        <p:nvSpPr>
          <p:cNvPr id="66566"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sv-SE"/>
          </a:p>
        </p:txBody>
      </p:sp>
      <p:sp>
        <p:nvSpPr>
          <p:cNvPr id="66567"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fld id="{0729ED42-AD5C-4E76-ADE9-6BF7E24E98F6}" type="slidenum">
              <a:rPr lang="sv-SE"/>
              <a:pPr/>
              <a:t>‹#›</a:t>
            </a:fld>
            <a:endParaRPr lang="sv-SE"/>
          </a:p>
        </p:txBody>
      </p:sp>
    </p:spTree>
    <p:extLst>
      <p:ext uri="{BB962C8B-B14F-4D97-AF65-F5344CB8AC3E}">
        <p14:creationId xmlns:p14="http://schemas.microsoft.com/office/powerpoint/2010/main" val="347966514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charset="0"/>
        <a:ea typeface="+mn-ea"/>
        <a:cs typeface="+mn-cs"/>
      </a:defRPr>
    </a:lvl1pPr>
    <a:lvl2pPr marL="457200" algn="l" rtl="0" fontAlgn="base">
      <a:spcBef>
        <a:spcPct val="30000"/>
      </a:spcBef>
      <a:spcAft>
        <a:spcPct val="0"/>
      </a:spcAft>
      <a:defRPr sz="1200" kern="1200">
        <a:solidFill>
          <a:schemeClr val="tx1"/>
        </a:solidFill>
        <a:latin typeface="Times" charset="0"/>
        <a:ea typeface="+mn-ea"/>
        <a:cs typeface="+mn-cs"/>
      </a:defRPr>
    </a:lvl2pPr>
    <a:lvl3pPr marL="914400" algn="l" rtl="0" fontAlgn="base">
      <a:spcBef>
        <a:spcPct val="30000"/>
      </a:spcBef>
      <a:spcAft>
        <a:spcPct val="0"/>
      </a:spcAft>
      <a:defRPr sz="1200" kern="1200">
        <a:solidFill>
          <a:schemeClr val="tx1"/>
        </a:solidFill>
        <a:latin typeface="Times" charset="0"/>
        <a:ea typeface="+mn-ea"/>
        <a:cs typeface="+mn-cs"/>
      </a:defRPr>
    </a:lvl3pPr>
    <a:lvl4pPr marL="1371600" algn="l" rtl="0" fontAlgn="base">
      <a:spcBef>
        <a:spcPct val="30000"/>
      </a:spcBef>
      <a:spcAft>
        <a:spcPct val="0"/>
      </a:spcAft>
      <a:defRPr sz="1200" kern="1200">
        <a:solidFill>
          <a:schemeClr val="tx1"/>
        </a:solidFill>
        <a:latin typeface="Times" charset="0"/>
        <a:ea typeface="+mn-ea"/>
        <a:cs typeface="+mn-cs"/>
      </a:defRPr>
    </a:lvl4pPr>
    <a:lvl5pPr marL="1828800" algn="l" rtl="0" fontAlgn="base">
      <a:spcBef>
        <a:spcPct val="30000"/>
      </a:spcBef>
      <a:spcAft>
        <a:spcPct val="0"/>
      </a:spcAft>
      <a:defRPr sz="1200" kern="1200">
        <a:solidFill>
          <a:schemeClr val="tx1"/>
        </a:solidFill>
        <a:latin typeface="Times"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0CD31D-FCFE-4059-95DA-61E6CA97EB0B}" type="slidenum">
              <a:rPr lang="sv-SE"/>
              <a:pPr/>
              <a:t>1</a:t>
            </a:fld>
            <a:endParaRPr lang="sv-SE"/>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endParaRPr lang="sv-SE"/>
          </a:p>
          <a:p>
            <a:endParaRPr lang="sv-S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Times" charset="0"/>
                <a:ea typeface="+mn-ea"/>
                <a:cs typeface="+mn-cs"/>
              </a:rPr>
              <a:t>The idea of the </a:t>
            </a:r>
            <a:r>
              <a:rPr lang="en-GB" sz="1200" kern="1200" dirty="0" smtClean="0">
                <a:solidFill>
                  <a:schemeClr val="tx1"/>
                </a:solidFill>
                <a:effectLst/>
                <a:latin typeface="Times" charset="0"/>
                <a:ea typeface="+mn-ea"/>
                <a:cs typeface="+mn-cs"/>
              </a:rPr>
              <a:t>Ought-to L2 Self </a:t>
            </a:r>
            <a:r>
              <a:rPr lang="en-US" sz="1200" kern="1200" dirty="0" smtClean="0">
                <a:solidFill>
                  <a:schemeClr val="tx1"/>
                </a:solidFill>
                <a:effectLst/>
                <a:latin typeface="Times" charset="0"/>
                <a:ea typeface="+mn-ea"/>
                <a:cs typeface="+mn-cs"/>
              </a:rPr>
              <a:t>is interesting from the perspective of those teaching in the military context as it can be linked to some of the observations made by Taguchi et al (2009). The issue of context related to whether motivation is viewed as either promotion or prevention, Ideal L2 Self or </a:t>
            </a:r>
            <a:r>
              <a:rPr lang="en-GB" sz="1200" kern="1200" dirty="0" smtClean="0">
                <a:solidFill>
                  <a:schemeClr val="tx1"/>
                </a:solidFill>
                <a:effectLst/>
                <a:latin typeface="Times" charset="0"/>
                <a:ea typeface="+mn-ea"/>
                <a:cs typeface="+mn-cs"/>
              </a:rPr>
              <a:t>Ought-to L2 Self </a:t>
            </a:r>
            <a:r>
              <a:rPr lang="en-US" sz="1200" kern="1200" dirty="0" smtClean="0">
                <a:solidFill>
                  <a:schemeClr val="tx1"/>
                </a:solidFill>
                <a:effectLst/>
                <a:latin typeface="Times" charset="0"/>
                <a:ea typeface="+mn-ea"/>
                <a:cs typeface="+mn-cs"/>
              </a:rPr>
              <a:t>may be visible in this context. Interviewee A mentions in his interview, ‘In the military context, everything you do is in a way kind of rated: good, bad, all the time, everything you do.  A commander uses the wrong word and it’s very funny, everybody’s laughing’. This fear of not being taken seriously is repeated throughout the qualitative data set. However, is it an example of </a:t>
            </a:r>
            <a:r>
              <a:rPr lang="en-GB" sz="1200" kern="1200" dirty="0" smtClean="0">
                <a:solidFill>
                  <a:schemeClr val="tx1"/>
                </a:solidFill>
                <a:effectLst/>
                <a:latin typeface="Times" charset="0"/>
                <a:ea typeface="+mn-ea"/>
                <a:cs typeface="+mn-cs"/>
              </a:rPr>
              <a:t>Ought-to L2 Self</a:t>
            </a:r>
            <a:r>
              <a:rPr lang="en-US" sz="1200" kern="1200" dirty="0" smtClean="0">
                <a:solidFill>
                  <a:schemeClr val="tx1"/>
                </a:solidFill>
                <a:effectLst/>
                <a:latin typeface="Times" charset="0"/>
                <a:ea typeface="+mn-ea"/>
                <a:cs typeface="+mn-cs"/>
              </a:rPr>
              <a:t>, a fear of failure? Or perhaps it might in fact be viewed as a reflection of what a good and well respected commander should be in the military context, specifically the opposite of the example given by Interviewee A. In such a case, the motivation can in fact be understood to be promotional, or part of the Ideal L2 self.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Times"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Times" charset="0"/>
                <a:ea typeface="+mn-ea"/>
                <a:cs typeface="+mn-cs"/>
              </a:rPr>
              <a:t>May explain the confliction between the </a:t>
            </a:r>
            <a:r>
              <a:rPr lang="en-US" sz="1200" kern="1200" dirty="0" err="1" smtClean="0">
                <a:solidFill>
                  <a:schemeClr val="tx1"/>
                </a:solidFill>
                <a:effectLst/>
                <a:latin typeface="Times" charset="0"/>
                <a:ea typeface="+mn-ea"/>
                <a:cs typeface="+mn-cs"/>
              </a:rPr>
              <a:t>quali</a:t>
            </a:r>
            <a:r>
              <a:rPr lang="en-US" sz="1200" kern="1200" dirty="0" smtClean="0">
                <a:solidFill>
                  <a:schemeClr val="tx1"/>
                </a:solidFill>
                <a:effectLst/>
                <a:latin typeface="Times" charset="0"/>
                <a:ea typeface="+mn-ea"/>
                <a:cs typeface="+mn-cs"/>
              </a:rPr>
              <a:t> and </a:t>
            </a:r>
            <a:r>
              <a:rPr lang="en-US" sz="1200" kern="1200" dirty="0" err="1" smtClean="0">
                <a:solidFill>
                  <a:schemeClr val="tx1"/>
                </a:solidFill>
                <a:effectLst/>
                <a:latin typeface="Times" charset="0"/>
                <a:ea typeface="+mn-ea"/>
                <a:cs typeface="+mn-cs"/>
              </a:rPr>
              <a:t>quan</a:t>
            </a:r>
            <a:r>
              <a:rPr lang="en-US" sz="1200" kern="1200" dirty="0" smtClean="0">
                <a:solidFill>
                  <a:schemeClr val="tx1"/>
                </a:solidFill>
                <a:effectLst/>
                <a:latin typeface="Times" charset="0"/>
                <a:ea typeface="+mn-ea"/>
                <a:cs typeface="+mn-cs"/>
              </a:rPr>
              <a:t> phase results.</a:t>
            </a:r>
            <a:endParaRPr lang="sv-SE" sz="1200" kern="1200" dirty="0" smtClean="0">
              <a:solidFill>
                <a:schemeClr val="tx1"/>
              </a:solidFill>
              <a:effectLst/>
              <a:latin typeface="Times" charset="0"/>
              <a:ea typeface="+mn-ea"/>
              <a:cs typeface="+mn-cs"/>
            </a:endParaRPr>
          </a:p>
          <a:p>
            <a:endParaRPr lang="sv-SE" dirty="0"/>
          </a:p>
        </p:txBody>
      </p:sp>
      <p:sp>
        <p:nvSpPr>
          <p:cNvPr id="4" name="Slide Number Placeholder 3"/>
          <p:cNvSpPr>
            <a:spLocks noGrp="1"/>
          </p:cNvSpPr>
          <p:nvPr>
            <p:ph type="sldNum" sz="quarter" idx="10"/>
          </p:nvPr>
        </p:nvSpPr>
        <p:spPr/>
        <p:txBody>
          <a:bodyPr/>
          <a:lstStyle/>
          <a:p>
            <a:fld id="{0729ED42-AD5C-4E76-ADE9-6BF7E24E98F6}" type="slidenum">
              <a:rPr lang="sv-SE" smtClean="0"/>
              <a:pPr/>
              <a:t>20</a:t>
            </a:fld>
            <a:endParaRPr lang="sv-SE"/>
          </a:p>
        </p:txBody>
      </p:sp>
    </p:spTree>
    <p:extLst>
      <p:ext uri="{BB962C8B-B14F-4D97-AF65-F5344CB8AC3E}">
        <p14:creationId xmlns:p14="http://schemas.microsoft.com/office/powerpoint/2010/main" val="41282201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smtClean="0"/>
              <a:t>To </a:t>
            </a:r>
            <a:r>
              <a:rPr lang="sv-SE" dirty="0" err="1" smtClean="0"/>
              <a:t>much</a:t>
            </a:r>
            <a:r>
              <a:rPr lang="sv-SE" dirty="0" smtClean="0"/>
              <a:t> </a:t>
            </a:r>
            <a:r>
              <a:rPr lang="sv-SE" dirty="0" err="1" smtClean="0"/>
              <a:t>hippy</a:t>
            </a:r>
            <a:r>
              <a:rPr lang="sv-SE" dirty="0" smtClean="0"/>
              <a:t> stuff-</a:t>
            </a:r>
            <a:r>
              <a:rPr lang="sv-SE" baseline="0" dirty="0" smtClean="0"/>
              <a:t> </a:t>
            </a:r>
            <a:r>
              <a:rPr lang="sv-SE" baseline="0" dirty="0" err="1" smtClean="0"/>
              <a:t>can</a:t>
            </a:r>
            <a:r>
              <a:rPr lang="sv-SE" baseline="0" dirty="0" smtClean="0"/>
              <a:t> </a:t>
            </a:r>
            <a:r>
              <a:rPr lang="sv-SE" baseline="0" dirty="0" err="1" smtClean="0"/>
              <a:t>we</a:t>
            </a:r>
            <a:r>
              <a:rPr lang="sv-SE" baseline="0" dirty="0" smtClean="0"/>
              <a:t> break </a:t>
            </a:r>
            <a:r>
              <a:rPr lang="sv-SE" baseline="0" dirty="0" err="1" smtClean="0"/>
              <a:t>this</a:t>
            </a:r>
            <a:r>
              <a:rPr lang="sv-SE" baseline="0" dirty="0" smtClean="0"/>
              <a:t> </a:t>
            </a:r>
            <a:r>
              <a:rPr lang="sv-SE" baseline="0" dirty="0" err="1" smtClean="0"/>
              <a:t>dowqn</a:t>
            </a:r>
            <a:r>
              <a:rPr lang="sv-SE" baseline="0" dirty="0" smtClean="0"/>
              <a:t>- </a:t>
            </a:r>
            <a:r>
              <a:rPr lang="sv-SE" baseline="0" dirty="0" err="1" smtClean="0"/>
              <a:t>to</a:t>
            </a:r>
            <a:r>
              <a:rPr lang="sv-SE" baseline="0" dirty="0" smtClean="0"/>
              <a:t> </a:t>
            </a:r>
            <a:r>
              <a:rPr lang="sv-SE" baseline="0" dirty="0" err="1" smtClean="0"/>
              <a:t>avoid</a:t>
            </a:r>
            <a:r>
              <a:rPr lang="sv-SE" baseline="0" dirty="0" smtClean="0"/>
              <a:t> </a:t>
            </a:r>
            <a:r>
              <a:rPr lang="sv-SE" baseline="0" dirty="0" err="1" smtClean="0"/>
              <a:t>scaring</a:t>
            </a:r>
            <a:r>
              <a:rPr lang="sv-SE" baseline="0" dirty="0" smtClean="0"/>
              <a:t> off </a:t>
            </a:r>
            <a:r>
              <a:rPr lang="sv-SE" baseline="0" dirty="0" err="1" smtClean="0"/>
              <a:t>both</a:t>
            </a:r>
            <a:r>
              <a:rPr lang="sv-SE" baseline="0" dirty="0" smtClean="0"/>
              <a:t> </a:t>
            </a:r>
            <a:r>
              <a:rPr lang="sv-SE" baseline="0" dirty="0" err="1" smtClean="0"/>
              <a:t>teachers</a:t>
            </a:r>
            <a:r>
              <a:rPr lang="sv-SE" baseline="0" dirty="0" smtClean="0"/>
              <a:t> and students??</a:t>
            </a:r>
            <a:endParaRPr lang="sv-SE" dirty="0"/>
          </a:p>
        </p:txBody>
      </p:sp>
      <p:sp>
        <p:nvSpPr>
          <p:cNvPr id="4" name="Slide Number Placeholder 3"/>
          <p:cNvSpPr>
            <a:spLocks noGrp="1"/>
          </p:cNvSpPr>
          <p:nvPr>
            <p:ph type="sldNum" sz="quarter" idx="10"/>
          </p:nvPr>
        </p:nvSpPr>
        <p:spPr/>
        <p:txBody>
          <a:bodyPr/>
          <a:lstStyle/>
          <a:p>
            <a:fld id="{0729ED42-AD5C-4E76-ADE9-6BF7E24E98F6}" type="slidenum">
              <a:rPr lang="sv-SE" smtClean="0"/>
              <a:pPr/>
              <a:t>22</a:t>
            </a:fld>
            <a:endParaRPr lang="sv-SE"/>
          </a:p>
        </p:txBody>
      </p:sp>
    </p:spTree>
    <p:extLst>
      <p:ext uri="{BB962C8B-B14F-4D97-AF65-F5344CB8AC3E}">
        <p14:creationId xmlns:p14="http://schemas.microsoft.com/office/powerpoint/2010/main" val="172052593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smtClean="0"/>
              <a:t>To </a:t>
            </a:r>
            <a:r>
              <a:rPr lang="sv-SE" dirty="0" err="1" smtClean="0"/>
              <a:t>much</a:t>
            </a:r>
            <a:r>
              <a:rPr lang="sv-SE" dirty="0" smtClean="0"/>
              <a:t> </a:t>
            </a:r>
            <a:r>
              <a:rPr lang="sv-SE" dirty="0" err="1" smtClean="0"/>
              <a:t>hippy</a:t>
            </a:r>
            <a:r>
              <a:rPr lang="sv-SE" dirty="0" smtClean="0"/>
              <a:t> stuff-</a:t>
            </a:r>
            <a:r>
              <a:rPr lang="sv-SE" baseline="0" dirty="0" smtClean="0"/>
              <a:t> </a:t>
            </a:r>
            <a:r>
              <a:rPr lang="sv-SE" baseline="0" dirty="0" err="1" smtClean="0"/>
              <a:t>can</a:t>
            </a:r>
            <a:r>
              <a:rPr lang="sv-SE" baseline="0" dirty="0" smtClean="0"/>
              <a:t> </a:t>
            </a:r>
            <a:r>
              <a:rPr lang="sv-SE" baseline="0" dirty="0" err="1" smtClean="0"/>
              <a:t>we</a:t>
            </a:r>
            <a:r>
              <a:rPr lang="sv-SE" baseline="0" dirty="0" smtClean="0"/>
              <a:t> break </a:t>
            </a:r>
            <a:r>
              <a:rPr lang="sv-SE" baseline="0" dirty="0" err="1" smtClean="0"/>
              <a:t>this</a:t>
            </a:r>
            <a:r>
              <a:rPr lang="sv-SE" baseline="0" dirty="0" smtClean="0"/>
              <a:t> down- </a:t>
            </a:r>
            <a:r>
              <a:rPr lang="sv-SE" baseline="0" dirty="0" err="1" smtClean="0"/>
              <a:t>to</a:t>
            </a:r>
            <a:r>
              <a:rPr lang="sv-SE" baseline="0" dirty="0" smtClean="0"/>
              <a:t> </a:t>
            </a:r>
            <a:r>
              <a:rPr lang="sv-SE" baseline="0" dirty="0" err="1" smtClean="0"/>
              <a:t>avoid</a:t>
            </a:r>
            <a:r>
              <a:rPr lang="sv-SE" baseline="0" dirty="0" smtClean="0"/>
              <a:t> </a:t>
            </a:r>
            <a:r>
              <a:rPr lang="sv-SE" baseline="0" dirty="0" err="1" smtClean="0"/>
              <a:t>scaring</a:t>
            </a:r>
            <a:r>
              <a:rPr lang="sv-SE" baseline="0" dirty="0" smtClean="0"/>
              <a:t> off </a:t>
            </a:r>
            <a:r>
              <a:rPr lang="sv-SE" baseline="0" dirty="0" err="1" smtClean="0"/>
              <a:t>both</a:t>
            </a:r>
            <a:r>
              <a:rPr lang="sv-SE" baseline="0" dirty="0" smtClean="0"/>
              <a:t> </a:t>
            </a:r>
            <a:r>
              <a:rPr lang="sv-SE" baseline="0" dirty="0" err="1" smtClean="0"/>
              <a:t>teachers</a:t>
            </a:r>
            <a:r>
              <a:rPr lang="sv-SE" baseline="0" dirty="0" smtClean="0"/>
              <a:t> and students??</a:t>
            </a:r>
            <a:endParaRPr lang="sv-SE" dirty="0"/>
          </a:p>
        </p:txBody>
      </p:sp>
      <p:sp>
        <p:nvSpPr>
          <p:cNvPr id="4" name="Slide Number Placeholder 3"/>
          <p:cNvSpPr>
            <a:spLocks noGrp="1"/>
          </p:cNvSpPr>
          <p:nvPr>
            <p:ph type="sldNum" sz="quarter" idx="10"/>
          </p:nvPr>
        </p:nvSpPr>
        <p:spPr/>
        <p:txBody>
          <a:bodyPr/>
          <a:lstStyle/>
          <a:p>
            <a:fld id="{0729ED42-AD5C-4E76-ADE9-6BF7E24E98F6}" type="slidenum">
              <a:rPr lang="sv-SE" smtClean="0"/>
              <a:pPr/>
              <a:t>23</a:t>
            </a:fld>
            <a:endParaRPr lang="sv-SE"/>
          </a:p>
        </p:txBody>
      </p:sp>
    </p:spTree>
    <p:extLst>
      <p:ext uri="{BB962C8B-B14F-4D97-AF65-F5344CB8AC3E}">
        <p14:creationId xmlns:p14="http://schemas.microsoft.com/office/powerpoint/2010/main" val="17205259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10"/>
          </p:nvPr>
        </p:nvSpPr>
        <p:spPr/>
        <p:txBody>
          <a:bodyPr/>
          <a:lstStyle/>
          <a:p>
            <a:fld id="{0729ED42-AD5C-4E76-ADE9-6BF7E24E98F6}" type="slidenum">
              <a:rPr lang="sv-SE" smtClean="0"/>
              <a:pPr/>
              <a:t>24</a:t>
            </a:fld>
            <a:endParaRPr lang="sv-SE"/>
          </a:p>
        </p:txBody>
      </p:sp>
    </p:spTree>
    <p:extLst>
      <p:ext uri="{BB962C8B-B14F-4D97-AF65-F5344CB8AC3E}">
        <p14:creationId xmlns:p14="http://schemas.microsoft.com/office/powerpoint/2010/main" val="38280851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sv-SE" dirty="0"/>
          </a:p>
        </p:txBody>
      </p:sp>
      <p:sp>
        <p:nvSpPr>
          <p:cNvPr id="4" name="Slide Number Placeholder 3"/>
          <p:cNvSpPr>
            <a:spLocks noGrp="1"/>
          </p:cNvSpPr>
          <p:nvPr>
            <p:ph type="sldNum" sz="quarter" idx="10"/>
          </p:nvPr>
        </p:nvSpPr>
        <p:spPr/>
        <p:txBody>
          <a:bodyPr/>
          <a:lstStyle/>
          <a:p>
            <a:fld id="{0729ED42-AD5C-4E76-ADE9-6BF7E24E98F6}" type="slidenum">
              <a:rPr lang="sv-SE" smtClean="0"/>
              <a:pPr/>
              <a:t>26</a:t>
            </a:fld>
            <a:endParaRPr lang="sv-SE"/>
          </a:p>
        </p:txBody>
      </p:sp>
    </p:spTree>
    <p:extLst>
      <p:ext uri="{BB962C8B-B14F-4D97-AF65-F5344CB8AC3E}">
        <p14:creationId xmlns:p14="http://schemas.microsoft.com/office/powerpoint/2010/main" val="16214325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sv-SE" dirty="0" err="1" smtClean="0"/>
              <a:t>Remember</a:t>
            </a:r>
            <a:r>
              <a:rPr lang="sv-SE" dirty="0" smtClean="0"/>
              <a:t> Gardner </a:t>
            </a:r>
            <a:r>
              <a:rPr lang="sv-SE" dirty="0" err="1" smtClean="0"/>
              <a:t>more</a:t>
            </a:r>
            <a:r>
              <a:rPr lang="sv-SE" dirty="0" smtClean="0"/>
              <a:t> </a:t>
            </a:r>
            <a:r>
              <a:rPr lang="sv-SE" dirty="0" err="1" smtClean="0"/>
              <a:t>interested</a:t>
            </a:r>
            <a:r>
              <a:rPr lang="sv-SE" dirty="0" smtClean="0"/>
              <a:t> in </a:t>
            </a:r>
            <a:r>
              <a:rPr lang="sv-SE" dirty="0" err="1" smtClean="0"/>
              <a:t>integrativeness</a:t>
            </a:r>
            <a:r>
              <a:rPr lang="sv-SE" dirty="0" smtClean="0"/>
              <a:t> </a:t>
            </a:r>
            <a:r>
              <a:rPr lang="sv-SE" dirty="0" err="1" smtClean="0"/>
              <a:t>thatn</a:t>
            </a:r>
            <a:r>
              <a:rPr lang="sv-SE" dirty="0" smtClean="0"/>
              <a:t> </a:t>
            </a:r>
            <a:r>
              <a:rPr lang="sv-SE" dirty="0" err="1" smtClean="0"/>
              <a:t>instrumentality</a:t>
            </a:r>
            <a:r>
              <a:rPr lang="sv-SE" dirty="0" smtClean="0"/>
              <a:t> as </a:t>
            </a:r>
            <a:r>
              <a:rPr lang="sv-SE" dirty="0" err="1" smtClean="0"/>
              <a:t>he</a:t>
            </a:r>
            <a:r>
              <a:rPr lang="sv-SE" dirty="0" smtClean="0"/>
              <a:t> </a:t>
            </a:r>
            <a:r>
              <a:rPr lang="sv-SE" dirty="0" err="1" smtClean="0"/>
              <a:t>was</a:t>
            </a:r>
            <a:r>
              <a:rPr lang="sv-SE" dirty="0" smtClean="0"/>
              <a:t> </a:t>
            </a:r>
            <a:r>
              <a:rPr lang="sv-SE" dirty="0" err="1" smtClean="0"/>
              <a:t>working</a:t>
            </a:r>
            <a:r>
              <a:rPr lang="sv-SE" dirty="0" smtClean="0"/>
              <a:t> in bilingual Canada</a:t>
            </a:r>
          </a:p>
          <a:p>
            <a:endParaRPr lang="sv-SE" dirty="0"/>
          </a:p>
        </p:txBody>
      </p:sp>
      <p:sp>
        <p:nvSpPr>
          <p:cNvPr id="4" name="Slide Number Placeholder 3"/>
          <p:cNvSpPr>
            <a:spLocks noGrp="1"/>
          </p:cNvSpPr>
          <p:nvPr>
            <p:ph type="sldNum" sz="quarter" idx="10"/>
          </p:nvPr>
        </p:nvSpPr>
        <p:spPr/>
        <p:txBody>
          <a:bodyPr/>
          <a:lstStyle/>
          <a:p>
            <a:fld id="{0729ED42-AD5C-4E76-ADE9-6BF7E24E98F6}" type="slidenum">
              <a:rPr lang="sv-SE" smtClean="0"/>
              <a:pPr/>
              <a:t>4</a:t>
            </a:fld>
            <a:endParaRPr lang="sv-SE"/>
          </a:p>
        </p:txBody>
      </p:sp>
    </p:spTree>
    <p:extLst>
      <p:ext uri="{BB962C8B-B14F-4D97-AF65-F5344CB8AC3E}">
        <p14:creationId xmlns:p14="http://schemas.microsoft.com/office/powerpoint/2010/main" val="9145382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Times" charset="0"/>
                <a:ea typeface="+mn-ea"/>
                <a:cs typeface="+mn-cs"/>
              </a:rPr>
              <a:t>A widely known model of motivation is the dichotomy of intrinsic and extrinsic motivation. The theory defined by Deci and Ryan (1985) suggest that intrinsic motivation may lead to behavior, in this case action related to successful L2 learning, which occurs as a result of the learner’s general curiosity about and interest in learning a language and the pleasure gained from doing so. This is clearly contrasted with extrinsic motivation, an idea which seems in essence to be related with the previously mentioned idea of instrumentality, whereby learners are motivated by a practical sense of obligation or necessity, with the avoidance of negative consequences or alternatively a reward as the final result of learning.</a:t>
            </a:r>
            <a:endParaRPr lang="sv-SE" sz="1200" kern="1200" dirty="0" smtClean="0">
              <a:solidFill>
                <a:schemeClr val="tx1"/>
              </a:solidFill>
              <a:effectLst/>
              <a:latin typeface="Times" charset="0"/>
              <a:ea typeface="+mn-ea"/>
              <a:cs typeface="+mn-cs"/>
            </a:endParaRPr>
          </a:p>
          <a:p>
            <a:r>
              <a:rPr lang="en-US" sz="1200" kern="1200" dirty="0" smtClean="0">
                <a:solidFill>
                  <a:schemeClr val="tx1"/>
                </a:solidFill>
                <a:effectLst/>
                <a:latin typeface="Times" charset="0"/>
                <a:ea typeface="+mn-ea"/>
                <a:cs typeface="+mn-cs"/>
              </a:rPr>
              <a:t>Traditional understanding of intrinsic motivation is that it will decrease as a result of an increase in extrinsic motivation. In other words, having practical reasons for learning an L2 may diminish a learner’s pleasure in the subject. However, this is not universally supported by research and as a result Deci and Ryan (1985) offer an alternative. Self-determination theory instead places extrinsic motivation on a scale, breaking it into four types, listed here from the least to the most self-regulated; external regulation, introjected regulation, identified regulation and finally, integrated regulation. A key concept to consider when looking more closely at each of these regulations is the role of external social factors. Self-determination theory relies on the idea that people need to feel connected. This need for relatedness is what may lead learners to accepting types of regulation.</a:t>
            </a:r>
            <a:endParaRPr lang="sv-SE" sz="1200" kern="1200" dirty="0" smtClean="0">
              <a:solidFill>
                <a:schemeClr val="tx1"/>
              </a:solidFill>
              <a:effectLst/>
              <a:latin typeface="Times" charset="0"/>
              <a:ea typeface="+mn-ea"/>
              <a:cs typeface="+mn-cs"/>
            </a:endParaRPr>
          </a:p>
          <a:p>
            <a:endParaRPr lang="sv-SE" dirty="0"/>
          </a:p>
        </p:txBody>
      </p:sp>
      <p:sp>
        <p:nvSpPr>
          <p:cNvPr id="4" name="Slide Number Placeholder 3"/>
          <p:cNvSpPr>
            <a:spLocks noGrp="1"/>
          </p:cNvSpPr>
          <p:nvPr>
            <p:ph type="sldNum" sz="quarter" idx="10"/>
          </p:nvPr>
        </p:nvSpPr>
        <p:spPr/>
        <p:txBody>
          <a:bodyPr/>
          <a:lstStyle/>
          <a:p>
            <a:fld id="{0729ED42-AD5C-4E76-ADE9-6BF7E24E98F6}" type="slidenum">
              <a:rPr lang="sv-SE" smtClean="0"/>
              <a:pPr/>
              <a:t>5</a:t>
            </a:fld>
            <a:endParaRPr lang="sv-SE"/>
          </a:p>
        </p:txBody>
      </p:sp>
    </p:spTree>
    <p:extLst>
      <p:ext uri="{BB962C8B-B14F-4D97-AF65-F5344CB8AC3E}">
        <p14:creationId xmlns:p14="http://schemas.microsoft.com/office/powerpoint/2010/main" val="14489242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smtClean="0"/>
              <a:t>Think mental </a:t>
            </a:r>
            <a:r>
              <a:rPr lang="sv-SE" dirty="0" err="1" smtClean="0"/>
              <a:t>mimagery</a:t>
            </a:r>
            <a:r>
              <a:rPr lang="sv-SE" dirty="0" smtClean="0"/>
              <a:t> and sports, </a:t>
            </a:r>
            <a:r>
              <a:rPr lang="sv-SE" dirty="0" err="1" smtClean="0"/>
              <a:t>e.g</a:t>
            </a:r>
            <a:r>
              <a:rPr lang="sv-SE" dirty="0" smtClean="0"/>
              <a:t>. – </a:t>
            </a:r>
            <a:r>
              <a:rPr lang="sv-SE" dirty="0" err="1" smtClean="0"/>
              <a:t>well</a:t>
            </a:r>
            <a:r>
              <a:rPr lang="sv-SE" dirty="0" smtClean="0"/>
              <a:t> </a:t>
            </a:r>
            <a:r>
              <a:rPr lang="sv-SE" dirty="0" err="1" smtClean="0"/>
              <a:t>studied</a:t>
            </a:r>
            <a:r>
              <a:rPr lang="sv-SE" dirty="0" smtClean="0"/>
              <a:t> and </a:t>
            </a:r>
            <a:r>
              <a:rPr lang="sv-SE" dirty="0" err="1" smtClean="0"/>
              <a:t>established</a:t>
            </a:r>
            <a:r>
              <a:rPr lang="sv-SE" dirty="0" smtClean="0"/>
              <a:t> in </a:t>
            </a:r>
            <a:r>
              <a:rPr lang="sv-SE" dirty="0" err="1" smtClean="0"/>
              <a:t>other</a:t>
            </a:r>
            <a:r>
              <a:rPr lang="sv-SE" dirty="0" smtClean="0"/>
              <a:t> </a:t>
            </a:r>
            <a:r>
              <a:rPr lang="sv-SE" dirty="0" err="1" smtClean="0"/>
              <a:t>fields</a:t>
            </a:r>
            <a:r>
              <a:rPr lang="sv-SE" dirty="0" smtClean="0"/>
              <a:t>.</a:t>
            </a:r>
          </a:p>
          <a:p>
            <a:endParaRPr lang="sv-SE" dirty="0" smtClean="0"/>
          </a:p>
          <a:p>
            <a:r>
              <a:rPr lang="sv-SE" dirty="0" err="1" smtClean="0"/>
              <a:t>Prom</a:t>
            </a:r>
            <a:r>
              <a:rPr lang="sv-SE" dirty="0" smtClean="0"/>
              <a:t> &amp; </a:t>
            </a:r>
            <a:r>
              <a:rPr lang="sv-SE" dirty="0" err="1" smtClean="0"/>
              <a:t>Prev</a:t>
            </a:r>
            <a:r>
              <a:rPr lang="sv-SE" dirty="0" smtClean="0"/>
              <a:t> </a:t>
            </a:r>
            <a:r>
              <a:rPr lang="sv-SE" dirty="0" err="1" smtClean="0"/>
              <a:t>also</a:t>
            </a:r>
            <a:r>
              <a:rPr lang="sv-SE" dirty="0" smtClean="0"/>
              <a:t> </a:t>
            </a:r>
            <a:r>
              <a:rPr lang="sv-SE" dirty="0" err="1" smtClean="0"/>
              <a:t>seen</a:t>
            </a:r>
            <a:r>
              <a:rPr lang="sv-SE" dirty="0" smtClean="0"/>
              <a:t> as </a:t>
            </a:r>
            <a:r>
              <a:rPr lang="sv-SE" dirty="0" err="1" smtClean="0"/>
              <a:t>two</a:t>
            </a:r>
            <a:r>
              <a:rPr lang="sv-SE" dirty="0" smtClean="0"/>
              <a:t> </a:t>
            </a:r>
            <a:r>
              <a:rPr lang="sv-SE" dirty="0" err="1" smtClean="0"/>
              <a:t>types</a:t>
            </a:r>
            <a:r>
              <a:rPr lang="sv-SE" dirty="0" smtClean="0"/>
              <a:t> </a:t>
            </a:r>
            <a:r>
              <a:rPr lang="sv-SE" dirty="0" err="1" smtClean="0"/>
              <a:t>of</a:t>
            </a:r>
            <a:r>
              <a:rPr lang="sv-SE" dirty="0" smtClean="0"/>
              <a:t> </a:t>
            </a:r>
            <a:r>
              <a:rPr lang="sv-SE" dirty="0" err="1" smtClean="0"/>
              <a:t>instrumentality</a:t>
            </a:r>
            <a:r>
              <a:rPr lang="sv-SE" dirty="0" smtClean="0"/>
              <a:t>.</a:t>
            </a:r>
          </a:p>
          <a:p>
            <a:endParaRPr lang="sv-SE" dirty="0" smtClean="0"/>
          </a:p>
          <a:p>
            <a:r>
              <a:rPr lang="sv-SE" b="1" dirty="0" err="1" smtClean="0"/>
              <a:t>Recurring</a:t>
            </a:r>
            <a:r>
              <a:rPr lang="sv-SE" b="1" dirty="0" smtClean="0"/>
              <a:t> </a:t>
            </a:r>
            <a:r>
              <a:rPr lang="sv-SE" b="1" dirty="0" err="1" smtClean="0"/>
              <a:t>themes</a:t>
            </a:r>
            <a:r>
              <a:rPr lang="sv-SE" b="1" dirty="0" smtClean="0"/>
              <a:t> </a:t>
            </a:r>
            <a:r>
              <a:rPr lang="sv-SE" b="1" dirty="0" err="1" smtClean="0"/>
              <a:t>again</a:t>
            </a:r>
            <a:r>
              <a:rPr lang="sv-SE" b="1" dirty="0" smtClean="0"/>
              <a:t>!</a:t>
            </a:r>
          </a:p>
          <a:p>
            <a:endParaRPr lang="sv-SE" dirty="0"/>
          </a:p>
        </p:txBody>
      </p:sp>
      <p:sp>
        <p:nvSpPr>
          <p:cNvPr id="4" name="Slide Number Placeholder 3"/>
          <p:cNvSpPr>
            <a:spLocks noGrp="1"/>
          </p:cNvSpPr>
          <p:nvPr>
            <p:ph type="sldNum" sz="quarter" idx="10"/>
          </p:nvPr>
        </p:nvSpPr>
        <p:spPr/>
        <p:txBody>
          <a:bodyPr/>
          <a:lstStyle/>
          <a:p>
            <a:fld id="{0729ED42-AD5C-4E76-ADE9-6BF7E24E98F6}" type="slidenum">
              <a:rPr lang="sv-SE" smtClean="0"/>
              <a:pPr/>
              <a:t>6</a:t>
            </a:fld>
            <a:endParaRPr lang="sv-SE"/>
          </a:p>
        </p:txBody>
      </p:sp>
    </p:spTree>
    <p:extLst>
      <p:ext uri="{BB962C8B-B14F-4D97-AF65-F5344CB8AC3E}">
        <p14:creationId xmlns:p14="http://schemas.microsoft.com/office/powerpoint/2010/main" val="37565073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kern="1200" dirty="0" smtClean="0">
                <a:solidFill>
                  <a:schemeClr val="tx1"/>
                </a:solidFill>
                <a:effectLst/>
                <a:latin typeface="Times" charset="0"/>
                <a:ea typeface="+mn-ea"/>
                <a:cs typeface="+mn-cs"/>
              </a:rPr>
              <a:t>The choice of the L2 Motivational Self System was made as it has been shown to be effective in describing motivation in various contexts, for example </a:t>
            </a:r>
            <a:r>
              <a:rPr lang="en-GB" sz="1200" kern="1200" dirty="0" smtClean="0">
                <a:solidFill>
                  <a:schemeClr val="tx1"/>
                </a:solidFill>
                <a:effectLst/>
                <a:latin typeface="Times" charset="0"/>
                <a:ea typeface="+mn-ea"/>
                <a:cs typeface="+mn-cs"/>
              </a:rPr>
              <a:t>Ryan</a:t>
            </a:r>
            <a:r>
              <a:rPr lang="en-US" sz="1200" kern="1200" dirty="0" smtClean="0">
                <a:solidFill>
                  <a:schemeClr val="tx1"/>
                </a:solidFill>
                <a:effectLst/>
                <a:latin typeface="Times" charset="0"/>
                <a:ea typeface="+mn-ea"/>
                <a:cs typeface="+mn-cs"/>
              </a:rPr>
              <a:t> (2009) and Taguchi et al. (2009). Macintyre, Mackinnon and Clem</a:t>
            </a:r>
            <a:r>
              <a:rPr lang="en-GB" sz="1200" kern="1200" dirty="0" smtClean="0">
                <a:solidFill>
                  <a:schemeClr val="tx1"/>
                </a:solidFill>
                <a:effectLst/>
                <a:latin typeface="Times" charset="0"/>
                <a:ea typeface="+mn-ea"/>
                <a:cs typeface="+mn-cs"/>
              </a:rPr>
              <a:t>é</a:t>
            </a:r>
            <a:r>
              <a:rPr lang="en-US" sz="1200" kern="1200" dirty="0" err="1" smtClean="0">
                <a:solidFill>
                  <a:schemeClr val="tx1"/>
                </a:solidFill>
                <a:effectLst/>
                <a:latin typeface="Times" charset="0"/>
                <a:ea typeface="+mn-ea"/>
                <a:cs typeface="+mn-cs"/>
              </a:rPr>
              <a:t>nt</a:t>
            </a:r>
            <a:r>
              <a:rPr lang="en-US" sz="1200" kern="1200" dirty="0" smtClean="0">
                <a:solidFill>
                  <a:schemeClr val="tx1"/>
                </a:solidFill>
                <a:effectLst/>
                <a:latin typeface="Times" charset="0"/>
                <a:ea typeface="+mn-ea"/>
                <a:cs typeface="+mn-cs"/>
              </a:rPr>
              <a:t> (2009) add that the L2 Motivational Self System has the ‘…ability to integrate multiple, sometimes conflicting motives…’ (p53). It is this comprehensive nature of the theory that makes it attractive for both researchers and teachers in this case. </a:t>
            </a:r>
          </a:p>
          <a:p>
            <a:pPr marL="0" marR="0" indent="0" algn="l" defTabSz="914400" rtl="0" eaLnBrk="1" fontAlgn="base" latinLnBrk="0" hangingPunct="1">
              <a:lnSpc>
                <a:spcPct val="100000"/>
              </a:lnSpc>
              <a:spcBef>
                <a:spcPct val="30000"/>
              </a:spcBef>
              <a:spcAft>
                <a:spcPct val="0"/>
              </a:spcAft>
              <a:buClrTx/>
              <a:buSzTx/>
              <a:buFontTx/>
              <a:buNone/>
              <a:tabLst/>
              <a:defRPr/>
            </a:pPr>
            <a:endParaRPr lang="en-US" sz="1200" kern="1200" dirty="0" smtClean="0">
              <a:solidFill>
                <a:schemeClr val="tx1"/>
              </a:solidFill>
              <a:effectLst/>
              <a:latin typeface="Times" charset="0"/>
              <a:ea typeface="+mn-ea"/>
              <a:cs typeface="+mn-cs"/>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en-US" sz="1200" kern="1200" dirty="0" smtClean="0">
                <a:solidFill>
                  <a:schemeClr val="tx1"/>
                </a:solidFill>
                <a:effectLst/>
                <a:latin typeface="Times" charset="0"/>
                <a:ea typeface="+mn-ea"/>
                <a:cs typeface="+mn-cs"/>
              </a:rPr>
              <a:t>Rolls it al into one!</a:t>
            </a:r>
            <a:endParaRPr lang="sv-SE" dirty="0" smtClean="0"/>
          </a:p>
          <a:p>
            <a:endParaRPr lang="sv-SE" dirty="0"/>
          </a:p>
        </p:txBody>
      </p:sp>
      <p:sp>
        <p:nvSpPr>
          <p:cNvPr id="4" name="Slide Number Placeholder 3"/>
          <p:cNvSpPr>
            <a:spLocks noGrp="1"/>
          </p:cNvSpPr>
          <p:nvPr>
            <p:ph type="sldNum" sz="quarter" idx="10"/>
          </p:nvPr>
        </p:nvSpPr>
        <p:spPr/>
        <p:txBody>
          <a:bodyPr/>
          <a:lstStyle/>
          <a:p>
            <a:fld id="{0729ED42-AD5C-4E76-ADE9-6BF7E24E98F6}" type="slidenum">
              <a:rPr lang="sv-SE" smtClean="0"/>
              <a:pPr/>
              <a:t>7</a:t>
            </a:fld>
            <a:endParaRPr lang="sv-SE"/>
          </a:p>
        </p:txBody>
      </p:sp>
    </p:spTree>
    <p:extLst>
      <p:ext uri="{BB962C8B-B14F-4D97-AF65-F5344CB8AC3E}">
        <p14:creationId xmlns:p14="http://schemas.microsoft.com/office/powerpoint/2010/main" val="11871169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sv-SE" dirty="0" err="1" smtClean="0"/>
              <a:t>Describe</a:t>
            </a:r>
            <a:r>
              <a:rPr lang="sv-SE" dirty="0" smtClean="0"/>
              <a:t> </a:t>
            </a:r>
            <a:r>
              <a:rPr lang="sv-SE" dirty="0" err="1" smtClean="0"/>
              <a:t>briefly</a:t>
            </a:r>
            <a:r>
              <a:rPr lang="sv-SE" dirty="0" smtClean="0"/>
              <a:t> SU </a:t>
            </a:r>
            <a:r>
              <a:rPr lang="sv-SE" dirty="0" err="1" smtClean="0"/>
              <a:t>course</a:t>
            </a:r>
            <a:r>
              <a:rPr lang="sv-SE" dirty="0" smtClean="0"/>
              <a:t> and students</a:t>
            </a:r>
          </a:p>
          <a:p>
            <a:endParaRPr lang="sv-SE" dirty="0" smtClean="0"/>
          </a:p>
          <a:p>
            <a:r>
              <a:rPr lang="sv-SE" dirty="0" err="1" smtClean="0"/>
              <a:t>Why</a:t>
            </a:r>
            <a:r>
              <a:rPr lang="sv-SE" dirty="0" smtClean="0"/>
              <a:t> mixed </a:t>
            </a:r>
            <a:r>
              <a:rPr lang="sv-SE" dirty="0" err="1" smtClean="0"/>
              <a:t>methods</a:t>
            </a:r>
            <a:r>
              <a:rPr lang="sv-SE" dirty="0" smtClean="0"/>
              <a:t>- </a:t>
            </a:r>
            <a:r>
              <a:rPr lang="sv-SE" dirty="0" err="1" smtClean="0"/>
              <a:t>allow</a:t>
            </a:r>
            <a:r>
              <a:rPr lang="sv-SE" dirty="0" smtClean="0"/>
              <a:t> new idas and </a:t>
            </a:r>
            <a:r>
              <a:rPr lang="sv-SE" dirty="0" err="1" smtClean="0"/>
              <a:t>themes</a:t>
            </a:r>
            <a:r>
              <a:rPr lang="sv-SE" dirty="0" smtClean="0"/>
              <a:t> </a:t>
            </a:r>
            <a:r>
              <a:rPr lang="sv-SE" dirty="0" err="1" smtClean="0"/>
              <a:t>to</a:t>
            </a:r>
            <a:r>
              <a:rPr lang="sv-SE" dirty="0" smtClean="0"/>
              <a:t> </a:t>
            </a:r>
            <a:r>
              <a:rPr lang="sv-SE" dirty="0" err="1" smtClean="0"/>
              <a:t>emerge</a:t>
            </a:r>
            <a:r>
              <a:rPr lang="sv-SE" dirty="0" smtClean="0"/>
              <a:t>- test for </a:t>
            </a:r>
            <a:r>
              <a:rPr lang="sv-SE" dirty="0" err="1" smtClean="0"/>
              <a:t>generalisability</a:t>
            </a:r>
            <a:r>
              <a:rPr lang="sv-SE" baseline="0" dirty="0" smtClean="0"/>
              <a:t> </a:t>
            </a:r>
            <a:r>
              <a:rPr lang="sv-SE" baseline="0" dirty="0" err="1" smtClean="0"/>
              <a:t>within</a:t>
            </a:r>
            <a:r>
              <a:rPr lang="sv-SE" baseline="0" dirty="0" smtClean="0"/>
              <a:t> population and in </a:t>
            </a:r>
            <a:r>
              <a:rPr lang="sv-SE" baseline="0" dirty="0" err="1" smtClean="0"/>
              <a:t>wider</a:t>
            </a:r>
            <a:r>
              <a:rPr lang="sv-SE" baseline="0" dirty="0" smtClean="0"/>
              <a:t> </a:t>
            </a:r>
            <a:r>
              <a:rPr lang="sv-SE" baseline="0" dirty="0" err="1" smtClean="0"/>
              <a:t>context</a:t>
            </a:r>
            <a:r>
              <a:rPr lang="sv-SE" baseline="0" dirty="0" smtClean="0"/>
              <a:t>.</a:t>
            </a:r>
            <a:endParaRPr lang="sv-SE" dirty="0" smtClean="0"/>
          </a:p>
          <a:p>
            <a:endParaRPr lang="sv-SE" dirty="0"/>
          </a:p>
        </p:txBody>
      </p:sp>
      <p:sp>
        <p:nvSpPr>
          <p:cNvPr id="4" name="Slide Number Placeholder 3"/>
          <p:cNvSpPr>
            <a:spLocks noGrp="1"/>
          </p:cNvSpPr>
          <p:nvPr>
            <p:ph type="sldNum" sz="quarter" idx="10"/>
          </p:nvPr>
        </p:nvSpPr>
        <p:spPr/>
        <p:txBody>
          <a:bodyPr/>
          <a:lstStyle/>
          <a:p>
            <a:fld id="{0729ED42-AD5C-4E76-ADE9-6BF7E24E98F6}" type="slidenum">
              <a:rPr lang="sv-SE" smtClean="0"/>
              <a:pPr/>
              <a:t>9</a:t>
            </a:fld>
            <a:endParaRPr lang="sv-SE"/>
          </a:p>
        </p:txBody>
      </p:sp>
    </p:spTree>
    <p:extLst>
      <p:ext uri="{BB962C8B-B14F-4D97-AF65-F5344CB8AC3E}">
        <p14:creationId xmlns:p14="http://schemas.microsoft.com/office/powerpoint/2010/main" val="16050033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err="1" smtClean="0">
                <a:solidFill>
                  <a:schemeClr val="tx1"/>
                </a:solidFill>
                <a:effectLst/>
                <a:latin typeface="Times" charset="0"/>
                <a:ea typeface="+mn-ea"/>
                <a:cs typeface="+mn-cs"/>
              </a:rPr>
              <a:t>Miltary</a:t>
            </a:r>
            <a:r>
              <a:rPr lang="en-US" sz="1200" kern="1200" dirty="0" smtClean="0">
                <a:solidFill>
                  <a:schemeClr val="tx1"/>
                </a:solidFill>
                <a:effectLst/>
                <a:latin typeface="Times" charset="0"/>
                <a:ea typeface="+mn-ea"/>
                <a:cs typeface="+mn-cs"/>
              </a:rPr>
              <a:t> staff officer participants are in some ways quite unique in this respect. Unlike those surveyed in recent studies such as Taguchi et al (2009), where the focus has moved away from integration into an English speaking community and towards use of English in a global context, the SU students are in fact likely to have to integrate at least part of the time into the community of NATO military officers whose lingua franca is English. The extent to which this community can be compared to those which were part of Gardner’s earlier studies in Canada is debatable, although the fact that English is the official working language among a group of diverse L2 speakers should not detract from the possibility that the NATO command community might be described as linguistically dominated by advanced English language users. In short, the likelihood that they will be able to reach a position of influence within their organization is partly dependent upon having advanced level communication skills in English, with those officers lacking such skills becoming marginalized within the command structure as a matter of practicality. As Interviewee F says, ‘being able to manage a language equals command’, implying that those who are not sufficiently proficient are less likely to succeed and in effect be integrated into the command structure.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Times"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Times" charset="0"/>
                <a:ea typeface="+mn-ea"/>
                <a:cs typeface="+mn-cs"/>
              </a:rPr>
              <a:t>Even those not working internationally- </a:t>
            </a:r>
            <a:r>
              <a:rPr lang="en-US" sz="1200" kern="1200" dirty="0" err="1" smtClean="0">
                <a:solidFill>
                  <a:schemeClr val="tx1"/>
                </a:solidFill>
                <a:effectLst/>
                <a:latin typeface="Times" charset="0"/>
                <a:ea typeface="+mn-ea"/>
                <a:cs typeface="+mn-cs"/>
              </a:rPr>
              <a:t>swedsih</a:t>
            </a:r>
            <a:r>
              <a:rPr lang="en-US" sz="1200" kern="1200" dirty="0" smtClean="0">
                <a:solidFill>
                  <a:schemeClr val="tx1"/>
                </a:solidFill>
                <a:effectLst/>
                <a:latin typeface="Times" charset="0"/>
                <a:ea typeface="+mn-ea"/>
                <a:cs typeface="+mn-cs"/>
              </a:rPr>
              <a:t> armed forces need </a:t>
            </a:r>
            <a:r>
              <a:rPr lang="en-US" sz="1200" kern="1200" dirty="0" err="1" smtClean="0">
                <a:solidFill>
                  <a:schemeClr val="tx1"/>
                </a:solidFill>
                <a:effectLst/>
                <a:latin typeface="Times" charset="0"/>
                <a:ea typeface="+mn-ea"/>
                <a:cs typeface="+mn-cs"/>
              </a:rPr>
              <a:t>english</a:t>
            </a:r>
            <a:r>
              <a:rPr lang="en-US" sz="1200" kern="1200" dirty="0" smtClean="0">
                <a:solidFill>
                  <a:schemeClr val="tx1"/>
                </a:solidFill>
                <a:effectLst/>
                <a:latin typeface="Times" charset="0"/>
                <a:ea typeface="+mn-ea"/>
                <a:cs typeface="+mn-cs"/>
              </a:rPr>
              <a:t> even when at home?</a:t>
            </a:r>
            <a:endParaRPr lang="sv-SE" sz="1200" kern="1200" dirty="0" smtClean="0">
              <a:solidFill>
                <a:schemeClr val="tx1"/>
              </a:solidFill>
              <a:effectLst/>
              <a:latin typeface="Times" charset="0"/>
              <a:ea typeface="+mn-ea"/>
              <a:cs typeface="+mn-cs"/>
            </a:endParaRPr>
          </a:p>
          <a:p>
            <a:endParaRPr lang="en-US" sz="1200" kern="1200" dirty="0" smtClean="0">
              <a:solidFill>
                <a:schemeClr val="tx1"/>
              </a:solidFill>
              <a:effectLst/>
              <a:latin typeface="Times" charset="0"/>
              <a:ea typeface="+mn-ea"/>
              <a:cs typeface="+mn-cs"/>
            </a:endParaRPr>
          </a:p>
          <a:p>
            <a:r>
              <a:rPr lang="en-US" sz="1200" kern="1200" dirty="0" err="1" smtClean="0">
                <a:solidFill>
                  <a:schemeClr val="tx1"/>
                </a:solidFill>
                <a:effectLst/>
                <a:latin typeface="Times" charset="0"/>
                <a:ea typeface="+mn-ea"/>
                <a:cs typeface="+mn-cs"/>
              </a:rPr>
              <a:t>Dörnyei</a:t>
            </a:r>
            <a:r>
              <a:rPr lang="en-US" sz="1200" kern="1200" dirty="0" smtClean="0">
                <a:solidFill>
                  <a:schemeClr val="tx1"/>
                </a:solidFill>
                <a:effectLst/>
                <a:latin typeface="Times" charset="0"/>
                <a:ea typeface="+mn-ea"/>
                <a:cs typeface="+mn-cs"/>
              </a:rPr>
              <a:t> (2009) states, ‘…the label </a:t>
            </a:r>
            <a:r>
              <a:rPr lang="en-US" sz="1200" i="1" kern="1200" dirty="0" smtClean="0">
                <a:solidFill>
                  <a:schemeClr val="tx1"/>
                </a:solidFill>
                <a:effectLst/>
                <a:latin typeface="Times" charset="0"/>
                <a:ea typeface="+mn-ea"/>
                <a:cs typeface="+mn-cs"/>
              </a:rPr>
              <a:t>integrative</a:t>
            </a:r>
            <a:r>
              <a:rPr lang="en-US" sz="1200" kern="1200" dirty="0" smtClean="0">
                <a:solidFill>
                  <a:schemeClr val="tx1"/>
                </a:solidFill>
                <a:effectLst/>
                <a:latin typeface="Times" charset="0"/>
                <a:ea typeface="+mn-ea"/>
                <a:cs typeface="+mn-cs"/>
              </a:rPr>
              <a:t> is ambiguous because it is not quite clear what the target of the integration is, and in many language learning environments it simply does not make much sense’ p23. However, although there is a growing belief that learners today lack an L1 English speaking community to which they aspire, the participants in this study might be said to have such a community. Many members of an international military staff organization are L2 English speakers, but in the context of NATO, there are likely to be as many L1 English speakers within the group, and their linguistic superiority is equally likely to set the cultural tone. Further study into the dynamics created by this within such organizations would be of great interest. </a:t>
            </a:r>
            <a:endParaRPr lang="sv-SE" dirty="0" smtClean="0"/>
          </a:p>
          <a:p>
            <a:endParaRPr lang="sv-SE" dirty="0"/>
          </a:p>
        </p:txBody>
      </p:sp>
      <p:sp>
        <p:nvSpPr>
          <p:cNvPr id="4" name="Slide Number Placeholder 3"/>
          <p:cNvSpPr>
            <a:spLocks noGrp="1"/>
          </p:cNvSpPr>
          <p:nvPr>
            <p:ph type="sldNum" sz="quarter" idx="10"/>
          </p:nvPr>
        </p:nvSpPr>
        <p:spPr/>
        <p:txBody>
          <a:bodyPr/>
          <a:lstStyle/>
          <a:p>
            <a:fld id="{0729ED42-AD5C-4E76-ADE9-6BF7E24E98F6}" type="slidenum">
              <a:rPr lang="sv-SE" smtClean="0"/>
              <a:pPr/>
              <a:t>17</a:t>
            </a:fld>
            <a:endParaRPr lang="sv-SE"/>
          </a:p>
        </p:txBody>
      </p:sp>
    </p:spTree>
    <p:extLst>
      <p:ext uri="{BB962C8B-B14F-4D97-AF65-F5344CB8AC3E}">
        <p14:creationId xmlns:p14="http://schemas.microsoft.com/office/powerpoint/2010/main" val="36467749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Times" charset="0"/>
                <a:ea typeface="+mn-ea"/>
                <a:cs typeface="+mn-cs"/>
              </a:rPr>
              <a:t>As previously mentioned, learners may have difficulty in creating and sustaining a credible and vivid visualization of their future selves. A possible solution to this may lie within Ruvolo &amp; Markus’ (1992) belief that simulation can play a role in the development and activation of the Ideal L2 Self. In a military context, role playing and exercises are central to the education and training of military personnel. This is exemplified by their participation in CJSE, as well as other similar training events which take place during the duration of the course. </a:t>
            </a:r>
            <a:endParaRPr lang="sv-SE" sz="1200" kern="1200" dirty="0" smtClean="0">
              <a:solidFill>
                <a:schemeClr val="tx1"/>
              </a:solidFill>
              <a:effectLst/>
              <a:latin typeface="Times" charset="0"/>
              <a:ea typeface="+mn-ea"/>
              <a:cs typeface="+mn-cs"/>
            </a:endParaRPr>
          </a:p>
          <a:p>
            <a:r>
              <a:rPr lang="en-US" sz="1200" kern="1200" dirty="0" smtClean="0">
                <a:solidFill>
                  <a:schemeClr val="tx1"/>
                </a:solidFill>
                <a:effectLst/>
                <a:latin typeface="Times" charset="0"/>
                <a:ea typeface="+mn-ea"/>
                <a:cs typeface="+mn-cs"/>
              </a:rPr>
              <a:t> </a:t>
            </a:r>
            <a:endParaRPr lang="sv-SE" sz="1200" kern="1200" dirty="0" smtClean="0">
              <a:solidFill>
                <a:schemeClr val="tx1"/>
              </a:solidFill>
              <a:effectLst/>
              <a:latin typeface="Times" charset="0"/>
              <a:ea typeface="+mn-ea"/>
              <a:cs typeface="+mn-cs"/>
            </a:endParaRPr>
          </a:p>
          <a:p>
            <a:r>
              <a:rPr lang="en-US" sz="1200" kern="1200" dirty="0" smtClean="0">
                <a:solidFill>
                  <a:schemeClr val="tx1"/>
                </a:solidFill>
                <a:effectLst/>
                <a:latin typeface="Times" charset="0"/>
                <a:ea typeface="+mn-ea"/>
                <a:cs typeface="+mn-cs"/>
              </a:rPr>
              <a:t>It is therefore worth considering how this kind of event may be useful when attempting to evaluate and increase motivation in this context, as well as the idea that positive visualization can lead to increased motivation and subsequent success. It could also be argued that the exercise goes further and may in fact help the learners in the development of a vivid picture of what they might be doing in the future. Further study would be required to validate this claim, but it seems plausible that the learners would be able to benefit from the chance to take part in a realistic simulation of such a key career event.</a:t>
            </a:r>
            <a:endParaRPr lang="sv-SE" sz="1200" kern="1200" dirty="0" smtClean="0">
              <a:solidFill>
                <a:schemeClr val="tx1"/>
              </a:solidFill>
              <a:effectLst/>
              <a:latin typeface="Times"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Times"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Times"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Times" charset="0"/>
                <a:ea typeface="+mn-ea"/>
                <a:cs typeface="+mn-cs"/>
              </a:rPr>
              <a:t>The interviews also raised the possibility that the CJSE was additionally an opportunity for the learners to identify weaknesses in their current English level and the possible problems which these may create. Comments were made regarding the stress of being misunderstood and the need to be a better communicator when working in such multinational environments. This may be seen as linked to both Ideal L2 Self and promotion focus, going some way to explaining the correlation with promotion focus as well. Although it might at first appear to be linked to the prevention focus, namely based on a fear of what might go wrong and the related negative consequences, Taguchi et </a:t>
            </a:r>
            <a:r>
              <a:rPr lang="en-US" sz="1200" kern="1200" dirty="0" err="1" smtClean="0">
                <a:solidFill>
                  <a:schemeClr val="tx1"/>
                </a:solidFill>
                <a:effectLst/>
                <a:latin typeface="Times" charset="0"/>
                <a:ea typeface="+mn-ea"/>
                <a:cs typeface="+mn-cs"/>
              </a:rPr>
              <a:t>al’s</a:t>
            </a:r>
            <a:r>
              <a:rPr lang="en-US" sz="1200" kern="1200" dirty="0" smtClean="0">
                <a:solidFill>
                  <a:schemeClr val="tx1"/>
                </a:solidFill>
                <a:effectLst/>
                <a:latin typeface="Times" charset="0"/>
                <a:ea typeface="+mn-ea"/>
                <a:cs typeface="+mn-cs"/>
              </a:rPr>
              <a:t> (2009) assertion that promotion and prevention should be identified based on the actual context may be worth consideration. Here too is the issue of internalization and a link to self-determination theory. It is possible that the strong correlation with promotion focus results from the fact that not making mistakes and being misunderstood are part of their positive self-image as an effective and respected military commander, rather than a fear of failure. Nonetheless, it is clear that participation in the CJSE was reported and understood to be connected to motivation in a positive way, not least as it offers the opportunity for learners to activate aspects linked to other components of the L2 Motivational Self System. </a:t>
            </a:r>
            <a:endParaRPr lang="sv-SE" sz="1200" kern="1200" dirty="0" smtClean="0">
              <a:solidFill>
                <a:schemeClr val="tx1"/>
              </a:solidFill>
              <a:effectLst/>
              <a:latin typeface="Times" charset="0"/>
              <a:ea typeface="+mn-ea"/>
              <a:cs typeface="+mn-cs"/>
            </a:endParaRPr>
          </a:p>
          <a:p>
            <a:endParaRPr lang="sv-SE" dirty="0" smtClean="0"/>
          </a:p>
          <a:p>
            <a:endParaRPr lang="sv-SE" dirty="0"/>
          </a:p>
        </p:txBody>
      </p:sp>
      <p:sp>
        <p:nvSpPr>
          <p:cNvPr id="4" name="Slide Number Placeholder 3"/>
          <p:cNvSpPr>
            <a:spLocks noGrp="1"/>
          </p:cNvSpPr>
          <p:nvPr>
            <p:ph type="sldNum" sz="quarter" idx="10"/>
          </p:nvPr>
        </p:nvSpPr>
        <p:spPr/>
        <p:txBody>
          <a:bodyPr/>
          <a:lstStyle/>
          <a:p>
            <a:fld id="{0729ED42-AD5C-4E76-ADE9-6BF7E24E98F6}" type="slidenum">
              <a:rPr lang="sv-SE" smtClean="0"/>
              <a:pPr/>
              <a:t>18</a:t>
            </a:fld>
            <a:endParaRPr lang="sv-SE"/>
          </a:p>
        </p:txBody>
      </p:sp>
    </p:spTree>
    <p:extLst>
      <p:ext uri="{BB962C8B-B14F-4D97-AF65-F5344CB8AC3E}">
        <p14:creationId xmlns:p14="http://schemas.microsoft.com/office/powerpoint/2010/main" val="28441165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Times" charset="0"/>
                <a:ea typeface="+mn-ea"/>
                <a:cs typeface="+mn-cs"/>
              </a:rPr>
              <a:t>Anders says,’ If you do something in the English lesson and you think it’s no use for me, it (motivation to learn English) will go down’. The students are pragmatic and have very little time to spare during their working week. The syllabus has to reflect this and the closer the link to their final goal, which is the successful completion of the overall SU course and subsequent promotion to higher rank, the higher the likelihood may be that they will be willing to devote time and effort to their language studies.</a:t>
            </a:r>
            <a:endParaRPr lang="sv-SE" sz="1200" kern="1200" dirty="0" smtClean="0">
              <a:solidFill>
                <a:schemeClr val="tx1"/>
              </a:solidFill>
              <a:effectLst/>
              <a:latin typeface="Times" charset="0"/>
              <a:ea typeface="+mn-ea"/>
              <a:cs typeface="+mn-cs"/>
            </a:endParaRPr>
          </a:p>
          <a:p>
            <a:endParaRPr lang="en-US" sz="1200" kern="1200" dirty="0" smtClean="0">
              <a:solidFill>
                <a:schemeClr val="tx1"/>
              </a:solidFill>
              <a:effectLst/>
              <a:latin typeface="Times" charset="0"/>
              <a:ea typeface="+mn-ea"/>
              <a:cs typeface="+mn-cs"/>
            </a:endParaRPr>
          </a:p>
          <a:p>
            <a:endParaRPr lang="en-US" sz="1200" kern="1200" dirty="0" smtClean="0">
              <a:solidFill>
                <a:schemeClr val="tx1"/>
              </a:solidFill>
              <a:effectLst/>
              <a:latin typeface="Times"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Times" charset="0"/>
                <a:ea typeface="+mn-ea"/>
                <a:cs typeface="+mn-cs"/>
              </a:rPr>
              <a:t>This need for a relevant, subject linked syllabus for the SU English course has already been addressed to some extent by the ambition of developing a Content Based Language Teaching (CBLT) approach. This entails working closely with the other subject teachers in an attempt to use authentic materials which can be adapted for use during the English course. With a high reading requirement in English, this is considered to be helpful to the students and their subject teachers, as well as being generally motivating. However, the research certainly suggests that this process has not yet been fully successful, which is both interesting and slightly surprising.</a:t>
            </a:r>
            <a:endParaRPr lang="sv-SE" sz="1200" kern="1200" dirty="0" smtClean="0">
              <a:solidFill>
                <a:schemeClr val="tx1"/>
              </a:solidFill>
              <a:effectLst/>
              <a:latin typeface="Times" charset="0"/>
              <a:ea typeface="+mn-ea"/>
              <a:cs typeface="+mn-cs"/>
            </a:endParaRPr>
          </a:p>
          <a:p>
            <a:endParaRPr lang="en-US" sz="1200" kern="1200" dirty="0" smtClean="0">
              <a:solidFill>
                <a:schemeClr val="tx1"/>
              </a:solidFill>
              <a:effectLst/>
              <a:latin typeface="Times" charset="0"/>
              <a:ea typeface="+mn-ea"/>
              <a:cs typeface="+mn-cs"/>
            </a:endParaRPr>
          </a:p>
          <a:p>
            <a:endParaRPr lang="en-US" sz="1200" kern="1200" dirty="0" smtClean="0">
              <a:solidFill>
                <a:schemeClr val="tx1"/>
              </a:solidFill>
              <a:effectLst/>
              <a:latin typeface="Times" charset="0"/>
              <a:ea typeface="+mn-ea"/>
              <a:cs typeface="+mn-cs"/>
            </a:endParaRPr>
          </a:p>
          <a:p>
            <a:r>
              <a:rPr lang="en-US" sz="1200" kern="1200" dirty="0" smtClean="0">
                <a:solidFill>
                  <a:schemeClr val="tx1"/>
                </a:solidFill>
                <a:effectLst/>
                <a:latin typeface="Times" charset="0"/>
                <a:ea typeface="+mn-ea"/>
                <a:cs typeface="+mn-cs"/>
              </a:rPr>
              <a:t>It may at least be assumed, both as a result of the statistics and interview responses, that the students would possibly be better motivated if more time was given to English in the main program. However, when placed in direct competition with other subjects for the students’ time, the fact that the learners do not receive academic credit points for the English course is likely to be a deciding factor. </a:t>
            </a:r>
          </a:p>
          <a:p>
            <a:endParaRPr lang="en-US" sz="1200" kern="1200" dirty="0" smtClean="0">
              <a:solidFill>
                <a:schemeClr val="tx1"/>
              </a:solidFill>
              <a:effectLst/>
              <a:latin typeface="Times" charset="0"/>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Times" charset="0"/>
                <a:ea typeface="+mn-ea"/>
                <a:cs typeface="+mn-cs"/>
              </a:rPr>
              <a:t>This may influence motivation in line with the L2 learning Experience. Interviewee E says, ‘it is a kind of motivation to have people within the same level, so you’re allowed to do mistakes’.  Perhaps taking more care when forming groups might mitigate this situation. As Interviewee G observes, ‘When you divided the classes that was only on a grammar test and no interviews, so I think my class has a big difference’.</a:t>
            </a:r>
            <a:endParaRPr lang="sv-SE" sz="1200" kern="1200" dirty="0" smtClean="0">
              <a:solidFill>
                <a:schemeClr val="tx1"/>
              </a:solidFill>
              <a:effectLst/>
              <a:latin typeface="Times" charset="0"/>
              <a:ea typeface="+mn-ea"/>
              <a:cs typeface="+mn-cs"/>
            </a:endParaRPr>
          </a:p>
          <a:p>
            <a:endParaRPr lang="sv-SE" dirty="0" smtClean="0"/>
          </a:p>
          <a:p>
            <a:endParaRPr lang="sv-SE" dirty="0"/>
          </a:p>
        </p:txBody>
      </p:sp>
      <p:sp>
        <p:nvSpPr>
          <p:cNvPr id="4" name="Slide Number Placeholder 3"/>
          <p:cNvSpPr>
            <a:spLocks noGrp="1"/>
          </p:cNvSpPr>
          <p:nvPr>
            <p:ph type="sldNum" sz="quarter" idx="10"/>
          </p:nvPr>
        </p:nvSpPr>
        <p:spPr/>
        <p:txBody>
          <a:bodyPr/>
          <a:lstStyle/>
          <a:p>
            <a:fld id="{0729ED42-AD5C-4E76-ADE9-6BF7E24E98F6}" type="slidenum">
              <a:rPr lang="sv-SE" smtClean="0"/>
              <a:pPr/>
              <a:t>19</a:t>
            </a:fld>
            <a:endParaRPr lang="sv-SE"/>
          </a:p>
        </p:txBody>
      </p:sp>
    </p:spTree>
    <p:extLst>
      <p:ext uri="{BB962C8B-B14F-4D97-AF65-F5344CB8AC3E}">
        <p14:creationId xmlns:p14="http://schemas.microsoft.com/office/powerpoint/2010/main" val="345455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14020" name="Text Box 4"/>
          <p:cNvSpPr txBox="1">
            <a:spLocks noChangeArrowheads="1"/>
          </p:cNvSpPr>
          <p:nvPr/>
        </p:nvSpPr>
        <p:spPr bwMode="auto">
          <a:xfrm>
            <a:off x="2590800" y="1524000"/>
            <a:ext cx="6172200" cy="1019175"/>
          </a:xfrm>
          <a:prstGeom prst="rect">
            <a:avLst/>
          </a:prstGeom>
          <a:noFill/>
          <a:ln w="9525">
            <a:noFill/>
            <a:miter lim="800000"/>
            <a:headEnd/>
            <a:tailEnd/>
          </a:ln>
          <a:effectLst/>
        </p:spPr>
        <p:txBody>
          <a:bodyPr>
            <a:spAutoFit/>
          </a:bodyPr>
          <a:lstStyle/>
          <a:p>
            <a:pPr>
              <a:spcBef>
                <a:spcPct val="50000"/>
              </a:spcBef>
            </a:pPr>
            <a:r>
              <a:rPr lang="sv-SE" sz="3000" dirty="0" err="1" smtClean="0">
                <a:solidFill>
                  <a:schemeClr val="bg1"/>
                </a:solidFill>
                <a:latin typeface="Verdana" pitchFamily="34" charset="0"/>
              </a:rPr>
              <a:t>Headline</a:t>
            </a:r>
            <a:endParaRPr lang="sv-SE" sz="1400" dirty="0">
              <a:solidFill>
                <a:schemeClr val="bg1"/>
              </a:solidFill>
              <a:latin typeface="Verdana" pitchFamily="34" charset="0"/>
            </a:endParaRPr>
          </a:p>
          <a:p>
            <a:pPr>
              <a:spcBef>
                <a:spcPct val="50000"/>
              </a:spcBef>
            </a:pPr>
            <a:r>
              <a:rPr lang="sv-SE" sz="2000" dirty="0" err="1" smtClean="0">
                <a:solidFill>
                  <a:schemeClr val="bg1"/>
                </a:solidFill>
                <a:latin typeface="Verdana" pitchFamily="34" charset="0"/>
              </a:rPr>
              <a:t>Name</a:t>
            </a:r>
            <a:r>
              <a:rPr lang="sv-SE" sz="2000" dirty="0" smtClean="0">
                <a:solidFill>
                  <a:schemeClr val="bg1"/>
                </a:solidFill>
                <a:latin typeface="Verdana" pitchFamily="34" charset="0"/>
              </a:rPr>
              <a:t> </a:t>
            </a:r>
            <a:r>
              <a:rPr lang="sv-SE" sz="2000" dirty="0" err="1" smtClean="0">
                <a:solidFill>
                  <a:schemeClr val="bg1"/>
                </a:solidFill>
                <a:latin typeface="Verdana" pitchFamily="34" charset="0"/>
              </a:rPr>
              <a:t>Surname</a:t>
            </a:r>
            <a:endParaRPr lang="sv-SE" sz="1600" dirty="0">
              <a:solidFill>
                <a:schemeClr val="bg1"/>
              </a:solidFill>
              <a:latin typeface="Verdana" pitchFamily="34" charset="0"/>
            </a:endParaRPr>
          </a:p>
        </p:txBody>
      </p:sp>
    </p:spTree>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smtClean="0"/>
              <a:t>Click to edit Master title style</a:t>
            </a:r>
            <a:endParaRPr lang="sv-SE"/>
          </a:p>
        </p:txBody>
      </p:sp>
      <p:sp>
        <p:nvSpPr>
          <p:cNvPr id="3" name="Platshållare för innehåll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Tree>
  </p:cSld>
  <p:clrMapOvr>
    <a:masterClrMapping/>
  </p:clrMapOvr>
  <p:transition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Tom">
    <p:bg>
      <p:bgPr>
        <a:blipFill dpi="0" rotWithShape="0">
          <a:blip r:embed="rId2">
            <a:lum/>
          </a:blip>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advClick="0"/>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5" cstate="print"/>
          <a:srcRect/>
          <a:stretch>
            <a:fillRect/>
          </a:stretch>
        </a:blipFill>
        <a:effectLst/>
      </p:bgPr>
    </p:bg>
    <p:spTree>
      <p:nvGrpSpPr>
        <p:cNvPr id="1" name=""/>
        <p:cNvGrpSpPr/>
        <p:nvPr/>
      </p:nvGrpSpPr>
      <p:grpSpPr>
        <a:xfrm>
          <a:off x="0" y="0"/>
          <a:ext cx="0" cy="0"/>
          <a:chOff x="0" y="0"/>
          <a:chExt cx="0" cy="0"/>
        </a:xfrm>
      </p:grpSpPr>
      <p:sp>
        <p:nvSpPr>
          <p:cNvPr id="1032" name="Rectangle 8"/>
          <p:cNvSpPr>
            <a:spLocks noGrp="1" noChangeArrowheads="1"/>
          </p:cNvSpPr>
          <p:nvPr>
            <p:ph type="title"/>
          </p:nvPr>
        </p:nvSpPr>
        <p:spPr bwMode="auto">
          <a:xfrm>
            <a:off x="457200" y="304800"/>
            <a:ext cx="7696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sv-SE" smtClean="0"/>
              <a:t>Klicka här för att ändra format på bakgrundsrubriken</a:t>
            </a:r>
          </a:p>
        </p:txBody>
      </p:sp>
      <p:sp>
        <p:nvSpPr>
          <p:cNvPr id="1034" name="Rectangle 10"/>
          <p:cNvSpPr>
            <a:spLocks noGrp="1" noChangeArrowheads="1"/>
          </p:cNvSpPr>
          <p:nvPr>
            <p:ph type="body" idx="1"/>
          </p:nvPr>
        </p:nvSpPr>
        <p:spPr bwMode="auto">
          <a:xfrm>
            <a:off x="457200" y="1676400"/>
            <a:ext cx="7696200" cy="23622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p>
        </p:txBody>
      </p:sp>
      <p:sp>
        <p:nvSpPr>
          <p:cNvPr id="1035" name="Text Box 11"/>
          <p:cNvSpPr txBox="1">
            <a:spLocks noChangeArrowheads="1"/>
          </p:cNvSpPr>
          <p:nvPr/>
        </p:nvSpPr>
        <p:spPr bwMode="auto">
          <a:xfrm>
            <a:off x="457200" y="6430963"/>
            <a:ext cx="1905000" cy="274637"/>
          </a:xfrm>
          <a:prstGeom prst="rect">
            <a:avLst/>
          </a:prstGeom>
          <a:noFill/>
          <a:ln w="9525">
            <a:noFill/>
            <a:miter lim="800000"/>
            <a:headEnd/>
            <a:tailEnd/>
          </a:ln>
          <a:effectLst/>
        </p:spPr>
        <p:txBody>
          <a:bodyPr>
            <a:spAutoFit/>
          </a:bodyPr>
          <a:lstStyle/>
          <a:p>
            <a:pPr algn="l">
              <a:spcBef>
                <a:spcPct val="50000"/>
              </a:spcBef>
            </a:pPr>
            <a:r>
              <a:rPr lang="sv-SE" sz="1200">
                <a:solidFill>
                  <a:schemeClr val="bg1"/>
                </a:solidFill>
                <a:latin typeface="Arial" charset="0"/>
              </a:rPr>
              <a:t>2010-01-01</a:t>
            </a:r>
          </a:p>
        </p:txBody>
      </p:sp>
      <p:sp>
        <p:nvSpPr>
          <p:cNvPr id="1036" name="Text Box 12"/>
          <p:cNvSpPr txBox="1">
            <a:spLocks noChangeArrowheads="1"/>
          </p:cNvSpPr>
          <p:nvPr/>
        </p:nvSpPr>
        <p:spPr bwMode="auto">
          <a:xfrm>
            <a:off x="457200" y="6126163"/>
            <a:ext cx="7067550" cy="274637"/>
          </a:xfrm>
          <a:prstGeom prst="rect">
            <a:avLst/>
          </a:prstGeom>
          <a:noFill/>
          <a:ln w="9525">
            <a:noFill/>
            <a:miter lim="800000"/>
            <a:headEnd/>
            <a:tailEnd/>
          </a:ln>
          <a:effectLst/>
        </p:spPr>
        <p:txBody>
          <a:bodyPr>
            <a:spAutoFit/>
          </a:bodyPr>
          <a:lstStyle/>
          <a:p>
            <a:pPr algn="l">
              <a:spcBef>
                <a:spcPct val="50000"/>
              </a:spcBef>
            </a:pPr>
            <a:r>
              <a:rPr lang="sv-SE" sz="1200" dirty="0" err="1" smtClean="0">
                <a:solidFill>
                  <a:schemeClr val="bg1"/>
                </a:solidFill>
                <a:latin typeface="Arial" charset="0"/>
              </a:rPr>
              <a:t>Name/Presentation</a:t>
            </a:r>
            <a:r>
              <a:rPr lang="sv-SE" sz="1200" dirty="0" smtClean="0">
                <a:solidFill>
                  <a:schemeClr val="bg1"/>
                </a:solidFill>
                <a:latin typeface="Arial" charset="0"/>
              </a:rPr>
              <a:t> – to </a:t>
            </a:r>
            <a:r>
              <a:rPr lang="sv-SE" sz="1200" dirty="0" err="1" smtClean="0">
                <a:solidFill>
                  <a:schemeClr val="bg1"/>
                </a:solidFill>
                <a:latin typeface="Arial" charset="0"/>
              </a:rPr>
              <a:t>change</a:t>
            </a:r>
            <a:r>
              <a:rPr lang="sv-SE" sz="1200" dirty="0" smtClean="0">
                <a:solidFill>
                  <a:schemeClr val="bg1"/>
                </a:solidFill>
                <a:latin typeface="Arial" charset="0"/>
              </a:rPr>
              <a:t>, </a:t>
            </a:r>
            <a:r>
              <a:rPr lang="sv-SE" sz="1200" dirty="0" err="1" smtClean="0">
                <a:solidFill>
                  <a:schemeClr val="bg1"/>
                </a:solidFill>
                <a:latin typeface="Arial" charset="0"/>
              </a:rPr>
              <a:t>select</a:t>
            </a:r>
            <a:r>
              <a:rPr lang="sv-SE" sz="1200" dirty="0" smtClean="0">
                <a:solidFill>
                  <a:schemeClr val="bg1"/>
                </a:solidFill>
                <a:latin typeface="Arial" charset="0"/>
              </a:rPr>
              <a:t> </a:t>
            </a:r>
            <a:r>
              <a:rPr lang="sv-SE" sz="1200" dirty="0" err="1" smtClean="0">
                <a:solidFill>
                  <a:schemeClr val="bg1"/>
                </a:solidFill>
                <a:latin typeface="Arial" charset="0"/>
              </a:rPr>
              <a:t>Visa&gt;Bildbakgrund</a:t>
            </a:r>
            <a:r>
              <a:rPr lang="sv-SE" sz="1200" dirty="0" smtClean="0">
                <a:solidFill>
                  <a:schemeClr val="bg1"/>
                </a:solidFill>
                <a:latin typeface="Arial" charset="0"/>
              </a:rPr>
              <a:t> (or the English </a:t>
            </a:r>
            <a:r>
              <a:rPr lang="sv-SE" sz="1200" dirty="0" err="1" smtClean="0">
                <a:solidFill>
                  <a:schemeClr val="bg1"/>
                </a:solidFill>
                <a:latin typeface="Arial" charset="0"/>
              </a:rPr>
              <a:t>equivalents</a:t>
            </a:r>
            <a:r>
              <a:rPr lang="sv-SE" sz="1200" dirty="0" smtClean="0">
                <a:solidFill>
                  <a:schemeClr val="bg1"/>
                </a:solidFill>
                <a:latin typeface="Arial" charset="0"/>
              </a:rPr>
              <a:t>)</a:t>
            </a:r>
            <a:endParaRPr lang="sv-SE" sz="1200" dirty="0">
              <a:solidFill>
                <a:schemeClr val="bg1"/>
              </a:solidFill>
              <a:latin typeface="Arial"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Lst>
  <p:transition advClick="0"/>
  <p:txStyles>
    <p:titleStyle>
      <a:lvl1pPr algn="l" rtl="0" eaLnBrk="1" fontAlgn="base" hangingPunct="1">
        <a:spcBef>
          <a:spcPct val="0"/>
        </a:spcBef>
        <a:spcAft>
          <a:spcPct val="0"/>
        </a:spcAft>
        <a:defRPr sz="3000">
          <a:solidFill>
            <a:schemeClr val="tx2"/>
          </a:solidFill>
          <a:latin typeface="+mj-lt"/>
          <a:ea typeface="+mj-ea"/>
          <a:cs typeface="+mj-cs"/>
        </a:defRPr>
      </a:lvl1pPr>
      <a:lvl2pPr algn="l" rtl="0" eaLnBrk="1" fontAlgn="base" hangingPunct="1">
        <a:spcBef>
          <a:spcPct val="0"/>
        </a:spcBef>
        <a:spcAft>
          <a:spcPct val="0"/>
        </a:spcAft>
        <a:defRPr sz="3000">
          <a:solidFill>
            <a:schemeClr val="tx2"/>
          </a:solidFill>
          <a:latin typeface="Verdana" pitchFamily="34" charset="0"/>
        </a:defRPr>
      </a:lvl2pPr>
      <a:lvl3pPr algn="l" rtl="0" eaLnBrk="1" fontAlgn="base" hangingPunct="1">
        <a:spcBef>
          <a:spcPct val="0"/>
        </a:spcBef>
        <a:spcAft>
          <a:spcPct val="0"/>
        </a:spcAft>
        <a:defRPr sz="3000">
          <a:solidFill>
            <a:schemeClr val="tx2"/>
          </a:solidFill>
          <a:latin typeface="Verdana" pitchFamily="34" charset="0"/>
        </a:defRPr>
      </a:lvl3pPr>
      <a:lvl4pPr algn="l" rtl="0" eaLnBrk="1" fontAlgn="base" hangingPunct="1">
        <a:spcBef>
          <a:spcPct val="0"/>
        </a:spcBef>
        <a:spcAft>
          <a:spcPct val="0"/>
        </a:spcAft>
        <a:defRPr sz="3000">
          <a:solidFill>
            <a:schemeClr val="tx2"/>
          </a:solidFill>
          <a:latin typeface="Verdana" pitchFamily="34" charset="0"/>
        </a:defRPr>
      </a:lvl4pPr>
      <a:lvl5pPr algn="l" rtl="0" eaLnBrk="1" fontAlgn="base" hangingPunct="1">
        <a:spcBef>
          <a:spcPct val="0"/>
        </a:spcBef>
        <a:spcAft>
          <a:spcPct val="0"/>
        </a:spcAft>
        <a:defRPr sz="3000">
          <a:solidFill>
            <a:schemeClr val="tx2"/>
          </a:solidFill>
          <a:latin typeface="Verdana" pitchFamily="34" charset="0"/>
        </a:defRPr>
      </a:lvl5pPr>
      <a:lvl6pPr marL="457200" algn="l" rtl="0" eaLnBrk="1" fontAlgn="base" hangingPunct="1">
        <a:spcBef>
          <a:spcPct val="0"/>
        </a:spcBef>
        <a:spcAft>
          <a:spcPct val="0"/>
        </a:spcAft>
        <a:defRPr sz="3000">
          <a:solidFill>
            <a:schemeClr val="tx2"/>
          </a:solidFill>
          <a:latin typeface="Verdana" pitchFamily="34" charset="0"/>
        </a:defRPr>
      </a:lvl6pPr>
      <a:lvl7pPr marL="914400" algn="l" rtl="0" eaLnBrk="1" fontAlgn="base" hangingPunct="1">
        <a:spcBef>
          <a:spcPct val="0"/>
        </a:spcBef>
        <a:spcAft>
          <a:spcPct val="0"/>
        </a:spcAft>
        <a:defRPr sz="3000">
          <a:solidFill>
            <a:schemeClr val="tx2"/>
          </a:solidFill>
          <a:latin typeface="Verdana" pitchFamily="34" charset="0"/>
        </a:defRPr>
      </a:lvl7pPr>
      <a:lvl8pPr marL="1371600" algn="l" rtl="0" eaLnBrk="1" fontAlgn="base" hangingPunct="1">
        <a:spcBef>
          <a:spcPct val="0"/>
        </a:spcBef>
        <a:spcAft>
          <a:spcPct val="0"/>
        </a:spcAft>
        <a:defRPr sz="3000">
          <a:solidFill>
            <a:schemeClr val="tx2"/>
          </a:solidFill>
          <a:latin typeface="Verdana" pitchFamily="34" charset="0"/>
        </a:defRPr>
      </a:lvl8pPr>
      <a:lvl9pPr marL="1828800" algn="l" rtl="0" eaLnBrk="1" fontAlgn="base" hangingPunct="1">
        <a:spcBef>
          <a:spcPct val="0"/>
        </a:spcBef>
        <a:spcAft>
          <a:spcPct val="0"/>
        </a:spcAft>
        <a:defRPr sz="3000">
          <a:solidFill>
            <a:schemeClr val="tx2"/>
          </a:solidFill>
          <a:latin typeface="Verdana" pitchFamily="34" charset="0"/>
        </a:defRPr>
      </a:lvl9pPr>
    </p:titleStyle>
    <p:bodyStyle>
      <a:lvl1pPr marL="195263" indent="-195263" algn="l" rtl="0" eaLnBrk="1" fontAlgn="base" hangingPunct="1">
        <a:spcBef>
          <a:spcPct val="20000"/>
        </a:spcBef>
        <a:spcAft>
          <a:spcPct val="0"/>
        </a:spcAft>
        <a:buFont typeface="Times" charset="0"/>
        <a:buChar char="•"/>
        <a:defRPr sz="2400">
          <a:solidFill>
            <a:schemeClr val="tx1"/>
          </a:solidFill>
          <a:latin typeface="+mn-lt"/>
          <a:ea typeface="+mn-ea"/>
          <a:cs typeface="+mn-cs"/>
        </a:defRPr>
      </a:lvl1pPr>
      <a:lvl2pPr marL="571500" indent="-185738" algn="l" rtl="0" eaLnBrk="1" fontAlgn="base" hangingPunct="1">
        <a:spcBef>
          <a:spcPct val="20000"/>
        </a:spcBef>
        <a:spcAft>
          <a:spcPct val="0"/>
        </a:spcAft>
        <a:buFont typeface="Times" charset="0"/>
        <a:buChar char="•"/>
        <a:defRPr sz="2000">
          <a:solidFill>
            <a:schemeClr val="tx1"/>
          </a:solidFill>
          <a:latin typeface="+mn-lt"/>
        </a:defRPr>
      </a:lvl2pPr>
      <a:lvl3pPr marL="952500" indent="-190500" algn="l" rtl="0" eaLnBrk="1" fontAlgn="base" hangingPunct="1">
        <a:spcBef>
          <a:spcPct val="20000"/>
        </a:spcBef>
        <a:spcAft>
          <a:spcPct val="0"/>
        </a:spcAft>
        <a:buFont typeface="Times" charset="0"/>
        <a:buChar char="•"/>
        <a:defRPr>
          <a:solidFill>
            <a:schemeClr val="tx1"/>
          </a:solidFill>
          <a:latin typeface="+mn-lt"/>
        </a:defRPr>
      </a:lvl3pPr>
      <a:lvl4pPr marL="1328738" indent="-185738" algn="l" rtl="0" eaLnBrk="1" fontAlgn="base" hangingPunct="1">
        <a:spcBef>
          <a:spcPct val="20000"/>
        </a:spcBef>
        <a:spcAft>
          <a:spcPct val="0"/>
        </a:spcAft>
        <a:buFont typeface="Times" charset="0"/>
        <a:buChar char="•"/>
        <a:defRPr sz="1600">
          <a:solidFill>
            <a:schemeClr val="tx1"/>
          </a:solidFill>
          <a:latin typeface="+mn-lt"/>
        </a:defRPr>
      </a:lvl4pPr>
      <a:lvl5pPr marL="1704975" indent="-185738" algn="l" rtl="0" eaLnBrk="1" fontAlgn="base" hangingPunct="1">
        <a:spcBef>
          <a:spcPct val="20000"/>
        </a:spcBef>
        <a:spcAft>
          <a:spcPct val="0"/>
        </a:spcAft>
        <a:buFont typeface="Times" charset="0"/>
        <a:buChar char="•"/>
        <a:defRPr sz="1400">
          <a:solidFill>
            <a:schemeClr val="tx1"/>
          </a:solidFill>
          <a:latin typeface="+mn-lt"/>
        </a:defRPr>
      </a:lvl5pPr>
      <a:lvl6pPr marL="2162175" indent="-185738" algn="l" rtl="0" eaLnBrk="1" fontAlgn="base" hangingPunct="1">
        <a:spcBef>
          <a:spcPct val="20000"/>
        </a:spcBef>
        <a:spcAft>
          <a:spcPct val="0"/>
        </a:spcAft>
        <a:buFont typeface="Times" charset="0"/>
        <a:buChar char="•"/>
        <a:defRPr sz="1400">
          <a:solidFill>
            <a:schemeClr val="tx1"/>
          </a:solidFill>
          <a:latin typeface="+mn-lt"/>
        </a:defRPr>
      </a:lvl6pPr>
      <a:lvl7pPr marL="2619375" indent="-185738" algn="l" rtl="0" eaLnBrk="1" fontAlgn="base" hangingPunct="1">
        <a:spcBef>
          <a:spcPct val="20000"/>
        </a:spcBef>
        <a:spcAft>
          <a:spcPct val="0"/>
        </a:spcAft>
        <a:buFont typeface="Times" charset="0"/>
        <a:buChar char="•"/>
        <a:defRPr sz="1400">
          <a:solidFill>
            <a:schemeClr val="tx1"/>
          </a:solidFill>
          <a:latin typeface="+mn-lt"/>
        </a:defRPr>
      </a:lvl7pPr>
      <a:lvl8pPr marL="3076575" indent="-185738" algn="l" rtl="0" eaLnBrk="1" fontAlgn="base" hangingPunct="1">
        <a:spcBef>
          <a:spcPct val="20000"/>
        </a:spcBef>
        <a:spcAft>
          <a:spcPct val="0"/>
        </a:spcAft>
        <a:buFont typeface="Times" charset="0"/>
        <a:buChar char="•"/>
        <a:defRPr sz="1400">
          <a:solidFill>
            <a:schemeClr val="tx1"/>
          </a:solidFill>
          <a:latin typeface="+mn-lt"/>
        </a:defRPr>
      </a:lvl8pPr>
      <a:lvl9pPr marL="3533775" indent="-185738" algn="l" rtl="0" eaLnBrk="1" fontAlgn="base" hangingPunct="1">
        <a:spcBef>
          <a:spcPct val="20000"/>
        </a:spcBef>
        <a:spcAft>
          <a:spcPct val="0"/>
        </a:spcAft>
        <a:buFont typeface="Times" charset="0"/>
        <a:buChar char="•"/>
        <a:defRPr sz="14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3">
            <a:lum/>
          </a:blip>
          <a:srcRect/>
          <a:stretch>
            <a:fillRect/>
          </a:stretch>
        </a:blipFill>
        <a:effectLst/>
      </p:bgPr>
    </p:bg>
    <p:spTree>
      <p:nvGrpSpPr>
        <p:cNvPr id="1" name=""/>
        <p:cNvGrpSpPr/>
        <p:nvPr/>
      </p:nvGrpSpPr>
      <p:grpSpPr>
        <a:xfrm>
          <a:off x="0" y="0"/>
          <a:ext cx="0" cy="0"/>
          <a:chOff x="0" y="0"/>
          <a:chExt cx="0" cy="0"/>
        </a:xfrm>
      </p:grpSpPr>
      <p:sp>
        <p:nvSpPr>
          <p:cNvPr id="65540" name="Text Box 4"/>
          <p:cNvSpPr txBox="1">
            <a:spLocks noChangeArrowheads="1"/>
          </p:cNvSpPr>
          <p:nvPr/>
        </p:nvSpPr>
        <p:spPr bwMode="auto">
          <a:xfrm>
            <a:off x="2590800" y="1524000"/>
            <a:ext cx="6172200" cy="2954655"/>
          </a:xfrm>
          <a:prstGeom prst="rect">
            <a:avLst/>
          </a:prstGeom>
          <a:noFill/>
          <a:ln w="9525">
            <a:noFill/>
            <a:miter lim="800000"/>
            <a:headEnd/>
            <a:tailEnd/>
          </a:ln>
          <a:effectLst/>
        </p:spPr>
        <p:txBody>
          <a:bodyPr>
            <a:spAutoFit/>
          </a:bodyPr>
          <a:lstStyle/>
          <a:p>
            <a:r>
              <a:rPr lang="en-US" sz="3200" dirty="0">
                <a:solidFill>
                  <a:schemeClr val="bg1"/>
                </a:solidFill>
                <a:latin typeface="Arial" panose="020B0604020202020204" pitchFamily="34" charset="0"/>
                <a:cs typeface="Arial" panose="020B0604020202020204" pitchFamily="34" charset="0"/>
              </a:rPr>
              <a:t>Investigation into the </a:t>
            </a:r>
            <a:r>
              <a:rPr lang="en-US" sz="3200" dirty="0" smtClean="0">
                <a:solidFill>
                  <a:schemeClr val="bg1"/>
                </a:solidFill>
                <a:latin typeface="Arial" panose="020B0604020202020204" pitchFamily="34" charset="0"/>
                <a:cs typeface="Arial" panose="020B0604020202020204" pitchFamily="34" charset="0"/>
              </a:rPr>
              <a:t>Motivation </a:t>
            </a:r>
            <a:r>
              <a:rPr lang="en-US" sz="3200" dirty="0">
                <a:solidFill>
                  <a:schemeClr val="bg1"/>
                </a:solidFill>
                <a:latin typeface="Arial" panose="020B0604020202020204" pitchFamily="34" charset="0"/>
                <a:cs typeface="Arial" panose="020B0604020202020204" pitchFamily="34" charset="0"/>
              </a:rPr>
              <a:t>of  </a:t>
            </a:r>
            <a:r>
              <a:rPr lang="en-US" sz="3200" dirty="0" smtClean="0">
                <a:solidFill>
                  <a:schemeClr val="bg1"/>
                </a:solidFill>
                <a:latin typeface="Arial" panose="020B0604020202020204" pitchFamily="34" charset="0"/>
                <a:cs typeface="Arial" panose="020B0604020202020204" pitchFamily="34" charset="0"/>
              </a:rPr>
              <a:t>Swedish </a:t>
            </a:r>
            <a:r>
              <a:rPr lang="en-US" sz="3200" dirty="0">
                <a:solidFill>
                  <a:schemeClr val="bg1"/>
                </a:solidFill>
                <a:latin typeface="Arial" panose="020B0604020202020204" pitchFamily="34" charset="0"/>
                <a:cs typeface="Arial" panose="020B0604020202020204" pitchFamily="34" charset="0"/>
              </a:rPr>
              <a:t>M</a:t>
            </a:r>
            <a:r>
              <a:rPr lang="en-US" sz="3200" dirty="0" smtClean="0">
                <a:solidFill>
                  <a:schemeClr val="bg1"/>
                </a:solidFill>
                <a:latin typeface="Arial" panose="020B0604020202020204" pitchFamily="34" charset="0"/>
                <a:cs typeface="Arial" panose="020B0604020202020204" pitchFamily="34" charset="0"/>
              </a:rPr>
              <a:t>ilitary </a:t>
            </a:r>
            <a:r>
              <a:rPr lang="en-US" sz="3200" dirty="0">
                <a:solidFill>
                  <a:schemeClr val="bg1"/>
                </a:solidFill>
                <a:latin typeface="Arial" panose="020B0604020202020204" pitchFamily="34" charset="0"/>
                <a:cs typeface="Arial" panose="020B0604020202020204" pitchFamily="34" charset="0"/>
              </a:rPr>
              <a:t>S</a:t>
            </a:r>
            <a:r>
              <a:rPr lang="en-US" sz="3200" dirty="0" smtClean="0">
                <a:solidFill>
                  <a:schemeClr val="bg1"/>
                </a:solidFill>
                <a:latin typeface="Arial" panose="020B0604020202020204" pitchFamily="34" charset="0"/>
                <a:cs typeface="Arial" panose="020B0604020202020204" pitchFamily="34" charset="0"/>
              </a:rPr>
              <a:t>taff Officers to </a:t>
            </a:r>
            <a:r>
              <a:rPr lang="en-US" sz="3200" dirty="0">
                <a:solidFill>
                  <a:schemeClr val="bg1"/>
                </a:solidFill>
                <a:latin typeface="Arial" panose="020B0604020202020204" pitchFamily="34" charset="0"/>
                <a:cs typeface="Arial" panose="020B0604020202020204" pitchFamily="34" charset="0"/>
              </a:rPr>
              <a:t>L</a:t>
            </a:r>
            <a:r>
              <a:rPr lang="en-US" sz="3200" dirty="0" smtClean="0">
                <a:solidFill>
                  <a:schemeClr val="bg1"/>
                </a:solidFill>
                <a:latin typeface="Arial" panose="020B0604020202020204" pitchFamily="34" charset="0"/>
                <a:cs typeface="Arial" panose="020B0604020202020204" pitchFamily="34" charset="0"/>
              </a:rPr>
              <a:t>earn </a:t>
            </a:r>
            <a:r>
              <a:rPr lang="en-US" sz="3200" dirty="0">
                <a:solidFill>
                  <a:schemeClr val="bg1"/>
                </a:solidFill>
                <a:latin typeface="Arial" panose="020B0604020202020204" pitchFamily="34" charset="0"/>
                <a:cs typeface="Arial" panose="020B0604020202020204" pitchFamily="34" charset="0"/>
              </a:rPr>
              <a:t>English</a:t>
            </a:r>
          </a:p>
          <a:p>
            <a:pPr>
              <a:spcBef>
                <a:spcPct val="50000"/>
              </a:spcBef>
            </a:pPr>
            <a:endParaRPr lang="sv-SE" sz="2000" dirty="0" smtClean="0">
              <a:solidFill>
                <a:schemeClr val="bg1"/>
              </a:solidFill>
              <a:latin typeface="Arial" panose="020B0604020202020204" pitchFamily="34" charset="0"/>
              <a:cs typeface="Arial" panose="020B0604020202020204" pitchFamily="34" charset="0"/>
            </a:endParaRPr>
          </a:p>
          <a:p>
            <a:pPr>
              <a:spcBef>
                <a:spcPct val="50000"/>
              </a:spcBef>
            </a:pPr>
            <a:r>
              <a:rPr lang="sv-SE" sz="2000" dirty="0" smtClean="0">
                <a:solidFill>
                  <a:schemeClr val="bg1"/>
                </a:solidFill>
                <a:latin typeface="Arial" panose="020B0604020202020204" pitchFamily="34" charset="0"/>
                <a:cs typeface="Arial" panose="020B0604020202020204" pitchFamily="34" charset="0"/>
              </a:rPr>
              <a:t>Keith Farr</a:t>
            </a:r>
          </a:p>
          <a:p>
            <a:pPr>
              <a:spcBef>
                <a:spcPct val="50000"/>
              </a:spcBef>
            </a:pPr>
            <a:r>
              <a:rPr lang="sv-SE" sz="2000" dirty="0" smtClean="0">
                <a:solidFill>
                  <a:schemeClr val="bg1"/>
                </a:solidFill>
                <a:latin typeface="Arial" panose="020B0604020202020204" pitchFamily="34" charset="0"/>
                <a:cs typeface="Arial" panose="020B0604020202020204" pitchFamily="34" charset="0"/>
              </a:rPr>
              <a:t> 8 </a:t>
            </a:r>
            <a:r>
              <a:rPr lang="sv-SE" sz="2000" dirty="0" err="1" smtClean="0">
                <a:solidFill>
                  <a:schemeClr val="bg1"/>
                </a:solidFill>
                <a:latin typeface="Arial" panose="020B0604020202020204" pitchFamily="34" charset="0"/>
                <a:cs typeface="Arial" panose="020B0604020202020204" pitchFamily="34" charset="0"/>
              </a:rPr>
              <a:t>October</a:t>
            </a:r>
            <a:r>
              <a:rPr lang="sv-SE" sz="2000" dirty="0" smtClean="0">
                <a:solidFill>
                  <a:schemeClr val="bg1"/>
                </a:solidFill>
                <a:latin typeface="Arial" panose="020B0604020202020204" pitchFamily="34" charset="0"/>
                <a:cs typeface="Arial" panose="020B0604020202020204" pitchFamily="34" charset="0"/>
              </a:rPr>
              <a:t>  2015</a:t>
            </a:r>
            <a:endParaRPr lang="sv-SE" sz="1600" dirty="0">
              <a:solidFill>
                <a:schemeClr val="bg1"/>
              </a:solidFill>
              <a:latin typeface="Arial" panose="020B0604020202020204" pitchFamily="34" charset="0"/>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v-SE" sz="3200" b="1" dirty="0" err="1"/>
              <a:t>Results</a:t>
            </a:r>
            <a:endParaRPr lang="sv-SE" dirty="0"/>
          </a:p>
        </p:txBody>
      </p:sp>
      <p:sp>
        <p:nvSpPr>
          <p:cNvPr id="3" name="Content Placeholder 2"/>
          <p:cNvSpPr>
            <a:spLocks noGrp="1"/>
          </p:cNvSpPr>
          <p:nvPr>
            <p:ph idx="1"/>
          </p:nvPr>
        </p:nvSpPr>
        <p:spPr/>
        <p:txBody>
          <a:bodyPr/>
          <a:lstStyle/>
          <a:p>
            <a:pPr marL="0" indent="0">
              <a:buNone/>
            </a:pPr>
            <a:r>
              <a:rPr lang="sv-SE" dirty="0" err="1"/>
              <a:t>Qualitative</a:t>
            </a:r>
            <a:r>
              <a:rPr lang="sv-SE" dirty="0"/>
              <a:t> </a:t>
            </a:r>
            <a:r>
              <a:rPr lang="sv-SE" dirty="0" err="1"/>
              <a:t>phase</a:t>
            </a:r>
            <a:r>
              <a:rPr lang="sv-SE" dirty="0"/>
              <a:t> </a:t>
            </a:r>
            <a:r>
              <a:rPr lang="sv-SE" dirty="0" err="1"/>
              <a:t>Interviews</a:t>
            </a:r>
            <a:r>
              <a:rPr lang="sv-SE" dirty="0"/>
              <a:t> = </a:t>
            </a:r>
            <a:r>
              <a:rPr lang="sv-SE" dirty="0" err="1"/>
              <a:t>six</a:t>
            </a:r>
            <a:r>
              <a:rPr lang="sv-SE" dirty="0"/>
              <a:t> </a:t>
            </a:r>
            <a:r>
              <a:rPr lang="sv-SE" dirty="0" err="1"/>
              <a:t>main</a:t>
            </a:r>
            <a:r>
              <a:rPr lang="sv-SE" dirty="0"/>
              <a:t> </a:t>
            </a:r>
            <a:r>
              <a:rPr lang="sv-SE" dirty="0" err="1"/>
              <a:t>themes</a:t>
            </a:r>
            <a:r>
              <a:rPr lang="sv-SE" dirty="0"/>
              <a:t> </a:t>
            </a:r>
            <a:r>
              <a:rPr lang="sv-SE" dirty="0" err="1"/>
              <a:t>identified</a:t>
            </a:r>
            <a:endParaRPr lang="sv-SE" dirty="0"/>
          </a:p>
          <a:p>
            <a:r>
              <a:rPr lang="en-GB" dirty="0">
                <a:ea typeface="Calibri"/>
                <a:cs typeface="Times New Roman"/>
              </a:rPr>
              <a:t>Ideal L2 Self</a:t>
            </a:r>
          </a:p>
          <a:p>
            <a:r>
              <a:rPr lang="en-GB" dirty="0">
                <a:ea typeface="Calibri"/>
                <a:cs typeface="Times New Roman"/>
              </a:rPr>
              <a:t>Ought-to L2 Self </a:t>
            </a:r>
          </a:p>
          <a:p>
            <a:r>
              <a:rPr lang="en-GB" dirty="0">
                <a:solidFill>
                  <a:srgbClr val="000000"/>
                </a:solidFill>
                <a:ea typeface="Calibri"/>
                <a:cs typeface="Times New Roman"/>
              </a:rPr>
              <a:t>Instrumental- Promotion Focus</a:t>
            </a:r>
          </a:p>
          <a:p>
            <a:r>
              <a:rPr lang="en-GB" dirty="0">
                <a:solidFill>
                  <a:srgbClr val="000000"/>
                </a:solidFill>
                <a:ea typeface="Calibri"/>
                <a:cs typeface="Times New Roman"/>
              </a:rPr>
              <a:t>Instrumental- Prevention Focus</a:t>
            </a:r>
          </a:p>
          <a:p>
            <a:r>
              <a:rPr lang="en-GB" dirty="0">
                <a:solidFill>
                  <a:srgbClr val="000000"/>
                </a:solidFill>
                <a:ea typeface="Calibri"/>
                <a:cs typeface="Times New Roman"/>
              </a:rPr>
              <a:t>L2 Learning Experience- Course</a:t>
            </a:r>
          </a:p>
          <a:p>
            <a:r>
              <a:rPr lang="en-GB" dirty="0">
                <a:solidFill>
                  <a:srgbClr val="000000"/>
                </a:solidFill>
                <a:ea typeface="Calibri"/>
                <a:cs typeface="Times New Roman"/>
              </a:rPr>
              <a:t>L2 Learning Experience- CJSE</a:t>
            </a:r>
            <a:endParaRPr lang="sv-SE" dirty="0">
              <a:solidFill>
                <a:schemeClr val="bg1"/>
              </a:solidFill>
              <a:ea typeface="Calibri"/>
              <a:cs typeface="Times New Roman"/>
            </a:endParaRPr>
          </a:p>
          <a:p>
            <a:endParaRPr lang="sv-SE" dirty="0"/>
          </a:p>
        </p:txBody>
      </p:sp>
    </p:spTree>
    <p:extLst>
      <p:ext uri="{BB962C8B-B14F-4D97-AF65-F5344CB8AC3E}">
        <p14:creationId xmlns:p14="http://schemas.microsoft.com/office/powerpoint/2010/main" val="3994418050"/>
      </p:ext>
    </p:extLst>
  </p:cSld>
  <p:clrMapOvr>
    <a:masterClrMapping/>
  </p:clrMapOvr>
  <p:transition advClick="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v-SE" sz="3200" b="1" dirty="0"/>
              <a:t>Ideal L2 Self/ Promotion Focus</a:t>
            </a:r>
            <a:endParaRPr lang="sv-SE" b="1" dirty="0"/>
          </a:p>
        </p:txBody>
      </p:sp>
      <p:sp>
        <p:nvSpPr>
          <p:cNvPr id="3" name="Content Placeholder 2"/>
          <p:cNvSpPr>
            <a:spLocks noGrp="1"/>
          </p:cNvSpPr>
          <p:nvPr>
            <p:ph idx="1"/>
          </p:nvPr>
        </p:nvSpPr>
        <p:spPr/>
        <p:txBody>
          <a:bodyPr/>
          <a:lstStyle/>
          <a:p>
            <a:r>
              <a:rPr lang="en-US" sz="2000" dirty="0"/>
              <a:t>‘Simply, it’s becoming a better staff officer and if you get command of a unit, to become a good commander and, you need English skills to do that’. </a:t>
            </a:r>
          </a:p>
          <a:p>
            <a:endParaRPr lang="sv-SE" sz="2000" dirty="0"/>
          </a:p>
          <a:p>
            <a:r>
              <a:rPr lang="en-US" sz="2000" dirty="0"/>
              <a:t>‘I can see myself serving for example an international headquarters, the Nordic Battle Group maybe… going westwards, then I’d like to perform better’</a:t>
            </a:r>
          </a:p>
          <a:p>
            <a:endParaRPr lang="en-US" sz="2000" dirty="0"/>
          </a:p>
          <a:p>
            <a:r>
              <a:rPr lang="en-US" sz="2000" dirty="0"/>
              <a:t>‘You will not have as much responsibility as you will have if you are a good English speaker’</a:t>
            </a:r>
            <a:endParaRPr lang="sv-SE" sz="2000" dirty="0"/>
          </a:p>
          <a:p>
            <a:endParaRPr lang="sv-SE" dirty="0"/>
          </a:p>
        </p:txBody>
      </p:sp>
    </p:spTree>
    <p:extLst>
      <p:ext uri="{BB962C8B-B14F-4D97-AF65-F5344CB8AC3E}">
        <p14:creationId xmlns:p14="http://schemas.microsoft.com/office/powerpoint/2010/main" val="3789702128"/>
      </p:ext>
    </p:extLst>
  </p:cSld>
  <p:clrMapOvr>
    <a:masterClrMapping/>
  </p:clrMapOvr>
  <p:transition advClick="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2800" b="1" dirty="0">
                <a:ea typeface="Calibri"/>
                <a:cs typeface="Times New Roman"/>
              </a:rPr>
              <a:t>Ought-to L2 Self/ Prevention Focus</a:t>
            </a:r>
            <a:r>
              <a:rPr lang="en-GB" sz="4800" dirty="0">
                <a:ea typeface="Calibri"/>
                <a:cs typeface="Times New Roman"/>
              </a:rPr>
              <a:t/>
            </a:r>
            <a:br>
              <a:rPr lang="en-GB" sz="4800" dirty="0">
                <a:ea typeface="Calibri"/>
                <a:cs typeface="Times New Roman"/>
              </a:rPr>
            </a:br>
            <a:endParaRPr lang="sv-SE" dirty="0"/>
          </a:p>
        </p:txBody>
      </p:sp>
      <p:sp>
        <p:nvSpPr>
          <p:cNvPr id="3" name="Content Placeholder 2"/>
          <p:cNvSpPr>
            <a:spLocks noGrp="1"/>
          </p:cNvSpPr>
          <p:nvPr>
            <p:ph idx="1"/>
          </p:nvPr>
        </p:nvSpPr>
        <p:spPr/>
        <p:txBody>
          <a:bodyPr/>
          <a:lstStyle/>
          <a:p>
            <a:r>
              <a:rPr lang="en-US" sz="1600" dirty="0"/>
              <a:t>‘The biggest worry in a staff is that people misunderstand you and that has happened during this exercise. I don’t know if anyone has misunderstood me but people misunderstand one another</a:t>
            </a:r>
            <a:r>
              <a:rPr lang="en-US" sz="1600" dirty="0" smtClean="0"/>
              <a:t>’.</a:t>
            </a:r>
            <a:endParaRPr lang="en-US" sz="1600" dirty="0"/>
          </a:p>
          <a:p>
            <a:endParaRPr lang="en-US" sz="1600" dirty="0"/>
          </a:p>
          <a:p>
            <a:r>
              <a:rPr lang="en-US" sz="1600" dirty="0"/>
              <a:t>‘I will make major mistakes or do wrong decisions if I don’t understand what I’m reading when I’m sitting in front of a huge English document. I have to understand them and I’ve got to be familiar with English. If not, I should not sit on such a task’.</a:t>
            </a:r>
          </a:p>
          <a:p>
            <a:endParaRPr lang="en-US" sz="1600" dirty="0"/>
          </a:p>
          <a:p>
            <a:r>
              <a:rPr lang="en-US" sz="1600" dirty="0"/>
              <a:t>‘It’s like being nominated for the captains’ course or major. When you know you’ve been nominated, you start making the effort. Not until then because that’s a waste of time and that’s how it works in the army. If a box is checked, don’t make an effort</a:t>
            </a:r>
            <a:r>
              <a:rPr lang="en-US" sz="1600" dirty="0" smtClean="0"/>
              <a:t>’.</a:t>
            </a:r>
            <a:endParaRPr lang="sv-SE" sz="1600" dirty="0"/>
          </a:p>
          <a:p>
            <a:endParaRPr lang="sv-SE" dirty="0"/>
          </a:p>
        </p:txBody>
      </p:sp>
    </p:spTree>
    <p:extLst>
      <p:ext uri="{BB962C8B-B14F-4D97-AF65-F5344CB8AC3E}">
        <p14:creationId xmlns:p14="http://schemas.microsoft.com/office/powerpoint/2010/main" val="1968360267"/>
      </p:ext>
    </p:extLst>
  </p:cSld>
  <p:clrMapOvr>
    <a:masterClrMapping/>
  </p:clrMapOvr>
  <p:transition advClick="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v-SE" sz="3200" b="1" dirty="0"/>
              <a:t>L2 Learning </a:t>
            </a:r>
            <a:r>
              <a:rPr lang="sv-SE" sz="3200" b="1" dirty="0" err="1"/>
              <a:t>Experience</a:t>
            </a:r>
            <a:r>
              <a:rPr lang="sv-SE" sz="3200" b="1" dirty="0"/>
              <a:t>- Course</a:t>
            </a:r>
            <a:endParaRPr lang="sv-SE" b="1" dirty="0"/>
          </a:p>
        </p:txBody>
      </p:sp>
      <p:sp>
        <p:nvSpPr>
          <p:cNvPr id="3" name="Content Placeholder 2"/>
          <p:cNvSpPr>
            <a:spLocks noGrp="1"/>
          </p:cNvSpPr>
          <p:nvPr>
            <p:ph idx="1"/>
          </p:nvPr>
        </p:nvSpPr>
        <p:spPr/>
        <p:txBody>
          <a:bodyPr/>
          <a:lstStyle/>
          <a:p>
            <a:r>
              <a:rPr lang="en-US" sz="1600" dirty="0"/>
              <a:t>‘You have the connection to our other subjects. It’s important to motivate us even more if we could find books and texts and working with a text we’re actually reading in another course, that’s of course a motivation factor and we can have synergies with other courses’.</a:t>
            </a:r>
            <a:endParaRPr lang="sv-SE" sz="1600" dirty="0"/>
          </a:p>
          <a:p>
            <a:endParaRPr lang="en-US" sz="1600" dirty="0"/>
          </a:p>
          <a:p>
            <a:r>
              <a:rPr lang="en-US" sz="1600" dirty="0"/>
              <a:t>‘I think everyone needs to learn more and I don’t know how that would fit in the tight program of SU’</a:t>
            </a:r>
          </a:p>
          <a:p>
            <a:endParaRPr lang="en-US" sz="1600" dirty="0"/>
          </a:p>
          <a:p>
            <a:r>
              <a:rPr lang="en-US" sz="1600" dirty="0"/>
              <a:t>‘If the focus is on tactics and we have a big exam and then one lesson in English, it sometimes feels like it disrupts the main subject’.</a:t>
            </a:r>
          </a:p>
          <a:p>
            <a:r>
              <a:rPr lang="en-US" sz="1600" dirty="0"/>
              <a:t> </a:t>
            </a:r>
          </a:p>
          <a:p>
            <a:r>
              <a:rPr lang="en-US" sz="1600" dirty="0"/>
              <a:t>‘Some of the things we did in was not really aiming to the goal; the goal I mean NATO documents, writing orders and doing the presentation’</a:t>
            </a:r>
          </a:p>
          <a:p>
            <a:endParaRPr lang="sv-SE" dirty="0"/>
          </a:p>
        </p:txBody>
      </p:sp>
    </p:spTree>
    <p:extLst>
      <p:ext uri="{BB962C8B-B14F-4D97-AF65-F5344CB8AC3E}">
        <p14:creationId xmlns:p14="http://schemas.microsoft.com/office/powerpoint/2010/main" val="3815095409"/>
      </p:ext>
    </p:extLst>
  </p:cSld>
  <p:clrMapOvr>
    <a:masterClrMapping/>
  </p:clrMapOvr>
  <p:transition advClick="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z="3200" b="1" dirty="0"/>
              <a:t>L2 Learning </a:t>
            </a:r>
            <a:r>
              <a:rPr lang="sv-SE" sz="3200" b="1" dirty="0" err="1"/>
              <a:t>Experience</a:t>
            </a:r>
            <a:r>
              <a:rPr lang="sv-SE" sz="3200" b="1" dirty="0"/>
              <a:t> - CJSE</a:t>
            </a:r>
            <a:endParaRPr lang="sv-SE" b="1" dirty="0"/>
          </a:p>
        </p:txBody>
      </p:sp>
      <p:sp>
        <p:nvSpPr>
          <p:cNvPr id="3" name="Content Placeholder 2"/>
          <p:cNvSpPr>
            <a:spLocks noGrp="1"/>
          </p:cNvSpPr>
          <p:nvPr>
            <p:ph idx="1"/>
          </p:nvPr>
        </p:nvSpPr>
        <p:spPr/>
        <p:txBody>
          <a:bodyPr/>
          <a:lstStyle/>
          <a:p>
            <a:r>
              <a:rPr lang="en-US" sz="2000" dirty="0"/>
              <a:t>‘Attending any exercise will address the fact that you need to be able to read English in the military form´. </a:t>
            </a:r>
            <a:endParaRPr lang="en-US" sz="2000" dirty="0" smtClean="0"/>
          </a:p>
          <a:p>
            <a:endParaRPr lang="en-US" sz="2000" dirty="0"/>
          </a:p>
          <a:p>
            <a:r>
              <a:rPr lang="en-US" sz="2000" dirty="0"/>
              <a:t>‘I think this was good, being forced to join some kind of exercise like this in an early stage on the SU course and I would have been more motivated in the English classes’.</a:t>
            </a:r>
            <a:endParaRPr lang="sv-SE" sz="2000" dirty="0"/>
          </a:p>
          <a:p>
            <a:endParaRPr lang="sv-SE" dirty="0"/>
          </a:p>
        </p:txBody>
      </p:sp>
    </p:spTree>
    <p:extLst>
      <p:ext uri="{BB962C8B-B14F-4D97-AF65-F5344CB8AC3E}">
        <p14:creationId xmlns:p14="http://schemas.microsoft.com/office/powerpoint/2010/main" val="1728902828"/>
      </p:ext>
    </p:extLst>
  </p:cSld>
  <p:clrMapOvr>
    <a:masterClrMapping/>
  </p:clrMapOvr>
  <p:transition advClick="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800" b="1" dirty="0"/>
              <a:t>Mean values of motivational </a:t>
            </a:r>
            <a:r>
              <a:rPr lang="en-US" sz="2800" b="1" dirty="0" smtClean="0"/>
              <a:t>scales</a:t>
            </a:r>
            <a:r>
              <a:rPr lang="sv-SE" sz="2000" dirty="0"/>
              <a:t/>
            </a:r>
            <a:br>
              <a:rPr lang="sv-SE" sz="2000" dirty="0"/>
            </a:br>
            <a:r>
              <a:rPr lang="sv-SE" sz="2000" dirty="0"/>
              <a:t>(</a:t>
            </a:r>
            <a:r>
              <a:rPr lang="sv-SE" sz="2000" dirty="0" err="1"/>
              <a:t>Criterion</a:t>
            </a:r>
            <a:r>
              <a:rPr lang="sv-SE" sz="2000" dirty="0"/>
              <a:t> </a:t>
            </a:r>
            <a:r>
              <a:rPr lang="sv-SE" sz="2000" dirty="0" err="1"/>
              <a:t>measure</a:t>
            </a:r>
            <a:r>
              <a:rPr lang="sv-SE" sz="2000" dirty="0"/>
              <a:t> </a:t>
            </a:r>
            <a:r>
              <a:rPr lang="en-US" sz="2000" dirty="0"/>
              <a:t>M= 3.5)</a:t>
            </a:r>
            <a:r>
              <a:rPr lang="sv-SE" dirty="0"/>
              <a:t/>
            </a:r>
            <a:br>
              <a:rPr lang="sv-SE" dirty="0"/>
            </a:br>
            <a:endParaRPr lang="sv-SE" dirty="0"/>
          </a:p>
        </p:txBody>
      </p:sp>
      <p:pic>
        <p:nvPicPr>
          <p:cNvPr id="5" name="Content Placeholder 4" descr="Screen Clipping"/>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5536" y="1484783"/>
            <a:ext cx="7416824" cy="3749177"/>
          </a:xfrm>
        </p:spPr>
      </p:pic>
    </p:spTree>
    <p:extLst>
      <p:ext uri="{BB962C8B-B14F-4D97-AF65-F5344CB8AC3E}">
        <p14:creationId xmlns:p14="http://schemas.microsoft.com/office/powerpoint/2010/main" val="2979328756"/>
      </p:ext>
    </p:extLst>
  </p:cSld>
  <p:clrMapOvr>
    <a:masterClrMapping/>
  </p:clrMapOvr>
  <p:transition advClick="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v-SE" sz="3200" b="1" dirty="0" err="1"/>
              <a:t>Correlations</a:t>
            </a:r>
            <a:r>
              <a:rPr lang="sv-SE" sz="3200" b="1" dirty="0"/>
              <a:t> </a:t>
            </a:r>
            <a:r>
              <a:rPr lang="sv-SE" sz="3200" b="1" dirty="0" err="1"/>
              <a:t>between</a:t>
            </a:r>
            <a:r>
              <a:rPr lang="sv-SE" sz="3200" b="1" dirty="0"/>
              <a:t> </a:t>
            </a:r>
            <a:r>
              <a:rPr lang="sv-SE" sz="3200" b="1" dirty="0" err="1"/>
              <a:t>variables</a:t>
            </a:r>
            <a:endParaRPr lang="sv-SE" dirty="0"/>
          </a:p>
        </p:txBody>
      </p:sp>
      <p:sp>
        <p:nvSpPr>
          <p:cNvPr id="3" name="Content Placeholder 2"/>
          <p:cNvSpPr>
            <a:spLocks noGrp="1"/>
          </p:cNvSpPr>
          <p:nvPr>
            <p:ph idx="1"/>
          </p:nvPr>
        </p:nvSpPr>
        <p:spPr/>
        <p:txBody>
          <a:bodyPr/>
          <a:lstStyle/>
          <a:p>
            <a:pPr marL="0" indent="0">
              <a:buNone/>
            </a:pPr>
            <a:r>
              <a:rPr lang="sv-SE" sz="2000" dirty="0"/>
              <a:t>Promotion focus                          Prevention Focus</a:t>
            </a:r>
          </a:p>
          <a:p>
            <a:pPr marL="0" indent="0">
              <a:buNone/>
            </a:pPr>
            <a:r>
              <a:rPr lang="sv-SE" sz="2000" dirty="0"/>
              <a:t>                +                                            </a:t>
            </a:r>
            <a:r>
              <a:rPr lang="sv-SE" sz="2000" dirty="0" smtClean="0"/>
              <a:t>+</a:t>
            </a:r>
            <a:endParaRPr lang="sv-SE" sz="2000" dirty="0"/>
          </a:p>
          <a:p>
            <a:pPr marL="0" indent="0">
              <a:buNone/>
            </a:pPr>
            <a:endParaRPr lang="sv-SE" sz="2000" dirty="0"/>
          </a:p>
          <a:p>
            <a:pPr marL="0" indent="0">
              <a:buNone/>
            </a:pPr>
            <a:r>
              <a:rPr lang="sv-SE" sz="2000" dirty="0"/>
              <a:t>Ideal L2 Self                                   </a:t>
            </a:r>
            <a:r>
              <a:rPr lang="sv-SE" sz="2000" dirty="0" err="1"/>
              <a:t>Ought</a:t>
            </a:r>
            <a:r>
              <a:rPr lang="sv-SE" sz="2000" dirty="0"/>
              <a:t> </a:t>
            </a:r>
            <a:r>
              <a:rPr lang="sv-SE" sz="2000" dirty="0" err="1"/>
              <a:t>to</a:t>
            </a:r>
            <a:r>
              <a:rPr lang="sv-SE" sz="2000" dirty="0"/>
              <a:t> L2 Self</a:t>
            </a:r>
          </a:p>
          <a:p>
            <a:pPr marL="0" indent="0">
              <a:buNone/>
            </a:pPr>
            <a:endParaRPr lang="sv-SE" sz="2000" dirty="0"/>
          </a:p>
          <a:p>
            <a:pPr marL="0" indent="0">
              <a:buNone/>
            </a:pPr>
            <a:r>
              <a:rPr lang="sv-SE" sz="2000" dirty="0"/>
              <a:t>                +                                            </a:t>
            </a:r>
            <a:r>
              <a:rPr lang="sv-SE" sz="2000" dirty="0" smtClean="0"/>
              <a:t>+</a:t>
            </a:r>
            <a:endParaRPr lang="sv-SE" sz="2000" dirty="0"/>
          </a:p>
          <a:p>
            <a:pPr marL="0" indent="0">
              <a:buNone/>
            </a:pPr>
            <a:endParaRPr lang="sv-SE" sz="2000" dirty="0"/>
          </a:p>
          <a:p>
            <a:pPr marL="0" indent="0">
              <a:buNone/>
            </a:pPr>
            <a:r>
              <a:rPr lang="sv-SE" sz="2000" dirty="0"/>
              <a:t>           </a:t>
            </a:r>
            <a:r>
              <a:rPr lang="sv-SE" sz="2000" dirty="0" smtClean="0"/>
              <a:t>    L2 </a:t>
            </a:r>
            <a:r>
              <a:rPr lang="sv-SE" sz="2000" dirty="0"/>
              <a:t>Learning </a:t>
            </a:r>
            <a:r>
              <a:rPr lang="sv-SE" sz="2000" dirty="0" err="1"/>
              <a:t>Experience</a:t>
            </a:r>
            <a:r>
              <a:rPr lang="sv-SE" sz="2000" dirty="0"/>
              <a:t> (Course &amp; CJSE</a:t>
            </a:r>
            <a:r>
              <a:rPr lang="sv-SE" sz="2000" dirty="0" smtClean="0"/>
              <a:t>)</a:t>
            </a:r>
          </a:p>
          <a:p>
            <a:pPr marL="0" indent="0">
              <a:buNone/>
            </a:pPr>
            <a:endParaRPr lang="sv-SE" sz="2000" dirty="0"/>
          </a:p>
          <a:p>
            <a:pPr marL="0" indent="0">
              <a:buNone/>
            </a:pPr>
            <a:r>
              <a:rPr lang="sv-SE" sz="2000" dirty="0" err="1" smtClean="0"/>
              <a:t>Also</a:t>
            </a:r>
            <a:r>
              <a:rPr lang="sv-SE" sz="2000" dirty="0" smtClean="0"/>
              <a:t>- Ideal L2 Self &amp; </a:t>
            </a:r>
            <a:r>
              <a:rPr lang="sv-SE" sz="2000" dirty="0" err="1" smtClean="0"/>
              <a:t>Ought</a:t>
            </a:r>
            <a:r>
              <a:rPr lang="sv-SE" sz="2000" dirty="0" smtClean="0"/>
              <a:t> </a:t>
            </a:r>
            <a:r>
              <a:rPr lang="sv-SE" sz="2000" dirty="0" err="1" smtClean="0"/>
              <a:t>to</a:t>
            </a:r>
            <a:r>
              <a:rPr lang="sv-SE" sz="2000" dirty="0" smtClean="0"/>
              <a:t> L2 Self. </a:t>
            </a:r>
            <a:r>
              <a:rPr lang="sv-SE" sz="2000" dirty="0" err="1" smtClean="0"/>
              <a:t>Why</a:t>
            </a:r>
            <a:r>
              <a:rPr lang="sv-SE" sz="2000" dirty="0" smtClean="0"/>
              <a:t>?</a:t>
            </a:r>
            <a:endParaRPr lang="sv-SE" sz="2000" dirty="0"/>
          </a:p>
          <a:p>
            <a:pPr marL="0" indent="0">
              <a:buNone/>
            </a:pPr>
            <a:endParaRPr lang="sv-SE" dirty="0"/>
          </a:p>
          <a:p>
            <a:endParaRPr lang="sv-SE" dirty="0"/>
          </a:p>
        </p:txBody>
      </p:sp>
    </p:spTree>
    <p:extLst>
      <p:ext uri="{BB962C8B-B14F-4D97-AF65-F5344CB8AC3E}">
        <p14:creationId xmlns:p14="http://schemas.microsoft.com/office/powerpoint/2010/main" val="1757301546"/>
      </p:ext>
    </p:extLst>
  </p:cSld>
  <p:clrMapOvr>
    <a:masterClrMapping/>
  </p:clrMapOvr>
  <p:transition advClick="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z="3200" b="1" dirty="0"/>
              <a:t>Ideal L2 Self &amp; Promotion Focus</a:t>
            </a:r>
            <a:endParaRPr lang="sv-SE" dirty="0"/>
          </a:p>
        </p:txBody>
      </p:sp>
      <p:sp>
        <p:nvSpPr>
          <p:cNvPr id="3" name="Content Placeholder 2"/>
          <p:cNvSpPr>
            <a:spLocks noGrp="1"/>
          </p:cNvSpPr>
          <p:nvPr>
            <p:ph idx="1"/>
          </p:nvPr>
        </p:nvSpPr>
        <p:spPr/>
        <p:txBody>
          <a:bodyPr/>
          <a:lstStyle/>
          <a:p>
            <a:r>
              <a:rPr lang="sv-SE" dirty="0"/>
              <a:t>Central </a:t>
            </a:r>
            <a:r>
              <a:rPr lang="sv-SE" dirty="0" err="1"/>
              <a:t>Importance</a:t>
            </a:r>
            <a:r>
              <a:rPr lang="sv-SE" dirty="0"/>
              <a:t> </a:t>
            </a:r>
            <a:r>
              <a:rPr lang="sv-SE" dirty="0" err="1"/>
              <a:t>to</a:t>
            </a:r>
            <a:r>
              <a:rPr lang="sv-SE" dirty="0"/>
              <a:t> </a:t>
            </a:r>
            <a:r>
              <a:rPr lang="sv-SE" dirty="0" smtClean="0"/>
              <a:t>motivation</a:t>
            </a:r>
          </a:p>
          <a:p>
            <a:endParaRPr lang="sv-SE" dirty="0"/>
          </a:p>
          <a:p>
            <a:r>
              <a:rPr lang="en-US" dirty="0"/>
              <a:t>Not directly motivated by the desire for integration… or</a:t>
            </a:r>
            <a:r>
              <a:rPr lang="en-US" dirty="0" smtClean="0"/>
              <a:t>?</a:t>
            </a:r>
          </a:p>
          <a:p>
            <a:endParaRPr lang="en-US" dirty="0"/>
          </a:p>
          <a:p>
            <a:r>
              <a:rPr lang="en-US" dirty="0"/>
              <a:t>High mean score for Ideal L2 Self and the promotion focus contrasts with lower mean for criterion measure. Intervention?</a:t>
            </a:r>
          </a:p>
          <a:p>
            <a:endParaRPr lang="sv-SE" dirty="0"/>
          </a:p>
        </p:txBody>
      </p:sp>
    </p:spTree>
    <p:extLst>
      <p:ext uri="{BB962C8B-B14F-4D97-AF65-F5344CB8AC3E}">
        <p14:creationId xmlns:p14="http://schemas.microsoft.com/office/powerpoint/2010/main" val="432651442"/>
      </p:ext>
    </p:extLst>
  </p:cSld>
  <p:clrMapOvr>
    <a:masterClrMapping/>
  </p:clrMapOvr>
  <p:transition advClick="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t>L2 Learning Experience- CJSE</a:t>
            </a:r>
            <a:endParaRPr lang="sv-SE" dirty="0"/>
          </a:p>
        </p:txBody>
      </p:sp>
      <p:sp>
        <p:nvSpPr>
          <p:cNvPr id="3" name="Content Placeholder 2"/>
          <p:cNvSpPr>
            <a:spLocks noGrp="1"/>
          </p:cNvSpPr>
          <p:nvPr>
            <p:ph idx="1"/>
          </p:nvPr>
        </p:nvSpPr>
        <p:spPr/>
        <p:txBody>
          <a:bodyPr/>
          <a:lstStyle/>
          <a:p>
            <a:r>
              <a:rPr lang="sv-SE" dirty="0" err="1"/>
              <a:t>Difficulty</a:t>
            </a:r>
            <a:r>
              <a:rPr lang="sv-SE" dirty="0"/>
              <a:t> in </a:t>
            </a:r>
            <a:r>
              <a:rPr lang="sv-SE" dirty="0" err="1"/>
              <a:t>creating</a:t>
            </a:r>
            <a:r>
              <a:rPr lang="sv-SE" dirty="0"/>
              <a:t>/ </a:t>
            </a:r>
            <a:r>
              <a:rPr lang="sv-SE" dirty="0" err="1"/>
              <a:t>sustaining</a:t>
            </a:r>
            <a:r>
              <a:rPr lang="sv-SE" dirty="0"/>
              <a:t> </a:t>
            </a:r>
            <a:r>
              <a:rPr lang="sv-SE" dirty="0" err="1"/>
              <a:t>vivid</a:t>
            </a:r>
            <a:r>
              <a:rPr lang="sv-SE" dirty="0"/>
              <a:t> </a:t>
            </a:r>
            <a:r>
              <a:rPr lang="sv-SE" dirty="0" err="1"/>
              <a:t>visualization</a:t>
            </a:r>
            <a:r>
              <a:rPr lang="sv-SE" dirty="0"/>
              <a:t> </a:t>
            </a:r>
            <a:r>
              <a:rPr lang="sv-SE" dirty="0" err="1"/>
              <a:t>of</a:t>
            </a:r>
            <a:r>
              <a:rPr lang="sv-SE" dirty="0"/>
              <a:t> </a:t>
            </a:r>
            <a:r>
              <a:rPr lang="sv-SE" dirty="0" err="1"/>
              <a:t>future</a:t>
            </a:r>
            <a:r>
              <a:rPr lang="sv-SE" dirty="0"/>
              <a:t> </a:t>
            </a:r>
            <a:r>
              <a:rPr lang="sv-SE" dirty="0" err="1" smtClean="0"/>
              <a:t>self</a:t>
            </a:r>
            <a:endParaRPr lang="sv-SE" dirty="0" smtClean="0"/>
          </a:p>
          <a:p>
            <a:endParaRPr lang="sv-SE" dirty="0"/>
          </a:p>
          <a:p>
            <a:r>
              <a:rPr lang="sv-SE" dirty="0"/>
              <a:t>Simulation/ </a:t>
            </a:r>
            <a:r>
              <a:rPr lang="sv-SE" dirty="0" err="1"/>
              <a:t>role</a:t>
            </a:r>
            <a:r>
              <a:rPr lang="sv-SE" dirty="0"/>
              <a:t> play </a:t>
            </a:r>
            <a:r>
              <a:rPr lang="sv-SE" dirty="0" err="1"/>
              <a:t>may</a:t>
            </a:r>
            <a:r>
              <a:rPr lang="sv-SE" dirty="0"/>
              <a:t> </a:t>
            </a:r>
            <a:r>
              <a:rPr lang="sv-SE" dirty="0" err="1"/>
              <a:t>help</a:t>
            </a:r>
            <a:r>
              <a:rPr lang="sv-SE" dirty="0"/>
              <a:t> </a:t>
            </a:r>
            <a:r>
              <a:rPr lang="sv-SE" dirty="0" err="1"/>
              <a:t>to</a:t>
            </a:r>
            <a:r>
              <a:rPr lang="sv-SE" dirty="0"/>
              <a:t> </a:t>
            </a:r>
            <a:r>
              <a:rPr lang="sv-SE" dirty="0" err="1"/>
              <a:t>develop</a:t>
            </a:r>
            <a:r>
              <a:rPr lang="sv-SE" dirty="0"/>
              <a:t> </a:t>
            </a:r>
            <a:r>
              <a:rPr lang="sv-SE" dirty="0" err="1"/>
              <a:t>vivid</a:t>
            </a:r>
            <a:r>
              <a:rPr lang="sv-SE" dirty="0"/>
              <a:t> </a:t>
            </a:r>
            <a:r>
              <a:rPr lang="sv-SE" dirty="0" err="1" smtClean="0"/>
              <a:t>picture</a:t>
            </a:r>
            <a:endParaRPr lang="sv-SE" dirty="0" smtClean="0"/>
          </a:p>
          <a:p>
            <a:endParaRPr lang="sv-SE" dirty="0"/>
          </a:p>
          <a:p>
            <a:r>
              <a:rPr lang="sv-SE" dirty="0" err="1"/>
              <a:t>Identify</a:t>
            </a:r>
            <a:r>
              <a:rPr lang="sv-SE" dirty="0"/>
              <a:t> </a:t>
            </a:r>
            <a:r>
              <a:rPr lang="sv-SE" dirty="0" err="1"/>
              <a:t>need</a:t>
            </a:r>
            <a:r>
              <a:rPr lang="sv-SE" dirty="0"/>
              <a:t> </a:t>
            </a:r>
            <a:r>
              <a:rPr lang="sv-SE" dirty="0" err="1"/>
              <a:t>to</a:t>
            </a:r>
            <a:r>
              <a:rPr lang="sv-SE" dirty="0"/>
              <a:t> be </a:t>
            </a:r>
            <a:r>
              <a:rPr lang="sv-SE" dirty="0" err="1"/>
              <a:t>better</a:t>
            </a:r>
            <a:r>
              <a:rPr lang="sv-SE" dirty="0"/>
              <a:t> </a:t>
            </a:r>
            <a:r>
              <a:rPr lang="sv-SE" dirty="0" err="1"/>
              <a:t>communicator</a:t>
            </a:r>
            <a:r>
              <a:rPr lang="sv-SE" dirty="0"/>
              <a:t> (Ideal L2 </a:t>
            </a:r>
            <a:r>
              <a:rPr lang="sv-SE" dirty="0" err="1"/>
              <a:t>self</a:t>
            </a:r>
            <a:r>
              <a:rPr lang="sv-SE" dirty="0"/>
              <a:t>)</a:t>
            </a:r>
          </a:p>
          <a:p>
            <a:endParaRPr lang="sv-SE" dirty="0"/>
          </a:p>
        </p:txBody>
      </p:sp>
    </p:spTree>
    <p:extLst>
      <p:ext uri="{BB962C8B-B14F-4D97-AF65-F5344CB8AC3E}">
        <p14:creationId xmlns:p14="http://schemas.microsoft.com/office/powerpoint/2010/main" val="2871028409"/>
      </p:ext>
    </p:extLst>
  </p:cSld>
  <p:clrMapOvr>
    <a:masterClrMapping/>
  </p:clrMapOvr>
  <p:transition advClick="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t>L2 Learning Experience- Course</a:t>
            </a:r>
            <a:endParaRPr lang="sv-SE" dirty="0"/>
          </a:p>
        </p:txBody>
      </p:sp>
      <p:sp>
        <p:nvSpPr>
          <p:cNvPr id="3" name="Content Placeholder 2"/>
          <p:cNvSpPr>
            <a:spLocks noGrp="1"/>
          </p:cNvSpPr>
          <p:nvPr>
            <p:ph idx="1"/>
          </p:nvPr>
        </p:nvSpPr>
        <p:spPr/>
        <p:txBody>
          <a:bodyPr/>
          <a:lstStyle/>
          <a:p>
            <a:r>
              <a:rPr lang="en-US" dirty="0"/>
              <a:t>Direct link between syllabus and other studies </a:t>
            </a:r>
            <a:endParaRPr lang="en-US" dirty="0" smtClean="0"/>
          </a:p>
          <a:p>
            <a:endParaRPr lang="en-US" i="1" dirty="0"/>
          </a:p>
          <a:p>
            <a:r>
              <a:rPr lang="en-US" dirty="0"/>
              <a:t>Need for a relevant, subject linked syllabus for the SU English course </a:t>
            </a:r>
            <a:endParaRPr lang="en-US" dirty="0" smtClean="0"/>
          </a:p>
          <a:p>
            <a:endParaRPr lang="en-US" dirty="0"/>
          </a:p>
          <a:p>
            <a:r>
              <a:rPr lang="en-US" dirty="0"/>
              <a:t>Time pressure </a:t>
            </a:r>
            <a:endParaRPr lang="en-US" dirty="0" smtClean="0"/>
          </a:p>
          <a:p>
            <a:endParaRPr lang="en-US" dirty="0"/>
          </a:p>
          <a:p>
            <a:r>
              <a:rPr lang="en-US" dirty="0"/>
              <a:t>Role of peers</a:t>
            </a:r>
            <a:endParaRPr lang="sv-SE" dirty="0"/>
          </a:p>
          <a:p>
            <a:endParaRPr lang="sv-SE" dirty="0"/>
          </a:p>
        </p:txBody>
      </p:sp>
    </p:spTree>
    <p:extLst>
      <p:ext uri="{BB962C8B-B14F-4D97-AF65-F5344CB8AC3E}">
        <p14:creationId xmlns:p14="http://schemas.microsoft.com/office/powerpoint/2010/main" val="4136356249"/>
      </p:ext>
    </p:extLst>
  </p:cSld>
  <p:clrMapOvr>
    <a:masterClrMapping/>
  </p:clrMapOvr>
  <p:transition advClick="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v-SE" sz="3200" b="1" dirty="0" err="1"/>
              <a:t>Rationale</a:t>
            </a:r>
            <a:endParaRPr lang="sv-SE" dirty="0"/>
          </a:p>
        </p:txBody>
      </p:sp>
      <p:sp>
        <p:nvSpPr>
          <p:cNvPr id="3" name="Content Placeholder 2"/>
          <p:cNvSpPr>
            <a:spLocks noGrp="1"/>
          </p:cNvSpPr>
          <p:nvPr>
            <p:ph idx="1"/>
          </p:nvPr>
        </p:nvSpPr>
        <p:spPr/>
        <p:txBody>
          <a:bodyPr/>
          <a:lstStyle/>
          <a:p>
            <a:r>
              <a:rPr lang="sv-SE" dirty="0">
                <a:cs typeface="Arial" panose="020B0604020202020204" pitchFamily="34" charset="0"/>
              </a:rPr>
              <a:t>Personal </a:t>
            </a:r>
            <a:r>
              <a:rPr lang="sv-SE" dirty="0" err="1">
                <a:cs typeface="Arial" panose="020B0604020202020204" pitchFamily="34" charset="0"/>
              </a:rPr>
              <a:t>experience</a:t>
            </a:r>
            <a:r>
              <a:rPr lang="sv-SE" dirty="0">
                <a:cs typeface="Arial" panose="020B0604020202020204" pitchFamily="34" charset="0"/>
              </a:rPr>
              <a:t> as </a:t>
            </a:r>
            <a:r>
              <a:rPr lang="sv-SE" dirty="0" err="1">
                <a:cs typeface="Arial" panose="020B0604020202020204" pitchFamily="34" charset="0"/>
              </a:rPr>
              <a:t>teacher</a:t>
            </a:r>
            <a:endParaRPr lang="sv-SE" dirty="0">
              <a:cs typeface="Arial" panose="020B0604020202020204" pitchFamily="34" charset="0"/>
            </a:endParaRPr>
          </a:p>
          <a:p>
            <a:endParaRPr lang="sv-SE" dirty="0">
              <a:cs typeface="Arial" panose="020B0604020202020204" pitchFamily="34" charset="0"/>
            </a:endParaRPr>
          </a:p>
          <a:p>
            <a:r>
              <a:rPr lang="sv-SE" dirty="0" err="1">
                <a:cs typeface="Arial" panose="020B0604020202020204" pitchFamily="34" charset="0"/>
              </a:rPr>
              <a:t>Desire</a:t>
            </a:r>
            <a:r>
              <a:rPr lang="sv-SE" dirty="0">
                <a:cs typeface="Arial" panose="020B0604020202020204" pitchFamily="34" charset="0"/>
              </a:rPr>
              <a:t> </a:t>
            </a:r>
            <a:r>
              <a:rPr lang="sv-SE" dirty="0" err="1">
                <a:cs typeface="Arial" panose="020B0604020202020204" pitchFamily="34" charset="0"/>
              </a:rPr>
              <a:t>to</a:t>
            </a:r>
            <a:r>
              <a:rPr lang="sv-SE" dirty="0">
                <a:cs typeface="Arial" panose="020B0604020202020204" pitchFamily="34" charset="0"/>
              </a:rPr>
              <a:t> </a:t>
            </a:r>
            <a:r>
              <a:rPr lang="sv-SE" dirty="0" err="1">
                <a:cs typeface="Arial" panose="020B0604020202020204" pitchFamily="34" charset="0"/>
              </a:rPr>
              <a:t>improve</a:t>
            </a:r>
            <a:r>
              <a:rPr lang="sv-SE" dirty="0">
                <a:cs typeface="Arial" panose="020B0604020202020204" pitchFamily="34" charset="0"/>
              </a:rPr>
              <a:t> </a:t>
            </a:r>
            <a:r>
              <a:rPr lang="sv-SE" dirty="0" err="1">
                <a:cs typeface="Arial" panose="020B0604020202020204" pitchFamily="34" charset="0"/>
              </a:rPr>
              <a:t>understanding</a:t>
            </a:r>
            <a:r>
              <a:rPr lang="sv-SE" dirty="0">
                <a:cs typeface="Arial" panose="020B0604020202020204" pitchFamily="34" charset="0"/>
              </a:rPr>
              <a:t> </a:t>
            </a:r>
            <a:r>
              <a:rPr lang="sv-SE" dirty="0" err="1">
                <a:cs typeface="Arial" panose="020B0604020202020204" pitchFamily="34" charset="0"/>
              </a:rPr>
              <a:t>of</a:t>
            </a:r>
            <a:r>
              <a:rPr lang="sv-SE" dirty="0">
                <a:cs typeface="Arial" panose="020B0604020202020204" pitchFamily="34" charset="0"/>
              </a:rPr>
              <a:t> L2 motivation </a:t>
            </a:r>
            <a:r>
              <a:rPr lang="sv-SE" dirty="0" err="1">
                <a:cs typeface="Arial" panose="020B0604020202020204" pitchFamily="34" charset="0"/>
              </a:rPr>
              <a:t>within</a:t>
            </a:r>
            <a:r>
              <a:rPr lang="sv-SE" dirty="0">
                <a:cs typeface="Arial" panose="020B0604020202020204" pitchFamily="34" charset="0"/>
              </a:rPr>
              <a:t> </a:t>
            </a:r>
            <a:r>
              <a:rPr lang="sv-SE" dirty="0" err="1">
                <a:cs typeface="Arial" panose="020B0604020202020204" pitchFamily="34" charset="0"/>
              </a:rPr>
              <a:t>military</a:t>
            </a:r>
            <a:r>
              <a:rPr lang="sv-SE" dirty="0">
                <a:cs typeface="Arial" panose="020B0604020202020204" pitchFamily="34" charset="0"/>
              </a:rPr>
              <a:t> </a:t>
            </a:r>
            <a:r>
              <a:rPr lang="sv-SE" dirty="0" err="1">
                <a:cs typeface="Arial" panose="020B0604020202020204" pitchFamily="34" charset="0"/>
              </a:rPr>
              <a:t>context</a:t>
            </a:r>
            <a:endParaRPr lang="sv-SE" dirty="0">
              <a:cs typeface="Arial" panose="020B0604020202020204" pitchFamily="34" charset="0"/>
            </a:endParaRPr>
          </a:p>
          <a:p>
            <a:endParaRPr lang="sv-SE" dirty="0">
              <a:cs typeface="Arial" panose="020B0604020202020204" pitchFamily="34" charset="0"/>
            </a:endParaRPr>
          </a:p>
          <a:p>
            <a:r>
              <a:rPr lang="sv-SE" dirty="0" err="1">
                <a:cs typeface="Arial" panose="020B0604020202020204" pitchFamily="34" charset="0"/>
              </a:rPr>
              <a:t>Subject</a:t>
            </a:r>
            <a:r>
              <a:rPr lang="sv-SE" dirty="0">
                <a:cs typeface="Arial" panose="020B0604020202020204" pitchFamily="34" charset="0"/>
              </a:rPr>
              <a:t> not </a:t>
            </a:r>
            <a:r>
              <a:rPr lang="sv-SE" dirty="0" err="1">
                <a:cs typeface="Arial" panose="020B0604020202020204" pitchFamily="34" charset="0"/>
              </a:rPr>
              <a:t>widely</a:t>
            </a:r>
            <a:r>
              <a:rPr lang="sv-SE" dirty="0">
                <a:cs typeface="Arial" panose="020B0604020202020204" pitchFamily="34" charset="0"/>
              </a:rPr>
              <a:t> researched in </a:t>
            </a:r>
            <a:r>
              <a:rPr lang="sv-SE" dirty="0" err="1">
                <a:cs typeface="Arial" panose="020B0604020202020204" pitchFamily="34" charset="0"/>
              </a:rPr>
              <a:t>this</a:t>
            </a:r>
            <a:r>
              <a:rPr lang="sv-SE" dirty="0">
                <a:cs typeface="Arial" panose="020B0604020202020204" pitchFamily="34" charset="0"/>
              </a:rPr>
              <a:t> </a:t>
            </a:r>
            <a:r>
              <a:rPr lang="sv-SE" dirty="0" err="1">
                <a:cs typeface="Arial" panose="020B0604020202020204" pitchFamily="34" charset="0"/>
              </a:rPr>
              <a:t>context</a:t>
            </a:r>
            <a:endParaRPr lang="sv-SE" dirty="0">
              <a:cs typeface="Arial" panose="020B0604020202020204" pitchFamily="34" charset="0"/>
            </a:endParaRPr>
          </a:p>
          <a:p>
            <a:pPr marL="0" indent="0">
              <a:buNone/>
            </a:pPr>
            <a:endParaRPr lang="sv-SE" dirty="0">
              <a:cs typeface="Arial" panose="020B0604020202020204" pitchFamily="34" charset="0"/>
            </a:endParaRPr>
          </a:p>
          <a:p>
            <a:r>
              <a:rPr lang="sv-SE" dirty="0">
                <a:cs typeface="Arial" panose="020B0604020202020204" pitchFamily="34" charset="0"/>
              </a:rPr>
              <a:t>Hope </a:t>
            </a:r>
            <a:r>
              <a:rPr lang="sv-SE" dirty="0" err="1">
                <a:cs typeface="Arial" panose="020B0604020202020204" pitchFamily="34" charset="0"/>
              </a:rPr>
              <a:t>that</a:t>
            </a:r>
            <a:r>
              <a:rPr lang="sv-SE" dirty="0">
                <a:cs typeface="Arial" panose="020B0604020202020204" pitchFamily="34" charset="0"/>
              </a:rPr>
              <a:t> </a:t>
            </a:r>
            <a:r>
              <a:rPr lang="sv-SE" dirty="0" err="1">
                <a:cs typeface="Arial" panose="020B0604020202020204" pitchFamily="34" charset="0"/>
              </a:rPr>
              <a:t>improved</a:t>
            </a:r>
            <a:r>
              <a:rPr lang="sv-SE" dirty="0">
                <a:cs typeface="Arial" panose="020B0604020202020204" pitchFamily="34" charset="0"/>
              </a:rPr>
              <a:t> </a:t>
            </a:r>
            <a:r>
              <a:rPr lang="sv-SE" dirty="0" err="1">
                <a:cs typeface="Arial" panose="020B0604020202020204" pitchFamily="34" charset="0"/>
              </a:rPr>
              <a:t>knowledge</a:t>
            </a:r>
            <a:r>
              <a:rPr lang="sv-SE" dirty="0">
                <a:cs typeface="Arial" panose="020B0604020202020204" pitchFamily="34" charset="0"/>
              </a:rPr>
              <a:t> = </a:t>
            </a:r>
            <a:r>
              <a:rPr lang="sv-SE" dirty="0" err="1">
                <a:cs typeface="Arial" panose="020B0604020202020204" pitchFamily="34" charset="0"/>
              </a:rPr>
              <a:t>improved</a:t>
            </a:r>
            <a:r>
              <a:rPr lang="sv-SE" dirty="0">
                <a:cs typeface="Arial" panose="020B0604020202020204" pitchFamily="34" charset="0"/>
              </a:rPr>
              <a:t> </a:t>
            </a:r>
            <a:r>
              <a:rPr lang="sv-SE" dirty="0" err="1">
                <a:cs typeface="Arial" panose="020B0604020202020204" pitchFamily="34" charset="0"/>
              </a:rPr>
              <a:t>learning</a:t>
            </a:r>
            <a:r>
              <a:rPr lang="sv-SE" dirty="0">
                <a:cs typeface="Arial" panose="020B0604020202020204" pitchFamily="34" charset="0"/>
              </a:rPr>
              <a:t> </a:t>
            </a:r>
            <a:r>
              <a:rPr lang="sv-SE" dirty="0" err="1">
                <a:cs typeface="Arial" panose="020B0604020202020204" pitchFamily="34" charset="0"/>
              </a:rPr>
              <a:t>environment</a:t>
            </a:r>
            <a:endParaRPr lang="sv-SE" dirty="0">
              <a:cs typeface="Arial" panose="020B0604020202020204" pitchFamily="34" charset="0"/>
            </a:endParaRPr>
          </a:p>
          <a:p>
            <a:endParaRPr lang="sv-SE" dirty="0"/>
          </a:p>
        </p:txBody>
      </p:sp>
    </p:spTree>
    <p:extLst>
      <p:ext uri="{BB962C8B-B14F-4D97-AF65-F5344CB8AC3E}">
        <p14:creationId xmlns:p14="http://schemas.microsoft.com/office/powerpoint/2010/main" val="132016514"/>
      </p:ext>
    </p:extLst>
  </p:cSld>
  <p:clrMapOvr>
    <a:masterClrMapping/>
  </p:clrMapOvr>
  <p:transition advClick="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z="3200" b="1" dirty="0" err="1"/>
              <a:t>Ought</a:t>
            </a:r>
            <a:r>
              <a:rPr lang="sv-SE" sz="3200" b="1" dirty="0"/>
              <a:t> </a:t>
            </a:r>
            <a:r>
              <a:rPr lang="sv-SE" sz="3200" b="1" dirty="0" err="1"/>
              <a:t>to</a:t>
            </a:r>
            <a:r>
              <a:rPr lang="sv-SE" sz="3200" b="1" dirty="0"/>
              <a:t> Self/ Prevention Focus</a:t>
            </a:r>
            <a:endParaRPr lang="sv-SE" b="1" dirty="0"/>
          </a:p>
        </p:txBody>
      </p:sp>
      <p:sp>
        <p:nvSpPr>
          <p:cNvPr id="3" name="Content Placeholder 2"/>
          <p:cNvSpPr>
            <a:spLocks noGrp="1"/>
          </p:cNvSpPr>
          <p:nvPr>
            <p:ph idx="1"/>
          </p:nvPr>
        </p:nvSpPr>
        <p:spPr/>
        <p:txBody>
          <a:bodyPr/>
          <a:lstStyle/>
          <a:p>
            <a:r>
              <a:rPr lang="en-US" dirty="0"/>
              <a:t>‘In the military context, everything you do is in a way kind of rated: good, bad, all the time, everything you do.  A commander uses the wrong word and it’s very funny, everybody’s laughing’.</a:t>
            </a:r>
          </a:p>
          <a:p>
            <a:endParaRPr lang="en-US" dirty="0"/>
          </a:p>
          <a:p>
            <a:r>
              <a:rPr lang="en-US" dirty="0"/>
              <a:t>Ideal or Ought to?</a:t>
            </a:r>
          </a:p>
          <a:p>
            <a:r>
              <a:rPr lang="en-US" dirty="0"/>
              <a:t>Promotion or Prevention?</a:t>
            </a:r>
            <a:endParaRPr lang="sv-SE" dirty="0"/>
          </a:p>
          <a:p>
            <a:endParaRPr lang="sv-SE" dirty="0"/>
          </a:p>
        </p:txBody>
      </p:sp>
    </p:spTree>
    <p:extLst>
      <p:ext uri="{BB962C8B-B14F-4D97-AF65-F5344CB8AC3E}">
        <p14:creationId xmlns:p14="http://schemas.microsoft.com/office/powerpoint/2010/main" val="1047074094"/>
      </p:ext>
    </p:extLst>
  </p:cSld>
  <p:clrMapOvr>
    <a:masterClrMapping/>
  </p:clrMapOvr>
  <p:transition advClick="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v-SE" sz="3200" b="1" dirty="0" err="1" smtClean="0"/>
              <a:t>What</a:t>
            </a:r>
            <a:r>
              <a:rPr lang="sv-SE" sz="3200" b="1" dirty="0" smtClean="0"/>
              <a:t> </a:t>
            </a:r>
            <a:r>
              <a:rPr lang="sv-SE" sz="3200" b="1" dirty="0" err="1" smtClean="0"/>
              <a:t>next</a:t>
            </a:r>
            <a:r>
              <a:rPr lang="sv-SE" sz="3200" b="1" dirty="0" smtClean="0"/>
              <a:t>?</a:t>
            </a:r>
            <a:endParaRPr lang="sv-SE" dirty="0"/>
          </a:p>
        </p:txBody>
      </p:sp>
      <p:sp>
        <p:nvSpPr>
          <p:cNvPr id="3" name="Content Placeholder 2"/>
          <p:cNvSpPr>
            <a:spLocks noGrp="1"/>
          </p:cNvSpPr>
          <p:nvPr>
            <p:ph idx="1"/>
          </p:nvPr>
        </p:nvSpPr>
        <p:spPr/>
        <p:txBody>
          <a:bodyPr/>
          <a:lstStyle/>
          <a:p>
            <a:r>
              <a:rPr lang="sv-SE" sz="2000" dirty="0"/>
              <a:t>’</a:t>
            </a:r>
            <a:r>
              <a:rPr lang="sv-SE" sz="2000" dirty="0" err="1"/>
              <a:t>Possible</a:t>
            </a:r>
            <a:r>
              <a:rPr lang="sv-SE" sz="2000" dirty="0"/>
              <a:t> </a:t>
            </a:r>
            <a:r>
              <a:rPr lang="sv-SE" sz="2000" dirty="0" err="1"/>
              <a:t>selves</a:t>
            </a:r>
            <a:r>
              <a:rPr lang="sv-SE" sz="2000" dirty="0"/>
              <a:t> </a:t>
            </a:r>
            <a:r>
              <a:rPr lang="sv-SE" sz="2000" dirty="0" err="1"/>
              <a:t>are</a:t>
            </a:r>
            <a:r>
              <a:rPr lang="sv-SE" sz="2000" dirty="0"/>
              <a:t> </a:t>
            </a:r>
            <a:r>
              <a:rPr lang="sv-SE" sz="2000" dirty="0" err="1"/>
              <a:t>malleable</a:t>
            </a:r>
            <a:r>
              <a:rPr lang="sv-SE" sz="2000" dirty="0"/>
              <a:t> and </a:t>
            </a:r>
            <a:r>
              <a:rPr lang="sv-SE" sz="2000" dirty="0" err="1"/>
              <a:t>can</a:t>
            </a:r>
            <a:r>
              <a:rPr lang="sv-SE" sz="2000" dirty="0"/>
              <a:t> be </a:t>
            </a:r>
            <a:r>
              <a:rPr lang="sv-SE" sz="2000" dirty="0" err="1"/>
              <a:t>influenced</a:t>
            </a:r>
            <a:r>
              <a:rPr lang="sv-SE" sz="2000" dirty="0"/>
              <a:t> by intervention </a:t>
            </a:r>
            <a:r>
              <a:rPr lang="sv-SE" sz="2000" dirty="0" err="1"/>
              <a:t>to</a:t>
            </a:r>
            <a:r>
              <a:rPr lang="sv-SE" sz="2000" dirty="0"/>
              <a:t> </a:t>
            </a:r>
            <a:r>
              <a:rPr lang="sv-SE" sz="2000" dirty="0" err="1"/>
              <a:t>enhance</a:t>
            </a:r>
            <a:r>
              <a:rPr lang="sv-SE" sz="2000" dirty="0"/>
              <a:t> the </a:t>
            </a:r>
            <a:r>
              <a:rPr lang="sv-SE" sz="2000" dirty="0" err="1"/>
              <a:t>content</a:t>
            </a:r>
            <a:r>
              <a:rPr lang="sv-SE" sz="2000" dirty="0"/>
              <a:t> </a:t>
            </a:r>
            <a:r>
              <a:rPr lang="sv-SE" sz="2000" dirty="0" err="1"/>
              <a:t>of</a:t>
            </a:r>
            <a:r>
              <a:rPr lang="sv-SE" sz="2000" dirty="0"/>
              <a:t> </a:t>
            </a:r>
            <a:r>
              <a:rPr lang="sv-SE" sz="2000" dirty="0" err="1"/>
              <a:t>possible</a:t>
            </a:r>
            <a:r>
              <a:rPr lang="sv-SE" sz="2000" dirty="0"/>
              <a:t> </a:t>
            </a:r>
            <a:r>
              <a:rPr lang="sv-SE" sz="2000" dirty="0" err="1"/>
              <a:t>selves</a:t>
            </a:r>
            <a:r>
              <a:rPr lang="sv-SE" sz="2000" dirty="0"/>
              <a:t>. </a:t>
            </a:r>
            <a:r>
              <a:rPr lang="sv-SE" sz="2000" dirty="0" err="1"/>
              <a:t>Changing</a:t>
            </a:r>
            <a:r>
              <a:rPr lang="sv-SE" sz="2000" dirty="0"/>
              <a:t> </a:t>
            </a:r>
            <a:r>
              <a:rPr lang="sv-SE" sz="2000" dirty="0" err="1"/>
              <a:t>possible</a:t>
            </a:r>
            <a:r>
              <a:rPr lang="sv-SE" sz="2000" dirty="0"/>
              <a:t> </a:t>
            </a:r>
            <a:r>
              <a:rPr lang="sv-SE" sz="2000" dirty="0" err="1"/>
              <a:t>selves</a:t>
            </a:r>
            <a:r>
              <a:rPr lang="sv-SE" sz="2000" dirty="0"/>
              <a:t> </a:t>
            </a:r>
            <a:r>
              <a:rPr lang="sv-SE" sz="2000" dirty="0" err="1"/>
              <a:t>through</a:t>
            </a:r>
            <a:r>
              <a:rPr lang="sv-SE" sz="2000" dirty="0"/>
              <a:t> intervention </a:t>
            </a:r>
            <a:r>
              <a:rPr lang="sv-SE" sz="2000" dirty="0" err="1"/>
              <a:t>can</a:t>
            </a:r>
            <a:r>
              <a:rPr lang="sv-SE" sz="2000" dirty="0"/>
              <a:t> </a:t>
            </a:r>
            <a:r>
              <a:rPr lang="sv-SE" sz="2000" dirty="0" err="1"/>
              <a:t>lead</a:t>
            </a:r>
            <a:r>
              <a:rPr lang="sv-SE" sz="2000" dirty="0"/>
              <a:t> </a:t>
            </a:r>
            <a:r>
              <a:rPr lang="sv-SE" sz="2000" dirty="0" err="1"/>
              <a:t>to</a:t>
            </a:r>
            <a:r>
              <a:rPr lang="sv-SE" sz="2000" dirty="0"/>
              <a:t> positive </a:t>
            </a:r>
            <a:r>
              <a:rPr lang="sv-SE" sz="2000" dirty="0" err="1"/>
              <a:t>changes</a:t>
            </a:r>
            <a:r>
              <a:rPr lang="sv-SE" sz="2000" dirty="0"/>
              <a:t> in </a:t>
            </a:r>
            <a:r>
              <a:rPr lang="sv-SE" sz="2000" dirty="0" err="1"/>
              <a:t>academic</a:t>
            </a:r>
            <a:r>
              <a:rPr lang="sv-SE" sz="2000" dirty="0"/>
              <a:t> </a:t>
            </a:r>
            <a:r>
              <a:rPr lang="sv-SE" sz="2000" dirty="0" err="1"/>
              <a:t>behaviour</a:t>
            </a:r>
            <a:r>
              <a:rPr lang="sv-SE" sz="2000" dirty="0"/>
              <a:t> and </a:t>
            </a:r>
            <a:r>
              <a:rPr lang="sv-SE" sz="2000" dirty="0" err="1"/>
              <a:t>better</a:t>
            </a:r>
            <a:r>
              <a:rPr lang="sv-SE" sz="2000" dirty="0"/>
              <a:t> </a:t>
            </a:r>
            <a:r>
              <a:rPr lang="sv-SE" sz="2000" dirty="0" err="1"/>
              <a:t>academic</a:t>
            </a:r>
            <a:r>
              <a:rPr lang="sv-SE" sz="2000" dirty="0"/>
              <a:t> </a:t>
            </a:r>
            <a:r>
              <a:rPr lang="sv-SE" sz="2000" dirty="0" err="1"/>
              <a:t>performance</a:t>
            </a:r>
            <a:r>
              <a:rPr lang="sv-SE" sz="2000" dirty="0"/>
              <a:t>’</a:t>
            </a:r>
          </a:p>
          <a:p>
            <a:endParaRPr lang="sv-SE" sz="2000" dirty="0"/>
          </a:p>
          <a:p>
            <a:r>
              <a:rPr lang="sv-SE" sz="2000" dirty="0"/>
              <a:t>’Intervention </a:t>
            </a:r>
            <a:r>
              <a:rPr lang="sv-SE" sz="2000" dirty="0" err="1"/>
              <a:t>can</a:t>
            </a:r>
            <a:r>
              <a:rPr lang="sv-SE" sz="2000" dirty="0"/>
              <a:t> </a:t>
            </a:r>
            <a:r>
              <a:rPr lang="sv-SE" sz="2000" dirty="0" err="1"/>
              <a:t>help</a:t>
            </a:r>
            <a:r>
              <a:rPr lang="sv-SE" sz="2000" dirty="0"/>
              <a:t> </a:t>
            </a:r>
            <a:r>
              <a:rPr lang="sv-SE" sz="2000" dirty="0" err="1"/>
              <a:t>teachers</a:t>
            </a:r>
            <a:r>
              <a:rPr lang="sv-SE" sz="2000" dirty="0"/>
              <a:t> and students focus on </a:t>
            </a:r>
            <a:r>
              <a:rPr lang="sv-SE" sz="2000" dirty="0" err="1"/>
              <a:t>what</a:t>
            </a:r>
            <a:r>
              <a:rPr lang="sv-SE" sz="2000" dirty="0"/>
              <a:t> </a:t>
            </a:r>
            <a:r>
              <a:rPr lang="sv-SE" sz="2000" dirty="0" err="1"/>
              <a:t>they</a:t>
            </a:r>
            <a:r>
              <a:rPr lang="sv-SE" sz="2000" dirty="0"/>
              <a:t> </a:t>
            </a:r>
            <a:r>
              <a:rPr lang="sv-SE" sz="2000" dirty="0" err="1"/>
              <a:t>want</a:t>
            </a:r>
            <a:r>
              <a:rPr lang="sv-SE" sz="2000" dirty="0"/>
              <a:t> </a:t>
            </a:r>
            <a:r>
              <a:rPr lang="sv-SE" sz="2000" dirty="0" err="1"/>
              <a:t>to</a:t>
            </a:r>
            <a:r>
              <a:rPr lang="sv-SE" sz="2000" dirty="0"/>
              <a:t> </a:t>
            </a:r>
            <a:r>
              <a:rPr lang="sv-SE" sz="2000" dirty="0" err="1"/>
              <a:t>become</a:t>
            </a:r>
            <a:r>
              <a:rPr lang="sv-SE" sz="2000" dirty="0"/>
              <a:t> and </a:t>
            </a:r>
            <a:r>
              <a:rPr lang="sv-SE" sz="2000" dirty="0" err="1"/>
              <a:t>avoid</a:t>
            </a:r>
            <a:r>
              <a:rPr lang="sv-SE" sz="2000" dirty="0"/>
              <a:t> </a:t>
            </a:r>
            <a:r>
              <a:rPr lang="sv-SE" sz="2000" dirty="0" err="1"/>
              <a:t>becoming</a:t>
            </a:r>
            <a:r>
              <a:rPr lang="sv-SE" sz="2000" dirty="0"/>
              <a:t>’.</a:t>
            </a:r>
          </a:p>
          <a:p>
            <a:endParaRPr lang="sv-SE" sz="2000" dirty="0"/>
          </a:p>
          <a:p>
            <a:r>
              <a:rPr lang="sv-SE" sz="2000" dirty="0"/>
              <a:t>Lee &amp; </a:t>
            </a:r>
            <a:r>
              <a:rPr lang="sv-SE" sz="2000" dirty="0" err="1"/>
              <a:t>Oyserman</a:t>
            </a:r>
            <a:r>
              <a:rPr lang="sv-SE" sz="2000" dirty="0"/>
              <a:t> (2009)</a:t>
            </a:r>
          </a:p>
          <a:p>
            <a:endParaRPr lang="sv-SE" dirty="0"/>
          </a:p>
        </p:txBody>
      </p:sp>
    </p:spTree>
    <p:extLst>
      <p:ext uri="{BB962C8B-B14F-4D97-AF65-F5344CB8AC3E}">
        <p14:creationId xmlns:p14="http://schemas.microsoft.com/office/powerpoint/2010/main" val="2849449624"/>
      </p:ext>
    </p:extLst>
  </p:cSld>
  <p:clrMapOvr>
    <a:masterClrMapping/>
  </p:clrMapOvr>
  <p:transition advClick="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z="2400" b="1" dirty="0"/>
              <a:t>Generate and </a:t>
            </a:r>
            <a:r>
              <a:rPr lang="sv-SE" sz="2400" b="1" dirty="0" err="1"/>
              <a:t>sustain</a:t>
            </a:r>
            <a:r>
              <a:rPr lang="sv-SE" sz="2400" b="1" dirty="0"/>
              <a:t> a vision for </a:t>
            </a:r>
            <a:r>
              <a:rPr lang="sv-SE" sz="2400" b="1" dirty="0" err="1"/>
              <a:t>learning</a:t>
            </a:r>
            <a:r>
              <a:rPr lang="sv-SE" dirty="0"/>
              <a:t/>
            </a:r>
            <a:br>
              <a:rPr lang="sv-SE" dirty="0"/>
            </a:br>
            <a:endParaRPr lang="sv-SE" dirty="0"/>
          </a:p>
        </p:txBody>
      </p:sp>
      <p:sp>
        <p:nvSpPr>
          <p:cNvPr id="3" name="Content Placeholder 2"/>
          <p:cNvSpPr>
            <a:spLocks noGrp="1"/>
          </p:cNvSpPr>
          <p:nvPr>
            <p:ph idx="1"/>
          </p:nvPr>
        </p:nvSpPr>
        <p:spPr/>
        <p:txBody>
          <a:bodyPr/>
          <a:lstStyle/>
          <a:p>
            <a:r>
              <a:rPr lang="sv-SE" sz="1600" dirty="0" err="1"/>
              <a:t>Construct</a:t>
            </a:r>
            <a:r>
              <a:rPr lang="sv-SE" sz="1600" dirty="0"/>
              <a:t> the Ideal L2 Self- </a:t>
            </a:r>
            <a:r>
              <a:rPr lang="sv-SE" sz="1600" dirty="0" err="1"/>
              <a:t>create</a:t>
            </a:r>
            <a:r>
              <a:rPr lang="sv-SE" sz="1600" dirty="0"/>
              <a:t> the vision</a:t>
            </a:r>
          </a:p>
          <a:p>
            <a:endParaRPr lang="sv-SE" sz="1600" dirty="0"/>
          </a:p>
          <a:p>
            <a:r>
              <a:rPr lang="sv-SE" sz="1600" dirty="0" err="1"/>
              <a:t>Imagery</a:t>
            </a:r>
            <a:r>
              <a:rPr lang="sv-SE" sz="1600" dirty="0"/>
              <a:t> enhancement- </a:t>
            </a:r>
            <a:r>
              <a:rPr lang="sv-SE" sz="1600" dirty="0" err="1"/>
              <a:t>strengthen</a:t>
            </a:r>
            <a:r>
              <a:rPr lang="sv-SE" sz="1600" dirty="0"/>
              <a:t> the vision</a:t>
            </a:r>
          </a:p>
          <a:p>
            <a:endParaRPr lang="sv-SE" sz="1600" dirty="0"/>
          </a:p>
          <a:p>
            <a:r>
              <a:rPr lang="sv-SE" sz="1600" dirty="0"/>
              <a:t>Make the Ideal Self plausible- </a:t>
            </a:r>
            <a:r>
              <a:rPr lang="sv-SE" sz="1600" dirty="0" err="1"/>
              <a:t>substantiate</a:t>
            </a:r>
            <a:r>
              <a:rPr lang="sv-SE" sz="1600" dirty="0"/>
              <a:t> the vision</a:t>
            </a:r>
          </a:p>
          <a:p>
            <a:endParaRPr lang="sv-SE" sz="1600" dirty="0"/>
          </a:p>
          <a:p>
            <a:r>
              <a:rPr lang="sv-SE" sz="1600" dirty="0" err="1"/>
              <a:t>Operationalise</a:t>
            </a:r>
            <a:r>
              <a:rPr lang="sv-SE" sz="1600" dirty="0"/>
              <a:t> the vision- </a:t>
            </a:r>
            <a:r>
              <a:rPr lang="sv-SE" sz="1600" dirty="0" err="1" smtClean="0"/>
              <a:t>goals</a:t>
            </a:r>
            <a:r>
              <a:rPr lang="sv-SE" sz="1600" dirty="0"/>
              <a:t>/ action plan</a:t>
            </a:r>
          </a:p>
          <a:p>
            <a:endParaRPr lang="sv-SE" sz="1600" dirty="0"/>
          </a:p>
          <a:p>
            <a:r>
              <a:rPr lang="sv-SE" sz="1600" dirty="0" err="1"/>
              <a:t>Activate</a:t>
            </a:r>
            <a:r>
              <a:rPr lang="sv-SE" sz="1600" dirty="0"/>
              <a:t> the Ideal L2 Self- </a:t>
            </a:r>
            <a:r>
              <a:rPr lang="sv-SE" sz="1600" dirty="0" err="1" smtClean="0"/>
              <a:t>communicative</a:t>
            </a:r>
            <a:r>
              <a:rPr lang="sv-SE" sz="1600" dirty="0" smtClean="0"/>
              <a:t> </a:t>
            </a:r>
            <a:r>
              <a:rPr lang="sv-SE" sz="1600" dirty="0"/>
              <a:t>tasks- </a:t>
            </a:r>
            <a:r>
              <a:rPr lang="sv-SE" sz="1600" dirty="0" err="1"/>
              <a:t>keep</a:t>
            </a:r>
            <a:r>
              <a:rPr lang="sv-SE" sz="1600" dirty="0"/>
              <a:t> vision </a:t>
            </a:r>
            <a:r>
              <a:rPr lang="sv-SE" sz="1600" dirty="0" err="1"/>
              <a:t>alive</a:t>
            </a:r>
            <a:endParaRPr lang="sv-SE" sz="1600" dirty="0"/>
          </a:p>
          <a:p>
            <a:endParaRPr lang="sv-SE" sz="1600" dirty="0"/>
          </a:p>
          <a:p>
            <a:r>
              <a:rPr lang="sv-SE" sz="1600" dirty="0" err="1"/>
              <a:t>Counterbalance</a:t>
            </a:r>
            <a:r>
              <a:rPr lang="sv-SE" sz="1600" dirty="0"/>
              <a:t> the vision- </a:t>
            </a:r>
            <a:r>
              <a:rPr lang="sv-SE" sz="1600" dirty="0" err="1"/>
              <a:t>link</a:t>
            </a:r>
            <a:r>
              <a:rPr lang="sv-SE" sz="1600" dirty="0"/>
              <a:t> </a:t>
            </a:r>
            <a:r>
              <a:rPr lang="sv-SE" sz="1600" dirty="0" err="1"/>
              <a:t>to</a:t>
            </a:r>
            <a:r>
              <a:rPr lang="sv-SE" sz="1600" dirty="0"/>
              <a:t> </a:t>
            </a:r>
            <a:r>
              <a:rPr lang="sv-SE" sz="1600" dirty="0" err="1"/>
              <a:t>Ought</a:t>
            </a:r>
            <a:r>
              <a:rPr lang="sv-SE" sz="1600" dirty="0"/>
              <a:t> </a:t>
            </a:r>
            <a:r>
              <a:rPr lang="sv-SE" sz="1600" dirty="0" err="1"/>
              <a:t>to</a:t>
            </a:r>
            <a:r>
              <a:rPr lang="sv-SE" sz="1600" dirty="0"/>
              <a:t> L2 Self</a:t>
            </a:r>
          </a:p>
          <a:p>
            <a:pPr marL="0" indent="0">
              <a:buNone/>
            </a:pPr>
            <a:endParaRPr lang="sv-SE" dirty="0"/>
          </a:p>
        </p:txBody>
      </p:sp>
    </p:spTree>
    <p:extLst>
      <p:ext uri="{BB962C8B-B14F-4D97-AF65-F5344CB8AC3E}">
        <p14:creationId xmlns:p14="http://schemas.microsoft.com/office/powerpoint/2010/main" val="3465004000"/>
      </p:ext>
    </p:extLst>
  </p:cSld>
  <p:clrMapOvr>
    <a:masterClrMapping/>
  </p:clrMapOvr>
  <p:transition advClick="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z="2400" b="1" dirty="0"/>
              <a:t>Generate and </a:t>
            </a:r>
            <a:r>
              <a:rPr lang="sv-SE" sz="2400" b="1" dirty="0" err="1"/>
              <a:t>sustain</a:t>
            </a:r>
            <a:r>
              <a:rPr lang="sv-SE" sz="2400" b="1" dirty="0"/>
              <a:t> a vision for </a:t>
            </a:r>
            <a:r>
              <a:rPr lang="sv-SE" sz="2400" b="1" dirty="0" err="1"/>
              <a:t>learning</a:t>
            </a:r>
            <a:r>
              <a:rPr lang="sv-SE" dirty="0"/>
              <a:t/>
            </a:r>
            <a:br>
              <a:rPr lang="sv-SE" dirty="0"/>
            </a:br>
            <a:endParaRPr lang="sv-SE" dirty="0"/>
          </a:p>
        </p:txBody>
      </p:sp>
      <p:sp>
        <p:nvSpPr>
          <p:cNvPr id="3" name="Content Placeholder 2"/>
          <p:cNvSpPr>
            <a:spLocks noGrp="1"/>
          </p:cNvSpPr>
          <p:nvPr>
            <p:ph idx="1"/>
          </p:nvPr>
        </p:nvSpPr>
        <p:spPr/>
        <p:txBody>
          <a:bodyPr/>
          <a:lstStyle/>
          <a:p>
            <a:r>
              <a:rPr lang="sv-SE" dirty="0" smtClean="0"/>
              <a:t>At </a:t>
            </a:r>
            <a:r>
              <a:rPr lang="sv-SE" dirty="0" err="1" smtClean="0"/>
              <a:t>least</a:t>
            </a:r>
            <a:r>
              <a:rPr lang="sv-SE" dirty="0" smtClean="0"/>
              <a:t> be </a:t>
            </a:r>
            <a:r>
              <a:rPr lang="sv-SE" dirty="0" err="1" smtClean="0"/>
              <a:t>aware</a:t>
            </a:r>
            <a:r>
              <a:rPr lang="sv-SE" dirty="0" smtClean="0"/>
              <a:t> </a:t>
            </a:r>
            <a:r>
              <a:rPr lang="sv-SE" dirty="0" err="1" smtClean="0"/>
              <a:t>of</a:t>
            </a:r>
            <a:r>
              <a:rPr lang="sv-SE" dirty="0" smtClean="0"/>
              <a:t> the </a:t>
            </a:r>
            <a:r>
              <a:rPr lang="sv-SE" dirty="0" err="1" smtClean="0"/>
              <a:t>need</a:t>
            </a:r>
            <a:r>
              <a:rPr lang="sv-SE" dirty="0" smtClean="0"/>
              <a:t> </a:t>
            </a:r>
            <a:r>
              <a:rPr lang="sv-SE" dirty="0" err="1" smtClean="0"/>
              <a:t>to</a:t>
            </a:r>
            <a:r>
              <a:rPr lang="sv-SE" dirty="0" smtClean="0"/>
              <a:t> </a:t>
            </a:r>
            <a:r>
              <a:rPr lang="sv-SE" dirty="0" err="1" smtClean="0"/>
              <a:t>build</a:t>
            </a:r>
            <a:r>
              <a:rPr lang="sv-SE" dirty="0" smtClean="0"/>
              <a:t> and </a:t>
            </a:r>
            <a:r>
              <a:rPr lang="sv-SE" dirty="0" err="1" smtClean="0"/>
              <a:t>sustain</a:t>
            </a:r>
            <a:r>
              <a:rPr lang="sv-SE" dirty="0" smtClean="0"/>
              <a:t> a vision, </a:t>
            </a:r>
            <a:r>
              <a:rPr lang="sv-SE" dirty="0" err="1" smtClean="0"/>
              <a:t>linked</a:t>
            </a:r>
            <a:r>
              <a:rPr lang="sv-SE" dirty="0" smtClean="0"/>
              <a:t> </a:t>
            </a:r>
            <a:r>
              <a:rPr lang="sv-SE" dirty="0" err="1" smtClean="0"/>
              <a:t>to</a:t>
            </a:r>
            <a:r>
              <a:rPr lang="sv-SE" dirty="0" smtClean="0"/>
              <a:t> </a:t>
            </a:r>
            <a:r>
              <a:rPr lang="sv-SE" dirty="0" err="1" smtClean="0"/>
              <a:t>future</a:t>
            </a:r>
            <a:r>
              <a:rPr lang="sv-SE" dirty="0" smtClean="0"/>
              <a:t> </a:t>
            </a:r>
            <a:r>
              <a:rPr lang="sv-SE" dirty="0" err="1" smtClean="0"/>
              <a:t>goals</a:t>
            </a:r>
            <a:r>
              <a:rPr lang="sv-SE" dirty="0" smtClean="0"/>
              <a:t>.</a:t>
            </a:r>
          </a:p>
          <a:p>
            <a:endParaRPr lang="sv-SE" dirty="0"/>
          </a:p>
          <a:p>
            <a:r>
              <a:rPr lang="sv-SE" dirty="0" err="1" smtClean="0"/>
              <a:t>Use</a:t>
            </a:r>
            <a:r>
              <a:rPr lang="sv-SE" dirty="0" smtClean="0"/>
              <a:t> </a:t>
            </a:r>
            <a:r>
              <a:rPr lang="sv-SE" dirty="0" err="1" smtClean="0"/>
              <a:t>this</a:t>
            </a:r>
            <a:r>
              <a:rPr lang="sv-SE" dirty="0" smtClean="0"/>
              <a:t> vision as a </a:t>
            </a:r>
            <a:r>
              <a:rPr lang="sv-SE" dirty="0" err="1" smtClean="0"/>
              <a:t>key</a:t>
            </a:r>
            <a:r>
              <a:rPr lang="sv-SE" dirty="0" smtClean="0"/>
              <a:t> </a:t>
            </a:r>
            <a:r>
              <a:rPr lang="sv-SE" dirty="0" err="1" smtClean="0"/>
              <a:t>to</a:t>
            </a:r>
            <a:r>
              <a:rPr lang="sv-SE" dirty="0" smtClean="0"/>
              <a:t> </a:t>
            </a:r>
            <a:r>
              <a:rPr lang="sv-SE" dirty="0" err="1" smtClean="0"/>
              <a:t>intrinsic</a:t>
            </a:r>
            <a:r>
              <a:rPr lang="sv-SE" dirty="0" smtClean="0"/>
              <a:t> motivation</a:t>
            </a:r>
            <a:endParaRPr lang="sv-SE" dirty="0"/>
          </a:p>
          <a:p>
            <a:pPr marL="0" indent="0">
              <a:buNone/>
            </a:pPr>
            <a:endParaRPr lang="sv-SE" dirty="0" smtClean="0"/>
          </a:p>
          <a:p>
            <a:r>
              <a:rPr lang="sv-SE" dirty="0" err="1" smtClean="0"/>
              <a:t>Guided</a:t>
            </a:r>
            <a:r>
              <a:rPr lang="sv-SE" dirty="0" smtClean="0"/>
              <a:t> </a:t>
            </a:r>
            <a:r>
              <a:rPr lang="sv-SE" dirty="0" err="1" smtClean="0"/>
              <a:t>discussion</a:t>
            </a:r>
            <a:r>
              <a:rPr lang="sv-SE" dirty="0" smtClean="0"/>
              <a:t>? </a:t>
            </a:r>
            <a:r>
              <a:rPr lang="sv-SE" dirty="0" err="1" smtClean="0"/>
              <a:t>Role-playing</a:t>
            </a:r>
            <a:r>
              <a:rPr lang="sv-SE" dirty="0" smtClean="0"/>
              <a:t>? Speakers?</a:t>
            </a:r>
            <a:endParaRPr lang="sv-SE" dirty="0"/>
          </a:p>
        </p:txBody>
      </p:sp>
    </p:spTree>
    <p:extLst>
      <p:ext uri="{BB962C8B-B14F-4D97-AF65-F5344CB8AC3E}">
        <p14:creationId xmlns:p14="http://schemas.microsoft.com/office/powerpoint/2010/main" val="718458738"/>
      </p:ext>
    </p:extLst>
  </p:cSld>
  <p:clrMapOvr>
    <a:masterClrMapping/>
  </p:clrMapOvr>
  <p:transition advClick="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5755"/>
            <a:ext cx="7696200" cy="1143000"/>
          </a:xfrm>
        </p:spPr>
        <p:txBody>
          <a:bodyPr/>
          <a:lstStyle/>
          <a:p>
            <a:r>
              <a:rPr lang="sv-SE" b="1" dirty="0" err="1" smtClean="0"/>
              <a:t>Motivational</a:t>
            </a:r>
            <a:r>
              <a:rPr lang="sv-SE" b="1" dirty="0" smtClean="0"/>
              <a:t> </a:t>
            </a:r>
            <a:r>
              <a:rPr lang="sv-SE" b="1" dirty="0" err="1" smtClean="0"/>
              <a:t>Teaching</a:t>
            </a:r>
            <a:r>
              <a:rPr lang="sv-SE" b="1" dirty="0" smtClean="0"/>
              <a:t> </a:t>
            </a:r>
            <a:r>
              <a:rPr lang="sv-SE" b="1" dirty="0" err="1" smtClean="0"/>
              <a:t>Practice</a:t>
            </a:r>
            <a:endParaRPr lang="sv-SE" b="1" dirty="0"/>
          </a:p>
        </p:txBody>
      </p:sp>
      <p:pic>
        <p:nvPicPr>
          <p:cNvPr id="12" name="Content Placeholder 11" descr="Screen Clipping"/>
          <p:cNvPicPr>
            <a:picLocks noGrp="1" noChangeAspect="1"/>
          </p:cNvPicPr>
          <p:nvPr>
            <p:ph idx="1"/>
          </p:nvPr>
        </p:nvPicPr>
        <p:blipFill>
          <a:blip r:embed="rId3" cstate="print">
            <a:extLst>
              <a:ext uri="{28A0092B-C50C-407E-A947-70E740481C1C}">
                <a14:useLocalDpi xmlns:a14="http://schemas.microsoft.com/office/drawing/2010/main" val="0"/>
              </a:ext>
            </a:extLst>
          </a:blip>
          <a:stretch>
            <a:fillRect/>
          </a:stretch>
        </p:blipFill>
        <p:spPr>
          <a:xfrm>
            <a:off x="1259632" y="1124744"/>
            <a:ext cx="5883280" cy="4536504"/>
          </a:xfrm>
        </p:spPr>
      </p:pic>
    </p:spTree>
    <p:extLst>
      <p:ext uri="{BB962C8B-B14F-4D97-AF65-F5344CB8AC3E}">
        <p14:creationId xmlns:p14="http://schemas.microsoft.com/office/powerpoint/2010/main" val="552896399"/>
      </p:ext>
    </p:extLst>
  </p:cSld>
  <p:clrMapOvr>
    <a:masterClrMapping/>
  </p:clrMapOvr>
  <p:transition advClick="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v-SE" b="1" dirty="0" err="1" smtClean="0"/>
              <a:t>References</a:t>
            </a:r>
            <a:endParaRPr lang="sv-SE" b="1" dirty="0"/>
          </a:p>
        </p:txBody>
      </p:sp>
      <p:sp>
        <p:nvSpPr>
          <p:cNvPr id="3" name="Content Placeholder 2"/>
          <p:cNvSpPr>
            <a:spLocks noGrp="1"/>
          </p:cNvSpPr>
          <p:nvPr>
            <p:ph idx="1"/>
          </p:nvPr>
        </p:nvSpPr>
        <p:spPr/>
        <p:txBody>
          <a:bodyPr/>
          <a:lstStyle/>
          <a:p>
            <a:r>
              <a:rPr lang="en-GB" sz="1200" dirty="0"/>
              <a:t>Deci, E. L., &amp; Ryan, R. M. (1985). The general causality orientations scale: Self-determination in personality. </a:t>
            </a:r>
            <a:r>
              <a:rPr lang="en-GB" sz="1200" i="1" dirty="0"/>
              <a:t>Journal of research in personality</a:t>
            </a:r>
            <a:r>
              <a:rPr lang="en-GB" sz="1200" dirty="0"/>
              <a:t>, </a:t>
            </a:r>
            <a:r>
              <a:rPr lang="en-GB" sz="1200" i="1" dirty="0"/>
              <a:t>19</a:t>
            </a:r>
            <a:r>
              <a:rPr lang="en-GB" sz="1200" dirty="0"/>
              <a:t>(2), 109-134.</a:t>
            </a:r>
            <a:endParaRPr lang="sv-SE" sz="1200" dirty="0"/>
          </a:p>
          <a:p>
            <a:r>
              <a:rPr lang="en-US" sz="1200" dirty="0" err="1"/>
              <a:t>Dörnyei</a:t>
            </a:r>
            <a:r>
              <a:rPr lang="en-US" sz="1200" dirty="0"/>
              <a:t>, Z..</a:t>
            </a:r>
            <a:r>
              <a:rPr lang="en-US" sz="1200" dirty="0" smtClean="0"/>
              <a:t>(</a:t>
            </a:r>
            <a:r>
              <a:rPr lang="en-US" sz="1200" dirty="0"/>
              <a:t>2009). The L2 Motivational Self System. In </a:t>
            </a:r>
            <a:r>
              <a:rPr lang="en-US" sz="1200" dirty="0" err="1" smtClean="0"/>
              <a:t>Dörnyei</a:t>
            </a:r>
            <a:r>
              <a:rPr lang="en-US" sz="1200" dirty="0" smtClean="0"/>
              <a:t>, Z.. </a:t>
            </a:r>
            <a:r>
              <a:rPr lang="en-US" sz="1200" dirty="0"/>
              <a:t>&amp; </a:t>
            </a:r>
            <a:r>
              <a:rPr lang="en-US" sz="1200" dirty="0" smtClean="0"/>
              <a:t>Ushioda, </a:t>
            </a:r>
            <a:r>
              <a:rPr lang="en-US" sz="1200" dirty="0"/>
              <a:t>E., (</a:t>
            </a:r>
            <a:r>
              <a:rPr lang="en-US" sz="1200" dirty="0" err="1"/>
              <a:t>Eds</a:t>
            </a:r>
            <a:r>
              <a:rPr lang="en-US" sz="1200" dirty="0"/>
              <a:t>), </a:t>
            </a:r>
            <a:r>
              <a:rPr lang="en-US" sz="1200" i="1" dirty="0"/>
              <a:t>Motivation, Language Identity and the L2 self </a:t>
            </a:r>
            <a:r>
              <a:rPr lang="en-GB" sz="1200" i="1" dirty="0"/>
              <a:t>36</a:t>
            </a:r>
            <a:r>
              <a:rPr lang="en-GB" sz="1200" dirty="0"/>
              <a:t>(3), 9-11</a:t>
            </a:r>
            <a:r>
              <a:rPr lang="en-US" sz="1200" dirty="0"/>
              <a:t>. Bristol: Multilingual Matters</a:t>
            </a:r>
            <a:endParaRPr lang="sv-SE" sz="1200" dirty="0"/>
          </a:p>
          <a:p>
            <a:r>
              <a:rPr lang="en-GB" sz="1200" dirty="0" err="1"/>
              <a:t>Dörnyei</a:t>
            </a:r>
            <a:r>
              <a:rPr lang="en-GB" sz="1200" dirty="0"/>
              <a:t>, Z., &amp; </a:t>
            </a:r>
            <a:r>
              <a:rPr lang="en-GB" sz="1200" dirty="0" err="1"/>
              <a:t>Ushioda</a:t>
            </a:r>
            <a:r>
              <a:rPr lang="en-GB" sz="1200" dirty="0"/>
              <a:t>, E. (2013). </a:t>
            </a:r>
            <a:r>
              <a:rPr lang="en-GB" sz="1200" i="1" dirty="0"/>
              <a:t>Teaching and researching: Motivation</a:t>
            </a:r>
            <a:r>
              <a:rPr lang="en-GB" sz="1200" dirty="0"/>
              <a:t>. London: Routledge.</a:t>
            </a:r>
            <a:endParaRPr lang="sv-SE" sz="1200" dirty="0"/>
          </a:p>
          <a:p>
            <a:r>
              <a:rPr lang="sv-SE" sz="1200" dirty="0"/>
              <a:t>Gardner, R. C., &amp; Lambert, W. E. (1972). </a:t>
            </a:r>
            <a:r>
              <a:rPr lang="en-GB" sz="1200" i="1" dirty="0"/>
              <a:t>Attitudes and Motivation in Second-Language Learning.</a:t>
            </a:r>
            <a:r>
              <a:rPr lang="en-GB" sz="1200" dirty="0"/>
              <a:t> MA: Newbury House.</a:t>
            </a:r>
            <a:endParaRPr lang="sv-SE" sz="1200" dirty="0"/>
          </a:p>
          <a:p>
            <a:r>
              <a:rPr lang="en-GB" sz="1200" dirty="0"/>
              <a:t>Higgins, E. T. (1998). Promotion and prevention: Regulatory focus as a motivational principle. </a:t>
            </a:r>
            <a:r>
              <a:rPr lang="en-GB" sz="1200" i="1" dirty="0"/>
              <a:t>Advances in experimental social psychology</a:t>
            </a:r>
            <a:r>
              <a:rPr lang="en-GB" sz="1200" dirty="0"/>
              <a:t>, </a:t>
            </a:r>
            <a:r>
              <a:rPr lang="en-GB" sz="1200" i="1" dirty="0"/>
              <a:t>30</a:t>
            </a:r>
            <a:r>
              <a:rPr lang="en-GB" sz="1200" dirty="0"/>
              <a:t>, 1-46</a:t>
            </a:r>
            <a:r>
              <a:rPr lang="en-GB" sz="1200" dirty="0" smtClean="0"/>
              <a:t>.</a:t>
            </a:r>
          </a:p>
          <a:p>
            <a:r>
              <a:rPr lang="sv-SE" sz="1200" dirty="0"/>
              <a:t>Lee, S. J., and D. </a:t>
            </a:r>
            <a:r>
              <a:rPr lang="sv-SE" sz="1200" dirty="0" err="1"/>
              <a:t>Oyserman</a:t>
            </a:r>
            <a:r>
              <a:rPr lang="sv-SE" sz="1200" dirty="0"/>
              <a:t>. "</a:t>
            </a:r>
            <a:r>
              <a:rPr lang="sv-SE" sz="1200" dirty="0" err="1"/>
              <a:t>Possible</a:t>
            </a:r>
            <a:r>
              <a:rPr lang="sv-SE" sz="1200" dirty="0"/>
              <a:t> </a:t>
            </a:r>
            <a:r>
              <a:rPr lang="sv-SE" sz="1200" dirty="0" err="1"/>
              <a:t>selves</a:t>
            </a:r>
            <a:r>
              <a:rPr lang="sv-SE" sz="1200" dirty="0"/>
              <a:t> </a:t>
            </a:r>
            <a:r>
              <a:rPr lang="sv-SE" sz="1200" dirty="0" err="1"/>
              <a:t>theory</a:t>
            </a:r>
            <a:r>
              <a:rPr lang="sv-SE" sz="1200" dirty="0"/>
              <a:t>." </a:t>
            </a:r>
            <a:r>
              <a:rPr lang="sv-SE" sz="1200" i="1" dirty="0" err="1"/>
              <a:t>Psychology</a:t>
            </a:r>
            <a:r>
              <a:rPr lang="sv-SE" sz="1200" i="1" dirty="0"/>
              <a:t> </a:t>
            </a:r>
            <a:r>
              <a:rPr lang="sv-SE" sz="1200" i="1" dirty="0" err="1"/>
              <a:t>of</a:t>
            </a:r>
            <a:r>
              <a:rPr lang="sv-SE" sz="1200" i="1" dirty="0"/>
              <a:t> </a:t>
            </a:r>
            <a:r>
              <a:rPr lang="sv-SE" sz="1200" i="1" dirty="0" err="1"/>
              <a:t>classroom</a:t>
            </a:r>
            <a:r>
              <a:rPr lang="sv-SE" sz="1200" i="1" dirty="0"/>
              <a:t> </a:t>
            </a:r>
            <a:r>
              <a:rPr lang="sv-SE" sz="1200" i="1" dirty="0" err="1"/>
              <a:t>learning</a:t>
            </a:r>
            <a:r>
              <a:rPr lang="sv-SE" sz="1200" i="1" dirty="0"/>
              <a:t>: An </a:t>
            </a:r>
            <a:r>
              <a:rPr lang="sv-SE" sz="1200" i="1" dirty="0" err="1"/>
              <a:t>encyclopedia</a:t>
            </a:r>
            <a:r>
              <a:rPr lang="sv-SE" sz="1200" i="1" dirty="0"/>
              <a:t>. Detroit, MI: </a:t>
            </a:r>
            <a:r>
              <a:rPr lang="sv-SE" sz="1200" i="1" dirty="0" err="1"/>
              <a:t>Macmillan</a:t>
            </a:r>
            <a:r>
              <a:rPr lang="sv-SE" sz="1200" i="1" dirty="0"/>
              <a:t> </a:t>
            </a:r>
            <a:r>
              <a:rPr lang="sv-SE" sz="1200" i="1" dirty="0" err="1"/>
              <a:t>Reference</a:t>
            </a:r>
            <a:r>
              <a:rPr lang="sv-SE" sz="1200" i="1" dirty="0"/>
              <a:t> USA</a:t>
            </a:r>
            <a:r>
              <a:rPr lang="sv-SE" sz="1200" dirty="0"/>
              <a:t>(2009).</a:t>
            </a:r>
          </a:p>
          <a:p>
            <a:r>
              <a:rPr lang="en-GB" sz="1200" dirty="0"/>
              <a:t>Markus, H., &amp; </a:t>
            </a:r>
            <a:r>
              <a:rPr lang="en-GB" sz="1200" dirty="0" err="1"/>
              <a:t>Nurius</a:t>
            </a:r>
            <a:r>
              <a:rPr lang="en-GB" sz="1200" dirty="0"/>
              <a:t>, P. (1986). Possible selves. </a:t>
            </a:r>
            <a:r>
              <a:rPr lang="en-GB" sz="1200" i="1" dirty="0"/>
              <a:t>American psychologist</a:t>
            </a:r>
            <a:r>
              <a:rPr lang="en-GB" sz="1200" dirty="0"/>
              <a:t>,</a:t>
            </a:r>
            <a:r>
              <a:rPr lang="en-GB" sz="1200" i="1" dirty="0"/>
              <a:t>41</a:t>
            </a:r>
            <a:r>
              <a:rPr lang="en-GB" sz="1200" dirty="0"/>
              <a:t>(9), 954.</a:t>
            </a:r>
            <a:endParaRPr lang="sv-SE" sz="1200" dirty="0"/>
          </a:p>
          <a:p>
            <a:r>
              <a:rPr lang="sv-SE" sz="1200" dirty="0"/>
              <a:t>Noels, K. A., Pelletier, L. G., Clément, R., &amp; Vallerand, R. J. (2000). </a:t>
            </a:r>
            <a:r>
              <a:rPr lang="en-GB" sz="1200" dirty="0"/>
              <a:t>Why are you learning a second language? Motivational orientations and self-determination theory. </a:t>
            </a:r>
            <a:r>
              <a:rPr lang="en-GB" sz="1200" i="1" dirty="0"/>
              <a:t>Language learning</a:t>
            </a:r>
            <a:r>
              <a:rPr lang="en-GB" sz="1200" dirty="0"/>
              <a:t>, </a:t>
            </a:r>
            <a:r>
              <a:rPr lang="en-GB" sz="1200" i="1" dirty="0"/>
              <a:t>50</a:t>
            </a:r>
            <a:r>
              <a:rPr lang="en-GB" sz="1200" dirty="0"/>
              <a:t>(1), 57-85</a:t>
            </a:r>
            <a:r>
              <a:rPr lang="en-GB" sz="1200" dirty="0" smtClean="0"/>
              <a:t>.</a:t>
            </a:r>
          </a:p>
          <a:p>
            <a:r>
              <a:rPr lang="en-US" sz="1200" dirty="0" smtClean="0"/>
              <a:t>Ruvolo</a:t>
            </a:r>
            <a:r>
              <a:rPr lang="en-US" sz="1200" dirty="0"/>
              <a:t>, A. P., &amp; Markus, H. R. (1992). </a:t>
            </a:r>
            <a:r>
              <a:rPr lang="en-GB" sz="1200" dirty="0"/>
              <a:t>Possible selves and performance: The power of self-relevant imagery. </a:t>
            </a:r>
            <a:r>
              <a:rPr lang="en-GB" sz="1200" i="1" dirty="0"/>
              <a:t>Social cognition</a:t>
            </a:r>
            <a:r>
              <a:rPr lang="en-GB" sz="1200" dirty="0"/>
              <a:t>, </a:t>
            </a:r>
            <a:r>
              <a:rPr lang="en-GB" sz="1200" i="1" dirty="0"/>
              <a:t>10</a:t>
            </a:r>
            <a:r>
              <a:rPr lang="en-GB" sz="1200" dirty="0"/>
              <a:t>(1), 95-124</a:t>
            </a:r>
            <a:r>
              <a:rPr lang="en-GB" sz="1200" dirty="0" smtClean="0"/>
              <a:t>.</a:t>
            </a:r>
          </a:p>
          <a:p>
            <a:endParaRPr lang="sv-SE" dirty="0"/>
          </a:p>
          <a:p>
            <a:endParaRPr lang="sv-SE" dirty="0"/>
          </a:p>
        </p:txBody>
      </p:sp>
    </p:spTree>
    <p:extLst>
      <p:ext uri="{BB962C8B-B14F-4D97-AF65-F5344CB8AC3E}">
        <p14:creationId xmlns:p14="http://schemas.microsoft.com/office/powerpoint/2010/main" val="2661795483"/>
      </p:ext>
    </p:extLst>
  </p:cSld>
  <p:clrMapOvr>
    <a:masterClrMapping/>
  </p:clrMapOvr>
  <p:transition advClick="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v-SE" b="1" dirty="0" err="1" smtClean="0"/>
              <a:t>Thank</a:t>
            </a:r>
            <a:r>
              <a:rPr lang="sv-SE" b="1" dirty="0" smtClean="0"/>
              <a:t> </a:t>
            </a:r>
            <a:r>
              <a:rPr lang="sv-SE" b="1" dirty="0" err="1" smtClean="0"/>
              <a:t>You</a:t>
            </a:r>
            <a:endParaRPr lang="sv-SE" b="1" dirty="0"/>
          </a:p>
        </p:txBody>
      </p:sp>
      <p:sp>
        <p:nvSpPr>
          <p:cNvPr id="3" name="Content Placeholder 2"/>
          <p:cNvSpPr>
            <a:spLocks noGrp="1"/>
          </p:cNvSpPr>
          <p:nvPr>
            <p:ph idx="1"/>
          </p:nvPr>
        </p:nvSpPr>
        <p:spPr/>
        <p:txBody>
          <a:bodyPr/>
          <a:lstStyle/>
          <a:p>
            <a:endParaRPr lang="sv-SE" dirty="0"/>
          </a:p>
        </p:txBody>
      </p:sp>
    </p:spTree>
    <p:extLst>
      <p:ext uri="{BB962C8B-B14F-4D97-AF65-F5344CB8AC3E}">
        <p14:creationId xmlns:p14="http://schemas.microsoft.com/office/powerpoint/2010/main" val="3914346642"/>
      </p:ext>
    </p:extLst>
  </p:cSld>
  <p:clrMapOvr>
    <a:masterClrMapping/>
  </p:clrMapOvr>
  <p:transition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7696200" cy="1143000"/>
          </a:xfrm>
        </p:spPr>
        <p:txBody>
          <a:bodyPr/>
          <a:lstStyle/>
          <a:p>
            <a:pPr algn="ctr"/>
            <a:r>
              <a:rPr lang="sv-SE" sz="3200" b="1" dirty="0" err="1"/>
              <a:t>Contents</a:t>
            </a:r>
            <a:endParaRPr lang="sv-SE" dirty="0"/>
          </a:p>
        </p:txBody>
      </p:sp>
      <p:sp>
        <p:nvSpPr>
          <p:cNvPr id="3" name="Content Placeholder 2"/>
          <p:cNvSpPr>
            <a:spLocks noGrp="1"/>
          </p:cNvSpPr>
          <p:nvPr>
            <p:ph idx="1"/>
          </p:nvPr>
        </p:nvSpPr>
        <p:spPr/>
        <p:txBody>
          <a:bodyPr/>
          <a:lstStyle/>
          <a:p>
            <a:r>
              <a:rPr lang="en-GB" dirty="0" smtClean="0"/>
              <a:t>Theoretical Overview</a:t>
            </a:r>
          </a:p>
          <a:p>
            <a:endParaRPr lang="en-GB" dirty="0"/>
          </a:p>
          <a:p>
            <a:r>
              <a:rPr lang="en-GB" dirty="0" smtClean="0"/>
              <a:t>Methodology</a:t>
            </a:r>
          </a:p>
          <a:p>
            <a:endParaRPr lang="en-GB" dirty="0"/>
          </a:p>
          <a:p>
            <a:r>
              <a:rPr lang="en-GB" dirty="0"/>
              <a:t>Results </a:t>
            </a:r>
            <a:r>
              <a:rPr lang="en-GB" dirty="0" smtClean="0"/>
              <a:t>&amp; </a:t>
            </a:r>
            <a:r>
              <a:rPr lang="en-US" dirty="0" smtClean="0"/>
              <a:t>Discussion </a:t>
            </a:r>
          </a:p>
          <a:p>
            <a:endParaRPr lang="en-US" dirty="0"/>
          </a:p>
          <a:p>
            <a:r>
              <a:rPr lang="en-US" dirty="0" smtClean="0"/>
              <a:t>Action?</a:t>
            </a:r>
            <a:endParaRPr lang="sv-SE" dirty="0"/>
          </a:p>
          <a:p>
            <a:endParaRPr lang="sv-SE" dirty="0"/>
          </a:p>
        </p:txBody>
      </p:sp>
    </p:spTree>
    <p:extLst>
      <p:ext uri="{BB962C8B-B14F-4D97-AF65-F5344CB8AC3E}">
        <p14:creationId xmlns:p14="http://schemas.microsoft.com/office/powerpoint/2010/main" val="513389785"/>
      </p:ext>
    </p:extLst>
  </p:cSld>
  <p:clrMapOvr>
    <a:masterClrMapping/>
  </p:clrMapOvr>
  <p:transition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2800" b="1" dirty="0" smtClean="0"/>
              <a:t>Foundations </a:t>
            </a:r>
            <a:r>
              <a:rPr lang="en-GB" sz="2800" b="1" dirty="0"/>
              <a:t>of motivation in SLA</a:t>
            </a:r>
            <a:endParaRPr lang="sv-SE" sz="2800" dirty="0"/>
          </a:p>
        </p:txBody>
      </p:sp>
      <p:sp>
        <p:nvSpPr>
          <p:cNvPr id="3" name="Content Placeholder 2"/>
          <p:cNvSpPr>
            <a:spLocks noGrp="1"/>
          </p:cNvSpPr>
          <p:nvPr>
            <p:ph idx="1"/>
          </p:nvPr>
        </p:nvSpPr>
        <p:spPr/>
        <p:txBody>
          <a:bodyPr/>
          <a:lstStyle/>
          <a:p>
            <a:pPr marL="609600" indent="-609600">
              <a:lnSpc>
                <a:spcPct val="90000"/>
              </a:lnSpc>
              <a:buNone/>
              <a:tabLst>
                <a:tab pos="712788" algn="l"/>
              </a:tabLst>
            </a:pPr>
            <a:r>
              <a:rPr lang="en-US" altLang="sv-SE" dirty="0" smtClean="0"/>
              <a:t>                  Gardner </a:t>
            </a:r>
            <a:r>
              <a:rPr lang="en-US" altLang="sv-SE" dirty="0"/>
              <a:t>(1960s- 80s)</a:t>
            </a:r>
          </a:p>
          <a:p>
            <a:pPr marL="609600" indent="-609600">
              <a:lnSpc>
                <a:spcPct val="90000"/>
              </a:lnSpc>
              <a:buNone/>
              <a:tabLst>
                <a:tab pos="712788" algn="l"/>
              </a:tabLst>
            </a:pPr>
            <a:endParaRPr lang="en-US" altLang="sv-SE" dirty="0"/>
          </a:p>
          <a:p>
            <a:pPr marL="609600" indent="-609600">
              <a:lnSpc>
                <a:spcPct val="90000"/>
              </a:lnSpc>
              <a:buNone/>
              <a:tabLst>
                <a:tab pos="712788" algn="l"/>
              </a:tabLst>
            </a:pPr>
            <a:r>
              <a:rPr lang="en-US" altLang="sv-SE" dirty="0" err="1"/>
              <a:t>Integrativeness</a:t>
            </a:r>
            <a:r>
              <a:rPr lang="en-US" altLang="sv-SE" dirty="0"/>
              <a:t>                       Instrumentality</a:t>
            </a:r>
          </a:p>
          <a:p>
            <a:pPr marL="609600" indent="-609600">
              <a:lnSpc>
                <a:spcPct val="90000"/>
              </a:lnSpc>
              <a:buNone/>
              <a:tabLst>
                <a:tab pos="712788" algn="l"/>
              </a:tabLst>
            </a:pPr>
            <a:endParaRPr lang="en-US" altLang="sv-SE" dirty="0"/>
          </a:p>
          <a:p>
            <a:pPr>
              <a:lnSpc>
                <a:spcPct val="90000"/>
              </a:lnSpc>
              <a:tabLst>
                <a:tab pos="712788" algn="l"/>
              </a:tabLst>
            </a:pPr>
            <a:r>
              <a:rPr lang="en-GB" altLang="sv-SE" dirty="0"/>
              <a:t>Language learning motivated by attitudes towards members of L2community- wish to communicate with and/ or become like them </a:t>
            </a:r>
            <a:r>
              <a:rPr lang="en-GB" altLang="sv-SE" b="1" dirty="0" err="1"/>
              <a:t>integrativeness</a:t>
            </a:r>
            <a:r>
              <a:rPr lang="en-GB" altLang="sv-SE" dirty="0"/>
              <a:t>/ </a:t>
            </a:r>
            <a:r>
              <a:rPr lang="en-GB" altLang="sv-SE" b="1" dirty="0"/>
              <a:t>integrative motivation</a:t>
            </a:r>
            <a:r>
              <a:rPr lang="en-GB" altLang="sv-SE" dirty="0"/>
              <a:t>.</a:t>
            </a:r>
          </a:p>
          <a:p>
            <a:pPr marL="609600" indent="-609600">
              <a:lnSpc>
                <a:spcPct val="90000"/>
              </a:lnSpc>
              <a:buNone/>
              <a:tabLst>
                <a:tab pos="712788" algn="l"/>
              </a:tabLst>
            </a:pPr>
            <a:endParaRPr lang="en-US" altLang="sv-SE" dirty="0"/>
          </a:p>
          <a:p>
            <a:pPr>
              <a:lnSpc>
                <a:spcPct val="90000"/>
              </a:lnSpc>
              <a:tabLst>
                <a:tab pos="712788" algn="l"/>
              </a:tabLst>
            </a:pPr>
            <a:r>
              <a:rPr lang="en-US" altLang="sv-SE" dirty="0"/>
              <a:t>Challenged in light of </a:t>
            </a:r>
            <a:r>
              <a:rPr lang="en-US" altLang="sv-SE" dirty="0" err="1"/>
              <a:t>globalisation</a:t>
            </a:r>
            <a:r>
              <a:rPr lang="en-US" altLang="sv-SE" dirty="0"/>
              <a:t>/ development</a:t>
            </a:r>
          </a:p>
          <a:p>
            <a:endParaRPr lang="sv-SE" dirty="0"/>
          </a:p>
        </p:txBody>
      </p:sp>
      <p:cxnSp>
        <p:nvCxnSpPr>
          <p:cNvPr id="5" name="Straight Arrow Connector 4"/>
          <p:cNvCxnSpPr/>
          <p:nvPr/>
        </p:nvCxnSpPr>
        <p:spPr bwMode="auto">
          <a:xfrm flipH="1">
            <a:off x="2555776" y="2060848"/>
            <a:ext cx="216024" cy="28803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6" name="Straight Arrow Connector 5"/>
          <p:cNvCxnSpPr/>
          <p:nvPr/>
        </p:nvCxnSpPr>
        <p:spPr bwMode="auto">
          <a:xfrm>
            <a:off x="5508104" y="2069232"/>
            <a:ext cx="216024" cy="28803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extLst>
      <p:ext uri="{BB962C8B-B14F-4D97-AF65-F5344CB8AC3E}">
        <p14:creationId xmlns:p14="http://schemas.microsoft.com/office/powerpoint/2010/main" val="608778889"/>
      </p:ext>
    </p:extLst>
  </p:cSld>
  <p:clrMapOvr>
    <a:masterClrMapping/>
  </p:clrMapOvr>
  <p:transition advClick="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Intrinsic vs Extrinsic Motivation</a:t>
            </a:r>
            <a:endParaRPr lang="sv-SE" dirty="0"/>
          </a:p>
        </p:txBody>
      </p:sp>
      <p:sp>
        <p:nvSpPr>
          <p:cNvPr id="3" name="Content Placeholder 2"/>
          <p:cNvSpPr>
            <a:spLocks noGrp="1"/>
          </p:cNvSpPr>
          <p:nvPr>
            <p:ph idx="1"/>
          </p:nvPr>
        </p:nvSpPr>
        <p:spPr/>
        <p:txBody>
          <a:bodyPr/>
          <a:lstStyle/>
          <a:p>
            <a:pPr lvl="0"/>
            <a:r>
              <a:rPr lang="en-US" sz="1800" b="1" dirty="0"/>
              <a:t>External </a:t>
            </a:r>
            <a:r>
              <a:rPr lang="en-US" sz="1800" b="1" dirty="0" smtClean="0"/>
              <a:t>Regulation  - </a:t>
            </a:r>
            <a:r>
              <a:rPr lang="en-US" sz="1800" dirty="0" smtClean="0"/>
              <a:t>threats </a:t>
            </a:r>
            <a:r>
              <a:rPr lang="en-US" sz="1800" dirty="0"/>
              <a:t>or rewards which are applied by external forces</a:t>
            </a:r>
            <a:r>
              <a:rPr lang="en-US" sz="1800" dirty="0" smtClean="0"/>
              <a:t>.</a:t>
            </a:r>
          </a:p>
          <a:p>
            <a:pPr lvl="0"/>
            <a:endParaRPr lang="sv-SE" sz="1800" dirty="0"/>
          </a:p>
          <a:p>
            <a:pPr lvl="0"/>
            <a:r>
              <a:rPr lang="en-US" sz="1800" b="1" dirty="0"/>
              <a:t>Introjected </a:t>
            </a:r>
            <a:r>
              <a:rPr lang="en-US" sz="1800" b="1" dirty="0" smtClean="0"/>
              <a:t>Regulation  - </a:t>
            </a:r>
            <a:r>
              <a:rPr lang="en-US" sz="1800" dirty="0" smtClean="0"/>
              <a:t>willing </a:t>
            </a:r>
            <a:r>
              <a:rPr lang="en-US" sz="1800" dirty="0"/>
              <a:t>to accept external rules as normal</a:t>
            </a:r>
            <a:r>
              <a:rPr lang="en-US" sz="1800" dirty="0" smtClean="0"/>
              <a:t>.</a:t>
            </a:r>
          </a:p>
          <a:p>
            <a:pPr lvl="0"/>
            <a:endParaRPr lang="sv-SE" sz="1800" dirty="0"/>
          </a:p>
          <a:p>
            <a:pPr lvl="0"/>
            <a:r>
              <a:rPr lang="en-US" sz="1800" b="1" dirty="0"/>
              <a:t>Identified </a:t>
            </a:r>
            <a:r>
              <a:rPr lang="en-US" sz="1800" b="1" dirty="0" smtClean="0"/>
              <a:t>Regulation  - </a:t>
            </a:r>
            <a:r>
              <a:rPr lang="en-US" sz="1800" dirty="0" smtClean="0"/>
              <a:t>accept </a:t>
            </a:r>
            <a:r>
              <a:rPr lang="en-US" sz="1800" dirty="0"/>
              <a:t>that an activity may be necessary and useful in order to achieve something </a:t>
            </a:r>
            <a:r>
              <a:rPr lang="en-US" sz="1800" dirty="0" smtClean="0"/>
              <a:t>of value</a:t>
            </a:r>
            <a:r>
              <a:rPr lang="en-US" sz="1800" dirty="0"/>
              <a:t>. </a:t>
            </a:r>
            <a:endParaRPr lang="en-US" sz="1800" dirty="0" smtClean="0"/>
          </a:p>
          <a:p>
            <a:pPr lvl="0"/>
            <a:endParaRPr lang="en-US" sz="1800" dirty="0" smtClean="0"/>
          </a:p>
          <a:p>
            <a:pPr lvl="0"/>
            <a:r>
              <a:rPr lang="en-US" sz="1800" b="1" dirty="0"/>
              <a:t>I</a:t>
            </a:r>
            <a:r>
              <a:rPr lang="en-US" sz="1800" b="1" dirty="0" smtClean="0"/>
              <a:t>ntegrated Regulation - </a:t>
            </a:r>
            <a:r>
              <a:rPr lang="en-US" sz="1800" dirty="0" smtClean="0"/>
              <a:t>adopt </a:t>
            </a:r>
            <a:r>
              <a:rPr lang="en-US" sz="1800" dirty="0"/>
              <a:t>certain </a:t>
            </a:r>
            <a:r>
              <a:rPr lang="en-US" sz="1800" dirty="0" smtClean="0"/>
              <a:t>behavior because </a:t>
            </a:r>
            <a:r>
              <a:rPr lang="en-US" sz="1800" dirty="0"/>
              <a:t>it is a full part of the learner’s needs and wants.  </a:t>
            </a:r>
            <a:r>
              <a:rPr lang="en-US" sz="1800" dirty="0" smtClean="0"/>
              <a:t>Close </a:t>
            </a:r>
            <a:r>
              <a:rPr lang="en-US" sz="1800" dirty="0"/>
              <a:t>to intrinsic </a:t>
            </a:r>
            <a:r>
              <a:rPr lang="en-US" sz="1800" dirty="0" smtClean="0"/>
              <a:t>motivation</a:t>
            </a:r>
            <a:r>
              <a:rPr lang="en-US" sz="1800" dirty="0"/>
              <a:t>?</a:t>
            </a:r>
            <a:endParaRPr lang="en-US" sz="1800" dirty="0" smtClean="0"/>
          </a:p>
          <a:p>
            <a:pPr lvl="0"/>
            <a:endParaRPr lang="sv-SE" sz="1400" dirty="0"/>
          </a:p>
        </p:txBody>
      </p:sp>
    </p:spTree>
    <p:extLst>
      <p:ext uri="{BB962C8B-B14F-4D97-AF65-F5344CB8AC3E}">
        <p14:creationId xmlns:p14="http://schemas.microsoft.com/office/powerpoint/2010/main" val="1336642796"/>
      </p:ext>
    </p:extLst>
  </p:cSld>
  <p:clrMapOvr>
    <a:masterClrMapping/>
  </p:clrMapOvr>
  <p:transition advClick="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v-SE" sz="3200" b="1" dirty="0" err="1"/>
              <a:t>Possible</a:t>
            </a:r>
            <a:r>
              <a:rPr lang="sv-SE" sz="3200" b="1" dirty="0"/>
              <a:t> </a:t>
            </a:r>
            <a:r>
              <a:rPr lang="sv-SE" sz="3200" b="1" dirty="0" err="1"/>
              <a:t>Selves</a:t>
            </a:r>
            <a:r>
              <a:rPr lang="sv-SE" sz="3200" b="1" dirty="0"/>
              <a:t> </a:t>
            </a:r>
            <a:r>
              <a:rPr lang="sv-SE" sz="3200" b="1" dirty="0" err="1"/>
              <a:t>Theories</a:t>
            </a:r>
            <a:endParaRPr lang="sv-SE" dirty="0"/>
          </a:p>
        </p:txBody>
      </p:sp>
      <p:sp>
        <p:nvSpPr>
          <p:cNvPr id="3" name="Content Placeholder 2"/>
          <p:cNvSpPr>
            <a:spLocks noGrp="1"/>
          </p:cNvSpPr>
          <p:nvPr>
            <p:ph idx="1"/>
          </p:nvPr>
        </p:nvSpPr>
        <p:spPr/>
        <p:txBody>
          <a:bodyPr/>
          <a:lstStyle/>
          <a:p>
            <a:pPr marL="0" indent="0">
              <a:buNone/>
            </a:pPr>
            <a:r>
              <a:rPr lang="sv-SE" dirty="0" smtClean="0"/>
              <a:t>                </a:t>
            </a:r>
            <a:r>
              <a:rPr lang="sv-SE" dirty="0" err="1" smtClean="0"/>
              <a:t>Regulatory</a:t>
            </a:r>
            <a:r>
              <a:rPr lang="sv-SE" dirty="0" smtClean="0"/>
              <a:t> Focus (Higgins)</a:t>
            </a:r>
            <a:endParaRPr lang="sv-SE" dirty="0"/>
          </a:p>
          <a:p>
            <a:pPr marL="0" indent="0">
              <a:buNone/>
            </a:pPr>
            <a:endParaRPr lang="sv-SE" dirty="0"/>
          </a:p>
          <a:p>
            <a:pPr marL="0" indent="0">
              <a:buNone/>
            </a:pPr>
            <a:r>
              <a:rPr lang="sv-SE" dirty="0" smtClean="0"/>
              <a:t>Promotion </a:t>
            </a:r>
            <a:r>
              <a:rPr lang="sv-SE" dirty="0"/>
              <a:t>Focus                     </a:t>
            </a:r>
            <a:r>
              <a:rPr lang="sv-SE" dirty="0" smtClean="0"/>
              <a:t> </a:t>
            </a:r>
            <a:r>
              <a:rPr lang="sv-SE" dirty="0"/>
              <a:t>Prevention Focus</a:t>
            </a:r>
          </a:p>
          <a:p>
            <a:pPr marL="0" indent="0">
              <a:buNone/>
            </a:pPr>
            <a:endParaRPr lang="sv-SE" dirty="0"/>
          </a:p>
          <a:p>
            <a:pPr marL="0" indent="0">
              <a:buNone/>
            </a:pPr>
            <a:r>
              <a:rPr lang="sv-SE" dirty="0"/>
              <a:t>Ideal Self                                        </a:t>
            </a:r>
            <a:r>
              <a:rPr lang="sv-SE" dirty="0" err="1" smtClean="0"/>
              <a:t>Ought</a:t>
            </a:r>
            <a:r>
              <a:rPr lang="sv-SE" dirty="0" smtClean="0"/>
              <a:t> </a:t>
            </a:r>
            <a:r>
              <a:rPr lang="sv-SE" dirty="0"/>
              <a:t>Self</a:t>
            </a:r>
          </a:p>
          <a:p>
            <a:pPr marL="0" indent="0">
              <a:buNone/>
            </a:pPr>
            <a:endParaRPr lang="sv-SE" dirty="0"/>
          </a:p>
          <a:p>
            <a:pPr marL="0" indent="0">
              <a:buNone/>
            </a:pPr>
            <a:r>
              <a:rPr lang="sv-SE" dirty="0" err="1"/>
              <a:t>Behaviour</a:t>
            </a:r>
            <a:r>
              <a:rPr lang="sv-SE" dirty="0"/>
              <a:t> </a:t>
            </a:r>
            <a:r>
              <a:rPr lang="sv-SE" dirty="0" err="1"/>
              <a:t>regulated</a:t>
            </a:r>
            <a:r>
              <a:rPr lang="sv-SE" dirty="0"/>
              <a:t> </a:t>
            </a:r>
            <a:r>
              <a:rPr lang="sv-SE" dirty="0" err="1"/>
              <a:t>to</a:t>
            </a:r>
            <a:r>
              <a:rPr lang="sv-SE" dirty="0"/>
              <a:t> </a:t>
            </a:r>
            <a:r>
              <a:rPr lang="sv-SE" dirty="0" err="1"/>
              <a:t>close</a:t>
            </a:r>
            <a:r>
              <a:rPr lang="sv-SE" dirty="0"/>
              <a:t> gap </a:t>
            </a:r>
            <a:r>
              <a:rPr lang="sv-SE" dirty="0" err="1"/>
              <a:t>between</a:t>
            </a:r>
            <a:r>
              <a:rPr lang="sv-SE" dirty="0"/>
              <a:t> </a:t>
            </a:r>
            <a:r>
              <a:rPr lang="sv-SE" dirty="0" err="1"/>
              <a:t>current</a:t>
            </a:r>
            <a:r>
              <a:rPr lang="sv-SE" dirty="0"/>
              <a:t> and </a:t>
            </a:r>
            <a:r>
              <a:rPr lang="sv-SE" dirty="0" err="1"/>
              <a:t>future</a:t>
            </a:r>
            <a:r>
              <a:rPr lang="sv-SE" dirty="0"/>
              <a:t> </a:t>
            </a:r>
            <a:r>
              <a:rPr lang="sv-SE" dirty="0" err="1" smtClean="0"/>
              <a:t>self</a:t>
            </a:r>
            <a:r>
              <a:rPr lang="sv-SE" dirty="0" smtClean="0"/>
              <a:t>- </a:t>
            </a:r>
            <a:r>
              <a:rPr lang="sv-SE" dirty="0"/>
              <a:t>Self </a:t>
            </a:r>
            <a:r>
              <a:rPr lang="sv-SE" dirty="0" err="1"/>
              <a:t>discrepancy</a:t>
            </a:r>
            <a:r>
              <a:rPr lang="sv-SE" dirty="0"/>
              <a:t> </a:t>
            </a:r>
            <a:r>
              <a:rPr lang="sv-SE" dirty="0" err="1"/>
              <a:t>theory</a:t>
            </a:r>
            <a:endParaRPr lang="sv-SE" dirty="0"/>
          </a:p>
          <a:p>
            <a:endParaRPr lang="sv-SE" dirty="0"/>
          </a:p>
        </p:txBody>
      </p:sp>
      <p:cxnSp>
        <p:nvCxnSpPr>
          <p:cNvPr id="4" name="Straight Arrow Connector 3"/>
          <p:cNvCxnSpPr/>
          <p:nvPr/>
        </p:nvCxnSpPr>
        <p:spPr bwMode="auto">
          <a:xfrm flipH="1">
            <a:off x="2511875" y="2179460"/>
            <a:ext cx="216024" cy="28803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5" name="Straight Arrow Connector 4"/>
          <p:cNvCxnSpPr/>
          <p:nvPr/>
        </p:nvCxnSpPr>
        <p:spPr bwMode="auto">
          <a:xfrm flipH="1">
            <a:off x="1691680" y="3068960"/>
            <a:ext cx="216024" cy="288032"/>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6" name="Straight Arrow Connector 5"/>
          <p:cNvCxnSpPr/>
          <p:nvPr/>
        </p:nvCxnSpPr>
        <p:spPr bwMode="auto">
          <a:xfrm>
            <a:off x="5724128" y="2101517"/>
            <a:ext cx="216024" cy="365975"/>
          </a:xfrm>
          <a:prstGeom prst="straightConnector1">
            <a:avLst/>
          </a:prstGeom>
          <a:solidFill>
            <a:schemeClr val="accent1"/>
          </a:solidFill>
          <a:ln w="9525" cap="flat" cmpd="sng" algn="ctr">
            <a:solidFill>
              <a:schemeClr val="tx1"/>
            </a:solidFill>
            <a:prstDash val="solid"/>
            <a:round/>
            <a:headEnd type="none" w="med" len="med"/>
            <a:tailEnd type="arrow"/>
          </a:ln>
          <a:effectLst/>
        </p:spPr>
      </p:cxnSp>
      <p:cxnSp>
        <p:nvCxnSpPr>
          <p:cNvPr id="8" name="Straight Arrow Connector 7"/>
          <p:cNvCxnSpPr/>
          <p:nvPr/>
        </p:nvCxnSpPr>
        <p:spPr bwMode="auto">
          <a:xfrm>
            <a:off x="6156176" y="3030959"/>
            <a:ext cx="216024" cy="326033"/>
          </a:xfrm>
          <a:prstGeom prst="straightConnector1">
            <a:avLst/>
          </a:prstGeom>
          <a:solidFill>
            <a:schemeClr val="accent1"/>
          </a:solidFill>
          <a:ln w="9525" cap="flat" cmpd="sng" algn="ctr">
            <a:solidFill>
              <a:schemeClr val="tx1"/>
            </a:solidFill>
            <a:prstDash val="solid"/>
            <a:round/>
            <a:headEnd type="none" w="med" len="med"/>
            <a:tailEnd type="arrow"/>
          </a:ln>
          <a:effectLst/>
        </p:spPr>
      </p:cxnSp>
    </p:spTree>
    <p:extLst>
      <p:ext uri="{BB962C8B-B14F-4D97-AF65-F5344CB8AC3E}">
        <p14:creationId xmlns:p14="http://schemas.microsoft.com/office/powerpoint/2010/main" val="2645386175"/>
      </p:ext>
    </p:extLst>
  </p:cSld>
  <p:clrMapOvr>
    <a:masterClrMapping/>
  </p:clrMapOvr>
  <p:transition advClick="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z="3200" b="1" dirty="0"/>
              <a:t>The L2 </a:t>
            </a:r>
            <a:r>
              <a:rPr lang="sv-SE" sz="3200" b="1" dirty="0" err="1"/>
              <a:t>Motivational</a:t>
            </a:r>
            <a:r>
              <a:rPr lang="sv-SE" sz="3200" b="1" dirty="0"/>
              <a:t> Self System</a:t>
            </a:r>
            <a:endParaRPr lang="sv-SE" dirty="0"/>
          </a:p>
        </p:txBody>
      </p:sp>
      <p:sp>
        <p:nvSpPr>
          <p:cNvPr id="3" name="Content Placeholder 2"/>
          <p:cNvSpPr>
            <a:spLocks noGrp="1"/>
          </p:cNvSpPr>
          <p:nvPr>
            <p:ph idx="1"/>
          </p:nvPr>
        </p:nvSpPr>
        <p:spPr/>
        <p:txBody>
          <a:bodyPr/>
          <a:lstStyle/>
          <a:p>
            <a:pPr marL="355600" indent="-355600">
              <a:lnSpc>
                <a:spcPct val="90000"/>
              </a:lnSpc>
              <a:tabLst>
                <a:tab pos="712788" algn="l"/>
              </a:tabLst>
            </a:pPr>
            <a:r>
              <a:rPr lang="en-GB" altLang="sv-SE" b="1" dirty="0"/>
              <a:t>Ideal L2 Self- </a:t>
            </a:r>
            <a:r>
              <a:rPr lang="en-GB" altLang="sv-SE" dirty="0"/>
              <a:t> If person we would like to become speaks an L2, the ‘ideal L2 self’ is a powerful motivator to learn the L2 because we would like to reduce the discrepancy between our actual and ideal selves.</a:t>
            </a:r>
            <a:endParaRPr lang="en-GB" altLang="sv-SE" b="1" dirty="0"/>
          </a:p>
          <a:p>
            <a:pPr marL="355600" indent="-355600">
              <a:lnSpc>
                <a:spcPct val="90000"/>
              </a:lnSpc>
              <a:spcBef>
                <a:spcPct val="50000"/>
              </a:spcBef>
              <a:tabLst>
                <a:tab pos="712788" algn="l"/>
              </a:tabLst>
            </a:pPr>
            <a:r>
              <a:rPr lang="en-GB" altLang="sv-SE" b="1" dirty="0"/>
              <a:t>Ought-to L2 Self-  </a:t>
            </a:r>
            <a:r>
              <a:rPr lang="en-GB" altLang="sv-SE" dirty="0"/>
              <a:t>Attributes believed needed to avoid possible negative outcomes- may not reflect own desires or wishes.</a:t>
            </a:r>
            <a:endParaRPr lang="en-GB" altLang="sv-SE" b="1" dirty="0"/>
          </a:p>
          <a:p>
            <a:pPr marL="355600" indent="-355600">
              <a:lnSpc>
                <a:spcPct val="90000"/>
              </a:lnSpc>
              <a:spcBef>
                <a:spcPct val="50000"/>
              </a:spcBef>
              <a:tabLst>
                <a:tab pos="712788" algn="l"/>
              </a:tabLst>
            </a:pPr>
            <a:r>
              <a:rPr lang="en-GB" altLang="sv-SE" b="1" dirty="0"/>
              <a:t>L2 Learning Experience- </a:t>
            </a:r>
            <a:r>
              <a:rPr lang="en-GB" altLang="sv-SE" dirty="0"/>
              <a:t>Related to the immediate learning environment and experience.</a:t>
            </a:r>
            <a:r>
              <a:rPr lang="en-US" altLang="sv-SE" dirty="0"/>
              <a:t> </a:t>
            </a:r>
          </a:p>
          <a:p>
            <a:endParaRPr lang="sv-SE" dirty="0"/>
          </a:p>
        </p:txBody>
      </p:sp>
    </p:spTree>
    <p:extLst>
      <p:ext uri="{BB962C8B-B14F-4D97-AF65-F5344CB8AC3E}">
        <p14:creationId xmlns:p14="http://schemas.microsoft.com/office/powerpoint/2010/main" val="3794761666"/>
      </p:ext>
    </p:extLst>
  </p:cSld>
  <p:clrMapOvr>
    <a:masterClrMapping/>
  </p:clrMapOvr>
  <p:transition advClick="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v-SE" b="1" dirty="0" smtClean="0"/>
              <a:t>Research </a:t>
            </a:r>
            <a:r>
              <a:rPr lang="sv-SE" b="1" dirty="0" err="1" smtClean="0"/>
              <a:t>Questions</a:t>
            </a:r>
            <a:endParaRPr lang="sv-SE" b="1" dirty="0"/>
          </a:p>
        </p:txBody>
      </p:sp>
      <p:sp>
        <p:nvSpPr>
          <p:cNvPr id="3" name="Content Placeholder 2"/>
          <p:cNvSpPr>
            <a:spLocks noGrp="1"/>
          </p:cNvSpPr>
          <p:nvPr>
            <p:ph idx="1"/>
          </p:nvPr>
        </p:nvSpPr>
        <p:spPr/>
        <p:txBody>
          <a:bodyPr/>
          <a:lstStyle/>
          <a:p>
            <a:pPr lvl="0"/>
            <a:r>
              <a:rPr lang="en-US" sz="2000" dirty="0"/>
              <a:t>How can the motivational characteristics of Swedish military officers studying English as part of a staff officer course be described?</a:t>
            </a:r>
            <a:endParaRPr lang="sv-SE" sz="2000" dirty="0"/>
          </a:p>
          <a:p>
            <a:pPr marL="0" indent="0">
              <a:buNone/>
            </a:pPr>
            <a:r>
              <a:rPr lang="en-US" sz="2000" dirty="0"/>
              <a:t> </a:t>
            </a:r>
            <a:endParaRPr lang="sv-SE" sz="2000" dirty="0"/>
          </a:p>
          <a:p>
            <a:pPr lvl="0"/>
            <a:r>
              <a:rPr lang="en-US" sz="2000" dirty="0"/>
              <a:t>Can the characteristics which contribute most significantly to the effort that Swedish military officers are willing to use learning English be viewed in line with the L2 Motivational Self System?</a:t>
            </a:r>
            <a:endParaRPr lang="sv-SE" sz="2000" dirty="0"/>
          </a:p>
          <a:p>
            <a:endParaRPr lang="sv-SE" sz="2000" dirty="0"/>
          </a:p>
          <a:p>
            <a:pPr lvl="0"/>
            <a:r>
              <a:rPr lang="en-US" sz="2000" dirty="0"/>
              <a:t>How do officers view their motivation in light of their participation in international exercises and training?</a:t>
            </a:r>
            <a:endParaRPr lang="sv-SE" sz="2000" dirty="0"/>
          </a:p>
          <a:p>
            <a:endParaRPr lang="sv-SE" dirty="0"/>
          </a:p>
        </p:txBody>
      </p:sp>
    </p:spTree>
    <p:extLst>
      <p:ext uri="{BB962C8B-B14F-4D97-AF65-F5344CB8AC3E}">
        <p14:creationId xmlns:p14="http://schemas.microsoft.com/office/powerpoint/2010/main" val="2813270445"/>
      </p:ext>
    </p:extLst>
  </p:cSld>
  <p:clrMapOvr>
    <a:masterClrMapping/>
  </p:clrMapOvr>
  <p:transition advClick="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v-SE" sz="3200" b="1" dirty="0" err="1"/>
              <a:t>Method</a:t>
            </a:r>
            <a:r>
              <a:rPr lang="sv-SE" sz="3200" b="1" dirty="0"/>
              <a:t> </a:t>
            </a:r>
            <a:r>
              <a:rPr lang="sv-SE" sz="3200" b="1" dirty="0" err="1"/>
              <a:t>of</a:t>
            </a:r>
            <a:r>
              <a:rPr lang="sv-SE" sz="3200" b="1" dirty="0"/>
              <a:t> </a:t>
            </a:r>
            <a:r>
              <a:rPr lang="sv-SE" sz="3200" b="1" dirty="0" err="1"/>
              <a:t>Study</a:t>
            </a:r>
            <a:endParaRPr lang="sv-SE" dirty="0"/>
          </a:p>
        </p:txBody>
      </p:sp>
      <p:sp>
        <p:nvSpPr>
          <p:cNvPr id="3" name="Content Placeholder 2"/>
          <p:cNvSpPr>
            <a:spLocks noGrp="1"/>
          </p:cNvSpPr>
          <p:nvPr>
            <p:ph idx="1"/>
          </p:nvPr>
        </p:nvSpPr>
        <p:spPr/>
        <p:txBody>
          <a:bodyPr/>
          <a:lstStyle/>
          <a:p>
            <a:r>
              <a:rPr lang="sv-SE" dirty="0"/>
              <a:t>Research </a:t>
            </a:r>
            <a:r>
              <a:rPr lang="sv-SE" dirty="0" err="1"/>
              <a:t>Context</a:t>
            </a:r>
            <a:r>
              <a:rPr lang="sv-SE" dirty="0"/>
              <a:t>- FHS SU </a:t>
            </a:r>
            <a:r>
              <a:rPr lang="sv-SE" dirty="0" err="1"/>
              <a:t>course</a:t>
            </a:r>
            <a:endParaRPr lang="sv-SE" dirty="0"/>
          </a:p>
          <a:p>
            <a:endParaRPr lang="sv-SE" dirty="0"/>
          </a:p>
          <a:p>
            <a:r>
              <a:rPr lang="sv-SE" dirty="0"/>
              <a:t>Mixed </a:t>
            </a:r>
            <a:r>
              <a:rPr lang="sv-SE" dirty="0" err="1"/>
              <a:t>methods</a:t>
            </a:r>
            <a:r>
              <a:rPr lang="sv-SE" dirty="0"/>
              <a:t>- </a:t>
            </a:r>
            <a:r>
              <a:rPr lang="sv-SE" dirty="0" err="1"/>
              <a:t>interviews</a:t>
            </a:r>
            <a:r>
              <a:rPr lang="sv-SE" dirty="0"/>
              <a:t> </a:t>
            </a:r>
            <a:r>
              <a:rPr lang="sv-SE" dirty="0" err="1"/>
              <a:t>followed</a:t>
            </a:r>
            <a:r>
              <a:rPr lang="sv-SE" dirty="0"/>
              <a:t> by </a:t>
            </a:r>
            <a:r>
              <a:rPr lang="sv-SE" dirty="0" err="1"/>
              <a:t>questionnaire</a:t>
            </a:r>
            <a:endParaRPr lang="sv-SE" dirty="0"/>
          </a:p>
          <a:p>
            <a:endParaRPr lang="sv-SE" dirty="0"/>
          </a:p>
        </p:txBody>
      </p:sp>
    </p:spTree>
    <p:extLst>
      <p:ext uri="{BB962C8B-B14F-4D97-AF65-F5344CB8AC3E}">
        <p14:creationId xmlns:p14="http://schemas.microsoft.com/office/powerpoint/2010/main" val="2428978299"/>
      </p:ext>
    </p:extLst>
  </p:cSld>
  <p:clrMapOvr>
    <a:masterClrMapping/>
  </p:clrMapOvr>
  <p:transition advClick="0"/>
  <p:timing>
    <p:tnLst>
      <p:par>
        <p:cTn id="1" dur="indefinite" restart="never" nodeType="tmRoot"/>
      </p:par>
    </p:tnLst>
  </p:timing>
</p:sld>
</file>

<file path=ppt/theme/theme1.xml><?xml version="1.0" encoding="utf-8"?>
<a:theme xmlns:a="http://schemas.openxmlformats.org/drawingml/2006/main" name="FHS OH liggande eng">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7F007F"/>
      </a:hlink>
      <a:folHlink>
        <a:srgbClr val="99CC00"/>
      </a:folHlink>
    </a:clrScheme>
    <a:fontScheme name="Tom presentation">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Times" charset="0"/>
          </a:defRPr>
        </a:defPPr>
      </a:lstStyle>
    </a:lnDef>
  </a:objectDefaults>
  <a:extraClrSchemeLst>
    <a:extraClrScheme>
      <a:clrScheme name="Tom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om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om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om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om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om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om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om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om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om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om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om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358</TotalTime>
  <Words>2771</Words>
  <Application>Microsoft Office PowerPoint</Application>
  <PresentationFormat>On-screen Show (4:3)</PresentationFormat>
  <Paragraphs>216</Paragraphs>
  <Slides>26</Slides>
  <Notes>14</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FHS OH liggande eng</vt:lpstr>
      <vt:lpstr>PowerPoint Presentation</vt:lpstr>
      <vt:lpstr>Rationale</vt:lpstr>
      <vt:lpstr>Contents</vt:lpstr>
      <vt:lpstr>Foundations of motivation in SLA</vt:lpstr>
      <vt:lpstr>Intrinsic vs Extrinsic Motivation</vt:lpstr>
      <vt:lpstr>Possible Selves Theories</vt:lpstr>
      <vt:lpstr>The L2 Motivational Self System</vt:lpstr>
      <vt:lpstr>Research Questions</vt:lpstr>
      <vt:lpstr>Method of Study</vt:lpstr>
      <vt:lpstr>Results</vt:lpstr>
      <vt:lpstr>Ideal L2 Self/ Promotion Focus</vt:lpstr>
      <vt:lpstr>Ought-to L2 Self/ Prevention Focus </vt:lpstr>
      <vt:lpstr>L2 Learning Experience- Course</vt:lpstr>
      <vt:lpstr>L2 Learning Experience - CJSE</vt:lpstr>
      <vt:lpstr>Mean values of motivational scales (Criterion measure M= 3.5) </vt:lpstr>
      <vt:lpstr>Correlations between variables</vt:lpstr>
      <vt:lpstr>Ideal L2 Self &amp; Promotion Focus</vt:lpstr>
      <vt:lpstr>L2 Learning Experience- CJSE</vt:lpstr>
      <vt:lpstr>L2 Learning Experience- Course</vt:lpstr>
      <vt:lpstr>Ought to Self/ Prevention Focus</vt:lpstr>
      <vt:lpstr>What next?</vt:lpstr>
      <vt:lpstr>Generate and sustain a vision for learning </vt:lpstr>
      <vt:lpstr>Generate and sustain a vision for learning </vt:lpstr>
      <vt:lpstr>Motivational Teaching Practice</vt:lpstr>
      <vt:lpstr>References</vt:lpstr>
      <vt:lpstr>Thank You</vt:lpstr>
    </vt:vector>
  </TitlesOfParts>
  <Company>FHS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Farr Keith</dc:creator>
  <cp:lastModifiedBy>Farr Keith</cp:lastModifiedBy>
  <cp:revision>13</cp:revision>
  <dcterms:created xsi:type="dcterms:W3CDTF">2015-10-02T07:20:45Z</dcterms:created>
  <dcterms:modified xsi:type="dcterms:W3CDTF">2015-10-06T14:20:13Z</dcterms:modified>
</cp:coreProperties>
</file>