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9" r:id="rId4"/>
    <p:sldId id="297" r:id="rId5"/>
    <p:sldId id="278" r:id="rId6"/>
    <p:sldId id="280" r:id="rId7"/>
    <p:sldId id="281" r:id="rId8"/>
    <p:sldId id="298" r:id="rId9"/>
    <p:sldId id="286" r:id="rId10"/>
    <p:sldId id="287" r:id="rId11"/>
    <p:sldId id="288" r:id="rId12"/>
    <p:sldId id="299" r:id="rId13"/>
    <p:sldId id="289" r:id="rId14"/>
    <p:sldId id="290" r:id="rId15"/>
    <p:sldId id="291" r:id="rId16"/>
    <p:sldId id="300" r:id="rId17"/>
    <p:sldId id="293" r:id="rId18"/>
    <p:sldId id="292" r:id="rId19"/>
    <p:sldId id="294" r:id="rId20"/>
    <p:sldId id="295" r:id="rId21"/>
    <p:sldId id="301" r:id="rId22"/>
    <p:sldId id="296" r:id="rId23"/>
    <p:sldId id="28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60"/>
  </p:normalViewPr>
  <p:slideViewPr>
    <p:cSldViewPr>
      <p:cViewPr varScale="1">
        <p:scale>
          <a:sx n="112" d="100"/>
          <a:sy n="112" d="100"/>
        </p:scale>
        <p:origin x="-7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382327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29959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1150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144878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28803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365742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322295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257030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26213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226848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8FC65CC-DB2A-45D8-B95D-C5F4354C5CD2}" type="datetimeFigureOut">
              <a:rPr lang="fr-FR" smtClean="0"/>
              <a:t>29/09/2017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6CB3DC-70B9-406C-A8F5-ED73BDC2E052}" type="slidenum">
              <a:rPr lang="fr-FR" smtClean="0"/>
              <a:t>‹N°›</a:t>
            </a:fld>
            <a:endParaRPr lang="fr-FR" dirty="0"/>
          </a:p>
        </p:txBody>
      </p:sp>
    </p:spTree>
    <p:extLst>
      <p:ext uri="{BB962C8B-B14F-4D97-AF65-F5344CB8AC3E}">
        <p14:creationId xmlns:p14="http://schemas.microsoft.com/office/powerpoint/2010/main" val="319826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C65CC-DB2A-45D8-B95D-C5F4354C5CD2}" type="datetimeFigureOut">
              <a:rPr lang="fr-FR" smtClean="0"/>
              <a:t>29/09/2017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CB3DC-70B9-406C-A8F5-ED73BDC2E052}" type="slidenum">
              <a:rPr lang="fr-FR" smtClean="0"/>
              <a:t>‹N°›</a:t>
            </a:fld>
            <a:endParaRPr lang="fr-FR" dirty="0"/>
          </a:p>
        </p:txBody>
      </p:sp>
    </p:spTree>
    <p:extLst>
      <p:ext uri="{BB962C8B-B14F-4D97-AF65-F5344CB8AC3E}">
        <p14:creationId xmlns:p14="http://schemas.microsoft.com/office/powerpoint/2010/main" val="153240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1720" y="2784410"/>
            <a:ext cx="5400600" cy="830997"/>
          </a:xfrm>
          <a:prstGeom prst="rect">
            <a:avLst/>
          </a:prstGeom>
        </p:spPr>
        <p:txBody>
          <a:bodyPr wrap="square">
            <a:spAutoFit/>
          </a:bodyPr>
          <a:lstStyle/>
          <a:p>
            <a:r>
              <a:rPr lang="en-US" sz="2400" b="1" dirty="0">
                <a:solidFill>
                  <a:schemeClr val="tx2"/>
                </a:solidFill>
              </a:rPr>
              <a:t>CHALLENGES OF TEACHING THE SKILL OF </a:t>
            </a:r>
            <a:r>
              <a:rPr lang="en-US" sz="2400" b="1" dirty="0" smtClean="0">
                <a:solidFill>
                  <a:schemeClr val="tx2"/>
                </a:solidFill>
              </a:rPr>
              <a:t>WRITING IN FRENCH</a:t>
            </a:r>
            <a:endParaRPr lang="fr-FR" sz="2400" b="1" dirty="0">
              <a:solidFill>
                <a:schemeClr val="tx2"/>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7" name="Rectangle 6"/>
          <p:cNvSpPr/>
          <p:nvPr/>
        </p:nvSpPr>
        <p:spPr>
          <a:xfrm>
            <a:off x="2034704" y="3687415"/>
            <a:ext cx="5400600" cy="461665"/>
          </a:xfrm>
          <a:prstGeom prst="rect">
            <a:avLst/>
          </a:prstGeom>
        </p:spPr>
        <p:txBody>
          <a:bodyPr wrap="square">
            <a:spAutoFit/>
          </a:bodyPr>
          <a:lstStyle/>
          <a:p>
            <a:r>
              <a:rPr lang="en-US" sz="2400" dirty="0" err="1" smtClean="0">
                <a:solidFill>
                  <a:schemeClr val="tx2"/>
                </a:solidFill>
              </a:rPr>
              <a:t>Jérôme</a:t>
            </a:r>
            <a:r>
              <a:rPr lang="en-US" sz="2400" dirty="0" smtClean="0">
                <a:solidFill>
                  <a:schemeClr val="tx2"/>
                </a:solidFill>
              </a:rPr>
              <a:t> COLLIN, France</a:t>
            </a:r>
            <a:endParaRPr lang="fr-FR" sz="2400" dirty="0">
              <a:solidFill>
                <a:schemeClr val="tx2"/>
              </a:solidFill>
            </a:endParaRPr>
          </a:p>
        </p:txBody>
      </p:sp>
      <p:grpSp>
        <p:nvGrpSpPr>
          <p:cNvPr id="3" name="Group 2"/>
          <p:cNvGrpSpPr>
            <a:grpSpLocks/>
          </p:cNvGrpSpPr>
          <p:nvPr/>
        </p:nvGrpSpPr>
        <p:grpSpPr bwMode="auto">
          <a:xfrm>
            <a:off x="179115" y="165840"/>
            <a:ext cx="1152525" cy="989080"/>
            <a:chOff x="4532" y="1685"/>
            <a:chExt cx="3085" cy="2647"/>
          </a:xfrm>
        </p:grpSpPr>
        <p:sp>
          <p:nvSpPr>
            <p:cNvPr id="6"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7"/>
            <p:cNvSpPr>
              <a:spLocks noChangeArrowheads="1"/>
            </p:cNvSpPr>
            <p:nvPr/>
          </p:nvSpPr>
          <p:spPr bwMode="auto">
            <a:xfrm>
              <a:off x="7090" y="2550"/>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Rectangle 8"/>
            <p:cNvSpPr>
              <a:spLocks noChangeArrowheads="1"/>
            </p:cNvSpPr>
            <p:nvPr/>
          </p:nvSpPr>
          <p:spPr bwMode="auto">
            <a:xfrm>
              <a:off x="7084" y="2534"/>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Freeform 9"/>
            <p:cNvSpPr>
              <a:spLocks/>
            </p:cNvSpPr>
            <p:nvPr/>
          </p:nvSpPr>
          <p:spPr bwMode="auto">
            <a:xfrm>
              <a:off x="6427" y="2534"/>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0"/>
            <p:cNvSpPr>
              <a:spLocks/>
            </p:cNvSpPr>
            <p:nvPr/>
          </p:nvSpPr>
          <p:spPr bwMode="auto">
            <a:xfrm>
              <a:off x="6420" y="2518"/>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11"/>
            <p:cNvSpPr>
              <a:spLocks/>
            </p:cNvSpPr>
            <p:nvPr/>
          </p:nvSpPr>
          <p:spPr bwMode="auto">
            <a:xfrm>
              <a:off x="5650" y="2537"/>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2"/>
            <p:cNvSpPr>
              <a:spLocks/>
            </p:cNvSpPr>
            <p:nvPr/>
          </p:nvSpPr>
          <p:spPr bwMode="auto">
            <a:xfrm>
              <a:off x="5648" y="2534"/>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 name="Rectangle 24"/>
          <p:cNvSpPr/>
          <p:nvPr/>
        </p:nvSpPr>
        <p:spPr>
          <a:xfrm>
            <a:off x="107504" y="1124744"/>
            <a:ext cx="1296143" cy="276999"/>
          </a:xfrm>
          <a:prstGeom prst="rect">
            <a:avLst/>
          </a:prstGeom>
        </p:spPr>
        <p:txBody>
          <a:bodyPr wrap="square">
            <a:spAutoFit/>
          </a:bodyPr>
          <a:lstStyle/>
          <a:p>
            <a:pPr algn="ctr"/>
            <a:r>
              <a:rPr lang="fr-FR" sz="600" b="1" dirty="0">
                <a:solidFill>
                  <a:schemeClr val="tx2"/>
                </a:solidFill>
              </a:rPr>
              <a:t>BUREAU DE COORDINATION LINGUISTIQUE INTERNATIONALE</a:t>
            </a:r>
          </a:p>
        </p:txBody>
      </p:sp>
    </p:spTree>
    <p:extLst>
      <p:ext uri="{BB962C8B-B14F-4D97-AF65-F5344CB8AC3E}">
        <p14:creationId xmlns:p14="http://schemas.microsoft.com/office/powerpoint/2010/main" val="111228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725971457"/>
              </p:ext>
            </p:extLst>
          </p:nvPr>
        </p:nvGraphicFramePr>
        <p:xfrm>
          <a:off x="1524000" y="1628800"/>
          <a:ext cx="6096000" cy="185420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fr-FR" dirty="0" smtClean="0"/>
                        <a:t>prononciation</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orthographe</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t>pr</a:t>
                      </a:r>
                      <a:r>
                        <a:rPr lang="fr-FR" dirty="0" smtClean="0">
                          <a:solidFill>
                            <a:srgbClr val="FF0000"/>
                          </a:solidFill>
                        </a:rPr>
                        <a:t>o</a:t>
                      </a:r>
                      <a:r>
                        <a:rPr lang="fr-FR" dirty="0" smtClean="0"/>
                        <a:t>n</a:t>
                      </a:r>
                      <a:r>
                        <a:rPr lang="fr-FR" dirty="0" smtClean="0">
                          <a:solidFill>
                            <a:srgbClr val="FF0000"/>
                          </a:solidFill>
                        </a:rPr>
                        <a:t>o</a:t>
                      </a:r>
                      <a:r>
                        <a:rPr lang="fr-FR" dirty="0" smtClean="0"/>
                        <a:t>nc</a:t>
                      </a:r>
                      <a:r>
                        <a:rPr lang="fr-FR" dirty="0" smtClean="0">
                          <a:solidFill>
                            <a:srgbClr val="FF0000"/>
                          </a:solidFill>
                        </a:rPr>
                        <a:t>ia</a:t>
                      </a:r>
                      <a:r>
                        <a:rPr lang="fr-FR" dirty="0" smtClean="0"/>
                        <a:t>t</a:t>
                      </a:r>
                      <a:r>
                        <a:rPr lang="fr-FR" dirty="0" smtClean="0">
                          <a:solidFill>
                            <a:srgbClr val="FF0000"/>
                          </a:solidFill>
                        </a:rPr>
                        <a:t>io</a:t>
                      </a:r>
                      <a:r>
                        <a:rPr lang="fr-FR" dirty="0" smtClean="0"/>
                        <a:t>n</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rgbClr val="FF0000"/>
                          </a:solidFill>
                        </a:rPr>
                        <a:t>o</a:t>
                      </a:r>
                      <a:r>
                        <a:rPr lang="fr-FR" dirty="0" smtClean="0"/>
                        <a:t>rth</a:t>
                      </a:r>
                      <a:r>
                        <a:rPr lang="fr-FR" dirty="0" smtClean="0">
                          <a:solidFill>
                            <a:srgbClr val="FF0000"/>
                          </a:solidFill>
                        </a:rPr>
                        <a:t>o</a:t>
                      </a:r>
                      <a:r>
                        <a:rPr lang="fr-FR" dirty="0" smtClean="0"/>
                        <a:t>gr</a:t>
                      </a:r>
                      <a:r>
                        <a:rPr lang="fr-FR" dirty="0" smtClean="0">
                          <a:solidFill>
                            <a:srgbClr val="FF0000"/>
                          </a:solidFill>
                        </a:rPr>
                        <a:t>a</a:t>
                      </a:r>
                      <a:r>
                        <a:rPr lang="fr-FR" dirty="0" smtClean="0"/>
                        <a:t>ph</a:t>
                      </a:r>
                      <a:r>
                        <a:rPr lang="fr-FR" dirty="0" smtClean="0">
                          <a:solidFill>
                            <a:srgbClr val="FF0000"/>
                          </a:solidFill>
                        </a:rPr>
                        <a:t>e</a:t>
                      </a:r>
                      <a:endParaRPr lang="fr-FR"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b="1" dirty="0" smtClean="0">
                          <a:solidFill>
                            <a:srgbClr val="FF0000"/>
                          </a:solidFill>
                        </a:rPr>
                        <a:t>O </a:t>
                      </a:r>
                      <a:r>
                        <a:rPr lang="fr-FR" b="1" dirty="0" err="1" smtClean="0">
                          <a:solidFill>
                            <a:srgbClr val="FF0000"/>
                          </a:solidFill>
                        </a:rPr>
                        <a:t>O</a:t>
                      </a:r>
                      <a:r>
                        <a:rPr lang="fr-FR" b="1" dirty="0" smtClean="0">
                          <a:solidFill>
                            <a:srgbClr val="FF0000"/>
                          </a:solidFill>
                        </a:rPr>
                        <a:t> I A I O</a:t>
                      </a:r>
                      <a:endParaRPr lang="fr-FR"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solidFill>
                            <a:srgbClr val="FF0000"/>
                          </a:solidFill>
                        </a:rPr>
                        <a:t>O </a:t>
                      </a:r>
                      <a:r>
                        <a:rPr lang="fr-FR" b="1" dirty="0" err="1" smtClean="0">
                          <a:solidFill>
                            <a:srgbClr val="FF0000"/>
                          </a:solidFill>
                        </a:rPr>
                        <a:t>O</a:t>
                      </a:r>
                      <a:r>
                        <a:rPr lang="fr-FR" b="1" dirty="0" smtClean="0">
                          <a:solidFill>
                            <a:srgbClr val="FF0000"/>
                          </a:solidFill>
                        </a:rPr>
                        <a:t> A E</a:t>
                      </a:r>
                      <a:endParaRPr lang="fr-FR"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b="1" dirty="0" smtClean="0">
                          <a:solidFill>
                            <a:srgbClr val="FF0000"/>
                          </a:solidFill>
                        </a:rPr>
                        <a:t>O</a:t>
                      </a:r>
                      <a:r>
                        <a:rPr lang="fr-FR" b="1" dirty="0" smtClean="0"/>
                        <a:t>  </a:t>
                      </a:r>
                      <a:r>
                        <a:rPr lang="fr-FR" b="1" dirty="0" smtClean="0">
                          <a:solidFill>
                            <a:srgbClr val="FF0000"/>
                          </a:solidFill>
                        </a:rPr>
                        <a:t>ON</a:t>
                      </a:r>
                      <a:r>
                        <a:rPr lang="fr-FR" b="1" dirty="0" smtClean="0"/>
                        <a:t>  </a:t>
                      </a:r>
                      <a:r>
                        <a:rPr lang="fr-FR" b="1" dirty="0" smtClean="0">
                          <a:solidFill>
                            <a:srgbClr val="FF0000"/>
                          </a:solidFill>
                        </a:rPr>
                        <a:t>I</a:t>
                      </a:r>
                      <a:r>
                        <a:rPr lang="fr-FR" b="1" dirty="0" smtClean="0">
                          <a:sym typeface="Wingdings" panose="05000000000000000000" pitchFamily="2" charset="2"/>
                        </a:rPr>
                        <a:t></a:t>
                      </a:r>
                      <a:r>
                        <a:rPr lang="fr-FR" b="1" dirty="0" smtClean="0">
                          <a:solidFill>
                            <a:srgbClr val="FF0000"/>
                          </a:solidFill>
                          <a:sym typeface="Wingdings" panose="05000000000000000000" pitchFamily="2" charset="2"/>
                        </a:rPr>
                        <a:t>A</a:t>
                      </a:r>
                      <a:r>
                        <a:rPr lang="fr-FR" b="1" dirty="0" smtClean="0">
                          <a:sym typeface="Wingdings" panose="05000000000000000000" pitchFamily="2" charset="2"/>
                        </a:rPr>
                        <a:t>  </a:t>
                      </a:r>
                      <a:r>
                        <a:rPr lang="fr-FR" b="1" dirty="0" smtClean="0">
                          <a:solidFill>
                            <a:srgbClr val="FF0000"/>
                          </a:solidFill>
                          <a:sym typeface="Wingdings" panose="05000000000000000000" pitchFamily="2" charset="2"/>
                        </a:rPr>
                        <a:t>I</a:t>
                      </a:r>
                      <a:r>
                        <a:rPr lang="fr-FR" b="1" dirty="0" smtClean="0">
                          <a:sym typeface="Wingdings" panose="05000000000000000000" pitchFamily="2" charset="2"/>
                        </a:rPr>
                        <a:t></a:t>
                      </a:r>
                      <a:r>
                        <a:rPr lang="fr-FR" b="1" dirty="0" smtClean="0">
                          <a:solidFill>
                            <a:srgbClr val="FF0000"/>
                          </a:solidFill>
                          <a:sym typeface="Wingdings" panose="05000000000000000000" pitchFamily="2" charset="2"/>
                        </a:rPr>
                        <a:t>ON</a:t>
                      </a:r>
                      <a:endParaRPr lang="fr-FR"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solidFill>
                            <a:srgbClr val="FF0000"/>
                          </a:solidFill>
                        </a:rPr>
                        <a:t>O  </a:t>
                      </a:r>
                      <a:r>
                        <a:rPr lang="fr-FR" b="1" dirty="0" err="1" smtClean="0">
                          <a:solidFill>
                            <a:srgbClr val="FF0000"/>
                          </a:solidFill>
                        </a:rPr>
                        <a:t>O</a:t>
                      </a:r>
                      <a:r>
                        <a:rPr lang="fr-FR" b="1" dirty="0" smtClean="0">
                          <a:solidFill>
                            <a:srgbClr val="FF0000"/>
                          </a:solidFill>
                        </a:rPr>
                        <a:t>  A</a:t>
                      </a:r>
                      <a:r>
                        <a:rPr lang="fr-FR" dirty="0" smtClean="0"/>
                        <a:t> </a:t>
                      </a:r>
                      <a:r>
                        <a:rPr lang="fr-FR" strike="dblStrike" baseline="0" dirty="0" smtClean="0"/>
                        <a:t>E</a:t>
                      </a:r>
                      <a:endParaRPr lang="fr-FR" strike="dblStrike"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b="0" dirty="0" smtClean="0">
                          <a:solidFill>
                            <a:schemeClr val="tx1"/>
                          </a:solidFill>
                        </a:rPr>
                        <a:t>PR</a:t>
                      </a:r>
                      <a:r>
                        <a:rPr lang="fr-FR" b="1" dirty="0" smtClean="0">
                          <a:solidFill>
                            <a:srgbClr val="FF0000"/>
                          </a:solidFill>
                        </a:rPr>
                        <a:t>O</a:t>
                      </a:r>
                      <a:r>
                        <a:rPr lang="fr-FR" b="1" dirty="0" smtClean="0"/>
                        <a:t>  </a:t>
                      </a:r>
                      <a:r>
                        <a:rPr lang="fr-FR" b="0" dirty="0" smtClean="0"/>
                        <a:t>N</a:t>
                      </a:r>
                      <a:r>
                        <a:rPr lang="fr-FR" b="1" dirty="0" smtClean="0">
                          <a:solidFill>
                            <a:srgbClr val="FF0000"/>
                          </a:solidFill>
                        </a:rPr>
                        <a:t>ON</a:t>
                      </a:r>
                      <a:r>
                        <a:rPr lang="fr-FR" b="1" dirty="0" smtClean="0"/>
                        <a:t>  </a:t>
                      </a:r>
                      <a:r>
                        <a:rPr lang="fr-FR" b="0" dirty="0" smtClean="0"/>
                        <a:t>C</a:t>
                      </a:r>
                      <a:r>
                        <a:rPr lang="fr-FR" b="1" dirty="0" smtClean="0">
                          <a:solidFill>
                            <a:srgbClr val="FF0000"/>
                          </a:solidFill>
                        </a:rPr>
                        <a:t>I</a:t>
                      </a:r>
                      <a:r>
                        <a:rPr lang="fr-FR" b="1" dirty="0" smtClean="0">
                          <a:sym typeface="Wingdings" panose="05000000000000000000" pitchFamily="2" charset="2"/>
                        </a:rPr>
                        <a:t></a:t>
                      </a:r>
                      <a:r>
                        <a:rPr lang="fr-FR" b="1" dirty="0" smtClean="0">
                          <a:solidFill>
                            <a:srgbClr val="FF0000"/>
                          </a:solidFill>
                          <a:sym typeface="Wingdings" panose="05000000000000000000" pitchFamily="2" charset="2"/>
                        </a:rPr>
                        <a:t>A</a:t>
                      </a:r>
                      <a:r>
                        <a:rPr lang="fr-FR" b="1" dirty="0" smtClean="0">
                          <a:sym typeface="Wingdings" panose="05000000000000000000" pitchFamily="2" charset="2"/>
                        </a:rPr>
                        <a:t>  </a:t>
                      </a:r>
                      <a:r>
                        <a:rPr lang="fr-FR" b="0" dirty="0" smtClean="0">
                          <a:sym typeface="Wingdings" panose="05000000000000000000" pitchFamily="2" charset="2"/>
                        </a:rPr>
                        <a:t>T</a:t>
                      </a:r>
                      <a:r>
                        <a:rPr lang="fr-FR" b="1" dirty="0" smtClean="0">
                          <a:solidFill>
                            <a:srgbClr val="FF0000"/>
                          </a:solidFill>
                          <a:sym typeface="Wingdings" panose="05000000000000000000" pitchFamily="2" charset="2"/>
                        </a:rPr>
                        <a:t>I</a:t>
                      </a:r>
                      <a:r>
                        <a:rPr lang="fr-FR" b="1" dirty="0" smtClean="0">
                          <a:sym typeface="Wingdings" panose="05000000000000000000" pitchFamily="2" charset="2"/>
                        </a:rPr>
                        <a:t></a:t>
                      </a:r>
                      <a:r>
                        <a:rPr lang="fr-FR" b="1" dirty="0" smtClean="0">
                          <a:solidFill>
                            <a:srgbClr val="FF0000"/>
                          </a:solidFill>
                          <a:sym typeface="Wingdings" panose="05000000000000000000" pitchFamily="2" charset="2"/>
                        </a:rPr>
                        <a:t>ON</a:t>
                      </a:r>
                      <a:endParaRPr lang="fr-FR"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solidFill>
                            <a:srgbClr val="FF0000"/>
                          </a:solidFill>
                        </a:rPr>
                        <a:t>O</a:t>
                      </a:r>
                      <a:r>
                        <a:rPr lang="fr-FR" b="0" dirty="0" smtClean="0">
                          <a:solidFill>
                            <a:schemeClr val="tx1"/>
                          </a:solidFill>
                        </a:rPr>
                        <a:t>R</a:t>
                      </a:r>
                      <a:r>
                        <a:rPr lang="fr-FR" b="1" dirty="0" smtClean="0">
                          <a:solidFill>
                            <a:srgbClr val="FF0000"/>
                          </a:solidFill>
                        </a:rPr>
                        <a:t>  </a:t>
                      </a:r>
                      <a:r>
                        <a:rPr lang="fr-FR" b="0" dirty="0" smtClean="0">
                          <a:solidFill>
                            <a:schemeClr val="tx1"/>
                          </a:solidFill>
                        </a:rPr>
                        <a:t>TH</a:t>
                      </a:r>
                      <a:r>
                        <a:rPr lang="fr-FR" b="1" dirty="0" smtClean="0">
                          <a:solidFill>
                            <a:srgbClr val="FF0000"/>
                          </a:solidFill>
                        </a:rPr>
                        <a:t>O  </a:t>
                      </a:r>
                      <a:r>
                        <a:rPr lang="fr-FR" b="0" dirty="0" smtClean="0">
                          <a:solidFill>
                            <a:schemeClr val="tx1"/>
                          </a:solidFill>
                        </a:rPr>
                        <a:t>GR</a:t>
                      </a:r>
                      <a:r>
                        <a:rPr lang="fr-FR" b="1" dirty="0" smtClean="0">
                          <a:solidFill>
                            <a:srgbClr val="FF0000"/>
                          </a:solidFill>
                        </a:rPr>
                        <a:t>A</a:t>
                      </a:r>
                      <a:r>
                        <a:rPr lang="fr-FR" dirty="0" smtClean="0"/>
                        <a:t> PH</a:t>
                      </a:r>
                      <a:r>
                        <a:rPr lang="fr-FR" strike="dblStrike" baseline="0" dirty="0" smtClean="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7" name="Groupe 6"/>
          <p:cNvGrpSpPr/>
          <p:nvPr/>
        </p:nvGrpSpPr>
        <p:grpSpPr>
          <a:xfrm>
            <a:off x="899592" y="3933056"/>
            <a:ext cx="7056784" cy="830997"/>
            <a:chOff x="899592" y="3933056"/>
            <a:chExt cx="7056784" cy="830997"/>
          </a:xfrm>
        </p:grpSpPr>
        <p:sp>
          <p:nvSpPr>
            <p:cNvPr id="6" name="ZoneTexte 5"/>
            <p:cNvSpPr txBox="1"/>
            <p:nvPr/>
          </p:nvSpPr>
          <p:spPr>
            <a:xfrm>
              <a:off x="899592" y="3933056"/>
              <a:ext cx="3600400" cy="830997"/>
            </a:xfrm>
            <a:prstGeom prst="rect">
              <a:avLst/>
            </a:prstGeom>
            <a:noFill/>
          </p:spPr>
          <p:txBody>
            <a:bodyPr wrap="square" rtlCol="0">
              <a:spAutoFit/>
            </a:bodyPr>
            <a:lstStyle/>
            <a:p>
              <a:r>
                <a:rPr lang="fr-FR" sz="2400" dirty="0">
                  <a:ea typeface="Calibri"/>
                  <a:cs typeface="Times New Roman"/>
                </a:rPr>
                <a:t>[PR</a:t>
              </a:r>
              <a:r>
                <a:rPr lang="fr-FR" sz="2400" b="1" dirty="0">
                  <a:solidFill>
                    <a:srgbClr val="FF0000"/>
                  </a:solidFill>
                  <a:ea typeface="Calibri"/>
                  <a:cs typeface="Times New Roman"/>
                </a:rPr>
                <a:t>O</a:t>
              </a:r>
              <a:r>
                <a:rPr lang="fr-FR" sz="2400" dirty="0">
                  <a:ea typeface="Calibri"/>
                  <a:cs typeface="Times New Roman"/>
                </a:rPr>
                <a:t>][N</a:t>
              </a:r>
              <a:r>
                <a:rPr lang="fr-FR" sz="2400" b="1" dirty="0">
                  <a:solidFill>
                    <a:srgbClr val="FF0000"/>
                  </a:solidFill>
                  <a:ea typeface="Calibri"/>
                  <a:cs typeface="Times New Roman"/>
                </a:rPr>
                <a:t>ON</a:t>
              </a:r>
              <a:r>
                <a:rPr lang="fr-FR" sz="2400" dirty="0">
                  <a:ea typeface="Calibri"/>
                  <a:cs typeface="Times New Roman"/>
                </a:rPr>
                <a:t>][C</a:t>
              </a:r>
              <a:r>
                <a:rPr lang="fr-FR" sz="2400" b="1" dirty="0">
                  <a:solidFill>
                    <a:srgbClr val="FF0000"/>
                  </a:solidFill>
                  <a:ea typeface="Calibri"/>
                  <a:cs typeface="Times New Roman"/>
                </a:rPr>
                <a:t>I</a:t>
              </a:r>
              <a:r>
                <a:rPr lang="fr-FR" sz="2400" baseline="-25000" dirty="0">
                  <a:ea typeface="Calibri"/>
                  <a:cs typeface="Times New Roman"/>
                  <a:sym typeface="Wingdings"/>
                </a:rPr>
                <a:t></a:t>
              </a:r>
              <a:r>
                <a:rPr lang="fr-FR" sz="2400" b="1" dirty="0">
                  <a:solidFill>
                    <a:srgbClr val="FF0000"/>
                  </a:solidFill>
                  <a:ea typeface="Calibri"/>
                  <a:cs typeface="Times New Roman"/>
                </a:rPr>
                <a:t>A</a:t>
              </a:r>
              <a:r>
                <a:rPr lang="fr-FR" sz="2400" dirty="0">
                  <a:ea typeface="Calibri"/>
                  <a:cs typeface="Times New Roman"/>
                </a:rPr>
                <a:t>][T</a:t>
              </a:r>
              <a:r>
                <a:rPr lang="fr-FR" sz="2400" b="1" dirty="0">
                  <a:solidFill>
                    <a:srgbClr val="FF0000"/>
                  </a:solidFill>
                  <a:ea typeface="Calibri"/>
                  <a:cs typeface="Times New Roman"/>
                </a:rPr>
                <a:t>I</a:t>
              </a:r>
              <a:r>
                <a:rPr lang="fr-FR" sz="2400" baseline="-25000" dirty="0">
                  <a:ea typeface="Calibri"/>
                  <a:cs typeface="Times New Roman"/>
                  <a:sym typeface="Wingdings"/>
                </a:rPr>
                <a:t></a:t>
              </a:r>
              <a:r>
                <a:rPr lang="fr-FR" sz="2400" b="1" dirty="0">
                  <a:solidFill>
                    <a:srgbClr val="FF0000"/>
                  </a:solidFill>
                  <a:ea typeface="Calibri"/>
                  <a:cs typeface="Times New Roman"/>
                </a:rPr>
                <a:t>ON</a:t>
              </a:r>
              <a:r>
                <a:rPr lang="fr-FR" sz="2400" dirty="0" smtClean="0">
                  <a:ea typeface="Calibri"/>
                  <a:cs typeface="Times New Roman"/>
                </a:rPr>
                <a:t>]</a:t>
              </a:r>
            </a:p>
            <a:p>
              <a:endParaRPr lang="fr-FR" sz="2400" dirty="0">
                <a:cs typeface="Times New Roman"/>
              </a:endParaRPr>
            </a:p>
          </p:txBody>
        </p:sp>
        <p:sp>
          <p:nvSpPr>
            <p:cNvPr id="10" name="ZoneTexte 9"/>
            <p:cNvSpPr txBox="1"/>
            <p:nvPr/>
          </p:nvSpPr>
          <p:spPr>
            <a:xfrm>
              <a:off x="4860032" y="3933056"/>
              <a:ext cx="3096344" cy="830997"/>
            </a:xfrm>
            <a:prstGeom prst="rect">
              <a:avLst/>
            </a:prstGeom>
            <a:noFill/>
          </p:spPr>
          <p:txBody>
            <a:bodyPr wrap="square" rtlCol="0">
              <a:spAutoFit/>
            </a:bodyPr>
            <a:lstStyle/>
            <a:p>
              <a:r>
                <a:rPr lang="fr-FR" sz="2400" dirty="0">
                  <a:ea typeface="Calibri"/>
                  <a:cs typeface="Times New Roman"/>
                </a:rPr>
                <a:t>[</a:t>
              </a:r>
              <a:r>
                <a:rPr lang="fr-FR" sz="2400" b="1" dirty="0">
                  <a:solidFill>
                    <a:srgbClr val="FF0000"/>
                  </a:solidFill>
                  <a:ea typeface="Calibri"/>
                  <a:cs typeface="Times New Roman"/>
                </a:rPr>
                <a:t>O</a:t>
              </a:r>
              <a:r>
                <a:rPr lang="fr-FR" sz="2400" dirty="0">
                  <a:ea typeface="Calibri"/>
                  <a:cs typeface="Times New Roman"/>
                </a:rPr>
                <a:t>R][TH</a:t>
              </a:r>
              <a:r>
                <a:rPr lang="fr-FR" sz="2400" b="1" dirty="0">
                  <a:solidFill>
                    <a:srgbClr val="FF0000"/>
                  </a:solidFill>
                  <a:ea typeface="Calibri"/>
                  <a:cs typeface="Times New Roman"/>
                </a:rPr>
                <a:t>O</a:t>
              </a:r>
              <a:r>
                <a:rPr lang="fr-FR" sz="2400" dirty="0">
                  <a:ea typeface="Calibri"/>
                  <a:cs typeface="Times New Roman"/>
                </a:rPr>
                <a:t>][GR</a:t>
              </a:r>
              <a:r>
                <a:rPr lang="fr-FR" sz="2400" b="1" dirty="0">
                  <a:solidFill>
                    <a:srgbClr val="FF0000"/>
                  </a:solidFill>
                  <a:ea typeface="Calibri"/>
                  <a:cs typeface="Times New Roman"/>
                </a:rPr>
                <a:t>A</a:t>
              </a:r>
              <a:r>
                <a:rPr lang="fr-FR" sz="2400" dirty="0">
                  <a:ea typeface="Calibri"/>
                  <a:cs typeface="Times New Roman"/>
                </a:rPr>
                <a:t>][PH(e)]</a:t>
              </a:r>
              <a:endParaRPr lang="fr-FR" sz="2400" dirty="0" smtClean="0">
                <a:ea typeface="Calibri"/>
                <a:cs typeface="Times New Roman"/>
              </a:endParaRPr>
            </a:p>
            <a:p>
              <a:endParaRPr lang="fr-FR" sz="2400" dirty="0">
                <a:cs typeface="Times New Roman"/>
              </a:endParaRPr>
            </a:p>
          </p:txBody>
        </p:sp>
      </p:grpSp>
      <p:grpSp>
        <p:nvGrpSpPr>
          <p:cNvPr id="8" name="Groupe 7"/>
          <p:cNvGrpSpPr/>
          <p:nvPr/>
        </p:nvGrpSpPr>
        <p:grpSpPr>
          <a:xfrm>
            <a:off x="2051720" y="4902551"/>
            <a:ext cx="5035580" cy="461666"/>
            <a:chOff x="2051720" y="4902551"/>
            <a:chExt cx="5035580" cy="461666"/>
          </a:xfrm>
        </p:grpSpPr>
        <p:sp>
          <p:nvSpPr>
            <p:cNvPr id="3" name="Rectangle 2"/>
            <p:cNvSpPr/>
            <p:nvPr/>
          </p:nvSpPr>
          <p:spPr>
            <a:xfrm>
              <a:off x="2051720" y="4902552"/>
              <a:ext cx="1794081" cy="461665"/>
            </a:xfrm>
            <a:prstGeom prst="rect">
              <a:avLst/>
            </a:prstGeom>
          </p:spPr>
          <p:txBody>
            <a:bodyPr wrap="none">
              <a:spAutoFit/>
            </a:bodyPr>
            <a:lstStyle/>
            <a:p>
              <a:pPr lvl="0" algn="ctr"/>
              <a:r>
                <a:rPr lang="fr-FR" sz="2400" dirty="0">
                  <a:solidFill>
                    <a:prstClr val="black"/>
                  </a:solidFill>
                  <a:ea typeface="Calibri"/>
                  <a:cs typeface="Times New Roman"/>
                </a:rPr>
                <a:t>[</a:t>
              </a:r>
              <a:r>
                <a:rPr lang="fr-FR" sz="2400" dirty="0" err="1">
                  <a:solidFill>
                    <a:prstClr val="black"/>
                  </a:solidFill>
                  <a:ea typeface="Calibri"/>
                  <a:cs typeface="Times New Roman"/>
                </a:rPr>
                <a:t>prɔnõsjasjõ</a:t>
              </a:r>
              <a:r>
                <a:rPr lang="fr-FR" sz="2400" dirty="0">
                  <a:solidFill>
                    <a:prstClr val="black"/>
                  </a:solidFill>
                  <a:ea typeface="Calibri"/>
                  <a:cs typeface="Times New Roman"/>
                </a:rPr>
                <a:t>]</a:t>
              </a:r>
              <a:endParaRPr lang="fr-FR" sz="2400" dirty="0">
                <a:solidFill>
                  <a:prstClr val="black"/>
                </a:solidFill>
              </a:endParaRPr>
            </a:p>
          </p:txBody>
        </p:sp>
        <p:sp>
          <p:nvSpPr>
            <p:cNvPr id="4" name="Rectangle 3"/>
            <p:cNvSpPr/>
            <p:nvPr/>
          </p:nvSpPr>
          <p:spPr>
            <a:xfrm>
              <a:off x="5729108" y="4902551"/>
              <a:ext cx="1358192" cy="461665"/>
            </a:xfrm>
            <a:prstGeom prst="rect">
              <a:avLst/>
            </a:prstGeom>
          </p:spPr>
          <p:txBody>
            <a:bodyPr wrap="none">
              <a:spAutoFit/>
            </a:bodyPr>
            <a:lstStyle/>
            <a:p>
              <a:pPr lvl="0" algn="ctr"/>
              <a:r>
                <a:rPr lang="fr-FR" sz="2400" dirty="0">
                  <a:solidFill>
                    <a:prstClr val="black"/>
                  </a:solidFill>
                </a:rPr>
                <a:t>[</a:t>
              </a:r>
              <a:r>
                <a:rPr lang="fr-FR" sz="2400" dirty="0" err="1">
                  <a:solidFill>
                    <a:prstClr val="black"/>
                  </a:solidFill>
                </a:rPr>
                <a:t>ɔrtograf</a:t>
              </a:r>
              <a:r>
                <a:rPr lang="fr-FR" sz="2400" dirty="0">
                  <a:solidFill>
                    <a:prstClr val="black"/>
                  </a:solidFill>
                </a:rPr>
                <a:t>]</a:t>
              </a:r>
            </a:p>
          </p:txBody>
        </p:sp>
      </p:grpSp>
    </p:spTree>
    <p:extLst>
      <p:ext uri="{BB962C8B-B14F-4D97-AF65-F5344CB8AC3E}">
        <p14:creationId xmlns:p14="http://schemas.microsoft.com/office/powerpoint/2010/main" val="1154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1026" name="Picture 2" descr="http://cordonneriephilippe.com/images/devan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0" y="1052736"/>
            <a:ext cx="4572000" cy="39147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5076056" y="3883784"/>
            <a:ext cx="3352200" cy="1964074"/>
            <a:chOff x="5076056" y="3429000"/>
            <a:chExt cx="3352200" cy="1964074"/>
          </a:xfrm>
        </p:grpSpPr>
        <p:sp>
          <p:nvSpPr>
            <p:cNvPr id="9" name="Rectangle 8"/>
            <p:cNvSpPr/>
            <p:nvPr/>
          </p:nvSpPr>
          <p:spPr>
            <a:xfrm>
              <a:off x="5076056" y="4900952"/>
              <a:ext cx="3352200" cy="492122"/>
            </a:xfrm>
            <a:prstGeom prst="rect">
              <a:avLst/>
            </a:prstGeom>
          </p:spPr>
          <p:txBody>
            <a:bodyPr wrap="none">
              <a:spAutoFit/>
            </a:bodyPr>
            <a:lstStyle/>
            <a:p>
              <a:pPr>
                <a:lnSpc>
                  <a:spcPct val="115000"/>
                </a:lnSpc>
                <a:spcAft>
                  <a:spcPts val="1000"/>
                </a:spcAft>
              </a:pPr>
              <a:r>
                <a:rPr lang="fr-FR" sz="2400" dirty="0">
                  <a:ea typeface="Calibri"/>
                  <a:cs typeface="Times New Roman"/>
                </a:rPr>
                <a:t>[C</a:t>
              </a:r>
              <a:r>
                <a:rPr lang="fr-FR" sz="2400" b="1" dirty="0">
                  <a:solidFill>
                    <a:srgbClr val="FF0000"/>
                  </a:solidFill>
                  <a:ea typeface="Calibri"/>
                  <a:cs typeface="Times New Roman"/>
                </a:rPr>
                <a:t>O</a:t>
              </a:r>
              <a:r>
                <a:rPr lang="fr-FR" sz="2400" dirty="0">
                  <a:ea typeface="Calibri"/>
                  <a:cs typeface="Times New Roman"/>
                </a:rPr>
                <a:t>R][D</a:t>
              </a:r>
              <a:r>
                <a:rPr lang="fr-FR" sz="2400" b="1" dirty="0">
                  <a:solidFill>
                    <a:srgbClr val="FF0000"/>
                  </a:solidFill>
                  <a:ea typeface="Calibri"/>
                  <a:cs typeface="Times New Roman"/>
                </a:rPr>
                <a:t>O</a:t>
              </a:r>
              <a:r>
                <a:rPr lang="fr-FR" sz="2400" dirty="0">
                  <a:ea typeface="Calibri"/>
                  <a:cs typeface="Times New Roman"/>
                </a:rPr>
                <a:t>(n)][N(e)][R</a:t>
              </a:r>
              <a:r>
                <a:rPr lang="fr-FR" sz="2400" b="1" dirty="0">
                  <a:solidFill>
                    <a:srgbClr val="FF0000"/>
                  </a:solidFill>
                  <a:ea typeface="Calibri"/>
                  <a:cs typeface="Times New Roman"/>
                </a:rPr>
                <a:t>I</a:t>
              </a:r>
              <a:r>
                <a:rPr lang="fr-FR" sz="2400" dirty="0">
                  <a:ea typeface="Calibri"/>
                  <a:cs typeface="Times New Roman"/>
                </a:rPr>
                <a:t>(e)]</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984" y="3429000"/>
              <a:ext cx="2336432" cy="147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7294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570128"/>
            <a:ext cx="4464496" cy="1938992"/>
          </a:xfrm>
          <a:prstGeom prst="rect">
            <a:avLst/>
          </a:prstGeom>
        </p:spPr>
        <p:txBody>
          <a:bodyPr wrap="square">
            <a:spAutoFit/>
          </a:bodyPr>
          <a:lstStyle/>
          <a:p>
            <a:pPr marL="514350" indent="-514350">
              <a:buFont typeface="+mj-lt"/>
              <a:buAutoNum type="romanUcPeriod"/>
            </a:pPr>
            <a:r>
              <a:rPr lang="fr-FR" sz="2400" dirty="0" smtClean="0"/>
              <a:t>Awareness</a:t>
            </a:r>
          </a:p>
          <a:p>
            <a:pPr marL="514350" indent="-514350">
              <a:buFont typeface="+mj-lt"/>
              <a:buAutoNum type="romanUcPeriod"/>
            </a:pPr>
            <a:r>
              <a:rPr lang="fr-FR" sz="2400" dirty="0" smtClean="0"/>
              <a:t>Spelling</a:t>
            </a:r>
          </a:p>
          <a:p>
            <a:pPr marL="514350" indent="-514350">
              <a:buFont typeface="+mj-lt"/>
              <a:buAutoNum type="romanUcPeriod"/>
            </a:pPr>
            <a:r>
              <a:rPr lang="fr-FR" sz="2400" b="1" dirty="0" smtClean="0"/>
              <a:t>Vocabulary</a:t>
            </a:r>
          </a:p>
          <a:p>
            <a:pPr marL="514350" indent="-514350">
              <a:buFont typeface="+mj-lt"/>
              <a:buAutoNum type="romanUcPeriod"/>
            </a:pPr>
            <a:r>
              <a:rPr lang="fr-FR" sz="2400" dirty="0" smtClean="0"/>
              <a:t>Syntax</a:t>
            </a:r>
          </a:p>
          <a:p>
            <a:pPr marL="514350" indent="-514350">
              <a:buFont typeface="+mj-lt"/>
              <a:buAutoNum type="romanUcPeriod"/>
            </a:pPr>
            <a:r>
              <a:rPr lang="fr-FR" sz="2400" dirty="0" smtClean="0"/>
              <a:t>Organizing </a:t>
            </a:r>
            <a:r>
              <a:rPr lang="fr-FR" sz="2400" dirty="0"/>
              <a:t>ideas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11550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260647"/>
            <a:ext cx="4176464" cy="6244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029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grpSp>
        <p:nvGrpSpPr>
          <p:cNvPr id="4" name="Groupe 3"/>
          <p:cNvGrpSpPr/>
          <p:nvPr/>
        </p:nvGrpSpPr>
        <p:grpSpPr>
          <a:xfrm>
            <a:off x="323528" y="260648"/>
            <a:ext cx="4662264" cy="1530752"/>
            <a:chOff x="2195736" y="2636912"/>
            <a:chExt cx="4662264" cy="1530752"/>
          </a:xfrm>
        </p:grpSpPr>
        <p:sp>
          <p:nvSpPr>
            <p:cNvPr id="7" name="Rogner un rectangle à un seul coin 6"/>
            <p:cNvSpPr/>
            <p:nvPr/>
          </p:nvSpPr>
          <p:spPr>
            <a:xfrm>
              <a:off x="2195736" y="2636912"/>
              <a:ext cx="4536505" cy="1530752"/>
            </a:xfrm>
            <a:prstGeom prst="snip1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286000" y="2690336"/>
              <a:ext cx="4572000" cy="1477328"/>
            </a:xfrm>
            <a:prstGeom prst="rect">
              <a:avLst/>
            </a:prstGeom>
          </p:spPr>
          <p:txBody>
            <a:bodyPr>
              <a:spAutoFit/>
            </a:bodyPr>
            <a:lstStyle/>
            <a:p>
              <a:r>
                <a:rPr lang="fr-FR" dirty="0"/>
                <a:t>La prévention requiert une capacité d’anticipation fondée sur une connaissance précise des risques et des menaces qui permette à l’État d’identifier les risques avant qu’ils ne se transforment en menaces.</a:t>
              </a:r>
            </a:p>
          </p:txBody>
        </p:sp>
      </p:grpSp>
      <p:sp>
        <p:nvSpPr>
          <p:cNvPr id="5" name="ZoneTexte 4"/>
          <p:cNvSpPr txBox="1"/>
          <p:nvPr/>
        </p:nvSpPr>
        <p:spPr>
          <a:xfrm>
            <a:off x="755576" y="1844824"/>
            <a:ext cx="2268252" cy="4524315"/>
          </a:xfrm>
          <a:prstGeom prst="rect">
            <a:avLst/>
          </a:prstGeom>
          <a:noFill/>
        </p:spPr>
        <p:txBody>
          <a:bodyPr wrap="square" rtlCol="0">
            <a:spAutoFit/>
          </a:bodyPr>
          <a:lstStyle/>
          <a:p>
            <a:r>
              <a:rPr lang="fr-FR" b="1" dirty="0" smtClean="0"/>
              <a:t>MOTS</a:t>
            </a:r>
          </a:p>
          <a:p>
            <a:endParaRPr lang="fr-FR" b="1" dirty="0"/>
          </a:p>
          <a:p>
            <a:r>
              <a:rPr lang="fr-FR" b="1" dirty="0" smtClean="0"/>
              <a:t>Anticipation</a:t>
            </a:r>
            <a:r>
              <a:rPr lang="fr-FR" dirty="0"/>
              <a:t>, n. f.</a:t>
            </a:r>
          </a:p>
          <a:p>
            <a:r>
              <a:rPr lang="fr-FR" b="1" dirty="0"/>
              <a:t>Avant</a:t>
            </a:r>
            <a:r>
              <a:rPr lang="fr-FR" dirty="0"/>
              <a:t>, prép. et adv.</a:t>
            </a:r>
          </a:p>
          <a:p>
            <a:r>
              <a:rPr lang="fr-FR" b="1" dirty="0"/>
              <a:t>Capacité</a:t>
            </a:r>
            <a:r>
              <a:rPr lang="fr-FR" dirty="0"/>
              <a:t>, n. f.</a:t>
            </a:r>
          </a:p>
          <a:p>
            <a:r>
              <a:rPr lang="fr-FR" b="1" dirty="0"/>
              <a:t>Connaissance</a:t>
            </a:r>
            <a:r>
              <a:rPr lang="fr-FR" dirty="0"/>
              <a:t>, n. f.</a:t>
            </a:r>
          </a:p>
          <a:p>
            <a:r>
              <a:rPr lang="fr-FR" b="1" dirty="0"/>
              <a:t>Etat</a:t>
            </a:r>
            <a:r>
              <a:rPr lang="fr-FR" dirty="0"/>
              <a:t>, n. m.</a:t>
            </a:r>
          </a:p>
          <a:p>
            <a:r>
              <a:rPr lang="fr-FR" b="1" dirty="0"/>
              <a:t>Fonder</a:t>
            </a:r>
            <a:r>
              <a:rPr lang="fr-FR" dirty="0"/>
              <a:t>, v</a:t>
            </a:r>
            <a:r>
              <a:rPr lang="fr-FR" dirty="0" smtClean="0"/>
              <a:t>. tr.</a:t>
            </a:r>
            <a:endParaRPr lang="fr-FR" dirty="0"/>
          </a:p>
          <a:p>
            <a:r>
              <a:rPr lang="fr-FR" b="1" dirty="0"/>
              <a:t>Identifier</a:t>
            </a:r>
            <a:r>
              <a:rPr lang="fr-FR" dirty="0"/>
              <a:t>, v</a:t>
            </a:r>
            <a:r>
              <a:rPr lang="fr-FR" dirty="0" smtClean="0"/>
              <a:t>. tr.</a:t>
            </a:r>
            <a:endParaRPr lang="fr-FR" dirty="0"/>
          </a:p>
          <a:p>
            <a:r>
              <a:rPr lang="fr-FR" b="1" dirty="0"/>
              <a:t>Menace</a:t>
            </a:r>
            <a:r>
              <a:rPr lang="fr-FR" dirty="0"/>
              <a:t>, n. f.</a:t>
            </a:r>
          </a:p>
          <a:p>
            <a:r>
              <a:rPr lang="fr-FR" b="1" dirty="0"/>
              <a:t>Permettre</a:t>
            </a:r>
            <a:r>
              <a:rPr lang="fr-FR" dirty="0"/>
              <a:t>, v</a:t>
            </a:r>
            <a:r>
              <a:rPr lang="fr-FR" dirty="0" smtClean="0"/>
              <a:t>. tr.</a:t>
            </a:r>
            <a:endParaRPr lang="fr-FR" dirty="0"/>
          </a:p>
          <a:p>
            <a:r>
              <a:rPr lang="fr-FR" b="1" dirty="0"/>
              <a:t>Précis</a:t>
            </a:r>
            <a:r>
              <a:rPr lang="fr-FR" dirty="0"/>
              <a:t>, adj.</a:t>
            </a:r>
          </a:p>
          <a:p>
            <a:r>
              <a:rPr lang="fr-FR" b="1" dirty="0"/>
              <a:t>Prévention</a:t>
            </a:r>
            <a:r>
              <a:rPr lang="fr-FR" dirty="0"/>
              <a:t>, n. f.</a:t>
            </a:r>
          </a:p>
          <a:p>
            <a:r>
              <a:rPr lang="fr-FR" b="1" dirty="0"/>
              <a:t>Requérir</a:t>
            </a:r>
            <a:r>
              <a:rPr lang="fr-FR" dirty="0"/>
              <a:t>, v.</a:t>
            </a:r>
          </a:p>
          <a:p>
            <a:r>
              <a:rPr lang="fr-FR" b="1" dirty="0"/>
              <a:t>Risque</a:t>
            </a:r>
            <a:r>
              <a:rPr lang="fr-FR" dirty="0"/>
              <a:t>, n. m.</a:t>
            </a:r>
          </a:p>
          <a:p>
            <a:r>
              <a:rPr lang="fr-FR" b="1" dirty="0"/>
              <a:t>Transformer</a:t>
            </a:r>
            <a:r>
              <a:rPr lang="fr-FR" dirty="0"/>
              <a:t>, v</a:t>
            </a:r>
            <a:r>
              <a:rPr lang="fr-FR" dirty="0" smtClean="0"/>
              <a:t>. tr.</a:t>
            </a:r>
            <a:endParaRPr lang="fr-FR" dirty="0"/>
          </a:p>
        </p:txBody>
      </p:sp>
      <p:sp>
        <p:nvSpPr>
          <p:cNvPr id="8" name="ZoneTexte 7"/>
          <p:cNvSpPr txBox="1"/>
          <p:nvPr/>
        </p:nvSpPr>
        <p:spPr>
          <a:xfrm>
            <a:off x="4211960" y="1868046"/>
            <a:ext cx="4752528" cy="4801314"/>
          </a:xfrm>
          <a:prstGeom prst="rect">
            <a:avLst/>
          </a:prstGeom>
          <a:noFill/>
        </p:spPr>
        <p:txBody>
          <a:bodyPr wrap="square" rtlCol="0">
            <a:spAutoFit/>
          </a:bodyPr>
          <a:lstStyle/>
          <a:p>
            <a:r>
              <a:rPr lang="fr-FR" b="1" dirty="0" smtClean="0"/>
              <a:t>OUTILS LEXICAUX</a:t>
            </a:r>
          </a:p>
          <a:p>
            <a:endParaRPr lang="fr-FR" dirty="0"/>
          </a:p>
          <a:p>
            <a:r>
              <a:rPr lang="fr-FR" dirty="0" smtClean="0"/>
              <a:t>Formes verbales</a:t>
            </a:r>
          </a:p>
          <a:p>
            <a:r>
              <a:rPr lang="fr-FR" dirty="0" smtClean="0">
                <a:solidFill>
                  <a:schemeClr val="tx2"/>
                </a:solidFill>
              </a:rPr>
              <a:t>&lt;</a:t>
            </a:r>
            <a:r>
              <a:rPr lang="fr-FR" b="1" dirty="0" smtClean="0">
                <a:solidFill>
                  <a:schemeClr val="tx2"/>
                </a:solidFill>
              </a:rPr>
              <a:t>requérir</a:t>
            </a:r>
            <a:r>
              <a:rPr lang="fr-FR" dirty="0" smtClean="0">
                <a:solidFill>
                  <a:schemeClr val="tx2"/>
                </a:solidFill>
              </a:rPr>
              <a:t> </a:t>
            </a:r>
            <a:r>
              <a:rPr lang="fr-FR" i="1" dirty="0" smtClean="0">
                <a:solidFill>
                  <a:schemeClr val="tx2"/>
                </a:solidFill>
              </a:rPr>
              <a:t>qqch</a:t>
            </a:r>
            <a:r>
              <a:rPr lang="fr-FR" dirty="0" smtClean="0">
                <a:solidFill>
                  <a:schemeClr val="tx2"/>
                </a:solidFill>
              </a:rPr>
              <a:t>&gt;</a:t>
            </a:r>
          </a:p>
          <a:p>
            <a:r>
              <a:rPr lang="fr-FR" dirty="0" smtClean="0">
                <a:solidFill>
                  <a:schemeClr val="tx2"/>
                </a:solidFill>
              </a:rPr>
              <a:t>&lt;</a:t>
            </a:r>
            <a:r>
              <a:rPr lang="fr-FR" b="1" dirty="0" smtClean="0">
                <a:solidFill>
                  <a:schemeClr val="tx2"/>
                </a:solidFill>
              </a:rPr>
              <a:t>identifier</a:t>
            </a:r>
            <a:r>
              <a:rPr lang="fr-FR" dirty="0" smtClean="0">
                <a:solidFill>
                  <a:schemeClr val="tx2"/>
                </a:solidFill>
              </a:rPr>
              <a:t> </a:t>
            </a:r>
            <a:r>
              <a:rPr lang="fr-FR" i="1" dirty="0" smtClean="0">
                <a:solidFill>
                  <a:schemeClr val="tx2"/>
                </a:solidFill>
              </a:rPr>
              <a:t>qqch</a:t>
            </a:r>
            <a:r>
              <a:rPr lang="fr-FR" dirty="0" smtClean="0">
                <a:solidFill>
                  <a:schemeClr val="tx2"/>
                </a:solidFill>
              </a:rPr>
              <a:t>&gt;</a:t>
            </a:r>
          </a:p>
          <a:p>
            <a:r>
              <a:rPr lang="fr-FR" dirty="0" smtClean="0">
                <a:solidFill>
                  <a:schemeClr val="tx2"/>
                </a:solidFill>
              </a:rPr>
              <a:t>&lt;être </a:t>
            </a:r>
            <a:r>
              <a:rPr lang="fr-FR" b="1" dirty="0" smtClean="0">
                <a:solidFill>
                  <a:schemeClr val="tx2"/>
                </a:solidFill>
              </a:rPr>
              <a:t>fondé</a:t>
            </a:r>
            <a:r>
              <a:rPr lang="fr-FR" dirty="0" smtClean="0">
                <a:solidFill>
                  <a:schemeClr val="tx2"/>
                </a:solidFill>
              </a:rPr>
              <a:t> </a:t>
            </a:r>
            <a:r>
              <a:rPr lang="fr-FR" u="sng" dirty="0" smtClean="0">
                <a:solidFill>
                  <a:schemeClr val="tx2"/>
                </a:solidFill>
              </a:rPr>
              <a:t>sur</a:t>
            </a:r>
            <a:r>
              <a:rPr lang="fr-FR" dirty="0" smtClean="0">
                <a:solidFill>
                  <a:schemeClr val="tx2"/>
                </a:solidFill>
              </a:rPr>
              <a:t> </a:t>
            </a:r>
            <a:r>
              <a:rPr lang="fr-FR" i="1" dirty="0" smtClean="0">
                <a:solidFill>
                  <a:schemeClr val="tx2"/>
                </a:solidFill>
              </a:rPr>
              <a:t>qqch</a:t>
            </a:r>
            <a:r>
              <a:rPr lang="fr-FR" dirty="0" smtClean="0">
                <a:solidFill>
                  <a:schemeClr val="tx2"/>
                </a:solidFill>
              </a:rPr>
              <a:t>&gt;</a:t>
            </a:r>
          </a:p>
          <a:p>
            <a:r>
              <a:rPr lang="fr-FR" dirty="0">
                <a:solidFill>
                  <a:schemeClr val="tx2"/>
                </a:solidFill>
              </a:rPr>
              <a:t>&lt;</a:t>
            </a:r>
            <a:r>
              <a:rPr lang="fr-FR" b="1" dirty="0">
                <a:solidFill>
                  <a:schemeClr val="tx2"/>
                </a:solidFill>
              </a:rPr>
              <a:t>se transformer</a:t>
            </a:r>
            <a:r>
              <a:rPr lang="fr-FR" dirty="0">
                <a:solidFill>
                  <a:schemeClr val="tx2"/>
                </a:solidFill>
              </a:rPr>
              <a:t> </a:t>
            </a:r>
            <a:r>
              <a:rPr lang="fr-FR" u="sng" dirty="0">
                <a:solidFill>
                  <a:schemeClr val="tx2"/>
                </a:solidFill>
              </a:rPr>
              <a:t>en</a:t>
            </a:r>
            <a:r>
              <a:rPr lang="fr-FR" dirty="0">
                <a:solidFill>
                  <a:schemeClr val="tx2"/>
                </a:solidFill>
              </a:rPr>
              <a:t> qqch&gt; </a:t>
            </a:r>
            <a:endParaRPr lang="fr-FR" dirty="0" smtClean="0">
              <a:solidFill>
                <a:schemeClr val="tx2"/>
              </a:solidFill>
            </a:endParaRPr>
          </a:p>
          <a:p>
            <a:r>
              <a:rPr lang="fr-FR" dirty="0" smtClean="0">
                <a:solidFill>
                  <a:schemeClr val="tx2"/>
                </a:solidFill>
              </a:rPr>
              <a:t>&lt;</a:t>
            </a:r>
            <a:r>
              <a:rPr lang="fr-FR" b="1" dirty="0" smtClean="0">
                <a:solidFill>
                  <a:schemeClr val="tx2"/>
                </a:solidFill>
              </a:rPr>
              <a:t>permettre</a:t>
            </a:r>
            <a:r>
              <a:rPr lang="fr-FR" dirty="0" smtClean="0">
                <a:solidFill>
                  <a:schemeClr val="tx2"/>
                </a:solidFill>
              </a:rPr>
              <a:t> </a:t>
            </a:r>
            <a:r>
              <a:rPr lang="fr-FR" u="sng" dirty="0" smtClean="0">
                <a:solidFill>
                  <a:schemeClr val="tx2"/>
                </a:solidFill>
              </a:rPr>
              <a:t>à</a:t>
            </a:r>
            <a:r>
              <a:rPr lang="fr-FR" dirty="0" smtClean="0">
                <a:solidFill>
                  <a:schemeClr val="tx2"/>
                </a:solidFill>
              </a:rPr>
              <a:t> </a:t>
            </a:r>
            <a:r>
              <a:rPr lang="fr-FR" i="1" dirty="0" smtClean="0">
                <a:solidFill>
                  <a:schemeClr val="tx2"/>
                </a:solidFill>
              </a:rPr>
              <a:t>qlq</a:t>
            </a:r>
            <a:r>
              <a:rPr lang="fr-FR" dirty="0" smtClean="0">
                <a:solidFill>
                  <a:schemeClr val="tx2"/>
                </a:solidFill>
              </a:rPr>
              <a:t> </a:t>
            </a:r>
            <a:r>
              <a:rPr lang="fr-FR" u="sng" dirty="0" smtClean="0">
                <a:solidFill>
                  <a:schemeClr val="tx2"/>
                </a:solidFill>
              </a:rPr>
              <a:t>de</a:t>
            </a:r>
            <a:r>
              <a:rPr lang="fr-FR" dirty="0" smtClean="0">
                <a:solidFill>
                  <a:schemeClr val="tx2"/>
                </a:solidFill>
              </a:rPr>
              <a:t> faire </a:t>
            </a:r>
            <a:r>
              <a:rPr lang="fr-FR" i="1" dirty="0" smtClean="0">
                <a:solidFill>
                  <a:schemeClr val="tx2"/>
                </a:solidFill>
              </a:rPr>
              <a:t>qqch</a:t>
            </a:r>
            <a:r>
              <a:rPr lang="fr-FR" dirty="0" smtClean="0">
                <a:solidFill>
                  <a:schemeClr val="tx2"/>
                </a:solidFill>
              </a:rPr>
              <a:t>&gt;</a:t>
            </a:r>
          </a:p>
          <a:p>
            <a:endParaRPr lang="fr-FR" dirty="0"/>
          </a:p>
          <a:p>
            <a:r>
              <a:rPr lang="fr-FR" dirty="0" smtClean="0"/>
              <a:t>Formes nominales</a:t>
            </a:r>
          </a:p>
          <a:p>
            <a:r>
              <a:rPr lang="fr-FR" dirty="0" smtClean="0">
                <a:solidFill>
                  <a:schemeClr val="tx2"/>
                </a:solidFill>
              </a:rPr>
              <a:t>&lt;une </a:t>
            </a:r>
            <a:r>
              <a:rPr lang="fr-FR" b="1" dirty="0" smtClean="0">
                <a:solidFill>
                  <a:schemeClr val="tx2"/>
                </a:solidFill>
              </a:rPr>
              <a:t>capacité</a:t>
            </a:r>
            <a:r>
              <a:rPr lang="fr-FR" dirty="0" smtClean="0">
                <a:solidFill>
                  <a:schemeClr val="tx2"/>
                </a:solidFill>
              </a:rPr>
              <a:t> d’</a:t>
            </a:r>
            <a:r>
              <a:rPr lang="fr-FR" b="1" dirty="0" smtClean="0">
                <a:solidFill>
                  <a:schemeClr val="tx2"/>
                </a:solidFill>
              </a:rPr>
              <a:t>anticipation</a:t>
            </a:r>
            <a:r>
              <a:rPr lang="fr-FR" dirty="0" smtClean="0">
                <a:solidFill>
                  <a:schemeClr val="tx2"/>
                </a:solidFill>
              </a:rPr>
              <a:t>&gt;</a:t>
            </a:r>
          </a:p>
          <a:p>
            <a:r>
              <a:rPr lang="fr-FR" dirty="0" smtClean="0">
                <a:solidFill>
                  <a:schemeClr val="tx2"/>
                </a:solidFill>
              </a:rPr>
              <a:t>&lt;une </a:t>
            </a:r>
            <a:r>
              <a:rPr lang="fr-FR" b="1" dirty="0" smtClean="0">
                <a:solidFill>
                  <a:schemeClr val="tx2"/>
                </a:solidFill>
              </a:rPr>
              <a:t>connaissance précise </a:t>
            </a:r>
            <a:r>
              <a:rPr lang="fr-FR" u="sng" dirty="0" smtClean="0">
                <a:solidFill>
                  <a:schemeClr val="tx2"/>
                </a:solidFill>
              </a:rPr>
              <a:t>de</a:t>
            </a:r>
            <a:r>
              <a:rPr lang="fr-FR" dirty="0" smtClean="0">
                <a:solidFill>
                  <a:schemeClr val="tx2"/>
                </a:solidFill>
              </a:rPr>
              <a:t> </a:t>
            </a:r>
            <a:r>
              <a:rPr lang="fr-FR" i="1" dirty="0" smtClean="0">
                <a:solidFill>
                  <a:schemeClr val="tx2"/>
                </a:solidFill>
              </a:rPr>
              <a:t>qqch</a:t>
            </a:r>
            <a:r>
              <a:rPr lang="fr-FR" dirty="0" smtClean="0">
                <a:solidFill>
                  <a:schemeClr val="tx2"/>
                </a:solidFill>
              </a:rPr>
              <a:t>&gt;</a:t>
            </a:r>
          </a:p>
          <a:p>
            <a:r>
              <a:rPr lang="fr-FR" dirty="0" smtClean="0">
                <a:solidFill>
                  <a:schemeClr val="tx2"/>
                </a:solidFill>
              </a:rPr>
              <a:t>&lt;les </a:t>
            </a:r>
            <a:r>
              <a:rPr lang="fr-FR" b="1" dirty="0" smtClean="0">
                <a:solidFill>
                  <a:schemeClr val="tx2"/>
                </a:solidFill>
              </a:rPr>
              <a:t>risques </a:t>
            </a:r>
            <a:r>
              <a:rPr lang="fr-FR" dirty="0" smtClean="0">
                <a:solidFill>
                  <a:schemeClr val="tx2"/>
                </a:solidFill>
              </a:rPr>
              <a:t>et les </a:t>
            </a:r>
            <a:r>
              <a:rPr lang="fr-FR" b="1" dirty="0" smtClean="0">
                <a:solidFill>
                  <a:schemeClr val="tx2"/>
                </a:solidFill>
              </a:rPr>
              <a:t>menaces</a:t>
            </a:r>
            <a:r>
              <a:rPr lang="fr-FR" dirty="0" smtClean="0">
                <a:solidFill>
                  <a:schemeClr val="tx2"/>
                </a:solidFill>
              </a:rPr>
              <a:t>&gt;</a:t>
            </a:r>
          </a:p>
          <a:p>
            <a:endParaRPr lang="fr-FR" dirty="0"/>
          </a:p>
          <a:p>
            <a:r>
              <a:rPr lang="fr-FR" dirty="0" smtClean="0"/>
              <a:t>Formes syntaxiques</a:t>
            </a:r>
          </a:p>
          <a:p>
            <a:r>
              <a:rPr lang="fr-FR" dirty="0" smtClean="0">
                <a:solidFill>
                  <a:schemeClr val="tx2"/>
                </a:solidFill>
              </a:rPr>
              <a:t>&lt;</a:t>
            </a:r>
            <a:r>
              <a:rPr lang="fr-FR" b="1" dirty="0" smtClean="0">
                <a:solidFill>
                  <a:schemeClr val="tx2"/>
                </a:solidFill>
              </a:rPr>
              <a:t>requérir </a:t>
            </a:r>
            <a:r>
              <a:rPr lang="fr-FR" i="1" dirty="0" smtClean="0">
                <a:solidFill>
                  <a:schemeClr val="tx2"/>
                </a:solidFill>
              </a:rPr>
              <a:t>qqch</a:t>
            </a:r>
            <a:r>
              <a:rPr lang="fr-FR" dirty="0" smtClean="0">
                <a:solidFill>
                  <a:schemeClr val="tx2"/>
                </a:solidFill>
              </a:rPr>
              <a:t> </a:t>
            </a:r>
            <a:r>
              <a:rPr lang="fr-FR" b="1" dirty="0" smtClean="0">
                <a:solidFill>
                  <a:schemeClr val="tx2"/>
                </a:solidFill>
              </a:rPr>
              <a:t>qui </a:t>
            </a:r>
            <a:r>
              <a:rPr lang="fr-FR" dirty="0" smtClean="0">
                <a:solidFill>
                  <a:schemeClr val="tx2"/>
                </a:solidFill>
              </a:rPr>
              <a:t>+ subj.&gt;</a:t>
            </a:r>
          </a:p>
          <a:p>
            <a:r>
              <a:rPr lang="fr-FR" dirty="0" smtClean="0">
                <a:solidFill>
                  <a:schemeClr val="tx2"/>
                </a:solidFill>
              </a:rPr>
              <a:t>&lt;</a:t>
            </a:r>
            <a:r>
              <a:rPr lang="fr-FR" b="1" dirty="0" smtClean="0">
                <a:solidFill>
                  <a:schemeClr val="tx2"/>
                </a:solidFill>
              </a:rPr>
              <a:t>avant </a:t>
            </a:r>
            <a:r>
              <a:rPr lang="fr-FR" dirty="0" smtClean="0">
                <a:solidFill>
                  <a:schemeClr val="tx2"/>
                </a:solidFill>
              </a:rPr>
              <a:t>que + ne + subj.&gt;</a:t>
            </a:r>
            <a:endParaRPr lang="fr-FR" dirty="0">
              <a:solidFill>
                <a:schemeClr val="tx2"/>
              </a:solidFill>
            </a:endParaRPr>
          </a:p>
        </p:txBody>
      </p:sp>
    </p:spTree>
    <p:extLst>
      <p:ext uri="{BB962C8B-B14F-4D97-AF65-F5344CB8AC3E}">
        <p14:creationId xmlns:p14="http://schemas.microsoft.com/office/powerpoint/2010/main" val="20547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2050" name="Picture 2" descr="https://docabord.files.wordpress.com/2014/01/im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764704"/>
            <a:ext cx="5336419" cy="35283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a:off x="4211960" y="4509120"/>
            <a:ext cx="3781425" cy="1512168"/>
            <a:chOff x="4211960" y="4509120"/>
            <a:chExt cx="3781425" cy="1512168"/>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509120"/>
              <a:ext cx="37814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211960" y="5374957"/>
              <a:ext cx="2808312" cy="646331"/>
            </a:xfrm>
            <a:prstGeom prst="rect">
              <a:avLst/>
            </a:prstGeom>
            <a:noFill/>
          </p:spPr>
          <p:txBody>
            <a:bodyPr wrap="square" rtlCol="0">
              <a:spAutoFit/>
            </a:bodyPr>
            <a:lstStyle/>
            <a:p>
              <a:r>
                <a:rPr lang="fr-FR" dirty="0" smtClean="0">
                  <a:solidFill>
                    <a:schemeClr val="tx2"/>
                  </a:solidFill>
                </a:rPr>
                <a:t>&lt;n’</a:t>
              </a:r>
              <a:r>
                <a:rPr lang="fr-FR" b="1" dirty="0" smtClean="0">
                  <a:solidFill>
                    <a:schemeClr val="tx2"/>
                  </a:solidFill>
                </a:rPr>
                <a:t>aller</a:t>
              </a:r>
              <a:r>
                <a:rPr lang="fr-FR" dirty="0" smtClean="0">
                  <a:solidFill>
                    <a:schemeClr val="tx2"/>
                  </a:solidFill>
                </a:rPr>
                <a:t> </a:t>
              </a:r>
              <a:r>
                <a:rPr lang="fr-FR" u="sng" dirty="0" smtClean="0">
                  <a:solidFill>
                    <a:schemeClr val="tx2"/>
                  </a:solidFill>
                </a:rPr>
                <a:t>avec</a:t>
              </a:r>
              <a:r>
                <a:rPr lang="fr-FR" dirty="0" smtClean="0">
                  <a:solidFill>
                    <a:schemeClr val="tx2"/>
                  </a:solidFill>
                </a:rPr>
                <a:t> rien&gt;</a:t>
              </a:r>
            </a:p>
            <a:p>
              <a:r>
                <a:rPr lang="fr-FR" dirty="0" smtClean="0">
                  <a:solidFill>
                    <a:schemeClr val="tx2"/>
                  </a:solidFill>
                </a:rPr>
                <a:t>&lt;</a:t>
              </a:r>
              <a:r>
                <a:rPr lang="fr-FR" b="1" dirty="0" smtClean="0">
                  <a:solidFill>
                    <a:schemeClr val="tx2"/>
                  </a:solidFill>
                </a:rPr>
                <a:t>sauver</a:t>
              </a:r>
              <a:r>
                <a:rPr lang="fr-FR" dirty="0" smtClean="0">
                  <a:solidFill>
                    <a:schemeClr val="tx2"/>
                  </a:solidFill>
                </a:rPr>
                <a:t> la </a:t>
              </a:r>
              <a:r>
                <a:rPr lang="fr-FR" b="1" dirty="0" smtClean="0">
                  <a:solidFill>
                    <a:schemeClr val="tx2"/>
                  </a:solidFill>
                </a:rPr>
                <a:t>vie</a:t>
              </a:r>
              <a:r>
                <a:rPr lang="fr-FR" dirty="0" smtClean="0">
                  <a:solidFill>
                    <a:schemeClr val="tx2"/>
                  </a:solidFill>
                </a:rPr>
                <a:t> </a:t>
              </a:r>
              <a:r>
                <a:rPr lang="fr-FR" u="sng" dirty="0" smtClean="0">
                  <a:solidFill>
                    <a:schemeClr val="tx2"/>
                  </a:solidFill>
                </a:rPr>
                <a:t>de</a:t>
              </a:r>
              <a:r>
                <a:rPr lang="fr-FR" dirty="0" smtClean="0">
                  <a:solidFill>
                    <a:schemeClr val="tx2"/>
                  </a:solidFill>
                </a:rPr>
                <a:t> </a:t>
              </a:r>
              <a:r>
                <a:rPr lang="fr-FR" i="1" dirty="0" smtClean="0">
                  <a:solidFill>
                    <a:schemeClr val="tx2"/>
                  </a:solidFill>
                </a:rPr>
                <a:t>qlq</a:t>
              </a:r>
              <a:r>
                <a:rPr lang="fr-FR" dirty="0" smtClean="0">
                  <a:solidFill>
                    <a:schemeClr val="tx2"/>
                  </a:solidFill>
                </a:rPr>
                <a:t>&gt;</a:t>
              </a:r>
              <a:endParaRPr lang="fr-FR" dirty="0">
                <a:solidFill>
                  <a:schemeClr val="tx2"/>
                </a:solidFill>
              </a:endParaRPr>
            </a:p>
          </p:txBody>
        </p:sp>
      </p:grpSp>
    </p:spTree>
    <p:extLst>
      <p:ext uri="{BB962C8B-B14F-4D97-AF65-F5344CB8AC3E}">
        <p14:creationId xmlns:p14="http://schemas.microsoft.com/office/powerpoint/2010/main" val="362966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570128"/>
            <a:ext cx="4464496" cy="1938992"/>
          </a:xfrm>
          <a:prstGeom prst="rect">
            <a:avLst/>
          </a:prstGeom>
        </p:spPr>
        <p:txBody>
          <a:bodyPr wrap="square">
            <a:spAutoFit/>
          </a:bodyPr>
          <a:lstStyle/>
          <a:p>
            <a:pPr marL="514350" indent="-514350">
              <a:buFont typeface="+mj-lt"/>
              <a:buAutoNum type="romanUcPeriod"/>
            </a:pPr>
            <a:r>
              <a:rPr lang="fr-FR" sz="2400" dirty="0" smtClean="0"/>
              <a:t>Awareness</a:t>
            </a:r>
          </a:p>
          <a:p>
            <a:pPr marL="514350" indent="-514350">
              <a:buFont typeface="+mj-lt"/>
              <a:buAutoNum type="romanUcPeriod"/>
            </a:pPr>
            <a:r>
              <a:rPr lang="fr-FR" sz="2400" dirty="0" smtClean="0"/>
              <a:t>Spelling</a:t>
            </a:r>
          </a:p>
          <a:p>
            <a:pPr marL="514350" indent="-514350">
              <a:buFont typeface="+mj-lt"/>
              <a:buAutoNum type="romanUcPeriod"/>
            </a:pPr>
            <a:r>
              <a:rPr lang="fr-FR" sz="2400" dirty="0" smtClean="0"/>
              <a:t>Vocabulary</a:t>
            </a:r>
          </a:p>
          <a:p>
            <a:pPr marL="514350" indent="-514350">
              <a:buFont typeface="+mj-lt"/>
              <a:buAutoNum type="romanUcPeriod"/>
            </a:pPr>
            <a:r>
              <a:rPr lang="fr-FR" sz="2400" b="1" dirty="0" smtClean="0"/>
              <a:t>Syntax</a:t>
            </a:r>
          </a:p>
          <a:p>
            <a:pPr marL="514350" indent="-514350">
              <a:buFont typeface="+mj-lt"/>
              <a:buAutoNum type="romanUcPeriod"/>
            </a:pPr>
            <a:r>
              <a:rPr lang="fr-FR" sz="2400" dirty="0" smtClean="0"/>
              <a:t>Organizing </a:t>
            </a:r>
            <a:r>
              <a:rPr lang="fr-FR" sz="2400" dirty="0"/>
              <a:t>ideas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257993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6" name="Rogner un rectangle à un seul coin 5"/>
          <p:cNvSpPr/>
          <p:nvPr/>
        </p:nvSpPr>
        <p:spPr>
          <a:xfrm>
            <a:off x="2142315" y="2253065"/>
            <a:ext cx="4536505" cy="1530752"/>
          </a:xfrm>
          <a:prstGeom prst="snip1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171494" y="2306489"/>
            <a:ext cx="4572000" cy="1477328"/>
          </a:xfrm>
          <a:prstGeom prst="rect">
            <a:avLst/>
          </a:prstGeom>
        </p:spPr>
        <p:txBody>
          <a:bodyPr>
            <a:spAutoFit/>
          </a:bodyPr>
          <a:lstStyle/>
          <a:p>
            <a:r>
              <a:rPr lang="fr-FR" dirty="0"/>
              <a:t>« </a:t>
            </a:r>
            <a:r>
              <a:rPr lang="fr-FR" i="1" dirty="0"/>
              <a:t>Mais si quelque chose est capable d’establir incontestablement l’Excellence de nostre Langue, c’est sa Construction Directe, qui sera tousjours préférable aux Constructions Renversées des Latins.</a:t>
            </a:r>
            <a:r>
              <a:rPr lang="fr-FR" dirty="0"/>
              <a:t> »</a:t>
            </a:r>
          </a:p>
        </p:txBody>
      </p:sp>
      <p:sp>
        <p:nvSpPr>
          <p:cNvPr id="7" name="Rectangle 6"/>
          <p:cNvSpPr/>
          <p:nvPr/>
        </p:nvSpPr>
        <p:spPr>
          <a:xfrm>
            <a:off x="2142315" y="3783817"/>
            <a:ext cx="2736304" cy="461665"/>
          </a:xfrm>
          <a:prstGeom prst="rect">
            <a:avLst/>
          </a:prstGeom>
        </p:spPr>
        <p:txBody>
          <a:bodyPr wrap="square">
            <a:spAutoFit/>
          </a:bodyPr>
          <a:lstStyle/>
          <a:p>
            <a:r>
              <a:rPr lang="fr-FR" sz="1200" i="1" dirty="0" smtClean="0"/>
              <a:t>De l’excellence de la langue françoise </a:t>
            </a:r>
            <a:endParaRPr lang="fr-FR" sz="1200" i="1" dirty="0"/>
          </a:p>
          <a:p>
            <a:r>
              <a:rPr lang="fr-FR" sz="1200" dirty="0" smtClean="0"/>
              <a:t>François Charpentier, 1683</a:t>
            </a:r>
            <a:endParaRPr lang="fr-FR" sz="1200" dirty="0"/>
          </a:p>
        </p:txBody>
      </p:sp>
    </p:spTree>
    <p:extLst>
      <p:ext uri="{BB962C8B-B14F-4D97-AF65-F5344CB8AC3E}">
        <p14:creationId xmlns:p14="http://schemas.microsoft.com/office/powerpoint/2010/main" val="2321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3" name="Rectangle 2"/>
          <p:cNvSpPr/>
          <p:nvPr/>
        </p:nvSpPr>
        <p:spPr>
          <a:xfrm>
            <a:off x="2843808" y="760636"/>
            <a:ext cx="4572000" cy="2308324"/>
          </a:xfrm>
          <a:prstGeom prst="rect">
            <a:avLst/>
          </a:prstGeom>
        </p:spPr>
        <p:txBody>
          <a:bodyPr>
            <a:spAutoFit/>
          </a:bodyPr>
          <a:lstStyle/>
          <a:p>
            <a:r>
              <a:rPr lang="fr-FR" sz="2400" dirty="0" smtClean="0">
                <a:latin typeface="Old English Text MT" panose="03040902040508030806" pitchFamily="66" charset="0"/>
              </a:rPr>
              <a:t>rosa cameram fumat</a:t>
            </a:r>
            <a:endParaRPr lang="fr-FR" sz="2400" dirty="0">
              <a:latin typeface="Old English Text MT" panose="03040902040508030806" pitchFamily="66" charset="0"/>
            </a:endParaRPr>
          </a:p>
          <a:p>
            <a:r>
              <a:rPr lang="fr-FR" sz="2400" dirty="0">
                <a:latin typeface="Old English Text MT" panose="03040902040508030806" pitchFamily="66" charset="0"/>
              </a:rPr>
              <a:t>c</a:t>
            </a:r>
            <a:r>
              <a:rPr lang="fr-FR" sz="2400" dirty="0" smtClean="0">
                <a:latin typeface="Old English Text MT" panose="03040902040508030806" pitchFamily="66" charset="0"/>
              </a:rPr>
              <a:t>ameram fumat rosa</a:t>
            </a:r>
          </a:p>
          <a:p>
            <a:r>
              <a:rPr lang="fr-FR" sz="2400" dirty="0">
                <a:latin typeface="Old English Text MT" panose="03040902040508030806" pitchFamily="66" charset="0"/>
              </a:rPr>
              <a:t>f</a:t>
            </a:r>
            <a:r>
              <a:rPr lang="fr-FR" sz="2400" dirty="0" smtClean="0">
                <a:latin typeface="Old English Text MT" panose="03040902040508030806" pitchFamily="66" charset="0"/>
              </a:rPr>
              <a:t>umat rosa cameram</a:t>
            </a:r>
          </a:p>
          <a:p>
            <a:r>
              <a:rPr lang="fr-FR" sz="2400" dirty="0">
                <a:latin typeface="Old English Text MT" panose="03040902040508030806" pitchFamily="66" charset="0"/>
              </a:rPr>
              <a:t>f</a:t>
            </a:r>
            <a:r>
              <a:rPr lang="fr-FR" sz="2400" dirty="0" smtClean="0">
                <a:latin typeface="Old English Text MT" panose="03040902040508030806" pitchFamily="66" charset="0"/>
              </a:rPr>
              <a:t>umat </a:t>
            </a:r>
            <a:r>
              <a:rPr lang="fr-FR" sz="2400" dirty="0" smtClean="0">
                <a:latin typeface="Old English Text MT" panose="03040902040508030806" pitchFamily="66" charset="0"/>
                <a:sym typeface="Wingdings" panose="05000000000000000000" pitchFamily="2" charset="2"/>
              </a:rPr>
              <a:t>cameram rosa</a:t>
            </a:r>
            <a:endParaRPr lang="fr-FR" sz="2400" dirty="0" smtClean="0">
              <a:latin typeface="Old English Text MT" panose="03040902040508030806" pitchFamily="66" charset="0"/>
            </a:endParaRPr>
          </a:p>
          <a:p>
            <a:r>
              <a:rPr lang="fr-FR" sz="2400" dirty="0">
                <a:latin typeface="Old English Text MT" panose="03040902040508030806" pitchFamily="66" charset="0"/>
              </a:rPr>
              <a:t>c</a:t>
            </a:r>
            <a:r>
              <a:rPr lang="fr-FR" sz="2400" dirty="0" smtClean="0">
                <a:latin typeface="Old English Text MT" panose="03040902040508030806" pitchFamily="66" charset="0"/>
              </a:rPr>
              <a:t>ameram rosa fumat</a:t>
            </a:r>
          </a:p>
          <a:p>
            <a:r>
              <a:rPr lang="fr-FR" sz="2400" dirty="0">
                <a:latin typeface="Old English Text MT" panose="03040902040508030806" pitchFamily="66" charset="0"/>
              </a:rPr>
              <a:t>r</a:t>
            </a:r>
            <a:r>
              <a:rPr lang="fr-FR" sz="2400" dirty="0" smtClean="0">
                <a:latin typeface="Old English Text MT" panose="03040902040508030806" pitchFamily="66" charset="0"/>
              </a:rPr>
              <a:t>osa fumat cameram</a:t>
            </a:r>
            <a:endParaRPr lang="fr-FR" sz="2400" dirty="0">
              <a:latin typeface="Old English Text MT" panose="03040902040508030806" pitchFamily="66" charset="0"/>
            </a:endParaRPr>
          </a:p>
        </p:txBody>
      </p:sp>
      <p:sp>
        <p:nvSpPr>
          <p:cNvPr id="7" name="Rectangle 6"/>
          <p:cNvSpPr/>
          <p:nvPr/>
        </p:nvSpPr>
        <p:spPr>
          <a:xfrm>
            <a:off x="2880320" y="3615407"/>
            <a:ext cx="4572000" cy="461665"/>
          </a:xfrm>
          <a:prstGeom prst="rect">
            <a:avLst/>
          </a:prstGeom>
        </p:spPr>
        <p:txBody>
          <a:bodyPr>
            <a:spAutoFit/>
          </a:bodyPr>
          <a:lstStyle/>
          <a:p>
            <a:r>
              <a:rPr lang="fr-FR" sz="2400" dirty="0" smtClean="0"/>
              <a:t>La rose parfume la chambre.</a:t>
            </a:r>
            <a:endParaRPr lang="fr-FR" sz="2400" dirty="0"/>
          </a:p>
        </p:txBody>
      </p:sp>
      <p:grpSp>
        <p:nvGrpSpPr>
          <p:cNvPr id="12" name="Groupe 11"/>
          <p:cNvGrpSpPr/>
          <p:nvPr/>
        </p:nvGrpSpPr>
        <p:grpSpPr>
          <a:xfrm>
            <a:off x="2987824" y="4725144"/>
            <a:ext cx="4608512" cy="1099968"/>
            <a:chOff x="2411760" y="4849192"/>
            <a:chExt cx="4608512" cy="1099968"/>
          </a:xfrm>
        </p:grpSpPr>
        <p:cxnSp>
          <p:nvCxnSpPr>
            <p:cNvPr id="10" name="Connecteur droit avec flèche 9"/>
            <p:cNvCxnSpPr/>
            <p:nvPr/>
          </p:nvCxnSpPr>
          <p:spPr>
            <a:xfrm>
              <a:off x="2411760" y="5389192"/>
              <a:ext cx="4608512" cy="0"/>
            </a:xfrm>
            <a:prstGeom prst="straightConnector1">
              <a:avLst/>
            </a:prstGeom>
            <a:ln w="76200">
              <a:headEnd type="oval"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 name="Ellipse 3"/>
            <p:cNvSpPr/>
            <p:nvPr/>
          </p:nvSpPr>
          <p:spPr>
            <a:xfrm>
              <a:off x="2627904" y="4869160"/>
              <a:ext cx="1080000" cy="108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9" name="Ellipse 8"/>
            <p:cNvSpPr/>
            <p:nvPr/>
          </p:nvSpPr>
          <p:spPr>
            <a:xfrm>
              <a:off x="5580112" y="4849192"/>
              <a:ext cx="1080000" cy="108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6" name="Rectangle à coins arrondis 5"/>
            <p:cNvSpPr/>
            <p:nvPr/>
          </p:nvSpPr>
          <p:spPr>
            <a:xfrm>
              <a:off x="3923928" y="4869160"/>
              <a:ext cx="1440000" cy="108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11" name="ZoneTexte 10"/>
            <p:cNvSpPr txBox="1"/>
            <p:nvPr/>
          </p:nvSpPr>
          <p:spPr>
            <a:xfrm>
              <a:off x="2951880" y="4973693"/>
              <a:ext cx="432048" cy="830997"/>
            </a:xfrm>
            <a:prstGeom prst="rect">
              <a:avLst/>
            </a:prstGeom>
            <a:noFill/>
          </p:spPr>
          <p:txBody>
            <a:bodyPr wrap="square" rtlCol="0">
              <a:spAutoFit/>
            </a:bodyPr>
            <a:lstStyle/>
            <a:p>
              <a:pPr algn="ctr"/>
              <a:r>
                <a:rPr lang="fr-FR" sz="4800" dirty="0" smtClean="0">
                  <a:solidFill>
                    <a:schemeClr val="bg1"/>
                  </a:solidFill>
                </a:rPr>
                <a:t>S</a:t>
              </a:r>
              <a:endParaRPr lang="fr-FR" sz="4800" dirty="0">
                <a:solidFill>
                  <a:schemeClr val="bg1"/>
                </a:solidFill>
              </a:endParaRPr>
            </a:p>
          </p:txBody>
        </p:sp>
        <p:sp>
          <p:nvSpPr>
            <p:cNvPr id="14" name="ZoneTexte 13"/>
            <p:cNvSpPr txBox="1"/>
            <p:nvPr/>
          </p:nvSpPr>
          <p:spPr>
            <a:xfrm>
              <a:off x="4427904" y="4993661"/>
              <a:ext cx="432048" cy="830997"/>
            </a:xfrm>
            <a:prstGeom prst="rect">
              <a:avLst/>
            </a:prstGeom>
            <a:noFill/>
          </p:spPr>
          <p:txBody>
            <a:bodyPr wrap="square" rtlCol="0">
              <a:spAutoFit/>
            </a:bodyPr>
            <a:lstStyle/>
            <a:p>
              <a:pPr algn="ctr"/>
              <a:r>
                <a:rPr lang="fr-FR" sz="4800" dirty="0">
                  <a:solidFill>
                    <a:schemeClr val="bg1"/>
                  </a:solidFill>
                </a:rPr>
                <a:t>V</a:t>
              </a:r>
            </a:p>
          </p:txBody>
        </p:sp>
        <p:sp>
          <p:nvSpPr>
            <p:cNvPr id="15" name="ZoneTexte 14"/>
            <p:cNvSpPr txBox="1"/>
            <p:nvPr/>
          </p:nvSpPr>
          <p:spPr>
            <a:xfrm>
              <a:off x="5904088" y="4993661"/>
              <a:ext cx="432048" cy="830997"/>
            </a:xfrm>
            <a:prstGeom prst="rect">
              <a:avLst/>
            </a:prstGeom>
            <a:noFill/>
          </p:spPr>
          <p:txBody>
            <a:bodyPr wrap="square" rtlCol="0">
              <a:spAutoFit/>
            </a:bodyPr>
            <a:lstStyle/>
            <a:p>
              <a:pPr algn="ctr"/>
              <a:r>
                <a:rPr lang="fr-FR" sz="4800" dirty="0">
                  <a:solidFill>
                    <a:schemeClr val="bg1"/>
                  </a:solidFill>
                </a:rPr>
                <a:t>O</a:t>
              </a:r>
            </a:p>
          </p:txBody>
        </p:sp>
      </p:grpSp>
      <p:pic>
        <p:nvPicPr>
          <p:cNvPr id="1026" name="Picture 2" descr="http://orafleur.com/138-big_default/vase-soliflore-de-rose.jpg"/>
          <p:cNvPicPr>
            <a:picLocks noChangeAspect="1" noChangeArrowheads="1"/>
          </p:cNvPicPr>
          <p:nvPr/>
        </p:nvPicPr>
        <p:blipFill rotWithShape="1">
          <a:blip r:embed="rId4">
            <a:extLst>
              <a:ext uri="{28A0092B-C50C-407E-A947-70E740481C1C}">
                <a14:useLocalDpi xmlns:a14="http://schemas.microsoft.com/office/drawing/2010/main" val="0"/>
              </a:ext>
            </a:extLst>
          </a:blip>
          <a:srcRect l="29030" r="29656"/>
          <a:stretch/>
        </p:blipFill>
        <p:spPr bwMode="auto">
          <a:xfrm>
            <a:off x="176679" y="199603"/>
            <a:ext cx="2235201" cy="6181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7210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96552" y="2420888"/>
            <a:ext cx="8496944" cy="3240360"/>
          </a:xfrm>
          <a:prstGeom prst="ellipse">
            <a:avLst/>
          </a:prstGeom>
          <a:gradFill flip="none" rotWithShape="1">
            <a:gsLst>
              <a:gs pos="71000">
                <a:schemeClr val="accent1">
                  <a:tint val="66000"/>
                  <a:satMod val="160000"/>
                </a:schemeClr>
              </a:gs>
              <a:gs pos="19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p:cNvGrpSpPr/>
          <p:nvPr/>
        </p:nvGrpSpPr>
        <p:grpSpPr>
          <a:xfrm>
            <a:off x="6877443" y="5332256"/>
            <a:ext cx="1871021" cy="369332"/>
            <a:chOff x="6877443" y="5332256"/>
            <a:chExt cx="1871021" cy="369332"/>
          </a:xfrm>
        </p:grpSpPr>
        <p:sp>
          <p:nvSpPr>
            <p:cNvPr id="33" name="Rectangle 32"/>
            <p:cNvSpPr/>
            <p:nvPr/>
          </p:nvSpPr>
          <p:spPr>
            <a:xfrm>
              <a:off x="6877443" y="5357656"/>
              <a:ext cx="1824406" cy="343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7" name="Rectangle 26"/>
            <p:cNvSpPr/>
            <p:nvPr/>
          </p:nvSpPr>
          <p:spPr>
            <a:xfrm>
              <a:off x="6931429" y="5332256"/>
              <a:ext cx="1817035" cy="369332"/>
            </a:xfrm>
            <a:prstGeom prst="rect">
              <a:avLst/>
            </a:prstGeom>
          </p:spPr>
          <p:txBody>
            <a:bodyPr wrap="square">
              <a:spAutoFit/>
            </a:bodyPr>
            <a:lstStyle/>
            <a:p>
              <a:r>
                <a:rPr lang="fr-FR" dirty="0"/>
                <a:t>s</a:t>
              </a:r>
              <a:r>
                <a:rPr lang="fr-FR" dirty="0" smtClean="0"/>
                <a:t>a </a:t>
              </a:r>
              <a:r>
                <a:rPr lang="fr-FR" b="1" dirty="0" smtClean="0"/>
                <a:t>souveraineté</a:t>
              </a:r>
              <a:endParaRPr lang="fr-FR" b="1" dirty="0"/>
            </a:p>
          </p:txBody>
        </p:sp>
      </p:grpSp>
      <p:grpSp>
        <p:nvGrpSpPr>
          <p:cNvPr id="44" name="Groupe 43"/>
          <p:cNvGrpSpPr/>
          <p:nvPr/>
        </p:nvGrpSpPr>
        <p:grpSpPr>
          <a:xfrm>
            <a:off x="5292080" y="4585148"/>
            <a:ext cx="2999860" cy="369334"/>
            <a:chOff x="5292080" y="4585148"/>
            <a:chExt cx="2999860" cy="369334"/>
          </a:xfrm>
        </p:grpSpPr>
        <p:sp>
          <p:nvSpPr>
            <p:cNvPr id="31" name="Rectangle 30"/>
            <p:cNvSpPr/>
            <p:nvPr/>
          </p:nvSpPr>
          <p:spPr>
            <a:xfrm>
              <a:off x="5292080" y="4585148"/>
              <a:ext cx="2999860" cy="343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4" name="Rectangle 23"/>
            <p:cNvSpPr/>
            <p:nvPr/>
          </p:nvSpPr>
          <p:spPr>
            <a:xfrm>
              <a:off x="5292080" y="4585150"/>
              <a:ext cx="2999860" cy="369332"/>
            </a:xfrm>
            <a:prstGeom prst="rect">
              <a:avLst/>
            </a:prstGeom>
          </p:spPr>
          <p:txBody>
            <a:bodyPr wrap="none">
              <a:spAutoFit/>
            </a:bodyPr>
            <a:lstStyle/>
            <a:p>
              <a:r>
                <a:rPr lang="fr-FR" dirty="0"/>
                <a:t>une </a:t>
              </a:r>
              <a:r>
                <a:rPr lang="fr-FR" b="1" dirty="0"/>
                <a:t>autorité</a:t>
              </a:r>
              <a:r>
                <a:rPr lang="fr-FR" dirty="0"/>
                <a:t> étatique légitime</a:t>
              </a:r>
            </a:p>
          </p:txBody>
        </p:sp>
      </p:grpSp>
      <p:grpSp>
        <p:nvGrpSpPr>
          <p:cNvPr id="48" name="Groupe 47"/>
          <p:cNvGrpSpPr/>
          <p:nvPr/>
        </p:nvGrpSpPr>
        <p:grpSpPr>
          <a:xfrm>
            <a:off x="431456" y="2996952"/>
            <a:ext cx="1944300" cy="1169551"/>
            <a:chOff x="431456" y="2996952"/>
            <a:chExt cx="1944300" cy="1169551"/>
          </a:xfrm>
        </p:grpSpPr>
        <p:sp>
          <p:nvSpPr>
            <p:cNvPr id="37" name="Rectangle 36"/>
            <p:cNvSpPr/>
            <p:nvPr/>
          </p:nvSpPr>
          <p:spPr>
            <a:xfrm>
              <a:off x="431456" y="2996952"/>
              <a:ext cx="1915713" cy="1144151"/>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r="100000" b="100000"/>
              </a:path>
              <a:tileRect l="-100000" t="-100000"/>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9" name="Rectangle 28"/>
            <p:cNvSpPr/>
            <p:nvPr/>
          </p:nvSpPr>
          <p:spPr>
            <a:xfrm>
              <a:off x="431457" y="2996952"/>
              <a:ext cx="1944299" cy="1169551"/>
            </a:xfrm>
            <a:prstGeom prst="rect">
              <a:avLst/>
            </a:prstGeom>
          </p:spPr>
          <p:txBody>
            <a:bodyPr wrap="square">
              <a:spAutoFit/>
            </a:bodyPr>
            <a:lstStyle/>
            <a:p>
              <a:r>
                <a:rPr lang="fr-FR" sz="1400" dirty="0" smtClean="0"/>
                <a:t>composante essentielle</a:t>
              </a:r>
            </a:p>
            <a:p>
              <a:r>
                <a:rPr lang="fr-FR" sz="1400" u="sng" dirty="0" smtClean="0"/>
                <a:t>de</a:t>
              </a:r>
              <a:r>
                <a:rPr lang="fr-FR" sz="1400" dirty="0" smtClean="0"/>
                <a:t> </a:t>
              </a:r>
              <a:r>
                <a:rPr lang="fr-FR" sz="1400" dirty="0"/>
                <a:t>la </a:t>
              </a:r>
              <a:r>
                <a:rPr lang="fr-FR" sz="1400" dirty="0" smtClean="0"/>
                <a:t>prévention</a:t>
              </a:r>
            </a:p>
            <a:p>
              <a:r>
                <a:rPr lang="fr-FR" sz="1400" u="sng" dirty="0"/>
                <a:t>e</a:t>
              </a:r>
              <a:r>
                <a:rPr lang="fr-FR" sz="1400" u="sng" dirty="0" smtClean="0"/>
                <a:t>t</a:t>
              </a:r>
            </a:p>
            <a:p>
              <a:r>
                <a:rPr lang="fr-FR" sz="1400" u="sng" dirty="0" smtClean="0"/>
                <a:t>de</a:t>
              </a:r>
              <a:r>
                <a:rPr lang="fr-FR" sz="1400" dirty="0" smtClean="0"/>
                <a:t> </a:t>
              </a:r>
              <a:r>
                <a:rPr lang="fr-FR" sz="1400" dirty="0"/>
                <a:t>la </a:t>
              </a:r>
              <a:r>
                <a:rPr lang="fr-FR" sz="1400" dirty="0" smtClean="0"/>
                <a:t>résolution</a:t>
              </a:r>
            </a:p>
            <a:p>
              <a:r>
                <a:rPr lang="fr-FR" sz="1400" u="sng" dirty="0" smtClean="0"/>
                <a:t>des</a:t>
              </a:r>
              <a:r>
                <a:rPr lang="fr-FR" sz="1400" dirty="0" smtClean="0"/>
                <a:t> </a:t>
              </a:r>
              <a:r>
                <a:rPr lang="fr-FR" sz="1400" dirty="0"/>
                <a:t>crises</a:t>
              </a:r>
            </a:p>
          </p:txBody>
        </p:sp>
      </p:grpSp>
      <p:grpSp>
        <p:nvGrpSpPr>
          <p:cNvPr id="42" name="Groupe 41"/>
          <p:cNvGrpSpPr/>
          <p:nvPr/>
        </p:nvGrpSpPr>
        <p:grpSpPr>
          <a:xfrm>
            <a:off x="1835696" y="3981837"/>
            <a:ext cx="1728192" cy="651709"/>
            <a:chOff x="1835696" y="3981837"/>
            <a:chExt cx="1728192" cy="651709"/>
          </a:xfrm>
        </p:grpSpPr>
        <p:grpSp>
          <p:nvGrpSpPr>
            <p:cNvPr id="41" name="Groupe 40"/>
            <p:cNvGrpSpPr/>
            <p:nvPr/>
          </p:nvGrpSpPr>
          <p:grpSpPr>
            <a:xfrm>
              <a:off x="1835696" y="3981837"/>
              <a:ext cx="1728192" cy="651709"/>
              <a:chOff x="1835696" y="3981837"/>
              <a:chExt cx="1728192" cy="651709"/>
            </a:xfrm>
          </p:grpSpPr>
          <p:sp>
            <p:nvSpPr>
              <p:cNvPr id="19" name="Rectangle 18"/>
              <p:cNvSpPr/>
              <p:nvPr/>
            </p:nvSpPr>
            <p:spPr>
              <a:xfrm>
                <a:off x="1835696" y="3981837"/>
                <a:ext cx="1728192" cy="651709"/>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r="100000" b="100000"/>
                </a:path>
                <a:tileRect l="-100000" t="-100000"/>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3" name="Rectangle 12"/>
              <p:cNvSpPr/>
              <p:nvPr/>
            </p:nvSpPr>
            <p:spPr>
              <a:xfrm>
                <a:off x="1907704" y="4141103"/>
                <a:ext cx="1431867" cy="307777"/>
              </a:xfrm>
              <a:prstGeom prst="rect">
                <a:avLst/>
              </a:prstGeom>
            </p:spPr>
            <p:txBody>
              <a:bodyPr wrap="none">
                <a:spAutoFit/>
              </a:bodyPr>
              <a:lstStyle/>
              <a:p>
                <a:r>
                  <a:rPr lang="fr-FR" sz="1400" u="sng" dirty="0"/>
                  <a:t>de</a:t>
                </a:r>
                <a:r>
                  <a:rPr lang="fr-FR" sz="1400" dirty="0"/>
                  <a:t> consolidation </a:t>
                </a:r>
              </a:p>
            </p:txBody>
          </p:sp>
        </p:grpSp>
        <p:sp>
          <p:nvSpPr>
            <p:cNvPr id="17" name="Rectangle 16"/>
            <p:cNvSpPr/>
            <p:nvPr/>
          </p:nvSpPr>
          <p:spPr>
            <a:xfrm>
              <a:off x="1907787" y="4325769"/>
              <a:ext cx="878767" cy="307777"/>
            </a:xfrm>
            <a:prstGeom prst="rect">
              <a:avLst/>
            </a:prstGeom>
          </p:spPr>
          <p:txBody>
            <a:bodyPr wrap="none">
              <a:spAutoFit/>
            </a:bodyPr>
            <a:lstStyle/>
            <a:p>
              <a:r>
                <a:rPr lang="fr-FR" sz="1400" u="sng" dirty="0"/>
                <a:t>de</a:t>
              </a:r>
              <a:r>
                <a:rPr lang="fr-FR" sz="1400" dirty="0"/>
                <a:t> la paix</a:t>
              </a:r>
            </a:p>
          </p:txBody>
        </p:sp>
      </p:grpSp>
      <p:sp>
        <p:nvSpPr>
          <p:cNvPr id="16" name="Rogner un rectangle à un seul coin 15"/>
          <p:cNvSpPr/>
          <p:nvPr/>
        </p:nvSpPr>
        <p:spPr>
          <a:xfrm>
            <a:off x="323528" y="332655"/>
            <a:ext cx="4824536" cy="2031325"/>
          </a:xfrm>
          <a:prstGeom prst="snip1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5" name="Rectangle 4"/>
          <p:cNvSpPr/>
          <p:nvPr/>
        </p:nvSpPr>
        <p:spPr>
          <a:xfrm>
            <a:off x="323528" y="332656"/>
            <a:ext cx="4572000" cy="2031325"/>
          </a:xfrm>
          <a:prstGeom prst="rect">
            <a:avLst/>
          </a:prstGeom>
        </p:spPr>
        <p:txBody>
          <a:bodyPr>
            <a:spAutoFit/>
          </a:bodyPr>
          <a:lstStyle/>
          <a:p>
            <a:r>
              <a:rPr lang="fr-FR" dirty="0"/>
              <a:t>Composante essentielle de la prévention et de la résolution des crises dans</a:t>
            </a:r>
          </a:p>
          <a:p>
            <a:r>
              <a:rPr lang="fr-FR" dirty="0"/>
              <a:t>la durée, la stratégie de consolidation de la paix répond d’abord à l’objectif</a:t>
            </a:r>
          </a:p>
          <a:p>
            <a:r>
              <a:rPr lang="fr-FR" dirty="0"/>
              <a:t>politique de consolider une autorité étatique légitime en mesure d’exercer sa</a:t>
            </a:r>
          </a:p>
          <a:p>
            <a:r>
              <a:rPr lang="fr-FR" dirty="0"/>
              <a:t>souveraineté sur un territoire. </a:t>
            </a:r>
          </a:p>
        </p:txBody>
      </p:sp>
      <p:grpSp>
        <p:nvGrpSpPr>
          <p:cNvPr id="36" name="Groupe 35"/>
          <p:cNvGrpSpPr/>
          <p:nvPr/>
        </p:nvGrpSpPr>
        <p:grpSpPr>
          <a:xfrm>
            <a:off x="1717081" y="3797171"/>
            <a:ext cx="1469057" cy="369332"/>
            <a:chOff x="1717081" y="3797171"/>
            <a:chExt cx="1469057" cy="369332"/>
          </a:xfrm>
        </p:grpSpPr>
        <p:sp>
          <p:nvSpPr>
            <p:cNvPr id="18" name="Rectangle 17"/>
            <p:cNvSpPr/>
            <p:nvPr/>
          </p:nvSpPr>
          <p:spPr>
            <a:xfrm>
              <a:off x="1717081" y="3797171"/>
              <a:ext cx="1414759" cy="343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Rectangle 7"/>
            <p:cNvSpPr/>
            <p:nvPr/>
          </p:nvSpPr>
          <p:spPr>
            <a:xfrm>
              <a:off x="1717081" y="3797171"/>
              <a:ext cx="1469057" cy="369332"/>
            </a:xfrm>
            <a:prstGeom prst="rect">
              <a:avLst/>
            </a:prstGeom>
          </p:spPr>
          <p:txBody>
            <a:bodyPr wrap="none">
              <a:spAutoFit/>
            </a:bodyPr>
            <a:lstStyle/>
            <a:p>
              <a:r>
                <a:rPr lang="fr-FR" dirty="0" smtClean="0"/>
                <a:t>la</a:t>
              </a:r>
              <a:r>
                <a:rPr lang="fr-FR" b="1" dirty="0" smtClean="0"/>
                <a:t> STRATÉGIE </a:t>
              </a:r>
              <a:endParaRPr lang="fr-FR" b="1" dirty="0"/>
            </a:p>
          </p:txBody>
        </p:sp>
      </p:grpSp>
      <p:grpSp>
        <p:nvGrpSpPr>
          <p:cNvPr id="34" name="Groupe 33"/>
          <p:cNvGrpSpPr/>
          <p:nvPr/>
        </p:nvGrpSpPr>
        <p:grpSpPr>
          <a:xfrm>
            <a:off x="3275856" y="3761704"/>
            <a:ext cx="1152346" cy="404799"/>
            <a:chOff x="3275856" y="3761704"/>
            <a:chExt cx="1152346" cy="404799"/>
          </a:xfrm>
        </p:grpSpPr>
        <p:sp>
          <p:nvSpPr>
            <p:cNvPr id="21" name="Ellipse 20"/>
            <p:cNvSpPr/>
            <p:nvPr/>
          </p:nvSpPr>
          <p:spPr>
            <a:xfrm>
              <a:off x="3275856" y="3761704"/>
              <a:ext cx="1152346" cy="40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0" name="Rectangle 19"/>
            <p:cNvSpPr/>
            <p:nvPr/>
          </p:nvSpPr>
          <p:spPr>
            <a:xfrm>
              <a:off x="3356331" y="3778638"/>
              <a:ext cx="1003801" cy="369332"/>
            </a:xfrm>
            <a:prstGeom prst="rect">
              <a:avLst/>
            </a:prstGeom>
          </p:spPr>
          <p:txBody>
            <a:bodyPr wrap="none">
              <a:spAutoFit/>
            </a:bodyPr>
            <a:lstStyle/>
            <a:p>
              <a:r>
                <a:rPr lang="fr-FR" b="1" dirty="0" smtClean="0"/>
                <a:t>RÉPOND</a:t>
              </a:r>
              <a:endParaRPr lang="fr-FR" b="1" dirty="0"/>
            </a:p>
          </p:txBody>
        </p:sp>
      </p:grpSp>
      <p:grpSp>
        <p:nvGrpSpPr>
          <p:cNvPr id="40" name="Groupe 39"/>
          <p:cNvGrpSpPr/>
          <p:nvPr/>
        </p:nvGrpSpPr>
        <p:grpSpPr>
          <a:xfrm>
            <a:off x="4499992" y="3776004"/>
            <a:ext cx="2431437" cy="369332"/>
            <a:chOff x="4499992" y="3776004"/>
            <a:chExt cx="2431437" cy="369332"/>
          </a:xfrm>
        </p:grpSpPr>
        <p:sp>
          <p:nvSpPr>
            <p:cNvPr id="25" name="Rectangle 24"/>
            <p:cNvSpPr/>
            <p:nvPr/>
          </p:nvSpPr>
          <p:spPr>
            <a:xfrm>
              <a:off x="4499992" y="3788703"/>
              <a:ext cx="2402584" cy="343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2" name="Rectangle 21"/>
            <p:cNvSpPr/>
            <p:nvPr/>
          </p:nvSpPr>
          <p:spPr>
            <a:xfrm>
              <a:off x="4499992" y="3776004"/>
              <a:ext cx="2431437" cy="369332"/>
            </a:xfrm>
            <a:prstGeom prst="rect">
              <a:avLst/>
            </a:prstGeom>
          </p:spPr>
          <p:txBody>
            <a:bodyPr wrap="square">
              <a:spAutoFit/>
            </a:bodyPr>
            <a:lstStyle/>
            <a:p>
              <a:r>
                <a:rPr lang="fr-FR" u="sng" dirty="0"/>
                <a:t>à</a:t>
              </a:r>
              <a:r>
                <a:rPr lang="fr-FR" b="1" dirty="0"/>
                <a:t> </a:t>
              </a:r>
              <a:r>
                <a:rPr lang="fr-FR" dirty="0" smtClean="0"/>
                <a:t>l’</a:t>
              </a:r>
              <a:r>
                <a:rPr lang="fr-FR" b="1" dirty="0" smtClean="0"/>
                <a:t>OBJECTIF POLITIQUE</a:t>
              </a:r>
              <a:endParaRPr lang="fr-FR" b="1" dirty="0"/>
            </a:p>
          </p:txBody>
        </p:sp>
      </p:grpSp>
      <p:grpSp>
        <p:nvGrpSpPr>
          <p:cNvPr id="43" name="Groupe 42"/>
          <p:cNvGrpSpPr/>
          <p:nvPr/>
        </p:nvGrpSpPr>
        <p:grpSpPr>
          <a:xfrm>
            <a:off x="4499992" y="4251336"/>
            <a:ext cx="1608328" cy="404799"/>
            <a:chOff x="4499992" y="4251336"/>
            <a:chExt cx="1608328" cy="404799"/>
          </a:xfrm>
        </p:grpSpPr>
        <p:sp>
          <p:nvSpPr>
            <p:cNvPr id="30" name="Ellipse 29"/>
            <p:cNvSpPr/>
            <p:nvPr/>
          </p:nvSpPr>
          <p:spPr>
            <a:xfrm>
              <a:off x="4499992" y="4251336"/>
              <a:ext cx="1584176" cy="40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3" name="Rectangle 22"/>
            <p:cNvSpPr/>
            <p:nvPr/>
          </p:nvSpPr>
          <p:spPr>
            <a:xfrm>
              <a:off x="4644008" y="4257348"/>
              <a:ext cx="1464312" cy="369332"/>
            </a:xfrm>
            <a:prstGeom prst="rect">
              <a:avLst/>
            </a:prstGeom>
          </p:spPr>
          <p:txBody>
            <a:bodyPr wrap="none">
              <a:spAutoFit/>
            </a:bodyPr>
            <a:lstStyle/>
            <a:p>
              <a:r>
                <a:rPr lang="fr-FR" u="sng" dirty="0"/>
                <a:t>de</a:t>
              </a:r>
              <a:r>
                <a:rPr lang="fr-FR" dirty="0"/>
                <a:t> </a:t>
              </a:r>
              <a:r>
                <a:rPr lang="fr-FR" b="1" dirty="0"/>
                <a:t>consolider</a:t>
              </a:r>
            </a:p>
          </p:txBody>
        </p:sp>
      </p:grpSp>
      <p:grpSp>
        <p:nvGrpSpPr>
          <p:cNvPr id="45" name="Groupe 44"/>
          <p:cNvGrpSpPr/>
          <p:nvPr/>
        </p:nvGrpSpPr>
        <p:grpSpPr>
          <a:xfrm>
            <a:off x="5580112" y="5026490"/>
            <a:ext cx="2377721" cy="404799"/>
            <a:chOff x="5580112" y="5026490"/>
            <a:chExt cx="2377721" cy="404799"/>
          </a:xfrm>
        </p:grpSpPr>
        <p:sp>
          <p:nvSpPr>
            <p:cNvPr id="32" name="Ellipse 31"/>
            <p:cNvSpPr/>
            <p:nvPr/>
          </p:nvSpPr>
          <p:spPr>
            <a:xfrm>
              <a:off x="5580112" y="5026490"/>
              <a:ext cx="2371787" cy="40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6" name="Rectangle 25"/>
            <p:cNvSpPr/>
            <p:nvPr/>
          </p:nvSpPr>
          <p:spPr>
            <a:xfrm>
              <a:off x="5847319" y="5044224"/>
              <a:ext cx="2110514" cy="369332"/>
            </a:xfrm>
            <a:prstGeom prst="rect">
              <a:avLst/>
            </a:prstGeom>
          </p:spPr>
          <p:txBody>
            <a:bodyPr wrap="none">
              <a:spAutoFit/>
            </a:bodyPr>
            <a:lstStyle/>
            <a:p>
              <a:r>
                <a:rPr lang="fr-FR" u="sng" dirty="0"/>
                <a:t>en mesure d’</a:t>
              </a:r>
              <a:r>
                <a:rPr lang="fr-FR" b="1" dirty="0"/>
                <a:t>exercer</a:t>
              </a:r>
            </a:p>
          </p:txBody>
        </p:sp>
      </p:grpSp>
      <p:grpSp>
        <p:nvGrpSpPr>
          <p:cNvPr id="47" name="Groupe 46"/>
          <p:cNvGrpSpPr/>
          <p:nvPr/>
        </p:nvGrpSpPr>
        <p:grpSpPr>
          <a:xfrm>
            <a:off x="6877443" y="5746570"/>
            <a:ext cx="1342722" cy="327522"/>
            <a:chOff x="6877443" y="5746570"/>
            <a:chExt cx="1342722" cy="327522"/>
          </a:xfrm>
        </p:grpSpPr>
        <p:sp>
          <p:nvSpPr>
            <p:cNvPr id="35" name="Rectangle 34"/>
            <p:cNvSpPr/>
            <p:nvPr/>
          </p:nvSpPr>
          <p:spPr>
            <a:xfrm>
              <a:off x="6877443" y="5766315"/>
              <a:ext cx="1342722" cy="3077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8" name="Rectangle 27"/>
            <p:cNvSpPr/>
            <p:nvPr/>
          </p:nvSpPr>
          <p:spPr>
            <a:xfrm>
              <a:off x="6877746" y="5746570"/>
              <a:ext cx="1342419" cy="307777"/>
            </a:xfrm>
            <a:prstGeom prst="rect">
              <a:avLst/>
            </a:prstGeom>
          </p:spPr>
          <p:txBody>
            <a:bodyPr wrap="none">
              <a:spAutoFit/>
            </a:bodyPr>
            <a:lstStyle/>
            <a:p>
              <a:r>
                <a:rPr lang="fr-FR" sz="1400" u="sng" dirty="0"/>
                <a:t>sur</a:t>
              </a:r>
              <a:r>
                <a:rPr lang="fr-FR" sz="1400" dirty="0"/>
                <a:t> un territoire</a:t>
              </a:r>
            </a:p>
          </p:txBody>
        </p:sp>
      </p:grpSp>
      <p:grpSp>
        <p:nvGrpSpPr>
          <p:cNvPr id="49" name="Groupe 48"/>
          <p:cNvGrpSpPr/>
          <p:nvPr/>
        </p:nvGrpSpPr>
        <p:grpSpPr>
          <a:xfrm>
            <a:off x="431153" y="4208175"/>
            <a:ext cx="1260527" cy="307777"/>
            <a:chOff x="431153" y="4208175"/>
            <a:chExt cx="1260527" cy="307777"/>
          </a:xfrm>
        </p:grpSpPr>
        <p:sp>
          <p:nvSpPr>
            <p:cNvPr id="38" name="Rectangle 37"/>
            <p:cNvSpPr/>
            <p:nvPr/>
          </p:nvSpPr>
          <p:spPr>
            <a:xfrm>
              <a:off x="431153" y="4208175"/>
              <a:ext cx="1260527" cy="3077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9" name="Rectangle 38"/>
            <p:cNvSpPr/>
            <p:nvPr/>
          </p:nvSpPr>
          <p:spPr>
            <a:xfrm>
              <a:off x="467544" y="4208175"/>
              <a:ext cx="1168140" cy="307777"/>
            </a:xfrm>
            <a:prstGeom prst="rect">
              <a:avLst/>
            </a:prstGeom>
          </p:spPr>
          <p:txBody>
            <a:bodyPr wrap="none">
              <a:spAutoFit/>
            </a:bodyPr>
            <a:lstStyle/>
            <a:p>
              <a:r>
                <a:rPr lang="fr-FR" sz="1400" u="sng" dirty="0"/>
                <a:t>d</a:t>
              </a:r>
              <a:r>
                <a:rPr lang="fr-FR" sz="1400" u="sng" dirty="0" smtClean="0"/>
                <a:t>ans</a:t>
              </a:r>
              <a:r>
                <a:rPr lang="fr-FR" sz="1400" dirty="0" smtClean="0"/>
                <a:t> la durée</a:t>
              </a:r>
              <a:endParaRPr lang="fr-FR" sz="1400" dirty="0"/>
            </a:p>
          </p:txBody>
        </p:sp>
      </p:grpSp>
    </p:spTree>
    <p:extLst>
      <p:ext uri="{BB962C8B-B14F-4D97-AF65-F5344CB8AC3E}">
        <p14:creationId xmlns:p14="http://schemas.microsoft.com/office/powerpoint/2010/main" val="199725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par>
                                <p:cTn id="67" presetID="6" presetClass="entr" presetSubtype="32"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circle(out)">
                                      <p:cBhvr>
                                        <p:cTn id="6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27" name="Rogner un rectangle à un seul coin 26"/>
          <p:cNvSpPr/>
          <p:nvPr/>
        </p:nvSpPr>
        <p:spPr>
          <a:xfrm>
            <a:off x="2195736" y="2132856"/>
            <a:ext cx="4536505" cy="2520280"/>
          </a:xfrm>
          <a:prstGeom prst="snip1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285999" y="2420888"/>
            <a:ext cx="4446241" cy="2031325"/>
          </a:xfrm>
          <a:prstGeom prst="rect">
            <a:avLst/>
          </a:prstGeom>
        </p:spPr>
        <p:txBody>
          <a:bodyPr wrap="square">
            <a:spAutoFit/>
          </a:bodyPr>
          <a:lstStyle/>
          <a:p>
            <a:r>
              <a:rPr lang="fr-FR" dirty="0"/>
              <a:t>« L’apprentissage de l’écrit </a:t>
            </a:r>
            <a:r>
              <a:rPr lang="fr-FR" dirty="0" smtClean="0"/>
              <a:t>est </a:t>
            </a:r>
            <a:r>
              <a:rPr lang="fr-FR" dirty="0"/>
              <a:t>la source d’une amélioration considérable de la langue orale. On estime qu’un lettré tire 80% de son bagage linguistique, lexical et </a:t>
            </a:r>
            <a:r>
              <a:rPr lang="fr-FR" dirty="0" smtClean="0"/>
              <a:t>syntaxique </a:t>
            </a:r>
            <a:r>
              <a:rPr lang="fr-FR" dirty="0"/>
              <a:t>de sa fréquentation de l’écrit. La langue orale est </a:t>
            </a:r>
            <a:r>
              <a:rPr lang="fr-FR" dirty="0" smtClean="0"/>
              <a:t>davantage </a:t>
            </a:r>
            <a:r>
              <a:rPr lang="fr-FR" dirty="0"/>
              <a:t>le résultat de l’écrit que sa condition. »</a:t>
            </a:r>
          </a:p>
        </p:txBody>
      </p:sp>
      <p:sp>
        <p:nvSpPr>
          <p:cNvPr id="28" name="Rectangle 27"/>
          <p:cNvSpPr/>
          <p:nvPr/>
        </p:nvSpPr>
        <p:spPr>
          <a:xfrm>
            <a:off x="2195736" y="4653811"/>
            <a:ext cx="2736304" cy="646331"/>
          </a:xfrm>
          <a:prstGeom prst="rect">
            <a:avLst/>
          </a:prstGeom>
        </p:spPr>
        <p:txBody>
          <a:bodyPr wrap="square">
            <a:spAutoFit/>
          </a:bodyPr>
          <a:lstStyle/>
          <a:p>
            <a:r>
              <a:rPr lang="fr-FR" sz="1200" i="1" dirty="0"/>
              <a:t>Les difficultés de l’apprentissage de l’écrit</a:t>
            </a:r>
          </a:p>
          <a:p>
            <a:r>
              <a:rPr lang="fr-FR" sz="1200" i="1" dirty="0"/>
              <a:t>pour des personnes en situation </a:t>
            </a:r>
            <a:r>
              <a:rPr lang="fr-FR" sz="1200" i="1" dirty="0" smtClean="0"/>
              <a:t>précaire </a:t>
            </a:r>
            <a:endParaRPr lang="fr-FR" sz="1200" i="1" dirty="0"/>
          </a:p>
          <a:p>
            <a:r>
              <a:rPr lang="fr-FR" sz="1200" dirty="0" smtClean="0"/>
              <a:t>Daniel </a:t>
            </a:r>
            <a:r>
              <a:rPr lang="fr-FR" sz="1200" dirty="0" err="1" smtClean="0"/>
              <a:t>Calin</a:t>
            </a:r>
            <a:r>
              <a:rPr lang="fr-FR" sz="1200" dirty="0" smtClean="0"/>
              <a:t>, 1999</a:t>
            </a:r>
            <a:endParaRPr lang="fr-FR" sz="1200" dirty="0"/>
          </a:p>
        </p:txBody>
      </p:sp>
    </p:spTree>
    <p:extLst>
      <p:ext uri="{BB962C8B-B14F-4D97-AF65-F5344CB8AC3E}">
        <p14:creationId xmlns:p14="http://schemas.microsoft.com/office/powerpoint/2010/main" val="383111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717" y="972539"/>
            <a:ext cx="2952328" cy="166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au 3"/>
          <p:cNvGraphicFramePr>
            <a:graphicFrameLocks noGrp="1"/>
          </p:cNvGraphicFramePr>
          <p:nvPr>
            <p:extLst>
              <p:ext uri="{D42A27DB-BD31-4B8C-83A1-F6EECF244321}">
                <p14:modId xmlns:p14="http://schemas.microsoft.com/office/powerpoint/2010/main" val="2057151805"/>
              </p:ext>
            </p:extLst>
          </p:nvPr>
        </p:nvGraphicFramePr>
        <p:xfrm>
          <a:off x="395537" y="933792"/>
          <a:ext cx="6192687" cy="5303520"/>
        </p:xfrm>
        <a:graphic>
          <a:graphicData uri="http://schemas.openxmlformats.org/drawingml/2006/table">
            <a:tbl>
              <a:tblPr firstRow="1" bandRow="1">
                <a:tableStyleId>{5940675A-B579-460E-94D1-54222C63F5DA}</a:tableStyleId>
              </a:tblPr>
              <a:tblGrid>
                <a:gridCol w="1296143"/>
                <a:gridCol w="4896544"/>
              </a:tblGrid>
              <a:tr h="370840">
                <a:tc>
                  <a:txBody>
                    <a:bodyPr/>
                    <a:lstStyle/>
                    <a:p>
                      <a:pPr algn="ctr"/>
                      <a:endParaRPr lang="fr-FR" dirty="0" smtClean="0"/>
                    </a:p>
                    <a:p>
                      <a:pPr algn="ctr"/>
                      <a:endParaRPr lang="fr-FR" dirty="0" smtClean="0"/>
                    </a:p>
                    <a:p>
                      <a:pPr algn="ctr"/>
                      <a:r>
                        <a:rPr lang="fr-FR" dirty="0" smtClean="0"/>
                        <a:t>IDEA</a:t>
                      </a:r>
                    </a:p>
                    <a:p>
                      <a:pPr algn="ctr"/>
                      <a:endParaRPr lang="fr-FR" dirty="0" smtClean="0"/>
                    </a:p>
                    <a:p>
                      <a:pPr algn="ctr"/>
                      <a:endParaRPr lang="fr-FR" dirty="0" smtClean="0"/>
                    </a:p>
                    <a:p>
                      <a:pPr algn="ctr"/>
                      <a:endParaRPr lang="fr-FR" dirty="0"/>
                    </a:p>
                  </a:txBody>
                  <a:tcPr anchor="ctr"/>
                </a:tc>
                <a:tc>
                  <a:txBody>
                    <a:bodyPr/>
                    <a:lstStyle/>
                    <a:p>
                      <a:endParaRPr lang="fr-FR" dirty="0"/>
                    </a:p>
                  </a:txBody>
                  <a:tcPr/>
                </a:tc>
              </a:tr>
              <a:tr h="370840">
                <a:tc>
                  <a:txBody>
                    <a:bodyPr/>
                    <a:lstStyle/>
                    <a:p>
                      <a:pPr algn="ctr"/>
                      <a:r>
                        <a:rPr lang="fr-FR" dirty="0" smtClean="0"/>
                        <a:t>TOOLS</a:t>
                      </a:r>
                    </a:p>
                  </a:txBody>
                  <a:tcPr anchor="ctr"/>
                </a:tc>
                <a:tc>
                  <a:txBody>
                    <a:bodyPr/>
                    <a:lstStyle/>
                    <a:p>
                      <a:r>
                        <a:rPr lang="fr-FR" baseline="0" dirty="0" smtClean="0">
                          <a:solidFill>
                            <a:schemeClr val="tx2"/>
                          </a:solidFill>
                        </a:rPr>
                        <a:t>&lt;</a:t>
                      </a:r>
                      <a:r>
                        <a:rPr lang="fr-FR" b="1" baseline="0" dirty="0" smtClean="0">
                          <a:solidFill>
                            <a:schemeClr val="tx2"/>
                          </a:solidFill>
                        </a:rPr>
                        <a:t>s’approcher</a:t>
                      </a:r>
                      <a:r>
                        <a:rPr lang="fr-FR" baseline="0" dirty="0" smtClean="0">
                          <a:solidFill>
                            <a:schemeClr val="tx2"/>
                          </a:solidFill>
                        </a:rPr>
                        <a:t> </a:t>
                      </a:r>
                      <a:r>
                        <a:rPr lang="fr-FR" u="sng" baseline="0" dirty="0" smtClean="0">
                          <a:solidFill>
                            <a:schemeClr val="tx2"/>
                          </a:solidFill>
                        </a:rPr>
                        <a:t>de</a:t>
                      </a:r>
                      <a:r>
                        <a:rPr lang="fr-FR" baseline="0" dirty="0" smtClean="0">
                          <a:solidFill>
                            <a:schemeClr val="tx2"/>
                          </a:solidFill>
                        </a:rPr>
                        <a:t> </a:t>
                      </a:r>
                      <a:r>
                        <a:rPr lang="fr-FR" i="1" baseline="0" dirty="0" smtClean="0">
                          <a:solidFill>
                            <a:schemeClr val="tx2"/>
                          </a:solidFill>
                        </a:rPr>
                        <a:t>qqch</a:t>
                      </a:r>
                      <a:r>
                        <a:rPr lang="fr-FR" baseline="0" dirty="0" smtClean="0">
                          <a:solidFill>
                            <a:schemeClr val="tx2"/>
                          </a:solidFill>
                        </a:rPr>
                        <a:t>&gt;</a:t>
                      </a:r>
                    </a:p>
                    <a:p>
                      <a:r>
                        <a:rPr lang="fr-FR" baseline="0" dirty="0" smtClean="0">
                          <a:solidFill>
                            <a:schemeClr val="tx2"/>
                          </a:solidFill>
                        </a:rPr>
                        <a:t>&lt;</a:t>
                      </a:r>
                      <a:r>
                        <a:rPr lang="fr-FR" b="1" baseline="0" dirty="0" smtClean="0">
                          <a:solidFill>
                            <a:schemeClr val="tx2"/>
                          </a:solidFill>
                        </a:rPr>
                        <a:t>apponter</a:t>
                      </a:r>
                      <a:r>
                        <a:rPr lang="fr-FR" baseline="0" dirty="0" smtClean="0">
                          <a:solidFill>
                            <a:schemeClr val="tx2"/>
                          </a:solidFill>
                        </a:rPr>
                        <a:t>&gt;</a:t>
                      </a:r>
                    </a:p>
                    <a:p>
                      <a:r>
                        <a:rPr lang="fr-FR" dirty="0" smtClean="0">
                          <a:solidFill>
                            <a:schemeClr val="tx2"/>
                          </a:solidFill>
                        </a:rPr>
                        <a:t>&lt;un</a:t>
                      </a:r>
                      <a:r>
                        <a:rPr lang="fr-FR" baseline="0" dirty="0" smtClean="0">
                          <a:solidFill>
                            <a:schemeClr val="tx2"/>
                          </a:solidFill>
                        </a:rPr>
                        <a:t> </a:t>
                      </a:r>
                      <a:r>
                        <a:rPr lang="fr-FR" b="1" baseline="0" dirty="0" smtClean="0">
                          <a:solidFill>
                            <a:schemeClr val="tx2"/>
                          </a:solidFill>
                        </a:rPr>
                        <a:t>avion</a:t>
                      </a:r>
                      <a:r>
                        <a:rPr lang="fr-FR" baseline="0" dirty="0" smtClean="0">
                          <a:solidFill>
                            <a:schemeClr val="tx2"/>
                          </a:solidFill>
                        </a:rPr>
                        <a:t>&gt;</a:t>
                      </a:r>
                    </a:p>
                    <a:p>
                      <a:r>
                        <a:rPr lang="fr-FR" baseline="0" dirty="0" smtClean="0">
                          <a:solidFill>
                            <a:schemeClr val="tx2"/>
                          </a:solidFill>
                        </a:rPr>
                        <a:t>&lt;un </a:t>
                      </a:r>
                      <a:r>
                        <a:rPr lang="fr-FR" b="1" baseline="0" dirty="0" smtClean="0">
                          <a:solidFill>
                            <a:schemeClr val="tx2"/>
                          </a:solidFill>
                        </a:rPr>
                        <a:t>porte-avion</a:t>
                      </a:r>
                      <a:r>
                        <a:rPr lang="fr-FR" baseline="0" dirty="0" smtClean="0">
                          <a:solidFill>
                            <a:schemeClr val="tx2"/>
                          </a:solidFill>
                        </a:rPr>
                        <a:t>&gt;</a:t>
                      </a:r>
                    </a:p>
                    <a:p>
                      <a:r>
                        <a:rPr lang="fr-FR" baseline="0" dirty="0" smtClean="0">
                          <a:solidFill>
                            <a:schemeClr val="tx2"/>
                          </a:solidFill>
                        </a:rPr>
                        <a:t>&lt;</a:t>
                      </a:r>
                      <a:r>
                        <a:rPr lang="fr-FR" b="1" baseline="0" dirty="0" smtClean="0">
                          <a:solidFill>
                            <a:schemeClr val="tx2"/>
                          </a:solidFill>
                        </a:rPr>
                        <a:t>pour</a:t>
                      </a:r>
                      <a:r>
                        <a:rPr lang="fr-FR" baseline="0" dirty="0" smtClean="0">
                          <a:solidFill>
                            <a:schemeClr val="tx2"/>
                          </a:solidFill>
                        </a:rPr>
                        <a:t> + inf.&gt;</a:t>
                      </a:r>
                      <a:endParaRPr lang="fr-FR" dirty="0">
                        <a:solidFill>
                          <a:schemeClr val="tx2"/>
                        </a:solidFill>
                      </a:endParaRPr>
                    </a:p>
                  </a:txBody>
                  <a:tcPr/>
                </a:tc>
              </a:tr>
              <a:tr h="370840">
                <a:tc>
                  <a:txBody>
                    <a:bodyPr/>
                    <a:lstStyle/>
                    <a:p>
                      <a:pPr algn="ctr"/>
                      <a:endParaRPr lang="fr-FR" dirty="0" smtClean="0"/>
                    </a:p>
                    <a:p>
                      <a:pPr algn="ctr"/>
                      <a:endParaRPr lang="fr-FR" dirty="0" smtClean="0"/>
                    </a:p>
                    <a:p>
                      <a:pPr algn="ctr"/>
                      <a:r>
                        <a:rPr lang="fr-FR" dirty="0" smtClean="0"/>
                        <a:t>STRUCTURE</a:t>
                      </a:r>
                    </a:p>
                    <a:p>
                      <a:pPr algn="ctr"/>
                      <a:endParaRPr lang="fr-FR" dirty="0" smtClean="0"/>
                    </a:p>
                    <a:p>
                      <a:pPr algn="ctr"/>
                      <a:endParaRPr lang="fr-FR" dirty="0"/>
                    </a:p>
                  </a:txBody>
                  <a:tcPr anchor="ctr"/>
                </a:tc>
                <a:tc>
                  <a:txBody>
                    <a:bodyPr/>
                    <a:lstStyle/>
                    <a:p>
                      <a:endParaRPr lang="fr-FR" dirty="0"/>
                    </a:p>
                  </a:txBody>
                  <a:tcPr/>
                </a:tc>
              </a:tr>
              <a:tr h="370840">
                <a:tc>
                  <a:txBody>
                    <a:bodyPr/>
                    <a:lstStyle/>
                    <a:p>
                      <a:pPr algn="ctr"/>
                      <a:r>
                        <a:rPr lang="fr-FR" dirty="0" smtClean="0"/>
                        <a:t>SENTENCE</a:t>
                      </a:r>
                      <a:endParaRPr lang="fr-FR" dirty="0"/>
                    </a:p>
                  </a:txBody>
                  <a:tcPr anchor="ctr"/>
                </a:tc>
                <a:tc>
                  <a:txBody>
                    <a:bodyPr/>
                    <a:lstStyle/>
                    <a:p>
                      <a:r>
                        <a:rPr lang="fr-FR" dirty="0" smtClean="0"/>
                        <a:t>Un avion s’approche d’un porte-avion pour apponter.</a:t>
                      </a:r>
                      <a:endParaRPr lang="fr-FR" dirty="0"/>
                    </a:p>
                  </a:txBody>
                  <a:tcPr/>
                </a:tc>
              </a:tr>
            </a:tbl>
          </a:graphicData>
        </a:graphic>
      </p:graphicFrame>
      <p:grpSp>
        <p:nvGrpSpPr>
          <p:cNvPr id="50" name="Groupe 49"/>
          <p:cNvGrpSpPr/>
          <p:nvPr/>
        </p:nvGrpSpPr>
        <p:grpSpPr>
          <a:xfrm>
            <a:off x="2123728" y="4524900"/>
            <a:ext cx="988732" cy="369332"/>
            <a:chOff x="1717081" y="3797171"/>
            <a:chExt cx="1414759" cy="369332"/>
          </a:xfrm>
        </p:grpSpPr>
        <p:sp>
          <p:nvSpPr>
            <p:cNvPr id="51" name="Rectangle 50"/>
            <p:cNvSpPr/>
            <p:nvPr/>
          </p:nvSpPr>
          <p:spPr>
            <a:xfrm>
              <a:off x="1717081" y="3797171"/>
              <a:ext cx="1414759" cy="343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2" name="Rectangle 51"/>
            <p:cNvSpPr/>
            <p:nvPr/>
          </p:nvSpPr>
          <p:spPr>
            <a:xfrm>
              <a:off x="1717081" y="3797171"/>
              <a:ext cx="988732" cy="369332"/>
            </a:xfrm>
            <a:prstGeom prst="rect">
              <a:avLst/>
            </a:prstGeom>
          </p:spPr>
          <p:txBody>
            <a:bodyPr wrap="none">
              <a:spAutoFit/>
            </a:bodyPr>
            <a:lstStyle/>
            <a:p>
              <a:r>
                <a:rPr lang="fr-FR" dirty="0"/>
                <a:t>u</a:t>
              </a:r>
              <a:r>
                <a:rPr lang="fr-FR" dirty="0" smtClean="0"/>
                <a:t>n avion</a:t>
              </a:r>
              <a:endParaRPr lang="fr-FR" b="1" dirty="0"/>
            </a:p>
          </p:txBody>
        </p:sp>
      </p:grpSp>
      <p:grpSp>
        <p:nvGrpSpPr>
          <p:cNvPr id="53" name="Groupe 52"/>
          <p:cNvGrpSpPr/>
          <p:nvPr/>
        </p:nvGrpSpPr>
        <p:grpSpPr>
          <a:xfrm>
            <a:off x="3225091" y="4516432"/>
            <a:ext cx="1202893" cy="404799"/>
            <a:chOff x="3260190" y="3761704"/>
            <a:chExt cx="1202893" cy="404799"/>
          </a:xfrm>
        </p:grpSpPr>
        <p:sp>
          <p:nvSpPr>
            <p:cNvPr id="54" name="Ellipse 53"/>
            <p:cNvSpPr/>
            <p:nvPr/>
          </p:nvSpPr>
          <p:spPr>
            <a:xfrm>
              <a:off x="3275856" y="3761704"/>
              <a:ext cx="1152346" cy="40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5" name="Rectangle 54"/>
            <p:cNvSpPr/>
            <p:nvPr/>
          </p:nvSpPr>
          <p:spPr>
            <a:xfrm>
              <a:off x="3260190" y="3778638"/>
              <a:ext cx="1202893" cy="369332"/>
            </a:xfrm>
            <a:prstGeom prst="rect">
              <a:avLst/>
            </a:prstGeom>
          </p:spPr>
          <p:txBody>
            <a:bodyPr wrap="none">
              <a:spAutoFit/>
            </a:bodyPr>
            <a:lstStyle/>
            <a:p>
              <a:r>
                <a:rPr lang="fr-FR" dirty="0"/>
                <a:t>s</a:t>
              </a:r>
              <a:r>
                <a:rPr lang="fr-FR" dirty="0" smtClean="0"/>
                <a:t>’approche</a:t>
              </a:r>
              <a:endParaRPr lang="fr-FR" dirty="0"/>
            </a:p>
          </p:txBody>
        </p:sp>
      </p:grpSp>
      <p:grpSp>
        <p:nvGrpSpPr>
          <p:cNvPr id="56" name="Groupe 55"/>
          <p:cNvGrpSpPr/>
          <p:nvPr/>
        </p:nvGrpSpPr>
        <p:grpSpPr>
          <a:xfrm>
            <a:off x="4499992" y="4503733"/>
            <a:ext cx="1944216" cy="369332"/>
            <a:chOff x="4499992" y="3776004"/>
            <a:chExt cx="2524955" cy="369332"/>
          </a:xfrm>
        </p:grpSpPr>
        <p:sp>
          <p:nvSpPr>
            <p:cNvPr id="57" name="Rectangle 56"/>
            <p:cNvSpPr/>
            <p:nvPr/>
          </p:nvSpPr>
          <p:spPr>
            <a:xfrm>
              <a:off x="4499992" y="3788703"/>
              <a:ext cx="2402584" cy="343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58" name="Rectangle 57"/>
            <p:cNvSpPr/>
            <p:nvPr/>
          </p:nvSpPr>
          <p:spPr>
            <a:xfrm>
              <a:off x="4593510" y="3776004"/>
              <a:ext cx="2431437" cy="369332"/>
            </a:xfrm>
            <a:prstGeom prst="rect">
              <a:avLst/>
            </a:prstGeom>
          </p:spPr>
          <p:txBody>
            <a:bodyPr wrap="square">
              <a:spAutoFit/>
            </a:bodyPr>
            <a:lstStyle/>
            <a:p>
              <a:r>
                <a:rPr lang="fr-FR" u="sng" dirty="0" smtClean="0"/>
                <a:t>d</a:t>
              </a:r>
              <a:r>
                <a:rPr lang="fr-FR" dirty="0" smtClean="0"/>
                <a:t>’un porte-avion</a:t>
              </a:r>
              <a:endParaRPr lang="fr-FR" dirty="0"/>
            </a:p>
          </p:txBody>
        </p:sp>
      </p:grpSp>
      <p:grpSp>
        <p:nvGrpSpPr>
          <p:cNvPr id="59" name="Groupe 58"/>
          <p:cNvGrpSpPr/>
          <p:nvPr/>
        </p:nvGrpSpPr>
        <p:grpSpPr>
          <a:xfrm>
            <a:off x="3210059" y="5013176"/>
            <a:ext cx="1342722" cy="327522"/>
            <a:chOff x="6877443" y="5746570"/>
            <a:chExt cx="1342722" cy="327522"/>
          </a:xfrm>
        </p:grpSpPr>
        <p:sp>
          <p:nvSpPr>
            <p:cNvPr id="60" name="Rectangle 59"/>
            <p:cNvSpPr/>
            <p:nvPr/>
          </p:nvSpPr>
          <p:spPr>
            <a:xfrm>
              <a:off x="6877443" y="5766315"/>
              <a:ext cx="1342722" cy="3077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61" name="Rectangle 60"/>
            <p:cNvSpPr/>
            <p:nvPr/>
          </p:nvSpPr>
          <p:spPr>
            <a:xfrm>
              <a:off x="6926931" y="5746570"/>
              <a:ext cx="1245469" cy="307777"/>
            </a:xfrm>
            <a:prstGeom prst="rect">
              <a:avLst/>
            </a:prstGeom>
          </p:spPr>
          <p:txBody>
            <a:bodyPr wrap="none">
              <a:spAutoFit/>
            </a:bodyPr>
            <a:lstStyle/>
            <a:p>
              <a:r>
                <a:rPr lang="fr-FR" sz="1400" u="sng" dirty="0"/>
                <a:t>p</a:t>
              </a:r>
              <a:r>
                <a:rPr lang="fr-FR" sz="1400" u="sng" dirty="0" smtClean="0"/>
                <a:t>our</a:t>
              </a:r>
              <a:r>
                <a:rPr lang="fr-FR" sz="1400" dirty="0" smtClean="0"/>
                <a:t> apponter</a:t>
              </a:r>
              <a:endParaRPr lang="fr-FR" sz="1400" dirty="0"/>
            </a:p>
          </p:txBody>
        </p:sp>
      </p:grpSp>
    </p:spTree>
    <p:extLst>
      <p:ext uri="{BB962C8B-B14F-4D97-AF65-F5344CB8AC3E}">
        <p14:creationId xmlns:p14="http://schemas.microsoft.com/office/powerpoint/2010/main" val="23008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570128"/>
            <a:ext cx="4464496" cy="1938992"/>
          </a:xfrm>
          <a:prstGeom prst="rect">
            <a:avLst/>
          </a:prstGeom>
        </p:spPr>
        <p:txBody>
          <a:bodyPr wrap="square">
            <a:spAutoFit/>
          </a:bodyPr>
          <a:lstStyle/>
          <a:p>
            <a:pPr marL="514350" indent="-514350">
              <a:buFont typeface="+mj-lt"/>
              <a:buAutoNum type="romanUcPeriod"/>
            </a:pPr>
            <a:r>
              <a:rPr lang="fr-FR" sz="2400" dirty="0" smtClean="0"/>
              <a:t>Awareness</a:t>
            </a:r>
          </a:p>
          <a:p>
            <a:pPr marL="514350" indent="-514350">
              <a:buFont typeface="+mj-lt"/>
              <a:buAutoNum type="romanUcPeriod"/>
            </a:pPr>
            <a:r>
              <a:rPr lang="fr-FR" sz="2400" dirty="0" smtClean="0"/>
              <a:t>Spelling</a:t>
            </a:r>
          </a:p>
          <a:p>
            <a:pPr marL="514350" indent="-514350">
              <a:buFont typeface="+mj-lt"/>
              <a:buAutoNum type="romanUcPeriod"/>
            </a:pPr>
            <a:r>
              <a:rPr lang="fr-FR" sz="2400" dirty="0" smtClean="0"/>
              <a:t>Vocabulary</a:t>
            </a:r>
          </a:p>
          <a:p>
            <a:pPr marL="514350" indent="-514350">
              <a:buFont typeface="+mj-lt"/>
              <a:buAutoNum type="romanUcPeriod"/>
            </a:pPr>
            <a:r>
              <a:rPr lang="fr-FR" sz="2400" dirty="0" smtClean="0"/>
              <a:t>Syntax</a:t>
            </a:r>
          </a:p>
          <a:p>
            <a:pPr marL="514350" indent="-514350">
              <a:buFont typeface="+mj-lt"/>
              <a:buAutoNum type="romanUcPeriod"/>
            </a:pPr>
            <a:r>
              <a:rPr lang="fr-FR" sz="2400" b="1" dirty="0" smtClean="0"/>
              <a:t>Organizing </a:t>
            </a:r>
            <a:r>
              <a:rPr lang="fr-FR" sz="2400" b="1" dirty="0"/>
              <a:t>ideas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23102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3" name="AutoShape 2" descr="https://b.vimeocdn.com/ts/379/485/379485826_96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56792"/>
            <a:ext cx="7920000" cy="445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91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996952"/>
            <a:ext cx="4464496" cy="461665"/>
          </a:xfrm>
          <a:prstGeom prst="rect">
            <a:avLst/>
          </a:prstGeom>
        </p:spPr>
        <p:txBody>
          <a:bodyPr wrap="square">
            <a:spAutoFit/>
          </a:bodyPr>
          <a:lstStyle/>
          <a:p>
            <a:pPr algn="ctr"/>
            <a:r>
              <a:rPr lang="fr-FR" sz="2400" b="1" dirty="0" smtClean="0"/>
              <a:t>CONCLUSION</a:t>
            </a:r>
            <a:endParaRPr lang="fr-FR" sz="2400" b="1"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42147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570128"/>
            <a:ext cx="4464496" cy="1938992"/>
          </a:xfrm>
          <a:prstGeom prst="rect">
            <a:avLst/>
          </a:prstGeom>
        </p:spPr>
        <p:txBody>
          <a:bodyPr wrap="square">
            <a:spAutoFit/>
          </a:bodyPr>
          <a:lstStyle/>
          <a:p>
            <a:pPr marL="514350" indent="-514350">
              <a:buFont typeface="+mj-lt"/>
              <a:buAutoNum type="romanUcPeriod"/>
            </a:pPr>
            <a:r>
              <a:rPr lang="fr-FR" sz="2400" dirty="0" smtClean="0"/>
              <a:t>Awareness</a:t>
            </a:r>
          </a:p>
          <a:p>
            <a:pPr marL="514350" indent="-514350">
              <a:buFont typeface="+mj-lt"/>
              <a:buAutoNum type="romanUcPeriod"/>
            </a:pPr>
            <a:r>
              <a:rPr lang="fr-FR" sz="2400" dirty="0" smtClean="0"/>
              <a:t>Spelling</a:t>
            </a:r>
          </a:p>
          <a:p>
            <a:pPr marL="514350" indent="-514350">
              <a:buFont typeface="+mj-lt"/>
              <a:buAutoNum type="romanUcPeriod"/>
            </a:pPr>
            <a:r>
              <a:rPr lang="fr-FR" sz="2400" dirty="0" smtClean="0"/>
              <a:t>Vocabulary</a:t>
            </a:r>
          </a:p>
          <a:p>
            <a:pPr marL="514350" indent="-514350">
              <a:buFont typeface="+mj-lt"/>
              <a:buAutoNum type="romanUcPeriod"/>
            </a:pPr>
            <a:r>
              <a:rPr lang="fr-FR" sz="2400" dirty="0" smtClean="0"/>
              <a:t>Syntax</a:t>
            </a:r>
          </a:p>
          <a:p>
            <a:pPr marL="514350" indent="-514350">
              <a:buFont typeface="+mj-lt"/>
              <a:buAutoNum type="romanUcPeriod"/>
            </a:pPr>
            <a:r>
              <a:rPr lang="fr-FR" sz="2400" dirty="0" smtClean="0"/>
              <a:t>Organizing </a:t>
            </a:r>
            <a:r>
              <a:rPr lang="fr-FR" sz="2400" dirty="0"/>
              <a:t>ideas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40448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570128"/>
            <a:ext cx="4464496" cy="1938992"/>
          </a:xfrm>
          <a:prstGeom prst="rect">
            <a:avLst/>
          </a:prstGeom>
        </p:spPr>
        <p:txBody>
          <a:bodyPr wrap="square">
            <a:spAutoFit/>
          </a:bodyPr>
          <a:lstStyle/>
          <a:p>
            <a:pPr marL="514350" indent="-514350">
              <a:buFont typeface="+mj-lt"/>
              <a:buAutoNum type="romanUcPeriod"/>
            </a:pPr>
            <a:r>
              <a:rPr lang="fr-FR" sz="2400" b="1" dirty="0" smtClean="0"/>
              <a:t>Awareness</a:t>
            </a:r>
          </a:p>
          <a:p>
            <a:pPr marL="514350" indent="-514350">
              <a:buFont typeface="+mj-lt"/>
              <a:buAutoNum type="romanUcPeriod"/>
            </a:pPr>
            <a:r>
              <a:rPr lang="fr-FR" sz="2400" dirty="0" smtClean="0"/>
              <a:t>Spelling</a:t>
            </a:r>
          </a:p>
          <a:p>
            <a:pPr marL="514350" indent="-514350">
              <a:buFont typeface="+mj-lt"/>
              <a:buAutoNum type="romanUcPeriod"/>
            </a:pPr>
            <a:r>
              <a:rPr lang="fr-FR" sz="2400" dirty="0" smtClean="0"/>
              <a:t>Vocabulary</a:t>
            </a:r>
          </a:p>
          <a:p>
            <a:pPr marL="514350" indent="-514350">
              <a:buFont typeface="+mj-lt"/>
              <a:buAutoNum type="romanUcPeriod"/>
            </a:pPr>
            <a:r>
              <a:rPr lang="fr-FR" sz="2400" dirty="0" smtClean="0"/>
              <a:t>Syntax</a:t>
            </a:r>
          </a:p>
          <a:p>
            <a:pPr marL="514350" indent="-514350">
              <a:buFont typeface="+mj-lt"/>
              <a:buAutoNum type="romanUcPeriod"/>
            </a:pPr>
            <a:r>
              <a:rPr lang="fr-FR" sz="2400" dirty="0" smtClean="0"/>
              <a:t>Organizing </a:t>
            </a:r>
            <a:r>
              <a:rPr lang="fr-FR" sz="2400" dirty="0"/>
              <a:t>ideas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400153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
        <p:nvSpPr>
          <p:cNvPr id="27" name="Rogner un rectangle à un seul coin 26"/>
          <p:cNvSpPr/>
          <p:nvPr/>
        </p:nvSpPr>
        <p:spPr>
          <a:xfrm>
            <a:off x="2051720" y="1198484"/>
            <a:ext cx="4896544" cy="4176464"/>
          </a:xfrm>
          <a:prstGeom prst="snip1Rect">
            <a:avLst>
              <a:gd name="adj" fmla="val 11396"/>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141984" y="1340466"/>
            <a:ext cx="4572000" cy="3970318"/>
          </a:xfrm>
          <a:prstGeom prst="rect">
            <a:avLst/>
          </a:prstGeom>
        </p:spPr>
        <p:txBody>
          <a:bodyPr>
            <a:spAutoFit/>
          </a:bodyPr>
          <a:lstStyle/>
          <a:p>
            <a:r>
              <a:rPr lang="fr-FR" dirty="0"/>
              <a:t>«Les cultures orales sont des cultures de petits groupes humains, de groupes de proximité. Dans ces contextes, l’écrit n’aurait aucune utilité fondamentale. Quand il en existe des rudiments, cela reste anecdotique, voire décoratif. Par contre, dès lors qu’un pouvoir veut faire tenir ensemble, contrôler, imposer, y compris dans le sens fiscal, une population assez vaste, il entre dans une logique dans laquelle la langue écrite devient rapidement un instrument indispensable. Sans écrit, il n’y a pas de calcul méthodique, pas de recensement de la population, pas d’administration, pas d’ordre social commun possibles.»</a:t>
            </a:r>
          </a:p>
        </p:txBody>
      </p:sp>
      <p:sp>
        <p:nvSpPr>
          <p:cNvPr id="6" name="Rectangle 5"/>
          <p:cNvSpPr/>
          <p:nvPr/>
        </p:nvSpPr>
        <p:spPr>
          <a:xfrm>
            <a:off x="2051720" y="5374957"/>
            <a:ext cx="2736304" cy="646331"/>
          </a:xfrm>
          <a:prstGeom prst="rect">
            <a:avLst/>
          </a:prstGeom>
        </p:spPr>
        <p:txBody>
          <a:bodyPr wrap="square">
            <a:spAutoFit/>
          </a:bodyPr>
          <a:lstStyle/>
          <a:p>
            <a:r>
              <a:rPr lang="fr-FR" sz="1200" i="1" dirty="0"/>
              <a:t>Les difficultés de l’apprentissage de l’écrit</a:t>
            </a:r>
          </a:p>
          <a:p>
            <a:r>
              <a:rPr lang="fr-FR" sz="1200" i="1" dirty="0"/>
              <a:t>pour des personnes en situation </a:t>
            </a:r>
            <a:r>
              <a:rPr lang="fr-FR" sz="1200" i="1" dirty="0" smtClean="0"/>
              <a:t>précaire </a:t>
            </a:r>
            <a:endParaRPr lang="fr-FR" sz="1200" i="1" dirty="0"/>
          </a:p>
          <a:p>
            <a:r>
              <a:rPr lang="fr-FR" sz="1200" dirty="0" smtClean="0"/>
              <a:t>Daniel </a:t>
            </a:r>
            <a:r>
              <a:rPr lang="fr-FR" sz="1200" dirty="0" err="1" smtClean="0"/>
              <a:t>Calin</a:t>
            </a:r>
            <a:r>
              <a:rPr lang="fr-FR" sz="1200" dirty="0" smtClean="0"/>
              <a:t>, 1999</a:t>
            </a:r>
            <a:endParaRPr lang="fr-FR" sz="1200" dirty="0"/>
          </a:p>
        </p:txBody>
      </p:sp>
    </p:spTree>
    <p:extLst>
      <p:ext uri="{BB962C8B-B14F-4D97-AF65-F5344CB8AC3E}">
        <p14:creationId xmlns:p14="http://schemas.microsoft.com/office/powerpoint/2010/main" val="50862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65" y="1341288"/>
            <a:ext cx="7015011"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40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3074" name="Picture 2" descr="U:\10 - DLF\1 - ESPACE CHEF DE BUREAU\D - BILC\GEORGIE\chapeau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4160"/>
            <a:ext cx="4320000" cy="8053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5" name="Picture 3" descr="U:\10 - DLF\1 - ESPACE CHEF DE BUREAU\D - BILC\GEORGIE\butoi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817999"/>
            <a:ext cx="4320000" cy="1309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U:\10 - DLF\1 - ESPACE CHEF DE BUREAU\D - BILC\GEORGIE\conditionn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390" y="1845146"/>
            <a:ext cx="4320000" cy="9276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7" name="Picture 5" descr="U:\10 - DLF\1 - ESPACE CHEF DE BUREAU\D - BILC\GEORGIE\excus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448" y="2618199"/>
            <a:ext cx="4320000" cy="1170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U:\10 - DLF\1 - ESPACE CHEF DE BUREAU\D - BILC\GEORGIE\ma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488" y="3573016"/>
            <a:ext cx="4320000" cy="11032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U:\10 - DLF\1 - ESPACE CHEF DE BUREAU\D - BILC\GEORGIE\youtub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1424533"/>
            <a:ext cx="3857625" cy="3876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9" name="Picture 7" descr="U:\10 - DLF\1 - ESPACE CHEF DE BUREAU\D - BILC\GEORGIE\journalist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2169" y="4474061"/>
            <a:ext cx="4320000" cy="971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U:\10 - DLF\1 - ESPACE CHEF DE BUREAU\D - BILC\GEORGIE\macr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4406" y="5013176"/>
            <a:ext cx="4320000" cy="1304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9"/>
                                        </p:tgtEl>
                                        <p:attrNameLst>
                                          <p:attrName>style.visibility</p:attrName>
                                        </p:attrNameLst>
                                      </p:cBhvr>
                                      <p:to>
                                        <p:strVal val="visible"/>
                                      </p:to>
                                    </p:set>
                                    <p:anim calcmode="lin" valueType="num">
                                      <p:cBhvr additive="base">
                                        <p:cTn id="43" dur="500" fill="hold"/>
                                        <p:tgtEl>
                                          <p:spTgt spid="3079"/>
                                        </p:tgtEl>
                                        <p:attrNameLst>
                                          <p:attrName>ppt_x</p:attrName>
                                        </p:attrNameLst>
                                      </p:cBhvr>
                                      <p:tavLst>
                                        <p:tav tm="0">
                                          <p:val>
                                            <p:strVal val="#ppt_x"/>
                                          </p:val>
                                        </p:tav>
                                        <p:tav tm="100000">
                                          <p:val>
                                            <p:strVal val="#ppt_x"/>
                                          </p:val>
                                        </p:tav>
                                      </p:tavLst>
                                    </p:anim>
                                    <p:anim calcmode="lin" valueType="num">
                                      <p:cBhvr additive="base">
                                        <p:cTn id="44"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80"/>
                                        </p:tgtEl>
                                        <p:attrNameLst>
                                          <p:attrName>style.visibility</p:attrName>
                                        </p:attrNameLst>
                                      </p:cBhvr>
                                      <p:to>
                                        <p:strVal val="visible"/>
                                      </p:to>
                                    </p:set>
                                    <p:anim calcmode="lin" valueType="num">
                                      <p:cBhvr additive="base">
                                        <p:cTn id="49" dur="500" fill="hold"/>
                                        <p:tgtEl>
                                          <p:spTgt spid="3080"/>
                                        </p:tgtEl>
                                        <p:attrNameLst>
                                          <p:attrName>ppt_x</p:attrName>
                                        </p:attrNameLst>
                                      </p:cBhvr>
                                      <p:tavLst>
                                        <p:tav tm="0">
                                          <p:val>
                                            <p:strVal val="#ppt_x"/>
                                          </p:val>
                                        </p:tav>
                                        <p:tav tm="100000">
                                          <p:val>
                                            <p:strVal val="#ppt_x"/>
                                          </p:val>
                                        </p:tav>
                                      </p:tavLst>
                                    </p:anim>
                                    <p:anim calcmode="lin" valueType="num">
                                      <p:cBhvr additive="base">
                                        <p:cTn id="5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2570128"/>
            <a:ext cx="4464496" cy="1938992"/>
          </a:xfrm>
          <a:prstGeom prst="rect">
            <a:avLst/>
          </a:prstGeom>
        </p:spPr>
        <p:txBody>
          <a:bodyPr wrap="square">
            <a:spAutoFit/>
          </a:bodyPr>
          <a:lstStyle/>
          <a:p>
            <a:pPr marL="514350" indent="-514350">
              <a:buFont typeface="+mj-lt"/>
              <a:buAutoNum type="romanUcPeriod"/>
            </a:pPr>
            <a:r>
              <a:rPr lang="fr-FR" sz="2400" dirty="0" smtClean="0"/>
              <a:t>Awareness</a:t>
            </a:r>
          </a:p>
          <a:p>
            <a:pPr marL="514350" indent="-514350">
              <a:buFont typeface="+mj-lt"/>
              <a:buAutoNum type="romanUcPeriod"/>
            </a:pPr>
            <a:r>
              <a:rPr lang="fr-FR" sz="2400" b="1" dirty="0" smtClean="0"/>
              <a:t>Spelling</a:t>
            </a:r>
          </a:p>
          <a:p>
            <a:pPr marL="514350" indent="-514350">
              <a:buFont typeface="+mj-lt"/>
              <a:buAutoNum type="romanUcPeriod"/>
            </a:pPr>
            <a:r>
              <a:rPr lang="fr-FR" sz="2400" dirty="0" smtClean="0"/>
              <a:t>Vocabulary</a:t>
            </a:r>
          </a:p>
          <a:p>
            <a:pPr marL="514350" indent="-514350">
              <a:buFont typeface="+mj-lt"/>
              <a:buAutoNum type="romanUcPeriod"/>
            </a:pPr>
            <a:r>
              <a:rPr lang="fr-FR" sz="2400" dirty="0" smtClean="0"/>
              <a:t>Syntax</a:t>
            </a:r>
          </a:p>
          <a:p>
            <a:pPr marL="514350" indent="-514350">
              <a:buFont typeface="+mj-lt"/>
              <a:buAutoNum type="romanUcPeriod"/>
            </a:pPr>
            <a:r>
              <a:rPr lang="fr-FR" sz="2400" dirty="0" smtClean="0"/>
              <a:t>Organizing </a:t>
            </a:r>
            <a:r>
              <a:rPr lang="fr-FR" sz="2400" dirty="0"/>
              <a:t>ideas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spTree>
    <p:extLst>
      <p:ext uri="{BB962C8B-B14F-4D97-AF65-F5344CB8AC3E}">
        <p14:creationId xmlns:p14="http://schemas.microsoft.com/office/powerpoint/2010/main" val="16625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18 - Bureau Langue Francaise\1 - ESPACE CHEF DE BUREAU\A - DOCUMENTATION GENERALE\A - DOCUMENTS DE REFERENCE\d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77126"/>
            <a:ext cx="936104" cy="11196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85593"/>
            <a:ext cx="1440000" cy="108000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344" y="1700808"/>
            <a:ext cx="7200000" cy="211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331640" y="4077072"/>
            <a:ext cx="2880320" cy="1477328"/>
          </a:xfrm>
          <a:prstGeom prst="rect">
            <a:avLst/>
          </a:prstGeom>
          <a:noFill/>
        </p:spPr>
        <p:txBody>
          <a:bodyPr wrap="square" rtlCol="0">
            <a:spAutoFit/>
          </a:bodyPr>
          <a:lstStyle/>
          <a:p>
            <a:r>
              <a:rPr lang="fr-FR" b="1" dirty="0" err="1"/>
              <a:t>d</a:t>
            </a:r>
            <a:r>
              <a:rPr lang="fr-FR" b="1" dirty="0" err="1" smtClean="0"/>
              <a:t>roat</a:t>
            </a:r>
            <a:endParaRPr lang="fr-FR" b="1" dirty="0"/>
          </a:p>
          <a:p>
            <a:r>
              <a:rPr lang="fr-FR" dirty="0" smtClean="0"/>
              <a:t>= </a:t>
            </a:r>
            <a:r>
              <a:rPr lang="fr-FR" i="1" dirty="0" smtClean="0"/>
              <a:t>droite (right)</a:t>
            </a:r>
          </a:p>
          <a:p>
            <a:endParaRPr lang="fr-FR" i="1" dirty="0"/>
          </a:p>
          <a:p>
            <a:r>
              <a:rPr lang="fr-FR" b="1" dirty="0"/>
              <a:t>pate / </a:t>
            </a:r>
            <a:r>
              <a:rPr lang="fr-FR" b="1" dirty="0" err="1"/>
              <a:t>patue</a:t>
            </a:r>
            <a:r>
              <a:rPr lang="fr-FR" b="1" dirty="0"/>
              <a:t> / </a:t>
            </a:r>
            <a:r>
              <a:rPr lang="fr-FR" b="1" dirty="0" err="1"/>
              <a:t>batue</a:t>
            </a:r>
            <a:r>
              <a:rPr lang="fr-FR" b="1" dirty="0"/>
              <a:t> </a:t>
            </a:r>
          </a:p>
          <a:p>
            <a:r>
              <a:rPr lang="fr-FR" dirty="0"/>
              <a:t>= </a:t>
            </a:r>
            <a:r>
              <a:rPr lang="fr-FR" i="1" dirty="0" smtClean="0"/>
              <a:t>bateau (</a:t>
            </a:r>
            <a:r>
              <a:rPr lang="fr-FR" i="1" dirty="0" err="1" smtClean="0"/>
              <a:t>ship</a:t>
            </a:r>
            <a:r>
              <a:rPr lang="fr-FR" i="1" dirty="0" smtClean="0"/>
              <a:t>)</a:t>
            </a:r>
            <a:endParaRPr lang="fr-FR" i="1" dirty="0"/>
          </a:p>
        </p:txBody>
      </p:sp>
    </p:spTree>
    <p:extLst>
      <p:ext uri="{BB962C8B-B14F-4D97-AF65-F5344CB8AC3E}">
        <p14:creationId xmlns:p14="http://schemas.microsoft.com/office/powerpoint/2010/main" val="23481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723</Words>
  <Application>Microsoft Office PowerPoint</Application>
  <PresentationFormat>Affichage à l'écran (4:3)</PresentationFormat>
  <Paragraphs>150</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Collin Mr</dc:creator>
  <cp:lastModifiedBy>Collin Mr</cp:lastModifiedBy>
  <cp:revision>44</cp:revision>
  <dcterms:created xsi:type="dcterms:W3CDTF">2017-05-09T08:24:24Z</dcterms:created>
  <dcterms:modified xsi:type="dcterms:W3CDTF">2017-09-29T13:17:29Z</dcterms:modified>
</cp:coreProperties>
</file>