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5" r:id="rId4"/>
    <p:sldId id="296" r:id="rId5"/>
    <p:sldId id="297" r:id="rId6"/>
    <p:sldId id="303" r:id="rId7"/>
    <p:sldId id="302" r:id="rId8"/>
    <p:sldId id="300" r:id="rId9"/>
    <p:sldId id="301" r:id="rId10"/>
    <p:sldId id="304" r:id="rId11"/>
    <p:sldId id="305" r:id="rId12"/>
    <p:sldId id="306" r:id="rId13"/>
    <p:sldId id="309" r:id="rId14"/>
    <p:sldId id="307" r:id="rId15"/>
    <p:sldId id="308" r:id="rId16"/>
    <p:sldId id="310" r:id="rId17"/>
    <p:sldId id="311" r:id="rId18"/>
    <p:sldId id="312" r:id="rId19"/>
    <p:sldId id="315" r:id="rId20"/>
    <p:sldId id="314" r:id="rId21"/>
    <p:sldId id="319" r:id="rId22"/>
    <p:sldId id="313" r:id="rId23"/>
    <p:sldId id="324" r:id="rId24"/>
    <p:sldId id="326" r:id="rId25"/>
    <p:sldId id="320" r:id="rId26"/>
    <p:sldId id="316" r:id="rId27"/>
    <p:sldId id="331" r:id="rId28"/>
    <p:sldId id="318" r:id="rId29"/>
    <p:sldId id="317" r:id="rId30"/>
    <p:sldId id="321" r:id="rId31"/>
    <p:sldId id="322" r:id="rId32"/>
    <p:sldId id="325" r:id="rId33"/>
    <p:sldId id="323" r:id="rId34"/>
    <p:sldId id="327" r:id="rId35"/>
    <p:sldId id="328" r:id="rId36"/>
    <p:sldId id="329" r:id="rId37"/>
    <p:sldId id="330" r:id="rId3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2" autoAdjust="0"/>
    <p:restoredTop sz="94658" autoAdjust="0"/>
  </p:normalViewPr>
  <p:slideViewPr>
    <p:cSldViewPr>
      <p:cViewPr>
        <p:scale>
          <a:sx n="75" d="100"/>
          <a:sy n="75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DFCBCA-328C-4DFA-BD5D-2BAFBEC21EA5}" type="datetimeFigureOut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CDEC33-1F2B-4B91-A205-6BEBB67585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AD0D0-AAFE-4A65-9D88-D8FA406CDCB0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DEC33-1F2B-4B91-A205-6BEBB6758534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16EB-CCF3-46DD-9075-08A8617E1898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BE58-27D0-4AC8-BE6D-6CCA7F49E3D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A5F4-55E4-49B4-94F1-73A79BE5FA8C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3D23-04B0-449B-B03F-399C78CFBC1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3DA0-9A79-44CF-A8C5-E19BE3D98097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2E15-C289-4F5E-80F6-61158C1AC1A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8E09-A411-40DA-A8A5-92C64BDA6DDA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EACA-3838-49D1-A794-664C5495D6B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8B3C-0039-43D9-96BC-F3E5D225006F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2BBF-D7DC-422A-BDA6-ECC7FBAF639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F844A-81D6-4B5E-A887-491C60D2E04D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DB2D-8741-4968-8C18-2059627F80F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D3F0-BCD2-4510-8006-3B49AB4D8F52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D768-771A-48EB-9392-71F48B7989C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E42C-D0CC-48E2-80F6-222D5EAAD96F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5AFE-1093-4E98-86EF-5E35BCBD2A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223F-0F3A-411C-B680-9015D760E226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C5A7-582C-4445-8232-0768DC90B36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03DD-F3E7-4419-AB7D-671CC09A4014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6EB8-8E8B-4A8A-BDFA-A244D08FE17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91E9-9261-4A1D-9F8A-46DC49E61B5C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A169-921F-4E2E-AB20-4EB485CD23E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CEE69-F0BE-4491-8520-0256CE408CDD}" type="datetime1">
              <a:rPr lang="pt-PT"/>
              <a:pPr>
                <a:defRPr/>
              </a:pPr>
              <a:t>21-10-2012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B98618-AE03-47EA-8DAE-D0BD41C70A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619250" y="951540"/>
            <a:ext cx="597693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</a:rPr>
              <a:t>PORTUGAL</a:t>
            </a:r>
            <a:r>
              <a:rPr lang="pt-PT" dirty="0" smtClean="0">
                <a:latin typeface="+mn-lt"/>
              </a:rPr>
              <a:t> </a:t>
            </a:r>
            <a:endParaRPr lang="pt-PT" sz="12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BUREAU FOR INTERNATIONAL LANGUAGE CO-ORDINATION BILC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619250" y="2443164"/>
            <a:ext cx="59769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+mn-lt"/>
              </a:rPr>
              <a:t>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Language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Testing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Seminar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pt-PT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Bled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Slovenia</a:t>
            </a:r>
            <a:endParaRPr lang="pt-PT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19-26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October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2012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03350" y="3997115"/>
            <a:ext cx="6481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“Back to Basics: Recipes for Instructional Success”</a:t>
            </a:r>
            <a:endParaRPr lang="pt-PT" i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Teaching Specific Skills</a:t>
            </a:r>
            <a:endParaRPr lang="pt-PT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76825" y="6308725"/>
            <a:ext cx="40671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LT </a:t>
            </a:r>
            <a:r>
              <a:rPr lang="pt-PT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Estela Magalhães Parreira</a:t>
            </a: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3F8CE-5C7E-4D9A-8536-D4CD63236E23}" type="slidenum">
              <a:rPr lang="pt-PT"/>
              <a:pPr>
                <a:defRPr/>
              </a:pPr>
              <a:t>1</a:t>
            </a:fld>
            <a:endParaRPr lang="pt-P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General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idea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When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personnel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fairly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meet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STANAG 6001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requirements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are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appointed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 as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part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multinational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operation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force,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must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able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effectively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efficiently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communicate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within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technical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boundaries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successfuly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develop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meets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specific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features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important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to: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04"/>
            <a:ext cx="5456344" cy="374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Identify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Patrolling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Security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RECON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main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objective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expose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student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environment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close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possible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going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experience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field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(as real as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within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classroom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Extensively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search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materials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related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itself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such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as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SOP’s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Books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STANAGS,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Reports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previous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deployments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realia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written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documents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audio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recordings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…), internet</a:t>
            </a: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Select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grammar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material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wisely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considering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area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intervention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responsibilities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357850"/>
          </a:xfrm>
        </p:spPr>
        <p:txBody>
          <a:bodyPr/>
          <a:lstStyle/>
          <a:p>
            <a:pPr>
              <a:defRPr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Organize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  <a:defRPr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selecting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gathering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materials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vocabulary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grammar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recorded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(L)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written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(R) combine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into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lessons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Develop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exercises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tasks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Schedule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items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estimate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how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much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time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needed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each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remember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crash-course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PT" sz="3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Textbook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When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material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gathering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planning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estimating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done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compile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into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draft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manual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Add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appealing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images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(ex.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realistic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fotos)</a:t>
            </a: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pre-manual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ready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Completion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Review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revise 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Make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necessary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adjustments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Improve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what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needs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improvement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Don´t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forget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credit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original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sources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585791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b="1" i="1" dirty="0" err="1" smtClean="0">
                <a:solidFill>
                  <a:srgbClr val="0C141E"/>
                </a:solidFill>
              </a:rPr>
              <a:t>Samples</a:t>
            </a:r>
            <a:r>
              <a:rPr lang="pt-PT" b="1" i="1" dirty="0" smtClean="0">
                <a:solidFill>
                  <a:srgbClr val="0C141E"/>
                </a:solidFill>
              </a:rPr>
              <a:t> </a:t>
            </a:r>
            <a:r>
              <a:rPr lang="pt-PT" b="1" i="1" dirty="0" err="1" smtClean="0">
                <a:solidFill>
                  <a:srgbClr val="0C141E"/>
                </a:solidFill>
              </a:rPr>
              <a:t>of</a:t>
            </a:r>
            <a:r>
              <a:rPr lang="pt-PT" b="1" i="1" dirty="0" smtClean="0">
                <a:solidFill>
                  <a:srgbClr val="0C141E"/>
                </a:solidFill>
              </a:rPr>
              <a:t> </a:t>
            </a:r>
            <a:r>
              <a:rPr lang="pt-PT" b="1" i="1" dirty="0" err="1" smtClean="0">
                <a:solidFill>
                  <a:srgbClr val="0C141E"/>
                </a:solidFill>
              </a:rPr>
              <a:t>materials</a:t>
            </a:r>
            <a:r>
              <a:rPr lang="pt-PT" b="1" i="1" dirty="0" smtClean="0">
                <a:solidFill>
                  <a:srgbClr val="0C141E"/>
                </a:solidFill>
              </a:rPr>
              <a:t> </a:t>
            </a:r>
            <a:r>
              <a:rPr lang="pt-PT" b="1" i="1" dirty="0" err="1" smtClean="0">
                <a:solidFill>
                  <a:srgbClr val="0C141E"/>
                </a:solidFill>
              </a:rPr>
              <a:t>and</a:t>
            </a:r>
            <a:r>
              <a:rPr lang="pt-PT" b="1" i="1" dirty="0" smtClean="0">
                <a:solidFill>
                  <a:srgbClr val="0C141E"/>
                </a:solidFill>
              </a:rPr>
              <a:t> / </a:t>
            </a:r>
            <a:r>
              <a:rPr lang="pt-PT" b="1" i="1" dirty="0" err="1" smtClean="0">
                <a:solidFill>
                  <a:srgbClr val="0C141E"/>
                </a:solidFill>
              </a:rPr>
              <a:t>or</a:t>
            </a:r>
            <a:r>
              <a:rPr lang="pt-PT" b="1" i="1" dirty="0" smtClean="0">
                <a:solidFill>
                  <a:srgbClr val="0C141E"/>
                </a:solidFill>
              </a:rPr>
              <a:t> </a:t>
            </a:r>
            <a:r>
              <a:rPr lang="pt-PT" b="1" i="1" dirty="0" err="1" smtClean="0">
                <a:solidFill>
                  <a:srgbClr val="0C141E"/>
                </a:solidFill>
              </a:rPr>
              <a:t>activities</a:t>
            </a:r>
            <a:r>
              <a:rPr lang="pt-PT" b="1" i="1" dirty="0" smtClean="0">
                <a:solidFill>
                  <a:srgbClr val="0C141E"/>
                </a:solidFill>
              </a:rPr>
              <a:t> for </a:t>
            </a:r>
            <a:r>
              <a:rPr lang="pt-PT" b="1" i="1" dirty="0" err="1" smtClean="0">
                <a:solidFill>
                  <a:srgbClr val="0C141E"/>
                </a:solidFill>
              </a:rPr>
              <a:t>each</a:t>
            </a:r>
            <a:r>
              <a:rPr lang="pt-PT" b="1" i="1" dirty="0" smtClean="0">
                <a:solidFill>
                  <a:srgbClr val="0C141E"/>
                </a:solidFill>
              </a:rPr>
              <a:t> </a:t>
            </a:r>
            <a:r>
              <a:rPr lang="pt-PT" b="1" i="1" dirty="0" err="1" smtClean="0">
                <a:solidFill>
                  <a:srgbClr val="0C141E"/>
                </a:solidFill>
              </a:rPr>
              <a:t>skill</a:t>
            </a:r>
            <a:r>
              <a:rPr lang="pt-PT" b="1" i="1" dirty="0" smtClean="0">
                <a:solidFill>
                  <a:srgbClr val="0C141E"/>
                </a:solidFill>
              </a:rPr>
              <a:t>:</a:t>
            </a: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794"/>
            <a:ext cx="6372729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072066" y="1357298"/>
          <a:ext cx="1181100" cy="1182688"/>
        </p:xfrm>
        <a:graphic>
          <a:graphicData uri="http://schemas.openxmlformats.org/presentationml/2006/ole">
            <p:oleObj spid="_x0000_s5123" r:id="rId5" imgW="2809524" imgH="2781688" progId="">
              <p:embed/>
            </p:oleObj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 l="977" t="977" r="977"/>
          <a:stretch>
            <a:fillRect/>
          </a:stretch>
        </p:blipFill>
        <p:spPr bwMode="auto">
          <a:xfrm>
            <a:off x="6286512" y="1428736"/>
            <a:ext cx="10683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4000" i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>
              <a:spcAft>
                <a:spcPts val="0"/>
              </a:spcAft>
              <a:defRPr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pt-PT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>
              <a:spcAft>
                <a:spcPts val="0"/>
              </a:spcAft>
              <a:defRPr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Teaching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Armed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Forces</a:t>
            </a:r>
            <a:endParaRPr lang="pt-PT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>
              <a:spcAft>
                <a:spcPts val="0"/>
              </a:spcAft>
              <a:defRPr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Conclusions</a:t>
            </a:r>
            <a:endParaRPr lang="pt-PT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t-PT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b="1" dirty="0" smtClean="0">
              <a:solidFill>
                <a:schemeClr val="accent2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3D0A-C758-462A-AB85-EE3E196FA197}" type="slidenum">
              <a:rPr lang="pt-PT"/>
              <a:pPr>
                <a:defRPr/>
              </a:pPr>
              <a:t>2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96"/>
            <a:ext cx="5429288" cy="588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forte.jor.br/wp-content/uploads/2011/05/Comunica%C3%A7%C3%B5es-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1503"/>
            <a:ext cx="9144000" cy="5576497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2143108" y="2285992"/>
            <a:ext cx="44116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7000" i="1" dirty="0" err="1" smtClean="0">
                <a:solidFill>
                  <a:schemeClr val="bg1"/>
                </a:solidFill>
                <a:latin typeface="+mj-lt"/>
              </a:rPr>
              <a:t>Listening</a:t>
            </a:r>
            <a:endParaRPr lang="pt-PT" sz="7000" i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/>
        </p:nvGrpSpPr>
        <p:grpSpPr>
          <a:xfrm>
            <a:off x="500034" y="2357430"/>
            <a:ext cx="8401074" cy="3957641"/>
            <a:chOff x="500034" y="2357430"/>
            <a:chExt cx="8401074" cy="395764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2857496"/>
              <a:ext cx="4686298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2786058"/>
              <a:ext cx="415290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2357430"/>
              <a:ext cx="63531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7500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24</a:t>
            </a:fld>
            <a:endParaRPr lang="pt-PT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89725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4296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25</a:t>
            </a:fld>
            <a:endParaRPr lang="pt-PT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ângulo 10"/>
          <p:cNvSpPr/>
          <p:nvPr/>
        </p:nvSpPr>
        <p:spPr>
          <a:xfrm>
            <a:off x="2143108" y="3402457"/>
            <a:ext cx="44116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7000" i="1" dirty="0" err="1" smtClean="0">
                <a:solidFill>
                  <a:srgbClr val="C00000"/>
                </a:solidFill>
                <a:latin typeface="+mj-lt"/>
              </a:rPr>
              <a:t>Speaking</a:t>
            </a:r>
            <a:endParaRPr lang="pt-PT" sz="7000" i="1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26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80724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857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27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8229600" cy="1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5357850" cy="580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ctr">
              <a:buNone/>
            </a:pPr>
            <a:r>
              <a:rPr lang="pt-PT" sz="7000" b="1" i="1" dirty="0" err="1" smtClean="0">
                <a:solidFill>
                  <a:srgbClr val="C00000"/>
                </a:solidFill>
              </a:rPr>
              <a:t>Reading</a:t>
            </a:r>
            <a:endParaRPr lang="pt-PT" sz="7000" b="1" i="1" dirty="0" smtClean="0">
              <a:solidFill>
                <a:srgbClr val="C00000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28</a:t>
            </a:fld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29</a:t>
            </a:fld>
            <a:endParaRPr lang="pt-PT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010" y="1347804"/>
            <a:ext cx="6743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t-PT" sz="7000" i="1" dirty="0" err="1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pt-PT" sz="7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30</a:t>
            </a:fld>
            <a:endParaRPr lang="pt-PT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66817"/>
            <a:ext cx="57531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31</a:t>
            </a:fld>
            <a:endParaRPr lang="pt-PT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3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928670"/>
            <a:ext cx="184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357982" cy="47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32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ângulo 7"/>
          <p:cNvSpPr/>
          <p:nvPr/>
        </p:nvSpPr>
        <p:spPr>
          <a:xfrm>
            <a:off x="2802926" y="3902523"/>
            <a:ext cx="372230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None/>
            </a:pPr>
            <a:r>
              <a:rPr lang="pt-PT" sz="7000" b="1" i="1" dirty="0" err="1" smtClean="0">
                <a:solidFill>
                  <a:srgbClr val="C00000"/>
                </a:solidFill>
              </a:rPr>
              <a:t>Writing</a:t>
            </a:r>
            <a:endParaRPr lang="pt-PT" sz="70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33</a:t>
            </a:fld>
            <a:endParaRPr lang="pt-PT"/>
          </a:p>
        </p:txBody>
      </p:sp>
      <p:grpSp>
        <p:nvGrpSpPr>
          <p:cNvPr id="8" name="Grupo 7"/>
          <p:cNvGrpSpPr/>
          <p:nvPr/>
        </p:nvGrpSpPr>
        <p:grpSpPr>
          <a:xfrm>
            <a:off x="0" y="1006602"/>
            <a:ext cx="9001156" cy="5851398"/>
            <a:chOff x="0" y="1006602"/>
            <a:chExt cx="9001156" cy="5851398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752600"/>
              <a:ext cx="9001156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ângulo 5"/>
            <p:cNvSpPr/>
            <p:nvPr/>
          </p:nvSpPr>
          <p:spPr>
            <a:xfrm>
              <a:off x="214282" y="1006602"/>
              <a:ext cx="44116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4000" i="1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Fill</a:t>
              </a:r>
              <a:r>
                <a:rPr lang="pt-PT" sz="4000" i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pt-PT" sz="4000" i="1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out</a:t>
              </a:r>
              <a:r>
                <a:rPr lang="pt-PT" sz="4000" i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pt-PT" sz="4000" i="1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the</a:t>
              </a:r>
              <a:r>
                <a:rPr lang="pt-PT" sz="4000" i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pt-PT" sz="4000" i="1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form</a:t>
              </a:r>
              <a:endParaRPr lang="pt-PT" sz="4000" i="1" dirty="0" smtClean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34</a:t>
            </a:fld>
            <a:endParaRPr lang="pt-PT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572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2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t-PT" sz="7000" i="1" dirty="0" err="1" smtClean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pt-PT" sz="7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35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Even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our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meet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STANAG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requirements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always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make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effort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improve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their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Interoperability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safety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performance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above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all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t-PT" sz="7000" b="1" i="1" dirty="0" smtClean="0">
                <a:solidFill>
                  <a:schemeClr val="accent1">
                    <a:lumMod val="50000"/>
                  </a:schemeClr>
                </a:solidFill>
                <a:latin typeface="Goudy Stout" pitchFamily="18" charset="0"/>
              </a:rPr>
              <a:t>LIFE</a:t>
            </a:r>
          </a:p>
          <a:p>
            <a:pPr>
              <a:buNone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May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depend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36</a:t>
            </a:fld>
            <a:endParaRPr lang="pt-PT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619250" y="951540"/>
            <a:ext cx="597693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</a:rPr>
              <a:t>PORTUGAL</a:t>
            </a:r>
            <a:r>
              <a:rPr lang="pt-PT" dirty="0" smtClean="0">
                <a:latin typeface="+mn-lt"/>
              </a:rPr>
              <a:t> </a:t>
            </a:r>
            <a:endParaRPr lang="pt-PT" sz="12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BUREAU FOR INTERNATIONAL LANGUAGE CO-ORDINATION BILC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619250" y="2443164"/>
            <a:ext cx="59769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latin typeface="+mn-lt"/>
              </a:rPr>
              <a:t>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Language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Testing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Seminar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pt-PT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Bled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Slovenia</a:t>
            </a:r>
            <a:endParaRPr lang="pt-PT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19-26 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October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t-PT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2012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03350" y="3997115"/>
            <a:ext cx="64817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“Back to Basics: Recipes for Instructional Success”</a:t>
            </a:r>
            <a:endParaRPr lang="pt-PT" i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Teaching Specific Skills</a:t>
            </a:r>
            <a:endParaRPr lang="pt-PT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76825" y="6308725"/>
            <a:ext cx="40671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LT </a:t>
            </a:r>
            <a:r>
              <a:rPr lang="pt-PT" sz="1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Estela Magalhães Parreira</a:t>
            </a: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3F8CE-5C7E-4D9A-8536-D4CD63236E23}" type="slidenum">
              <a:rPr lang="pt-PT"/>
              <a:pPr>
                <a:defRPr/>
              </a:pPr>
              <a:t>37</a:t>
            </a:fld>
            <a:endParaRPr lang="pt-P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Countries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are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increasingly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paticipating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multinational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operations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theatres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worldwide</a:t>
            </a:r>
            <a:endParaRPr lang="pt-PT" sz="2800" i="1" strike="sngStrike" dirty="0" smtClean="0">
              <a:solidFill>
                <a:srgbClr val="FF0000"/>
              </a:solidFill>
            </a:endParaRPr>
          </a:p>
          <a:p>
            <a:endParaRPr lang="pt-PT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MOD’s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are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required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engage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their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forces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a “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Joint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endParaRPr lang="pt-PT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Branches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are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deploying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their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operate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foreign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800" i="1" dirty="0" err="1" smtClean="0">
                <a:solidFill>
                  <a:schemeClr val="accent1">
                    <a:lumMod val="50000"/>
                  </a:schemeClr>
                </a:solidFill>
              </a:rPr>
              <a:t>personnel</a:t>
            </a: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pt-PT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sz="2800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pt-PT" sz="2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commitment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responsibility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implies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high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effort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nations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adequately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prepare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Apart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technical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order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guarantee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high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performance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personnel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deployed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abroad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must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point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out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importance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linguistic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competences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zaroio.net/i/o/20080605040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667547" cy="5000661"/>
          </a:xfrm>
          <a:prstGeom prst="rect">
            <a:avLst/>
          </a:prstGeom>
          <a:noFill/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ctr">
              <a:buNone/>
            </a:pPr>
            <a:r>
              <a:rPr lang="pt-PT" sz="7000" i="1" dirty="0" err="1" smtClean="0">
                <a:solidFill>
                  <a:srgbClr val="C00000"/>
                </a:solidFill>
              </a:rPr>
              <a:t>Teaching</a:t>
            </a:r>
            <a:r>
              <a:rPr lang="pt-PT" sz="7000" i="1" dirty="0" smtClean="0">
                <a:solidFill>
                  <a:srgbClr val="C00000"/>
                </a:solidFill>
              </a:rPr>
              <a:t> </a:t>
            </a:r>
            <a:r>
              <a:rPr lang="pt-PT" sz="7000" i="1" dirty="0" err="1" smtClean="0">
                <a:solidFill>
                  <a:srgbClr val="C00000"/>
                </a:solidFill>
              </a:rPr>
              <a:t>the</a:t>
            </a:r>
            <a:r>
              <a:rPr lang="pt-PT" sz="7000" i="1" dirty="0" smtClean="0">
                <a:solidFill>
                  <a:srgbClr val="C00000"/>
                </a:solidFill>
              </a:rPr>
              <a:t> </a:t>
            </a:r>
            <a:r>
              <a:rPr lang="pt-PT" sz="7000" i="1" dirty="0" err="1" smtClean="0">
                <a:solidFill>
                  <a:srgbClr val="C00000"/>
                </a:solidFill>
              </a:rPr>
              <a:t>Skills</a:t>
            </a:r>
            <a:endParaRPr lang="pt-PT" sz="7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PT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5861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Hence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ensuing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STANAG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requirements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met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important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consider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possibility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offering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military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b="1" i="1" dirty="0" err="1" smtClean="0">
                <a:solidFill>
                  <a:schemeClr val="accent1">
                    <a:lumMod val="50000"/>
                  </a:schemeClr>
                </a:solidFill>
              </a:rPr>
              <a:t>additional</a:t>
            </a:r>
            <a:r>
              <a:rPr lang="pt-PT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b="1" i="1" dirty="0" err="1" smtClean="0">
                <a:solidFill>
                  <a:schemeClr val="accent1">
                    <a:lumMod val="50000"/>
                  </a:schemeClr>
                </a:solidFill>
              </a:rPr>
              <a:t>language</a:t>
            </a:r>
            <a:r>
              <a:rPr lang="pt-PT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b="1" i="1" dirty="0" err="1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comprising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oriented</a:t>
            </a: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crash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courses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” to</a:t>
            </a:r>
          </a:p>
          <a:p>
            <a:pPr>
              <a:buNone/>
            </a:pP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improve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level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507" y="4000504"/>
            <a:ext cx="346233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accordance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specifications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taking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into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consideration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premises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orienting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development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4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pre-deployment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training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must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include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b="1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pt-PT" b="1" i="1" dirty="0" err="1" smtClean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pt-PT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b="1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r>
              <a:rPr lang="pt-PT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b="1" i="1" dirty="0" err="1" smtClean="0">
                <a:solidFill>
                  <a:schemeClr val="accent1">
                    <a:lumMod val="50000"/>
                  </a:schemeClr>
                </a:solidFill>
              </a:rPr>
              <a:t>Enhancement</a:t>
            </a:r>
            <a:r>
              <a:rPr lang="pt-PT" b="1" i="1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PT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Would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it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possible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pick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up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acceptable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linguistic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competences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enhance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attending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a “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technical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course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specifically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developed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i="1" dirty="0" err="1" smtClean="0">
                <a:solidFill>
                  <a:schemeClr val="accent1">
                    <a:lumMod val="50000"/>
                  </a:schemeClr>
                </a:solidFill>
              </a:rPr>
              <a:t>missions</a:t>
            </a:r>
            <a:r>
              <a:rPr lang="pt-PT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ACA-3838-49D1-A794-664C5495D6BB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411</Words>
  <Application>Microsoft Office PowerPoint</Application>
  <PresentationFormat>Apresentação no Ecrã (4:3)</PresentationFormat>
  <Paragraphs>163</Paragraphs>
  <Slides>37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dos diapositivos</vt:lpstr>
      </vt:variant>
      <vt:variant>
        <vt:i4>37</vt:i4>
      </vt:variant>
    </vt:vector>
  </HeadingPairs>
  <TitlesOfParts>
    <vt:vector size="3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M9102993</dc:creator>
  <cp:lastModifiedBy>g</cp:lastModifiedBy>
  <cp:revision>229</cp:revision>
  <dcterms:created xsi:type="dcterms:W3CDTF">2012-06-04T11:31:33Z</dcterms:created>
  <dcterms:modified xsi:type="dcterms:W3CDTF">2012-10-21T08:59:54Z</dcterms:modified>
</cp:coreProperties>
</file>