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65" r:id="rId5"/>
    <p:sldId id="259" r:id="rId6"/>
    <p:sldId id="260" r:id="rId7"/>
    <p:sldId id="268" r:id="rId8"/>
    <p:sldId id="266" r:id="rId9"/>
    <p:sldId id="270" r:id="rId10"/>
    <p:sldId id="271" r:id="rId11"/>
    <p:sldId id="272" r:id="rId12"/>
    <p:sldId id="274" r:id="rId13"/>
    <p:sldId id="275" r:id="rId14"/>
    <p:sldId id="276" r:id="rId15"/>
    <p:sldId id="277" r:id="rId16"/>
    <p:sldId id="278" r:id="rId17"/>
    <p:sldId id="280" r:id="rId18"/>
    <p:sldId id="281" r:id="rId19"/>
    <p:sldId id="288" r:id="rId20"/>
    <p:sldId id="282" r:id="rId21"/>
    <p:sldId id="283" r:id="rId22"/>
    <p:sldId id="284" r:id="rId23"/>
    <p:sldId id="285" r:id="rId24"/>
    <p:sldId id="287" r:id="rId25"/>
    <p:sldId id="289" r:id="rId2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2D8710-217F-4AE0-921E-606C4F2BB743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en-US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09C6B2F-F1DC-4034-961F-CF6426065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EB6C10-85ED-4C20-9C78-7D85606ECC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Dowolny kształt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7339D92-8E25-410B-9570-8D71D326CC07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2797B2C-37D1-466B-A825-D0BB222C2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3D02F-179D-4DDE-A4E1-1340BE90C4B4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1200A-B440-4A8D-8D68-EA5D6E0A4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F1C72-C1D4-4251-843D-75F9090064F6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0E950-A26A-48F0-A549-4B18AF78E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56C7-9519-4AE1-8453-AD828E9BB362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1E031-95E8-4782-98F9-CDDCDBA5D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1856EA-E2B2-4DCE-B0A0-17D8B77F7A19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061F1E-78FE-431B-860E-BCC2CD8E9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311F99-AB5A-40F4-A518-5B584D54A6D1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3721BC-0769-4241-A675-99FE28F13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51E128-3CB0-4FE2-B7A9-4652CB0C0D4E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29A007-12DB-4DBA-B904-7DCF2A6D9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49D78-F2AA-49FF-90D6-D8BC4226C75C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BA772B-50F4-46C8-85E5-F4676E4A6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98ED9-51FE-4BE4-A5C6-3AADF9EB4763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C8D7D-21B5-4765-9C49-060B70337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95441E-A7B1-4761-AC70-3AFB6FB24BB0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ED480E-8576-48AE-AD40-D852F80B8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owolny kształt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A46AFF-8556-47A5-964A-BA626EB6D7B3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C2263D0-112C-483E-80B4-C997F6AE1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06B38BB-39A4-4EAA-95AE-56113B7354BC}" type="datetimeFigureOut">
              <a:rPr lang="en-US"/>
              <a:pPr>
                <a:defRPr/>
              </a:pPr>
              <a:t>11/1/2011</a:t>
            </a:fld>
            <a:endParaRPr lang="en-US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86C1170-99FD-40C6-94BC-A07F44F56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tlse1.fr/crl/" TargetMode="External"/><Relationship Id="rId2" Type="http://schemas.openxmlformats.org/officeDocument/2006/relationships/hyperlink" Target="mailto:ut1english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arclite.byu.edu/bush/volume/intro.htm" TargetMode="External"/><Relationship Id="rId7" Type="http://schemas.openxmlformats.org/officeDocument/2006/relationships/hyperlink" Target="http://www.iallt.org/iallt_journal/perceived_benefits_of_technology_enhanced_language_learning_in_beginning_language_clas" TargetMode="External"/><Relationship Id="rId2" Type="http://schemas.openxmlformats.org/officeDocument/2006/relationships/hyperlink" Target="http://www.tesol.org/s_tesol/sec_documen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drewlian.com/andrewlian/prowww/apacall_2004/apacall_lian_ap_tell_rhizomatic.pdf" TargetMode="External"/><Relationship Id="rId5" Type="http://schemas.openxmlformats.org/officeDocument/2006/relationships/hyperlink" Target="http://www.teyl.org/article1.html" TargetMode="External"/><Relationship Id="rId4" Type="http://schemas.openxmlformats.org/officeDocument/2006/relationships/hyperlink" Target="http://dspace.dial.pipex.com/town/square/ei11/tell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USING TECHNOLOGY TO ENHANCE STANAG 6001-BASED ENGLISH LANGUAGE</a:t>
            </a:r>
            <a:br>
              <a:rPr lang="pl-PL" dirty="0" smtClean="0"/>
            </a:br>
            <a:r>
              <a:rPr lang="pl-PL" dirty="0" smtClean="0"/>
              <a:t>LEARNING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pl-PL" sz="1900" smtClean="0"/>
              <a:t>KAZIMIERZ SZCZEPAŃSKI</a:t>
            </a:r>
          </a:p>
          <a:p>
            <a:pPr marR="0">
              <a:lnSpc>
                <a:spcPct val="80000"/>
              </a:lnSpc>
            </a:pPr>
            <a:r>
              <a:rPr lang="pl-PL" sz="1900" smtClean="0"/>
              <a:t>AKADEMIA MARYNARKI WOJENNEJ</a:t>
            </a:r>
          </a:p>
          <a:p>
            <a:pPr marR="0">
              <a:lnSpc>
                <a:spcPct val="80000"/>
              </a:lnSpc>
            </a:pPr>
            <a:r>
              <a:rPr lang="pl-PL" sz="1900" smtClean="0"/>
              <a:t>(NAVAL ACADEMY)</a:t>
            </a:r>
          </a:p>
          <a:p>
            <a:pPr marR="0">
              <a:lnSpc>
                <a:spcPct val="80000"/>
              </a:lnSpc>
            </a:pPr>
            <a:r>
              <a:rPr lang="pl-PL" sz="1900" smtClean="0"/>
              <a:t>GDYNIA, POLAND</a:t>
            </a:r>
          </a:p>
        </p:txBody>
      </p:sp>
      <p:pic>
        <p:nvPicPr>
          <p:cNvPr id="14339" name="Picture 4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4365625"/>
            <a:ext cx="1776413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5445125"/>
            <a:ext cx="18288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multimedia computers, CD-ROMS;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interactive whiteboards or mimios;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the Internet;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tablets; and perhaps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iPods.</a:t>
            </a:r>
            <a:endParaRPr lang="pl-PL" smtClean="0"/>
          </a:p>
          <a:p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Modern technologies in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language learning classrooms include:</a:t>
            </a:r>
            <a:r>
              <a:rPr lang="pl-PL" dirty="0" smtClean="0"/>
              <a:t/>
            </a:r>
            <a:br>
              <a:rPr lang="pl-PL" dirty="0" smtClean="0"/>
            </a:br>
            <a:endParaRPr lang="en-US" dirty="0"/>
          </a:p>
        </p:txBody>
      </p:sp>
      <p:pic>
        <p:nvPicPr>
          <p:cNvPr id="23555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333375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275856" y="4005064"/>
            <a:ext cx="2762250" cy="2466975"/>
            <a:chOff x="2304" y="1584"/>
            <a:chExt cx="1740" cy="1554"/>
          </a:xfrm>
          <a:solidFill>
            <a:srgbClr val="00B0F0"/>
          </a:solidFill>
        </p:grpSpPr>
        <p:sp>
          <p:nvSpPr>
            <p:cNvPr id="10244" name="Film"/>
            <p:cNvSpPr>
              <a:spLocks noEditPoints="1" noChangeArrowheads="1"/>
            </p:cNvSpPr>
            <p:nvPr/>
          </p:nvSpPr>
          <p:spPr bwMode="auto">
            <a:xfrm>
              <a:off x="2304" y="1980"/>
              <a:ext cx="726" cy="115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4960 w 21600"/>
                <a:gd name="T17" fmla="*/ 8129 h 21600"/>
                <a:gd name="T18" fmla="*/ 17079 w 21600"/>
                <a:gd name="T19" fmla="*/ 1342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  <a:path w="21600" h="21600" extrusionOk="0">
                  <a:moveTo>
                    <a:pt x="3014" y="21600"/>
                  </a:moveTo>
                  <a:lnTo>
                    <a:pt x="3014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3014" y="21600"/>
                  </a:lnTo>
                  <a:close/>
                </a:path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18586" y="0"/>
                  </a:lnTo>
                  <a:lnTo>
                    <a:pt x="18586" y="21600"/>
                  </a:lnTo>
                  <a:lnTo>
                    <a:pt x="21600" y="21600"/>
                  </a:lnTo>
                  <a:close/>
                </a:path>
                <a:path w="21600" h="21600" extrusionOk="0">
                  <a:moveTo>
                    <a:pt x="6028" y="6574"/>
                  </a:moveTo>
                  <a:lnTo>
                    <a:pt x="15572" y="6574"/>
                  </a:lnTo>
                  <a:lnTo>
                    <a:pt x="16074" y="6574"/>
                  </a:lnTo>
                  <a:lnTo>
                    <a:pt x="16326" y="6457"/>
                  </a:lnTo>
                  <a:lnTo>
                    <a:pt x="16577" y="6339"/>
                  </a:lnTo>
                  <a:lnTo>
                    <a:pt x="16828" y="6222"/>
                  </a:lnTo>
                  <a:lnTo>
                    <a:pt x="17079" y="6222"/>
                  </a:lnTo>
                  <a:lnTo>
                    <a:pt x="17330" y="5987"/>
                  </a:lnTo>
                  <a:lnTo>
                    <a:pt x="17330" y="5870"/>
                  </a:lnTo>
                  <a:lnTo>
                    <a:pt x="17581" y="5635"/>
                  </a:lnTo>
                  <a:lnTo>
                    <a:pt x="17581" y="1526"/>
                  </a:lnTo>
                  <a:lnTo>
                    <a:pt x="17330" y="1291"/>
                  </a:lnTo>
                  <a:lnTo>
                    <a:pt x="17330" y="1174"/>
                  </a:lnTo>
                  <a:lnTo>
                    <a:pt x="17079" y="1057"/>
                  </a:lnTo>
                  <a:lnTo>
                    <a:pt x="16828" y="939"/>
                  </a:lnTo>
                  <a:lnTo>
                    <a:pt x="16577" y="822"/>
                  </a:lnTo>
                  <a:lnTo>
                    <a:pt x="16326" y="704"/>
                  </a:lnTo>
                  <a:lnTo>
                    <a:pt x="16074" y="704"/>
                  </a:lnTo>
                  <a:lnTo>
                    <a:pt x="15572" y="587"/>
                  </a:lnTo>
                  <a:lnTo>
                    <a:pt x="6028" y="587"/>
                  </a:lnTo>
                  <a:lnTo>
                    <a:pt x="5526" y="704"/>
                  </a:lnTo>
                  <a:lnTo>
                    <a:pt x="5274" y="704"/>
                  </a:lnTo>
                  <a:lnTo>
                    <a:pt x="5023" y="822"/>
                  </a:lnTo>
                  <a:lnTo>
                    <a:pt x="4772" y="939"/>
                  </a:lnTo>
                  <a:lnTo>
                    <a:pt x="4521" y="1057"/>
                  </a:lnTo>
                  <a:lnTo>
                    <a:pt x="4270" y="1174"/>
                  </a:lnTo>
                  <a:lnTo>
                    <a:pt x="4270" y="1291"/>
                  </a:lnTo>
                  <a:lnTo>
                    <a:pt x="4019" y="1526"/>
                  </a:lnTo>
                  <a:lnTo>
                    <a:pt x="4019" y="5635"/>
                  </a:lnTo>
                  <a:lnTo>
                    <a:pt x="4270" y="5870"/>
                  </a:lnTo>
                  <a:lnTo>
                    <a:pt x="4270" y="5987"/>
                  </a:lnTo>
                  <a:lnTo>
                    <a:pt x="4521" y="6222"/>
                  </a:lnTo>
                  <a:lnTo>
                    <a:pt x="4772" y="6222"/>
                  </a:lnTo>
                  <a:lnTo>
                    <a:pt x="5023" y="6339"/>
                  </a:lnTo>
                  <a:lnTo>
                    <a:pt x="5274" y="6457"/>
                  </a:lnTo>
                  <a:lnTo>
                    <a:pt x="5526" y="6574"/>
                  </a:lnTo>
                  <a:lnTo>
                    <a:pt x="6028" y="6574"/>
                  </a:lnTo>
                  <a:close/>
                </a:path>
                <a:path w="21600" h="21600" extrusionOk="0">
                  <a:moveTo>
                    <a:pt x="6028" y="13617"/>
                  </a:moveTo>
                  <a:lnTo>
                    <a:pt x="15572" y="13617"/>
                  </a:lnTo>
                  <a:lnTo>
                    <a:pt x="16074" y="13617"/>
                  </a:lnTo>
                  <a:lnTo>
                    <a:pt x="16326" y="13617"/>
                  </a:lnTo>
                  <a:lnTo>
                    <a:pt x="16577" y="13500"/>
                  </a:lnTo>
                  <a:lnTo>
                    <a:pt x="16828" y="13383"/>
                  </a:lnTo>
                  <a:lnTo>
                    <a:pt x="17079" y="13265"/>
                  </a:lnTo>
                  <a:lnTo>
                    <a:pt x="17330" y="13148"/>
                  </a:lnTo>
                  <a:lnTo>
                    <a:pt x="17330" y="12913"/>
                  </a:lnTo>
                  <a:lnTo>
                    <a:pt x="17581" y="12796"/>
                  </a:lnTo>
                  <a:lnTo>
                    <a:pt x="17581" y="8687"/>
                  </a:lnTo>
                  <a:lnTo>
                    <a:pt x="17330" y="8452"/>
                  </a:lnTo>
                  <a:lnTo>
                    <a:pt x="17330" y="8335"/>
                  </a:lnTo>
                  <a:lnTo>
                    <a:pt x="17079" y="8217"/>
                  </a:lnTo>
                  <a:lnTo>
                    <a:pt x="16828" y="7983"/>
                  </a:lnTo>
                  <a:lnTo>
                    <a:pt x="16577" y="7983"/>
                  </a:lnTo>
                  <a:lnTo>
                    <a:pt x="16326" y="7865"/>
                  </a:lnTo>
                  <a:lnTo>
                    <a:pt x="16074" y="7865"/>
                  </a:lnTo>
                  <a:lnTo>
                    <a:pt x="15572" y="7748"/>
                  </a:lnTo>
                  <a:lnTo>
                    <a:pt x="6028" y="7748"/>
                  </a:lnTo>
                  <a:lnTo>
                    <a:pt x="5526" y="7865"/>
                  </a:lnTo>
                  <a:lnTo>
                    <a:pt x="5274" y="7865"/>
                  </a:lnTo>
                  <a:lnTo>
                    <a:pt x="5023" y="7983"/>
                  </a:lnTo>
                  <a:lnTo>
                    <a:pt x="4772" y="7983"/>
                  </a:lnTo>
                  <a:lnTo>
                    <a:pt x="4521" y="8217"/>
                  </a:lnTo>
                  <a:lnTo>
                    <a:pt x="4270" y="8335"/>
                  </a:lnTo>
                  <a:lnTo>
                    <a:pt x="4270" y="8452"/>
                  </a:lnTo>
                  <a:lnTo>
                    <a:pt x="4019" y="8687"/>
                  </a:lnTo>
                  <a:lnTo>
                    <a:pt x="4019" y="12796"/>
                  </a:lnTo>
                  <a:lnTo>
                    <a:pt x="4270" y="12913"/>
                  </a:lnTo>
                  <a:lnTo>
                    <a:pt x="4270" y="13148"/>
                  </a:lnTo>
                  <a:lnTo>
                    <a:pt x="4521" y="13265"/>
                  </a:lnTo>
                  <a:lnTo>
                    <a:pt x="4772" y="13383"/>
                  </a:lnTo>
                  <a:lnTo>
                    <a:pt x="5023" y="13500"/>
                  </a:lnTo>
                  <a:lnTo>
                    <a:pt x="5274" y="13617"/>
                  </a:lnTo>
                  <a:lnTo>
                    <a:pt x="5526" y="13617"/>
                  </a:lnTo>
                  <a:lnTo>
                    <a:pt x="6028" y="13617"/>
                  </a:lnTo>
                  <a:close/>
                </a:path>
                <a:path w="21600" h="21600" extrusionOk="0">
                  <a:moveTo>
                    <a:pt x="6028" y="20778"/>
                  </a:moveTo>
                  <a:lnTo>
                    <a:pt x="15572" y="20778"/>
                  </a:lnTo>
                  <a:lnTo>
                    <a:pt x="16074" y="20778"/>
                  </a:lnTo>
                  <a:lnTo>
                    <a:pt x="16326" y="20661"/>
                  </a:lnTo>
                  <a:lnTo>
                    <a:pt x="16577" y="20661"/>
                  </a:lnTo>
                  <a:lnTo>
                    <a:pt x="16828" y="20543"/>
                  </a:lnTo>
                  <a:lnTo>
                    <a:pt x="17079" y="20426"/>
                  </a:lnTo>
                  <a:lnTo>
                    <a:pt x="17330" y="20309"/>
                  </a:lnTo>
                  <a:lnTo>
                    <a:pt x="17330" y="20074"/>
                  </a:lnTo>
                  <a:lnTo>
                    <a:pt x="17581" y="19957"/>
                  </a:lnTo>
                  <a:lnTo>
                    <a:pt x="17581" y="15730"/>
                  </a:lnTo>
                  <a:lnTo>
                    <a:pt x="17330" y="15613"/>
                  </a:lnTo>
                  <a:lnTo>
                    <a:pt x="17330" y="15378"/>
                  </a:lnTo>
                  <a:lnTo>
                    <a:pt x="17079" y="15378"/>
                  </a:lnTo>
                  <a:lnTo>
                    <a:pt x="16828" y="15143"/>
                  </a:lnTo>
                  <a:lnTo>
                    <a:pt x="16577" y="15026"/>
                  </a:lnTo>
                  <a:lnTo>
                    <a:pt x="16326" y="15026"/>
                  </a:lnTo>
                  <a:lnTo>
                    <a:pt x="16074" y="15026"/>
                  </a:lnTo>
                  <a:lnTo>
                    <a:pt x="15572" y="14909"/>
                  </a:lnTo>
                  <a:lnTo>
                    <a:pt x="6028" y="14909"/>
                  </a:lnTo>
                  <a:lnTo>
                    <a:pt x="5526" y="15026"/>
                  </a:lnTo>
                  <a:lnTo>
                    <a:pt x="5274" y="15026"/>
                  </a:lnTo>
                  <a:lnTo>
                    <a:pt x="5023" y="15026"/>
                  </a:lnTo>
                  <a:lnTo>
                    <a:pt x="4772" y="15143"/>
                  </a:lnTo>
                  <a:lnTo>
                    <a:pt x="4521" y="15378"/>
                  </a:lnTo>
                  <a:lnTo>
                    <a:pt x="4270" y="15378"/>
                  </a:lnTo>
                  <a:lnTo>
                    <a:pt x="4270" y="15613"/>
                  </a:lnTo>
                  <a:lnTo>
                    <a:pt x="4019" y="15730"/>
                  </a:lnTo>
                  <a:lnTo>
                    <a:pt x="4019" y="19957"/>
                  </a:lnTo>
                  <a:lnTo>
                    <a:pt x="4270" y="20074"/>
                  </a:lnTo>
                  <a:lnTo>
                    <a:pt x="4270" y="20309"/>
                  </a:lnTo>
                  <a:lnTo>
                    <a:pt x="4521" y="20426"/>
                  </a:lnTo>
                  <a:lnTo>
                    <a:pt x="4772" y="20543"/>
                  </a:lnTo>
                  <a:lnTo>
                    <a:pt x="5023" y="20661"/>
                  </a:lnTo>
                  <a:lnTo>
                    <a:pt x="5274" y="20661"/>
                  </a:lnTo>
                  <a:lnTo>
                    <a:pt x="5526" y="20778"/>
                  </a:lnTo>
                  <a:lnTo>
                    <a:pt x="6028" y="20778"/>
                  </a:lnTo>
                  <a:close/>
                </a:path>
                <a:path w="21600" h="21600" extrusionOk="0">
                  <a:moveTo>
                    <a:pt x="753" y="1291"/>
                  </a:moveTo>
                  <a:lnTo>
                    <a:pt x="2260" y="1291"/>
                  </a:lnTo>
                  <a:lnTo>
                    <a:pt x="2260" y="235"/>
                  </a:lnTo>
                  <a:lnTo>
                    <a:pt x="753" y="235"/>
                  </a:lnTo>
                  <a:lnTo>
                    <a:pt x="753" y="1291"/>
                  </a:lnTo>
                  <a:close/>
                </a:path>
                <a:path w="21600" h="21600" extrusionOk="0">
                  <a:moveTo>
                    <a:pt x="753" y="2700"/>
                  </a:moveTo>
                  <a:lnTo>
                    <a:pt x="2260" y="2700"/>
                  </a:lnTo>
                  <a:lnTo>
                    <a:pt x="2260" y="1643"/>
                  </a:lnTo>
                  <a:lnTo>
                    <a:pt x="753" y="1643"/>
                  </a:lnTo>
                  <a:lnTo>
                    <a:pt x="753" y="2700"/>
                  </a:lnTo>
                  <a:close/>
                </a:path>
                <a:path w="21600" h="21600" extrusionOk="0">
                  <a:moveTo>
                    <a:pt x="753" y="4109"/>
                  </a:moveTo>
                  <a:lnTo>
                    <a:pt x="2260" y="4109"/>
                  </a:lnTo>
                  <a:lnTo>
                    <a:pt x="2260" y="3052"/>
                  </a:lnTo>
                  <a:lnTo>
                    <a:pt x="753" y="3052"/>
                  </a:lnTo>
                  <a:lnTo>
                    <a:pt x="753" y="4109"/>
                  </a:lnTo>
                  <a:close/>
                </a:path>
                <a:path w="21600" h="21600" extrusionOk="0">
                  <a:moveTo>
                    <a:pt x="753" y="5517"/>
                  </a:moveTo>
                  <a:lnTo>
                    <a:pt x="2260" y="5517"/>
                  </a:lnTo>
                  <a:lnTo>
                    <a:pt x="2260" y="4461"/>
                  </a:lnTo>
                  <a:lnTo>
                    <a:pt x="753" y="4461"/>
                  </a:lnTo>
                  <a:lnTo>
                    <a:pt x="753" y="5517"/>
                  </a:lnTo>
                  <a:close/>
                </a:path>
                <a:path w="21600" h="21600" extrusionOk="0">
                  <a:moveTo>
                    <a:pt x="753" y="6926"/>
                  </a:moveTo>
                  <a:lnTo>
                    <a:pt x="2260" y="6926"/>
                  </a:lnTo>
                  <a:lnTo>
                    <a:pt x="2260" y="5870"/>
                  </a:lnTo>
                  <a:lnTo>
                    <a:pt x="753" y="5870"/>
                  </a:lnTo>
                  <a:lnTo>
                    <a:pt x="753" y="6926"/>
                  </a:lnTo>
                  <a:close/>
                </a:path>
                <a:path w="21600" h="21600" extrusionOk="0">
                  <a:moveTo>
                    <a:pt x="753" y="8335"/>
                  </a:moveTo>
                  <a:lnTo>
                    <a:pt x="2260" y="8335"/>
                  </a:lnTo>
                  <a:lnTo>
                    <a:pt x="2260" y="7278"/>
                  </a:lnTo>
                  <a:lnTo>
                    <a:pt x="753" y="7278"/>
                  </a:lnTo>
                  <a:lnTo>
                    <a:pt x="753" y="8335"/>
                  </a:lnTo>
                  <a:close/>
                </a:path>
                <a:path w="21600" h="21600" extrusionOk="0">
                  <a:moveTo>
                    <a:pt x="753" y="9743"/>
                  </a:moveTo>
                  <a:lnTo>
                    <a:pt x="2260" y="9743"/>
                  </a:lnTo>
                  <a:lnTo>
                    <a:pt x="2260" y="8687"/>
                  </a:lnTo>
                  <a:lnTo>
                    <a:pt x="753" y="8687"/>
                  </a:lnTo>
                  <a:lnTo>
                    <a:pt x="753" y="9743"/>
                  </a:lnTo>
                  <a:close/>
                </a:path>
                <a:path w="21600" h="21600" extrusionOk="0">
                  <a:moveTo>
                    <a:pt x="753" y="11152"/>
                  </a:moveTo>
                  <a:lnTo>
                    <a:pt x="2260" y="11152"/>
                  </a:lnTo>
                  <a:lnTo>
                    <a:pt x="2260" y="10096"/>
                  </a:lnTo>
                  <a:lnTo>
                    <a:pt x="753" y="10096"/>
                  </a:lnTo>
                  <a:lnTo>
                    <a:pt x="753" y="11152"/>
                  </a:lnTo>
                  <a:close/>
                </a:path>
                <a:path w="21600" h="21600" extrusionOk="0">
                  <a:moveTo>
                    <a:pt x="753" y="12561"/>
                  </a:moveTo>
                  <a:lnTo>
                    <a:pt x="2260" y="12561"/>
                  </a:lnTo>
                  <a:lnTo>
                    <a:pt x="2260" y="11504"/>
                  </a:lnTo>
                  <a:lnTo>
                    <a:pt x="753" y="11504"/>
                  </a:lnTo>
                  <a:lnTo>
                    <a:pt x="753" y="12561"/>
                  </a:lnTo>
                  <a:close/>
                </a:path>
                <a:path w="21600" h="21600" extrusionOk="0">
                  <a:moveTo>
                    <a:pt x="753" y="13970"/>
                  </a:moveTo>
                  <a:lnTo>
                    <a:pt x="2260" y="13970"/>
                  </a:lnTo>
                  <a:lnTo>
                    <a:pt x="2260" y="12913"/>
                  </a:lnTo>
                  <a:lnTo>
                    <a:pt x="753" y="12913"/>
                  </a:lnTo>
                  <a:lnTo>
                    <a:pt x="753" y="13970"/>
                  </a:lnTo>
                  <a:close/>
                </a:path>
                <a:path w="21600" h="21600" extrusionOk="0">
                  <a:moveTo>
                    <a:pt x="753" y="15378"/>
                  </a:moveTo>
                  <a:lnTo>
                    <a:pt x="2260" y="15378"/>
                  </a:lnTo>
                  <a:lnTo>
                    <a:pt x="2260" y="14322"/>
                  </a:lnTo>
                  <a:lnTo>
                    <a:pt x="753" y="14322"/>
                  </a:lnTo>
                  <a:lnTo>
                    <a:pt x="753" y="15378"/>
                  </a:lnTo>
                  <a:close/>
                </a:path>
                <a:path w="21600" h="21600" extrusionOk="0">
                  <a:moveTo>
                    <a:pt x="753" y="16787"/>
                  </a:moveTo>
                  <a:lnTo>
                    <a:pt x="2260" y="16787"/>
                  </a:lnTo>
                  <a:lnTo>
                    <a:pt x="2260" y="15730"/>
                  </a:lnTo>
                  <a:lnTo>
                    <a:pt x="753" y="15730"/>
                  </a:lnTo>
                  <a:lnTo>
                    <a:pt x="753" y="16787"/>
                  </a:lnTo>
                  <a:close/>
                </a:path>
                <a:path w="21600" h="21600" extrusionOk="0">
                  <a:moveTo>
                    <a:pt x="753" y="18196"/>
                  </a:moveTo>
                  <a:lnTo>
                    <a:pt x="2260" y="18196"/>
                  </a:lnTo>
                  <a:lnTo>
                    <a:pt x="2260" y="17139"/>
                  </a:lnTo>
                  <a:lnTo>
                    <a:pt x="753" y="17139"/>
                  </a:lnTo>
                  <a:lnTo>
                    <a:pt x="753" y="18196"/>
                  </a:lnTo>
                  <a:close/>
                </a:path>
                <a:path w="21600" h="21600" extrusionOk="0">
                  <a:moveTo>
                    <a:pt x="753" y="19604"/>
                  </a:moveTo>
                  <a:lnTo>
                    <a:pt x="2260" y="19604"/>
                  </a:lnTo>
                  <a:lnTo>
                    <a:pt x="2260" y="18548"/>
                  </a:lnTo>
                  <a:lnTo>
                    <a:pt x="753" y="18548"/>
                  </a:lnTo>
                  <a:lnTo>
                    <a:pt x="753" y="19604"/>
                  </a:lnTo>
                  <a:close/>
                </a:path>
                <a:path w="21600" h="21600" extrusionOk="0">
                  <a:moveTo>
                    <a:pt x="753" y="21013"/>
                  </a:moveTo>
                  <a:lnTo>
                    <a:pt x="2260" y="21013"/>
                  </a:lnTo>
                  <a:lnTo>
                    <a:pt x="2260" y="19957"/>
                  </a:lnTo>
                  <a:lnTo>
                    <a:pt x="753" y="19957"/>
                  </a:lnTo>
                  <a:lnTo>
                    <a:pt x="753" y="21013"/>
                  </a:lnTo>
                  <a:close/>
                </a:path>
                <a:path w="21600" h="21600" extrusionOk="0">
                  <a:moveTo>
                    <a:pt x="19340" y="1409"/>
                  </a:moveTo>
                  <a:lnTo>
                    <a:pt x="20595" y="1409"/>
                  </a:lnTo>
                  <a:lnTo>
                    <a:pt x="20595" y="352"/>
                  </a:lnTo>
                  <a:lnTo>
                    <a:pt x="19340" y="352"/>
                  </a:lnTo>
                  <a:lnTo>
                    <a:pt x="19340" y="1409"/>
                  </a:lnTo>
                  <a:close/>
                </a:path>
                <a:path w="21600" h="21600" extrusionOk="0">
                  <a:moveTo>
                    <a:pt x="19340" y="2700"/>
                  </a:moveTo>
                  <a:lnTo>
                    <a:pt x="20595" y="2700"/>
                  </a:lnTo>
                  <a:lnTo>
                    <a:pt x="20595" y="1643"/>
                  </a:lnTo>
                  <a:lnTo>
                    <a:pt x="19340" y="1643"/>
                  </a:lnTo>
                  <a:lnTo>
                    <a:pt x="19340" y="2700"/>
                  </a:lnTo>
                  <a:close/>
                </a:path>
                <a:path w="21600" h="21600" extrusionOk="0">
                  <a:moveTo>
                    <a:pt x="19340" y="4109"/>
                  </a:moveTo>
                  <a:lnTo>
                    <a:pt x="20595" y="4109"/>
                  </a:lnTo>
                  <a:lnTo>
                    <a:pt x="20595" y="3052"/>
                  </a:lnTo>
                  <a:lnTo>
                    <a:pt x="19340" y="3052"/>
                  </a:lnTo>
                  <a:lnTo>
                    <a:pt x="19340" y="4109"/>
                  </a:lnTo>
                  <a:close/>
                </a:path>
                <a:path w="21600" h="21600" extrusionOk="0">
                  <a:moveTo>
                    <a:pt x="19340" y="5517"/>
                  </a:moveTo>
                  <a:lnTo>
                    <a:pt x="20595" y="5517"/>
                  </a:lnTo>
                  <a:lnTo>
                    <a:pt x="20595" y="4461"/>
                  </a:lnTo>
                  <a:lnTo>
                    <a:pt x="19340" y="4461"/>
                  </a:lnTo>
                  <a:lnTo>
                    <a:pt x="19340" y="5517"/>
                  </a:lnTo>
                  <a:close/>
                </a:path>
                <a:path w="21600" h="21600" extrusionOk="0">
                  <a:moveTo>
                    <a:pt x="19340" y="6926"/>
                  </a:moveTo>
                  <a:lnTo>
                    <a:pt x="20595" y="6926"/>
                  </a:lnTo>
                  <a:lnTo>
                    <a:pt x="20595" y="5870"/>
                  </a:lnTo>
                  <a:lnTo>
                    <a:pt x="19340" y="5870"/>
                  </a:lnTo>
                  <a:lnTo>
                    <a:pt x="19340" y="6926"/>
                  </a:lnTo>
                  <a:close/>
                </a:path>
                <a:path w="21600" h="21600" extrusionOk="0">
                  <a:moveTo>
                    <a:pt x="19340" y="8335"/>
                  </a:moveTo>
                  <a:lnTo>
                    <a:pt x="20595" y="8335"/>
                  </a:lnTo>
                  <a:lnTo>
                    <a:pt x="20595" y="7278"/>
                  </a:lnTo>
                  <a:lnTo>
                    <a:pt x="19340" y="7278"/>
                  </a:lnTo>
                  <a:lnTo>
                    <a:pt x="19340" y="8335"/>
                  </a:lnTo>
                  <a:close/>
                </a:path>
                <a:path w="21600" h="21600" extrusionOk="0">
                  <a:moveTo>
                    <a:pt x="19340" y="9743"/>
                  </a:moveTo>
                  <a:lnTo>
                    <a:pt x="20595" y="9743"/>
                  </a:lnTo>
                  <a:lnTo>
                    <a:pt x="20595" y="8687"/>
                  </a:lnTo>
                  <a:lnTo>
                    <a:pt x="19340" y="8687"/>
                  </a:lnTo>
                  <a:lnTo>
                    <a:pt x="19340" y="9743"/>
                  </a:lnTo>
                  <a:close/>
                </a:path>
                <a:path w="21600" h="21600" extrusionOk="0">
                  <a:moveTo>
                    <a:pt x="19340" y="11152"/>
                  </a:moveTo>
                  <a:lnTo>
                    <a:pt x="20595" y="11152"/>
                  </a:lnTo>
                  <a:lnTo>
                    <a:pt x="20595" y="10096"/>
                  </a:lnTo>
                  <a:lnTo>
                    <a:pt x="19340" y="10096"/>
                  </a:lnTo>
                  <a:lnTo>
                    <a:pt x="19340" y="11152"/>
                  </a:lnTo>
                  <a:close/>
                </a:path>
                <a:path w="21600" h="21600" extrusionOk="0">
                  <a:moveTo>
                    <a:pt x="19340" y="12561"/>
                  </a:moveTo>
                  <a:lnTo>
                    <a:pt x="20595" y="12561"/>
                  </a:lnTo>
                  <a:lnTo>
                    <a:pt x="20595" y="11504"/>
                  </a:lnTo>
                  <a:lnTo>
                    <a:pt x="19340" y="11504"/>
                  </a:lnTo>
                  <a:lnTo>
                    <a:pt x="19340" y="12561"/>
                  </a:lnTo>
                  <a:close/>
                </a:path>
                <a:path w="21600" h="21600" extrusionOk="0">
                  <a:moveTo>
                    <a:pt x="19340" y="13970"/>
                  </a:moveTo>
                  <a:lnTo>
                    <a:pt x="20595" y="13970"/>
                  </a:lnTo>
                  <a:lnTo>
                    <a:pt x="20595" y="12913"/>
                  </a:lnTo>
                  <a:lnTo>
                    <a:pt x="19340" y="12913"/>
                  </a:lnTo>
                  <a:lnTo>
                    <a:pt x="19340" y="13970"/>
                  </a:lnTo>
                  <a:close/>
                </a:path>
                <a:path w="21600" h="21600" extrusionOk="0">
                  <a:moveTo>
                    <a:pt x="19340" y="15378"/>
                  </a:moveTo>
                  <a:lnTo>
                    <a:pt x="20595" y="15378"/>
                  </a:lnTo>
                  <a:lnTo>
                    <a:pt x="20595" y="14322"/>
                  </a:lnTo>
                  <a:lnTo>
                    <a:pt x="19340" y="14322"/>
                  </a:lnTo>
                  <a:lnTo>
                    <a:pt x="19340" y="15378"/>
                  </a:lnTo>
                  <a:close/>
                </a:path>
                <a:path w="21600" h="21600" extrusionOk="0">
                  <a:moveTo>
                    <a:pt x="19340" y="16787"/>
                  </a:moveTo>
                  <a:lnTo>
                    <a:pt x="20595" y="16787"/>
                  </a:lnTo>
                  <a:lnTo>
                    <a:pt x="20595" y="15730"/>
                  </a:lnTo>
                  <a:lnTo>
                    <a:pt x="19340" y="15730"/>
                  </a:lnTo>
                  <a:lnTo>
                    <a:pt x="19340" y="16787"/>
                  </a:lnTo>
                  <a:close/>
                </a:path>
                <a:path w="21600" h="21600" extrusionOk="0">
                  <a:moveTo>
                    <a:pt x="19340" y="18196"/>
                  </a:moveTo>
                  <a:lnTo>
                    <a:pt x="20595" y="18196"/>
                  </a:lnTo>
                  <a:lnTo>
                    <a:pt x="20595" y="17139"/>
                  </a:lnTo>
                  <a:lnTo>
                    <a:pt x="19340" y="17139"/>
                  </a:lnTo>
                  <a:lnTo>
                    <a:pt x="19340" y="18196"/>
                  </a:lnTo>
                  <a:close/>
                </a:path>
                <a:path w="21600" h="21600" extrusionOk="0">
                  <a:moveTo>
                    <a:pt x="19340" y="19604"/>
                  </a:moveTo>
                  <a:lnTo>
                    <a:pt x="20595" y="19604"/>
                  </a:lnTo>
                  <a:lnTo>
                    <a:pt x="20595" y="18548"/>
                  </a:lnTo>
                  <a:lnTo>
                    <a:pt x="19340" y="18548"/>
                  </a:lnTo>
                  <a:lnTo>
                    <a:pt x="19340" y="19604"/>
                  </a:lnTo>
                  <a:close/>
                </a:path>
                <a:path w="21600" h="21600" extrusionOk="0">
                  <a:moveTo>
                    <a:pt x="19340" y="21013"/>
                  </a:moveTo>
                  <a:lnTo>
                    <a:pt x="20595" y="21013"/>
                  </a:lnTo>
                  <a:lnTo>
                    <a:pt x="20595" y="19957"/>
                  </a:lnTo>
                  <a:lnTo>
                    <a:pt x="19340" y="19957"/>
                  </a:lnTo>
                  <a:lnTo>
                    <a:pt x="19340" y="21013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245" name="Sound"/>
            <p:cNvSpPr>
              <a:spLocks noEditPoints="1" noChangeArrowheads="1"/>
            </p:cNvSpPr>
            <p:nvPr/>
          </p:nvSpPr>
          <p:spPr bwMode="auto">
            <a:xfrm>
              <a:off x="2724" y="1584"/>
              <a:ext cx="1008" cy="768"/>
            </a:xfrm>
            <a:custGeom>
              <a:avLst/>
              <a:gdLst>
                <a:gd name="T0" fmla="*/ 11164 w 21600"/>
                <a:gd name="T1" fmla="*/ 21159 h 21600"/>
                <a:gd name="T2" fmla="*/ 11164 w 21600"/>
                <a:gd name="T3" fmla="*/ 0 h 21600"/>
                <a:gd name="T4" fmla="*/ 0 w 21600"/>
                <a:gd name="T5" fmla="*/ 10800 h 21600"/>
                <a:gd name="T6" fmla="*/ 21600 w 21600"/>
                <a:gd name="T7" fmla="*/ 10800 h 21600"/>
                <a:gd name="T8" fmla="*/ 242 w 21600"/>
                <a:gd name="T9" fmla="*/ 7604 h 21600"/>
                <a:gd name="T10" fmla="*/ 10760 w 21600"/>
                <a:gd name="T11" fmla="*/ 135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246" name="Photo"/>
            <p:cNvSpPr>
              <a:spLocks noEditPoints="1" noChangeArrowheads="1"/>
            </p:cNvSpPr>
            <p:nvPr/>
          </p:nvSpPr>
          <p:spPr bwMode="auto">
            <a:xfrm>
              <a:off x="3108" y="2040"/>
              <a:ext cx="936" cy="696"/>
            </a:xfrm>
            <a:custGeom>
              <a:avLst/>
              <a:gdLst>
                <a:gd name="T0" fmla="*/ 0 w 21600"/>
                <a:gd name="T1" fmla="*/ 3085 h 21600"/>
                <a:gd name="T2" fmla="*/ 10800 w 21600"/>
                <a:gd name="T3" fmla="*/ 0 h 21600"/>
                <a:gd name="T4" fmla="*/ 21600 w 21600"/>
                <a:gd name="T5" fmla="*/ 3085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8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778 w 21600"/>
                <a:gd name="T17" fmla="*/ 8228 h 21600"/>
                <a:gd name="T18" fmla="*/ 13757 w 21600"/>
                <a:gd name="T19" fmla="*/ 168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0" y="21600"/>
                  </a:moveTo>
                  <a:lnTo>
                    <a:pt x="0" y="3085"/>
                  </a:lnTo>
                  <a:lnTo>
                    <a:pt x="1542" y="3085"/>
                  </a:lnTo>
                  <a:lnTo>
                    <a:pt x="1542" y="1028"/>
                  </a:lnTo>
                  <a:lnTo>
                    <a:pt x="3857" y="1028"/>
                  </a:lnTo>
                  <a:lnTo>
                    <a:pt x="3857" y="3085"/>
                  </a:lnTo>
                  <a:lnTo>
                    <a:pt x="5400" y="3085"/>
                  </a:lnTo>
                  <a:lnTo>
                    <a:pt x="6942" y="0"/>
                  </a:lnTo>
                  <a:lnTo>
                    <a:pt x="14657" y="0"/>
                  </a:lnTo>
                  <a:lnTo>
                    <a:pt x="16200" y="3085"/>
                  </a:ln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  <a:path w="21600" h="21600" extrusionOk="0">
                  <a:moveTo>
                    <a:pt x="0" y="3085"/>
                  </a:move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085"/>
                  </a:lnTo>
                  <a:close/>
                </a:path>
                <a:path w="21600" h="21600" extrusionOk="0">
                  <a:moveTo>
                    <a:pt x="10800" y="4800"/>
                  </a:moveTo>
                  <a:lnTo>
                    <a:pt x="11925" y="4971"/>
                  </a:lnTo>
                  <a:lnTo>
                    <a:pt x="13017" y="5442"/>
                  </a:lnTo>
                  <a:lnTo>
                    <a:pt x="14046" y="6128"/>
                  </a:lnTo>
                  <a:lnTo>
                    <a:pt x="14914" y="7071"/>
                  </a:lnTo>
                  <a:lnTo>
                    <a:pt x="15621" y="8271"/>
                  </a:lnTo>
                  <a:lnTo>
                    <a:pt x="16167" y="9514"/>
                  </a:lnTo>
                  <a:lnTo>
                    <a:pt x="16425" y="11014"/>
                  </a:lnTo>
                  <a:lnTo>
                    <a:pt x="16585" y="12471"/>
                  </a:lnTo>
                  <a:lnTo>
                    <a:pt x="16489" y="14014"/>
                  </a:lnTo>
                  <a:lnTo>
                    <a:pt x="16135" y="15471"/>
                  </a:lnTo>
                  <a:lnTo>
                    <a:pt x="15621" y="16800"/>
                  </a:lnTo>
                  <a:lnTo>
                    <a:pt x="14914" y="18000"/>
                  </a:lnTo>
                  <a:lnTo>
                    <a:pt x="14046" y="18942"/>
                  </a:lnTo>
                  <a:lnTo>
                    <a:pt x="13050" y="19671"/>
                  </a:lnTo>
                  <a:lnTo>
                    <a:pt x="11925" y="20057"/>
                  </a:lnTo>
                  <a:lnTo>
                    <a:pt x="10832" y="20185"/>
                  </a:lnTo>
                  <a:lnTo>
                    <a:pt x="9675" y="20142"/>
                  </a:lnTo>
                  <a:lnTo>
                    <a:pt x="8582" y="19628"/>
                  </a:lnTo>
                  <a:lnTo>
                    <a:pt x="7553" y="18942"/>
                  </a:lnTo>
                  <a:lnTo>
                    <a:pt x="6717" y="17957"/>
                  </a:lnTo>
                  <a:lnTo>
                    <a:pt x="5946" y="16842"/>
                  </a:lnTo>
                  <a:lnTo>
                    <a:pt x="5464" y="15514"/>
                  </a:lnTo>
                  <a:lnTo>
                    <a:pt x="5078" y="14014"/>
                  </a:lnTo>
                  <a:lnTo>
                    <a:pt x="5014" y="12514"/>
                  </a:lnTo>
                  <a:lnTo>
                    <a:pt x="5110" y="11014"/>
                  </a:lnTo>
                  <a:lnTo>
                    <a:pt x="5528" y="9557"/>
                  </a:lnTo>
                  <a:lnTo>
                    <a:pt x="6010" y="8228"/>
                  </a:lnTo>
                  <a:lnTo>
                    <a:pt x="6750" y="7114"/>
                  </a:lnTo>
                  <a:lnTo>
                    <a:pt x="7650" y="6085"/>
                  </a:lnTo>
                  <a:lnTo>
                    <a:pt x="8614" y="5400"/>
                  </a:lnTo>
                  <a:lnTo>
                    <a:pt x="9707" y="4971"/>
                  </a:lnTo>
                  <a:lnTo>
                    <a:pt x="10800" y="4800"/>
                  </a:lnTo>
                  <a:close/>
                </a:path>
                <a:path w="21600" h="21600" extrusionOk="0">
                  <a:moveTo>
                    <a:pt x="8003" y="8057"/>
                  </a:moveTo>
                  <a:lnTo>
                    <a:pt x="8807" y="7371"/>
                  </a:lnTo>
                  <a:lnTo>
                    <a:pt x="9546" y="6985"/>
                  </a:lnTo>
                  <a:lnTo>
                    <a:pt x="10446" y="6771"/>
                  </a:lnTo>
                  <a:lnTo>
                    <a:pt x="11217" y="6771"/>
                  </a:lnTo>
                  <a:lnTo>
                    <a:pt x="12053" y="7028"/>
                  </a:lnTo>
                  <a:lnTo>
                    <a:pt x="12889" y="7457"/>
                  </a:lnTo>
                  <a:lnTo>
                    <a:pt x="13628" y="8100"/>
                  </a:lnTo>
                  <a:lnTo>
                    <a:pt x="14175" y="8871"/>
                  </a:lnTo>
                  <a:lnTo>
                    <a:pt x="14625" y="9814"/>
                  </a:lnTo>
                  <a:lnTo>
                    <a:pt x="14978" y="10885"/>
                  </a:lnTo>
                  <a:lnTo>
                    <a:pt x="15171" y="12042"/>
                  </a:lnTo>
                  <a:lnTo>
                    <a:pt x="15107" y="13114"/>
                  </a:lnTo>
                  <a:lnTo>
                    <a:pt x="15042" y="14228"/>
                  </a:lnTo>
                  <a:lnTo>
                    <a:pt x="14689" y="15257"/>
                  </a:lnTo>
                  <a:lnTo>
                    <a:pt x="14207" y="16285"/>
                  </a:lnTo>
                  <a:lnTo>
                    <a:pt x="13596" y="17057"/>
                  </a:lnTo>
                  <a:lnTo>
                    <a:pt x="12889" y="17657"/>
                  </a:lnTo>
                  <a:lnTo>
                    <a:pt x="12053" y="18085"/>
                  </a:lnTo>
                  <a:lnTo>
                    <a:pt x="11185" y="18257"/>
                  </a:lnTo>
                  <a:lnTo>
                    <a:pt x="10414" y="18214"/>
                  </a:lnTo>
                  <a:lnTo>
                    <a:pt x="9546" y="18042"/>
                  </a:lnTo>
                  <a:lnTo>
                    <a:pt x="8742" y="17614"/>
                  </a:lnTo>
                  <a:lnTo>
                    <a:pt x="8003" y="17014"/>
                  </a:lnTo>
                  <a:lnTo>
                    <a:pt x="7457" y="16242"/>
                  </a:lnTo>
                  <a:lnTo>
                    <a:pt x="6975" y="15257"/>
                  </a:lnTo>
                  <a:lnTo>
                    <a:pt x="6653" y="14142"/>
                  </a:lnTo>
                  <a:lnTo>
                    <a:pt x="6492" y="13114"/>
                  </a:lnTo>
                  <a:lnTo>
                    <a:pt x="6525" y="11914"/>
                  </a:lnTo>
                  <a:lnTo>
                    <a:pt x="6621" y="10842"/>
                  </a:lnTo>
                  <a:lnTo>
                    <a:pt x="6942" y="9771"/>
                  </a:lnTo>
                  <a:lnTo>
                    <a:pt x="7457" y="8785"/>
                  </a:lnTo>
                  <a:lnTo>
                    <a:pt x="8003" y="8057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247" name="Music"/>
            <p:cNvSpPr>
              <a:spLocks noEditPoints="1" noChangeArrowheads="1"/>
            </p:cNvSpPr>
            <p:nvPr/>
          </p:nvSpPr>
          <p:spPr bwMode="auto">
            <a:xfrm>
              <a:off x="3216" y="2448"/>
              <a:ext cx="768" cy="672"/>
            </a:xfrm>
            <a:custGeom>
              <a:avLst/>
              <a:gdLst>
                <a:gd name="T0" fmla="*/ 7352 w 21600"/>
                <a:gd name="T1" fmla="*/ 46 h 21600"/>
                <a:gd name="T2" fmla="*/ 7373 w 21600"/>
                <a:gd name="T3" fmla="*/ 9900 h 21600"/>
                <a:gd name="T4" fmla="*/ 21683 w 21600"/>
                <a:gd name="T5" fmla="*/ 10061 h 21600"/>
                <a:gd name="T6" fmla="*/ 7352 w 21600"/>
                <a:gd name="T7" fmla="*/ 46 h 21600"/>
                <a:gd name="T8" fmla="*/ 21600 w 21600"/>
                <a:gd name="T9" fmla="*/ 0 h 21600"/>
                <a:gd name="T10" fmla="*/ 7975 w 21600"/>
                <a:gd name="T11" fmla="*/ 923 h 21600"/>
                <a:gd name="T12" fmla="*/ 20935 w 21600"/>
                <a:gd name="T13" fmla="*/ 535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mtClean="0"/>
              <a:t>none;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for whole-class demonstrations, repetitions, etc;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in a language/video/laboratory mode;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in an individual self-instruction mode;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as a basis for group work (discussion, negotiation, co-operative and competitive games, etc.);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in international computer networking of school, classes and individual students.</a:t>
            </a:r>
            <a:endParaRPr lang="pl-PL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USE OF INSTRUCTIONAL TECHNOLOGY</a:t>
            </a:r>
            <a:endParaRPr lang="en-US" dirty="0"/>
          </a:p>
        </p:txBody>
      </p:sp>
      <p:pic>
        <p:nvPicPr>
          <p:cNvPr id="24579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sz="6600" dirty="0" smtClean="0"/>
              <a:t> TECHNOLOGIES</a:t>
            </a:r>
            <a:br>
              <a:rPr lang="pl-PL" sz="6600" dirty="0" smtClean="0"/>
            </a:br>
            <a:r>
              <a:rPr lang="pl-PL" sz="6600" dirty="0" smtClean="0"/>
              <a:t>AVAILABLE </a:t>
            </a:r>
            <a:endParaRPr lang="en-US" sz="6600" dirty="0"/>
          </a:p>
        </p:txBody>
      </p:sp>
      <p:pic>
        <p:nvPicPr>
          <p:cNvPr id="25602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4048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b="1" smtClean="0"/>
              <a:t>Teacher can use them, for example, to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set homework tasks;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supplement the lessons with further language and skills practice;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use authentic video activities in class, or get learners to watch in their own time.</a:t>
            </a:r>
          </a:p>
          <a:p>
            <a:pPr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CD-ROM/DVD-ROMs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pic>
        <p:nvPicPr>
          <p:cNvPr id="26627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C:\Users\k.szczepanski\Pictures\MB9000013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4581525"/>
            <a:ext cx="1828800" cy="1828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b="1" dirty="0"/>
              <a:t>The learners can use it, for example, to:</a:t>
            </a:r>
            <a:endParaRPr lang="pl-PL" sz="3200" b="1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consolidate their knowledge of language and skills taught in class;</a:t>
            </a: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practice and check their pronunciation;</a:t>
            </a: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learn and practice essential speaking skills;</a:t>
            </a: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create tests on specific language areas, which allows learners to focus on either-grammar-based or vocabulary-based questions or both;</a:t>
            </a: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check their progress and get feedback on their level of English and any specific areas of difficulty;</a:t>
            </a: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record and listen to themselves speaking in everyday conversations, using the audio materials.</a:t>
            </a: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CD-ROM/DVD-ROMs</a:t>
            </a:r>
            <a:endParaRPr lang="en-US" dirty="0"/>
          </a:p>
        </p:txBody>
      </p:sp>
      <p:pic>
        <p:nvPicPr>
          <p:cNvPr id="27651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392612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book, </a:t>
            </a:r>
            <a:r>
              <a:rPr lang="en-US" dirty="0"/>
              <a:t>audio and video together in one </a:t>
            </a:r>
            <a:r>
              <a:rPr lang="en-US" dirty="0" smtClean="0"/>
              <a:t>disc;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you </a:t>
            </a:r>
            <a:r>
              <a:rPr lang="en-US" dirty="0"/>
              <a:t>can display the pages of the course and use the tools to annotate the material and work with the </a:t>
            </a:r>
            <a:r>
              <a:rPr lang="en-US" dirty="0" smtClean="0"/>
              <a:t>content;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video </a:t>
            </a:r>
            <a:r>
              <a:rPr lang="en-US" dirty="0"/>
              <a:t>in full screen, with or without </a:t>
            </a:r>
            <a:r>
              <a:rPr lang="en-US" dirty="0" smtClean="0"/>
              <a:t>subtitles;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used </a:t>
            </a:r>
            <a:r>
              <a:rPr lang="en-US" dirty="0"/>
              <a:t>with interactive whiteboards and portable whiteboard devices or simply with a computer and </a:t>
            </a:r>
            <a:r>
              <a:rPr lang="en-US" dirty="0" smtClean="0"/>
              <a:t>projector;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it is always updated (updates often available via the Internet</a:t>
            </a:r>
            <a:r>
              <a:rPr lang="pl-PL" dirty="0" smtClean="0"/>
              <a:t>).</a:t>
            </a: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CLASSWARE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pic>
        <p:nvPicPr>
          <p:cNvPr id="28675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3" descr="C:\Users\k.szczepanski\Pictures\thumbna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5084763"/>
            <a:ext cx="17287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>
            <a:normAutofit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pl-PL" dirty="0" smtClean="0"/>
              <a:t>RESOURCES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devised </a:t>
            </a:r>
            <a:r>
              <a:rPr lang="en-US" dirty="0"/>
              <a:t>specifically for </a:t>
            </a:r>
            <a:r>
              <a:rPr lang="en-US" dirty="0" smtClean="0"/>
              <a:t>learners; 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designed </a:t>
            </a:r>
            <a:r>
              <a:rPr lang="en-US" dirty="0"/>
              <a:t>for learners  of a foreign language</a:t>
            </a:r>
            <a:r>
              <a:rPr lang="en-US" dirty="0" smtClean="0"/>
              <a:t>;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all </a:t>
            </a:r>
            <a:r>
              <a:rPr lang="en-US" dirty="0"/>
              <a:t>other  resources that can be used to learn a foreign language</a:t>
            </a:r>
            <a:r>
              <a:rPr lang="en-US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	</a:t>
            </a:r>
            <a:r>
              <a:rPr lang="en-US" b="1" u="sng" dirty="0" smtClean="0">
                <a:solidFill>
                  <a:srgbClr val="00B050"/>
                </a:solidFill>
              </a:rPr>
              <a:t>free of charge</a:t>
            </a:r>
            <a:r>
              <a:rPr lang="en-US" dirty="0" smtClean="0"/>
              <a:t>	</a:t>
            </a:r>
            <a:r>
              <a:rPr lang="pl-PL" dirty="0" smtClean="0"/>
              <a:t>             </a:t>
            </a:r>
            <a:r>
              <a:rPr lang="en-US" dirty="0" smtClean="0"/>
              <a:t>	      </a:t>
            </a:r>
            <a:r>
              <a:rPr lang="pl-PL" dirty="0" smtClean="0"/>
              <a:t>         </a:t>
            </a: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paid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b="1" dirty="0" smtClean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THE INTERNET</a:t>
            </a:r>
            <a:endParaRPr lang="en-US" dirty="0"/>
          </a:p>
        </p:txBody>
      </p:sp>
      <p:pic>
        <p:nvPicPr>
          <p:cNvPr id="29699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4652963"/>
            <a:ext cx="1795462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mtClean="0"/>
              <a:t>THE NEW YORK TIMES - </a:t>
            </a:r>
            <a:r>
              <a:rPr lang="en-US" b="1" smtClean="0"/>
              <a:t>The Learning Network</a:t>
            </a:r>
            <a:endParaRPr lang="pl-PL" b="1" smtClean="0"/>
          </a:p>
          <a:p>
            <a:pPr>
              <a:buFont typeface="Wingdings" pitchFamily="2" charset="2"/>
              <a:buChar char="Ø"/>
            </a:pPr>
            <a:r>
              <a:rPr lang="en-US" smtClean="0"/>
              <a:t>CNN Student News </a:t>
            </a: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pl-PL" smtClean="0"/>
              <a:t>HUNDREDS OF OTHERS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EXAMPLES OF SITES FOR LEARNING IN GENERAL</a:t>
            </a:r>
            <a:endParaRPr lang="en-US" dirty="0"/>
          </a:p>
        </p:txBody>
      </p:sp>
      <p:pic>
        <p:nvPicPr>
          <p:cNvPr id="30723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3" descr="C:\Users\k.szczepanski\Pictures\110915062138-cnnsn-logo-story-bod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5013325"/>
            <a:ext cx="28575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C:\Users\k.szczepanski\Pictures\learning_mai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73238"/>
            <a:ext cx="53530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5" descr="C:\Users\k.szczepanski\Pictures\thumbnai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5516563"/>
            <a:ext cx="1524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smtClean="0"/>
              <a:t>BBC Learning English</a:t>
            </a:r>
          </a:p>
          <a:p>
            <a:pPr>
              <a:buFont typeface="Wingdings" pitchFamily="2" charset="2"/>
              <a:buChar char="Ø"/>
            </a:pPr>
            <a:r>
              <a:rPr lang="en-US" b="1" smtClean="0"/>
              <a:t>British Council Learn English</a:t>
            </a:r>
          </a:p>
          <a:p>
            <a:pPr>
              <a:buFont typeface="Wingdings" pitchFamily="2" charset="2"/>
              <a:buChar char="Ø"/>
            </a:pPr>
            <a:r>
              <a:rPr lang="en-US" b="1" smtClean="0"/>
              <a:t>Onestopenglish</a:t>
            </a:r>
          </a:p>
          <a:p>
            <a:pPr>
              <a:buFont typeface="Wingdings" pitchFamily="2" charset="2"/>
              <a:buChar char="Ø"/>
            </a:pPr>
            <a:r>
              <a:rPr lang="en-US" b="1" smtClean="0"/>
              <a:t>VOA </a:t>
            </a:r>
          </a:p>
          <a:p>
            <a:pPr>
              <a:buFont typeface="Wingdings" pitchFamily="2" charset="2"/>
              <a:buChar char="Ø"/>
            </a:pPr>
            <a:r>
              <a:rPr lang="en-US" b="1" smtClean="0"/>
              <a:t>Sites dedicated for specific courses, e.g. „CAMPAIGN</a:t>
            </a:r>
            <a:r>
              <a:rPr lang="pl-PL" b="1" smtClean="0"/>
              <a:t>”</a:t>
            </a:r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 </a:t>
            </a:r>
            <a:r>
              <a:rPr lang="pl-PL" dirty="0" smtClean="0"/>
              <a:t>WEBSITES FOR EFL LEARNING 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pic>
        <p:nvPicPr>
          <p:cNvPr id="31747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3" descr="C:\Users\k.szczepanski\Pictures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484313"/>
            <a:ext cx="2514600" cy="77470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</p:pic>
      <p:pic>
        <p:nvPicPr>
          <p:cNvPr id="31749" name="Picture 3" descr="C:\Users\k.szczepanski\Pictures\english-for-2012-banner-rectangle-rounded-257x6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5949950"/>
            <a:ext cx="2447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5" descr="C:\Users\k.szczepanski\Pictures\the+classroom+logo+ted+version+cop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79838" y="5084763"/>
            <a:ext cx="14398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39465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l-PL" dirty="0" smtClean="0">
              <a:solidFill>
                <a:srgbClr val="7030A0"/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>
                <a:solidFill>
                  <a:srgbClr val="002060"/>
                </a:solidFill>
              </a:rPr>
              <a:t>http://ut1english.blogspot.com/</a:t>
            </a:r>
            <a:endParaRPr lang="pl-PL" dirty="0" smtClean="0">
              <a:solidFill>
                <a:schemeClr val="accent3"/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>
                <a:solidFill>
                  <a:schemeClr val="accent3"/>
                </a:solidFill>
              </a:rPr>
              <a:t>Learning English - Guide to Free Online</a:t>
            </a:r>
            <a:endParaRPr lang="pl-PL" dirty="0" smtClean="0">
              <a:solidFill>
                <a:schemeClr val="accent3"/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>
                <a:solidFill>
                  <a:schemeClr val="accent3"/>
                </a:solidFill>
              </a:rPr>
              <a:t>Resources. </a:t>
            </a:r>
            <a:endParaRPr lang="pl-PL" dirty="0" smtClean="0">
              <a:solidFill>
                <a:srgbClr val="7030A0"/>
              </a:solidFill>
            </a:endParaRP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/>
              <a:t>Compiled &amp; regularly updated by </a:t>
            </a:r>
            <a:r>
              <a:rPr lang="en-US" sz="2000" b="1" dirty="0" smtClean="0">
                <a:hlinkClick r:id="rId2"/>
              </a:rPr>
              <a:t>Chris Salmon</a:t>
            </a:r>
            <a:r>
              <a:rPr lang="en-US" sz="2000" dirty="0" smtClean="0"/>
              <a:t> for the new Toulouse University </a:t>
            </a:r>
            <a:r>
              <a:rPr lang="en-US" sz="2000" b="1" dirty="0" smtClean="0">
                <a:hlinkClick r:id="rId3"/>
              </a:rPr>
              <a:t>language resource centre</a:t>
            </a:r>
            <a:r>
              <a:rPr lang="en-US" sz="2000" i="1" dirty="0" smtClean="0"/>
              <a:t>.</a:t>
            </a:r>
            <a:endParaRPr lang="en-US" sz="2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pl-PL" dirty="0" smtClean="0">
              <a:solidFill>
                <a:srgbClr val="7030A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800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/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en-US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>
                <a:solidFill>
                  <a:srgbClr val="7030A0"/>
                </a:solidFill>
              </a:rPr>
              <a:t>A guide and portal to some </a:t>
            </a:r>
            <a:r>
              <a:rPr lang="pl-PL" dirty="0" smtClean="0">
                <a:solidFill>
                  <a:srgbClr val="7030A0"/>
                </a:solidFill>
              </a:rPr>
              <a:t/>
            </a:r>
            <a:br>
              <a:rPr lang="pl-PL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of the best free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websites </a:t>
            </a:r>
            <a:r>
              <a:rPr lang="pl-PL" dirty="0" smtClean="0">
                <a:solidFill>
                  <a:srgbClr val="7030A0"/>
                </a:solidFill>
              </a:rPr>
              <a:t/>
            </a:r>
            <a:br>
              <a:rPr lang="pl-PL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to study </a:t>
            </a:r>
            <a:r>
              <a:rPr lang="en-US" dirty="0" err="1" smtClean="0">
                <a:solidFill>
                  <a:srgbClr val="7030A0"/>
                </a:solidFill>
              </a:rPr>
              <a:t>Engl</a:t>
            </a:r>
            <a:r>
              <a:rPr lang="pl-PL" dirty="0" err="1" smtClean="0">
                <a:solidFill>
                  <a:srgbClr val="7030A0"/>
                </a:solidFill>
              </a:rPr>
              <a:t>ish</a:t>
            </a:r>
            <a:r>
              <a:rPr lang="pl-PL" dirty="0" smtClean="0">
                <a:solidFill>
                  <a:srgbClr val="7030A0"/>
                </a:solidFill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solidFill>
                  <a:schemeClr val="accent3"/>
                </a:solidFill>
              </a:rPr>
              <a:t/>
            </a:r>
            <a:br>
              <a:rPr lang="pl-PL" dirty="0" smtClean="0">
                <a:solidFill>
                  <a:schemeClr val="accent3"/>
                </a:solidFill>
              </a:rPr>
            </a:br>
            <a:endParaRPr lang="en-US" dirty="0" smtClean="0">
              <a:solidFill>
                <a:srgbClr val="7030A0"/>
              </a:solidFill>
            </a:endParaRPr>
          </a:p>
        </p:txBody>
      </p:sp>
      <p:pic>
        <p:nvPicPr>
          <p:cNvPr id="32771" name="Picture 2" descr="C:\Users\k.szczepanski\Pictures\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85113" y="549275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3" descr="C:\Users\k.szczepanski\Pictures\bandeau_rose_ombr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4581525"/>
            <a:ext cx="3810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en-US" smtClean="0"/>
              <a:t>For what is STANAG 6001 used?</a:t>
            </a:r>
          </a:p>
          <a:p>
            <a:r>
              <a:rPr lang="en-US" smtClean="0"/>
              <a:t>STANAG courses versus other courses.</a:t>
            </a:r>
          </a:p>
          <a:p>
            <a:r>
              <a:rPr lang="en-US" smtClean="0"/>
              <a:t>Optimal language learning environment.</a:t>
            </a:r>
          </a:p>
          <a:p>
            <a:r>
              <a:rPr lang="en-US" smtClean="0"/>
              <a:t>Technologies and their uses.</a:t>
            </a:r>
          </a:p>
          <a:p>
            <a:r>
              <a:rPr lang="en-US" smtClean="0"/>
              <a:t>Technologies available.</a:t>
            </a:r>
          </a:p>
          <a:p>
            <a:r>
              <a:rPr lang="en-US" smtClean="0"/>
              <a:t>Examples of useful websites.</a:t>
            </a:r>
          </a:p>
          <a:p>
            <a:r>
              <a:rPr lang="en-US" smtClean="0"/>
              <a:t>Technology and technology-based pedagogy.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OVERVIEW</a:t>
            </a:r>
            <a:endParaRPr lang="en-US" dirty="0"/>
          </a:p>
        </p:txBody>
      </p:sp>
      <p:pic>
        <p:nvPicPr>
          <p:cNvPr id="15363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708275"/>
            <a:ext cx="8229600" cy="34178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z="2800" smtClean="0"/>
              <a:t>BBC,   CNN,     FOX NEWS</a:t>
            </a:r>
          </a:p>
          <a:p>
            <a:pPr>
              <a:buFont typeface="Wingdings" pitchFamily="2" charset="2"/>
              <a:buChar char="Ø"/>
            </a:pPr>
            <a:r>
              <a:rPr lang="pl-PL" sz="2800" smtClean="0"/>
              <a:t>NPR</a:t>
            </a:r>
          </a:p>
          <a:p>
            <a:pPr>
              <a:buFont typeface="Wingdings" pitchFamily="2" charset="2"/>
              <a:buChar char="Ø"/>
            </a:pPr>
            <a:r>
              <a:rPr lang="pl-PL" sz="2800" smtClean="0"/>
              <a:t>TIME MAGAZINE, NEWSWEEK</a:t>
            </a:r>
          </a:p>
          <a:p>
            <a:pPr>
              <a:buFont typeface="Wingdings" pitchFamily="2" charset="2"/>
              <a:buChar char="Ø"/>
            </a:pPr>
            <a:r>
              <a:rPr lang="pl-PL" sz="2800" smtClean="0"/>
              <a:t>NATOCHANNEL.TV</a:t>
            </a:r>
          </a:p>
          <a:p>
            <a:pPr>
              <a:buFont typeface="Wingdings" pitchFamily="2" charset="2"/>
              <a:buChar char="Ø"/>
            </a:pPr>
            <a:r>
              <a:rPr lang="en-US" sz="2800" smtClean="0"/>
              <a:t>You Tube</a:t>
            </a:r>
          </a:p>
          <a:p>
            <a:pPr>
              <a:buFont typeface="Wingdings" pitchFamily="2" charset="2"/>
              <a:buChar char="Ø"/>
            </a:pPr>
            <a:endParaRPr lang="pl-PL" sz="2800" smtClean="0"/>
          </a:p>
          <a:p>
            <a:pPr>
              <a:buFont typeface="Wingdings" pitchFamily="2" charset="2"/>
              <a:buChar char="Ø"/>
            </a:pPr>
            <a:endParaRPr lang="pl-PL" sz="2800" smtClean="0"/>
          </a:p>
          <a:p>
            <a:pPr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01622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4000" dirty="0" smtClean="0"/>
              <a:t>W</a:t>
            </a:r>
            <a:r>
              <a:rPr lang="en-US" sz="4000" dirty="0" err="1" smtClean="0"/>
              <a:t>ebsites</a:t>
            </a:r>
            <a:r>
              <a:rPr lang="en-US" sz="4000" dirty="0" smtClean="0"/>
              <a:t> not </a:t>
            </a:r>
            <a:r>
              <a:rPr lang="en-US" sz="4000" dirty="0"/>
              <a:t>specifically aimed 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en-US" sz="4000" dirty="0" smtClean="0"/>
              <a:t>at </a:t>
            </a:r>
            <a:r>
              <a:rPr lang="en-US" sz="4000" dirty="0"/>
              <a:t>learners 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en-US" sz="4000" dirty="0" smtClean="0"/>
              <a:t>that </a:t>
            </a:r>
            <a:r>
              <a:rPr lang="en-US" sz="4000" dirty="0"/>
              <a:t>can be used in teaching and learning EFL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pic>
        <p:nvPicPr>
          <p:cNvPr id="33795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3" descr="C:\Users\k.szczepanski\Pictures\natochannel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5876925"/>
            <a:ext cx="266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 descr="C:\Users\k.szczepanski\Pictures\nprlogo_138x4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5157788"/>
            <a:ext cx="13144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 descr="C:\Users\k.szczepanski\Pictures\imag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24075" y="5229225"/>
            <a:ext cx="952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6" descr="C:\Users\k.szczepanski\Pictures\discovery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9925" y="32131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Verdana" pitchFamily="34" charset="0"/>
              <a:buNone/>
            </a:pPr>
            <a:endParaRPr lang="pl-PL" smtClean="0"/>
          </a:p>
          <a:p>
            <a:pPr lvl="1">
              <a:buFont typeface="Verdana" pitchFamily="34" charset="0"/>
              <a:buNone/>
            </a:pPr>
            <a:endParaRPr lang="pl-PL" smtClean="0"/>
          </a:p>
          <a:p>
            <a:pPr lvl="1" algn="ctr">
              <a:buFont typeface="Wingdings" pitchFamily="2" charset="2"/>
              <a:buChar char="Ø"/>
            </a:pPr>
            <a:r>
              <a:rPr lang="pl-PL" sz="3200" b="1" smtClean="0"/>
              <a:t>FACEBOOK</a:t>
            </a:r>
          </a:p>
          <a:p>
            <a:pPr lvl="1" algn="ctr">
              <a:buFont typeface="Verdana" pitchFamily="34" charset="0"/>
              <a:buNone/>
            </a:pPr>
            <a:endParaRPr lang="pl-PL" sz="3200" b="1" smtClean="0"/>
          </a:p>
          <a:p>
            <a:pPr lvl="1" algn="ctr">
              <a:buFont typeface="Verdana" pitchFamily="34" charset="0"/>
              <a:buNone/>
            </a:pPr>
            <a:endParaRPr lang="pl-PL" sz="3200" b="1" smtClean="0"/>
          </a:p>
          <a:p>
            <a:pPr lvl="1" algn="ctr">
              <a:buFont typeface="Wingdings" pitchFamily="2" charset="2"/>
              <a:buChar char="Ø"/>
            </a:pPr>
            <a:r>
              <a:rPr lang="pl-PL" sz="3200" b="1" smtClean="0"/>
              <a:t>TWITTER</a:t>
            </a:r>
            <a:endParaRPr lang="en-US" sz="3200" b="1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NETWORKING AND MICROBLOGGING SERVICES</a:t>
            </a:r>
            <a:endParaRPr lang="en-US" dirty="0"/>
          </a:p>
        </p:txBody>
      </p:sp>
      <p:pic>
        <p:nvPicPr>
          <p:cNvPr id="34819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pl-PL" smtClean="0"/>
          </a:p>
          <a:p>
            <a:pPr>
              <a:buFont typeface="Wingdings" pitchFamily="2" charset="2"/>
              <a:buChar char="Ø"/>
            </a:pP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pl-PL" smtClean="0"/>
              <a:t>n</a:t>
            </a:r>
            <a:r>
              <a:rPr lang="en-US" smtClean="0"/>
              <a:t>o single unified method;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an example of a reasonable use of technology in the classroom;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classroom-based research and observations;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solutions offered by researchers and materials writers/producers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INTEGRATING TECHNOLOGY IN LANGUAGE TEACHING</a:t>
            </a:r>
            <a:endParaRPr lang="en-US" dirty="0"/>
          </a:p>
        </p:txBody>
      </p:sp>
      <p:pic>
        <p:nvPicPr>
          <p:cNvPr id="35843" name="Picture 2" descr="C:\Users\k.szczepanski\Pictures\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9080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en-US" smtClean="0"/>
              <a:t>To enhance language learning through</a:t>
            </a:r>
          </a:p>
          <a:p>
            <a:pPr algn="ctr">
              <a:buFont typeface="Wingdings 3" pitchFamily="18" charset="2"/>
              <a:buNone/>
            </a:pPr>
            <a:r>
              <a:rPr lang="en-US" smtClean="0"/>
              <a:t>technology the following are necessary</a:t>
            </a:r>
          </a:p>
          <a:p>
            <a:pPr algn="just">
              <a:buFont typeface="Wingdings 3" pitchFamily="18" charset="2"/>
              <a:buNone/>
            </a:pPr>
            <a:endParaRPr lang="en-US" smtClean="0"/>
          </a:p>
          <a:p>
            <a:pPr algn="just">
              <a:buFont typeface="Wingdings 3" pitchFamily="18" charset="2"/>
              <a:buNone/>
            </a:pPr>
            <a:endParaRPr lang="en-US" smtClean="0"/>
          </a:p>
          <a:p>
            <a:pPr algn="just">
              <a:buFont typeface="Wingdings" pitchFamily="2" charset="2"/>
              <a:buChar char="Ø"/>
            </a:pPr>
            <a:r>
              <a:rPr lang="en-US" smtClean="0"/>
              <a:t>further progress in technology-based pedagogy;</a:t>
            </a:r>
          </a:p>
          <a:p>
            <a:pPr algn="just">
              <a:buFont typeface="Wingdings" pitchFamily="2" charset="2"/>
              <a:buChar char="Ø"/>
            </a:pPr>
            <a:r>
              <a:rPr lang="en-US" smtClean="0"/>
              <a:t>confidence of teachers in using technology;</a:t>
            </a:r>
          </a:p>
          <a:p>
            <a:pPr algn="just">
              <a:buFont typeface="Wingdings" pitchFamily="2" charset="2"/>
              <a:buChar char="Ø"/>
            </a:pPr>
            <a:r>
              <a:rPr lang="en-US" smtClean="0"/>
              <a:t>knowledge and experience in using technology-based pedagogy;</a:t>
            </a:r>
          </a:p>
          <a:p>
            <a:pPr algn="just">
              <a:buFont typeface="Wingdings" pitchFamily="2" charset="2"/>
              <a:buChar char="Ø"/>
            </a:pPr>
            <a:endParaRPr lang="pl-PL" smtClean="0"/>
          </a:p>
          <a:p>
            <a:pPr algn="just">
              <a:buFont typeface="Wingdings" pitchFamily="2" charset="2"/>
              <a:buChar char="Ø"/>
            </a:pPr>
            <a:endParaRPr lang="pl-PL" smtClean="0"/>
          </a:p>
          <a:p>
            <a:pPr algn="just">
              <a:buFont typeface="Wingdings" pitchFamily="2" charset="2"/>
              <a:buChar char="Ø"/>
            </a:pPr>
            <a:endParaRPr lang="pl-PL" smtClean="0"/>
          </a:p>
          <a:p>
            <a:pPr algn="just"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CONCLUSIONS</a:t>
            </a:r>
            <a:endParaRPr lang="en-US" dirty="0"/>
          </a:p>
        </p:txBody>
      </p:sp>
      <p:pic>
        <p:nvPicPr>
          <p:cNvPr id="37891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115888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8914" name="Picture 2" descr="C:\Users\k.szczepanski\Pictures\MH9004315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4188" y="1881188"/>
            <a:ext cx="3095625" cy="309562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  <p:pic>
        <p:nvPicPr>
          <p:cNvPr id="38915" name="Picture 3" descr="C:\Users\k.szczepanski\Pictures\MB9004315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60350"/>
            <a:ext cx="7343775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 descr="C:\Users\k.szczepanski\Pictures\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2088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100" dirty="0" smtClean="0"/>
              <a:t>Hanson-Smith, E. Technology </a:t>
            </a:r>
            <a:r>
              <a:rPr lang="pl-PL" sz="1100" dirty="0" err="1" smtClean="0"/>
              <a:t>in</a:t>
            </a:r>
            <a:r>
              <a:rPr lang="pl-PL" sz="1100" dirty="0" smtClean="0"/>
              <a:t> </a:t>
            </a:r>
            <a:r>
              <a:rPr lang="pl-PL" sz="1100" dirty="0" err="1" smtClean="0"/>
              <a:t>the</a:t>
            </a:r>
            <a:r>
              <a:rPr lang="pl-PL" sz="1100" dirty="0" smtClean="0"/>
              <a:t> </a:t>
            </a:r>
            <a:r>
              <a:rPr lang="pl-PL" sz="1100" dirty="0" err="1" smtClean="0"/>
              <a:t>Classroom</a:t>
            </a:r>
            <a:r>
              <a:rPr lang="pl-PL" sz="1100" dirty="0" smtClean="0"/>
              <a:t>: </a:t>
            </a:r>
            <a:r>
              <a:rPr lang="pl-PL" sz="1100" dirty="0" err="1" smtClean="0"/>
              <a:t>Practice</a:t>
            </a:r>
            <a:r>
              <a:rPr lang="pl-PL" sz="1100" dirty="0" smtClean="0"/>
              <a:t> and Promise </a:t>
            </a:r>
            <a:r>
              <a:rPr lang="pl-PL" sz="1100" dirty="0" err="1" smtClean="0"/>
              <a:t>in</a:t>
            </a:r>
            <a:r>
              <a:rPr lang="pl-PL" sz="1100" dirty="0" smtClean="0"/>
              <a:t> </a:t>
            </a:r>
            <a:r>
              <a:rPr lang="pl-PL" sz="1100" dirty="0" err="1" smtClean="0"/>
              <a:t>the</a:t>
            </a:r>
            <a:r>
              <a:rPr lang="pl-PL" sz="1100" dirty="0" smtClean="0"/>
              <a:t> 21st </a:t>
            </a:r>
            <a:r>
              <a:rPr lang="pl-PL" sz="1100" dirty="0" err="1" smtClean="0"/>
              <a:t>Century</a:t>
            </a:r>
            <a:r>
              <a:rPr lang="pl-PL" sz="1100" dirty="0" smtClean="0"/>
              <a:t> (part1) (TESOL Professional Papers#2,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9 Sep, 2011,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smtClean="0">
                <a:hlinkClick r:id="rId2"/>
              </a:rPr>
              <a:t>http://www.tesol.org/s_tesol/sec_document.asp</a:t>
            </a:r>
            <a:endParaRPr lang="pl-PL" sz="11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100" dirty="0" smtClean="0"/>
              <a:t>Bush</a:t>
            </a:r>
            <a:r>
              <a:rPr lang="pl-PL" sz="1100" dirty="0" smtClean="0"/>
              <a:t>, </a:t>
            </a:r>
            <a:r>
              <a:rPr lang="en-US" sz="1100" dirty="0" smtClean="0"/>
              <a:t>M</a:t>
            </a:r>
            <a:r>
              <a:rPr lang="pl-PL" sz="1100" dirty="0" smtClean="0"/>
              <a:t>.</a:t>
            </a:r>
            <a:r>
              <a:rPr lang="en-US" sz="1100" dirty="0" smtClean="0"/>
              <a:t> D.</a:t>
            </a:r>
            <a:r>
              <a:rPr lang="pl-PL" sz="1100" dirty="0" smtClean="0"/>
              <a:t> </a:t>
            </a:r>
            <a:r>
              <a:rPr lang="pl-PL" sz="1100" dirty="0" err="1" smtClean="0"/>
              <a:t>Technology-Enhanced</a:t>
            </a:r>
            <a:r>
              <a:rPr lang="pl-PL" sz="1100" dirty="0" smtClean="0"/>
              <a:t> </a:t>
            </a:r>
            <a:r>
              <a:rPr lang="pl-PL" sz="1100" dirty="0" err="1" smtClean="0"/>
              <a:t>Language</a:t>
            </a:r>
            <a:r>
              <a:rPr lang="pl-PL" sz="1100" dirty="0" smtClean="0"/>
              <a:t> Learning, 1966,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9 Sep,2011,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smtClean="0">
                <a:hlinkClick r:id="rId3"/>
              </a:rPr>
              <a:t>http://arclite.byu.edu/bush/volume/intro.htm</a:t>
            </a:r>
            <a:endParaRPr lang="pl-PL" sz="11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100" dirty="0" err="1" smtClean="0"/>
              <a:t>Eastment</a:t>
            </a:r>
            <a:r>
              <a:rPr lang="pl-PL" sz="1100" dirty="0" smtClean="0"/>
              <a:t>, D. </a:t>
            </a:r>
            <a:r>
              <a:rPr lang="en-US" sz="1100" dirty="0" smtClean="0"/>
              <a:t>Technology-Enhanced Language Learning: Hype or Gold Mine? </a:t>
            </a:r>
            <a:r>
              <a:rPr lang="pl-PL" sz="1100" dirty="0" smtClean="0"/>
              <a:t>,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9 Sep, 2011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smtClean="0">
                <a:hlinkClick r:id="rId4"/>
              </a:rPr>
              <a:t>http://dspace.dial.pipex.com/town/square/ei11/tell.htm</a:t>
            </a:r>
            <a:endParaRPr lang="pl-PL" sz="11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100" dirty="0" err="1" smtClean="0"/>
              <a:t>Kremenska</a:t>
            </a:r>
            <a:r>
              <a:rPr lang="pl-PL" sz="1100" dirty="0" smtClean="0"/>
              <a:t>, A. </a:t>
            </a:r>
            <a:r>
              <a:rPr lang="en-US" sz="1100" dirty="0" smtClean="0"/>
              <a:t>Technology Enhanced Language </a:t>
            </a:r>
            <a:r>
              <a:rPr lang="en-US" sz="1100" dirty="0" err="1" smtClean="0"/>
              <a:t>Learning:Student</a:t>
            </a:r>
            <a:r>
              <a:rPr lang="en-US" sz="1100" dirty="0" smtClean="0"/>
              <a:t> Motivation in Computer Assisted Language Learning </a:t>
            </a:r>
            <a:r>
              <a:rPr lang="pl-PL" sz="1100" dirty="0" smtClean="0"/>
              <a:t>,</a:t>
            </a:r>
            <a:r>
              <a:rPr lang="en-US" sz="1100" b="1" dirty="0" smtClean="0"/>
              <a:t> </a:t>
            </a:r>
            <a:r>
              <a:rPr lang="en-US" sz="1100" dirty="0" smtClean="0"/>
              <a:t>International Conference on Computer Systems and Technologies - </a:t>
            </a:r>
            <a:r>
              <a:rPr lang="en-US" sz="1100" i="1" dirty="0" smtClean="0"/>
              <a:t>CompSysTech’07 </a:t>
            </a:r>
            <a:r>
              <a:rPr lang="pl-PL" sz="1100" i="1" dirty="0" smtClean="0"/>
              <a:t>,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9 Sep, 2001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err="1" smtClean="0"/>
              <a:t>citeseerx.ist.psu.edu</a:t>
            </a:r>
            <a:r>
              <a:rPr lang="pl-PL" sz="1100" dirty="0" smtClean="0"/>
              <a:t>/</a:t>
            </a:r>
            <a:r>
              <a:rPr lang="pl-PL" sz="1100" dirty="0" err="1" smtClean="0"/>
              <a:t>viewdoc</a:t>
            </a:r>
            <a:r>
              <a:rPr lang="pl-PL" sz="1100" dirty="0" smtClean="0"/>
              <a:t> 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100" dirty="0" smtClean="0"/>
              <a:t>Smith, P. L. </a:t>
            </a:r>
            <a:r>
              <a:rPr lang="en-US" sz="1100" dirty="0" smtClean="0"/>
              <a:t>Computer Assisted Language Learning (CALL) for TEYL</a:t>
            </a:r>
            <a:r>
              <a:rPr lang="pl-PL" sz="1100" dirty="0" smtClean="0"/>
              <a:t> </a:t>
            </a:r>
            <a:r>
              <a:rPr lang="pl-PL" sz="1100" b="1" dirty="0" smtClean="0"/>
              <a:t>(</a:t>
            </a:r>
            <a:r>
              <a:rPr lang="pl-PL" sz="1100" dirty="0" err="1" smtClean="0"/>
              <a:t>The</a:t>
            </a:r>
            <a:r>
              <a:rPr lang="pl-PL" sz="1100" dirty="0" smtClean="0"/>
              <a:t> International TEYL </a:t>
            </a:r>
            <a:r>
              <a:rPr lang="pl-PL" sz="1100" dirty="0" err="1" smtClean="0"/>
              <a:t>Journal</a:t>
            </a:r>
            <a:r>
              <a:rPr lang="pl-PL" sz="1100" dirty="0" smtClean="0"/>
              <a:t>), 2006,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9.Sep, 2011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smtClean="0">
                <a:hlinkClick r:id="rId5"/>
              </a:rPr>
              <a:t>http://www.teyl.org/article1.html</a:t>
            </a:r>
            <a:endParaRPr lang="en-US" sz="1100" b="1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100" dirty="0" err="1" smtClean="0"/>
              <a:t>Lian</a:t>
            </a:r>
            <a:r>
              <a:rPr lang="en-US" sz="1100" dirty="0" smtClean="0"/>
              <a:t> </a:t>
            </a:r>
            <a:r>
              <a:rPr lang="pl-PL" sz="1100" dirty="0" smtClean="0"/>
              <a:t>, A. </a:t>
            </a:r>
            <a:r>
              <a:rPr lang="en-US" sz="1100" dirty="0" smtClean="0"/>
              <a:t>Technology-enhanced language learning environments: A </a:t>
            </a:r>
            <a:r>
              <a:rPr lang="en-US" sz="1100" dirty="0" err="1" smtClean="0"/>
              <a:t>rhizomatic</a:t>
            </a:r>
            <a:r>
              <a:rPr lang="en-US" sz="1100" dirty="0" smtClean="0"/>
              <a:t> approach</a:t>
            </a:r>
            <a:r>
              <a:rPr lang="pl-PL" sz="1100" dirty="0" smtClean="0"/>
              <a:t>. </a:t>
            </a:r>
            <a:r>
              <a:rPr lang="pl-PL" sz="1100" dirty="0" err="1" smtClean="0"/>
              <a:t>Retrived</a:t>
            </a:r>
            <a:r>
              <a:rPr lang="pl-PL" sz="1100" dirty="0" smtClean="0"/>
              <a:t> 9 </a:t>
            </a:r>
            <a:r>
              <a:rPr lang="pl-PL" sz="1100" dirty="0" err="1" smtClean="0"/>
              <a:t>Spe</a:t>
            </a:r>
            <a:r>
              <a:rPr lang="pl-PL" sz="1100" dirty="0" smtClean="0"/>
              <a:t>, 2011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smtClean="0">
                <a:hlinkClick r:id="rId6"/>
              </a:rPr>
              <a:t>http://www.andrewlian.com/andrewlian/prowww/apacall_2004/apacall_lian_ap_tell_rhizomatic.pdf</a:t>
            </a:r>
            <a:endParaRPr lang="en-US" sz="11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100" dirty="0" err="1" smtClean="0"/>
              <a:t>Carr</a:t>
            </a:r>
            <a:r>
              <a:rPr lang="pl-PL" sz="1100" dirty="0" smtClean="0"/>
              <a:t>, N. T. , </a:t>
            </a:r>
            <a:r>
              <a:rPr lang="pl-PL" sz="1100" dirty="0" err="1" smtClean="0"/>
              <a:t>Crocco</a:t>
            </a:r>
            <a:r>
              <a:rPr lang="pl-PL" sz="1100" dirty="0" smtClean="0"/>
              <a:t>, K., </a:t>
            </a:r>
            <a:r>
              <a:rPr lang="pl-PL" sz="1100" dirty="0" err="1" smtClean="0"/>
              <a:t>Eyring</a:t>
            </a:r>
            <a:r>
              <a:rPr lang="pl-PL" sz="1100" dirty="0" smtClean="0"/>
              <a:t>, J. L., </a:t>
            </a:r>
            <a:r>
              <a:rPr lang="pl-PL" sz="1100" dirty="0" err="1" smtClean="0"/>
              <a:t>Gallego</a:t>
            </a:r>
            <a:r>
              <a:rPr lang="pl-PL" sz="1100" dirty="0" smtClean="0"/>
              <a:t> ,J.C. </a:t>
            </a:r>
            <a:r>
              <a:rPr lang="en-US" sz="1100" dirty="0" smtClean="0"/>
              <a:t>Perceived Benefits of Technology Enhanced Language Learning in Beginning Language Classes</a:t>
            </a:r>
            <a:r>
              <a:rPr lang="pl-PL" sz="1100" dirty="0" smtClean="0"/>
              <a:t>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10 Sep, 2011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smtClean="0">
                <a:hlinkClick r:id="rId7"/>
              </a:rPr>
              <a:t>http://www.iallt.org/iallt_journal/perceived_benefits_of_technology_enhanced_language_learning_in_beginning_language_clas</a:t>
            </a:r>
            <a:endParaRPr lang="pl-PL" sz="11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1100" dirty="0" smtClean="0"/>
              <a:t>Zhao</a:t>
            </a:r>
            <a:r>
              <a:rPr lang="pl-PL" sz="1100" dirty="0" smtClean="0"/>
              <a:t>,</a:t>
            </a:r>
            <a:r>
              <a:rPr lang="en-US" sz="1100" dirty="0" smtClean="0"/>
              <a:t> Y</a:t>
            </a:r>
            <a:r>
              <a:rPr lang="pl-PL" sz="1100" dirty="0" smtClean="0"/>
              <a:t>. </a:t>
            </a:r>
            <a:r>
              <a:rPr lang="en-US" sz="1100" dirty="0" smtClean="0"/>
              <a:t>TECHNOLOGY AND SECOND LANGUAGE LEARNING:</a:t>
            </a:r>
            <a:r>
              <a:rPr lang="pl-PL" sz="1100" dirty="0" smtClean="0"/>
              <a:t> </a:t>
            </a:r>
            <a:r>
              <a:rPr lang="en-US" sz="1100" dirty="0" smtClean="0"/>
              <a:t>PROMISES AND PROBLEMS</a:t>
            </a:r>
            <a:r>
              <a:rPr lang="pl-PL" sz="1100" dirty="0" smtClean="0"/>
              <a:t>, 2005,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9 Sep, 2011 </a:t>
            </a:r>
            <a:r>
              <a:rPr lang="pl-PL" sz="1100" dirty="0" err="1" smtClean="0"/>
              <a:t>from</a:t>
            </a:r>
            <a:r>
              <a:rPr lang="pl-PL" sz="1100" dirty="0" smtClean="0"/>
              <a:t> </a:t>
            </a:r>
            <a:r>
              <a:rPr lang="pl-PL" sz="1100" dirty="0" err="1" smtClean="0"/>
              <a:t>citeseerx.ist.psu.edu</a:t>
            </a:r>
            <a:r>
              <a:rPr lang="pl-PL" sz="1100" dirty="0" smtClean="0"/>
              <a:t>/  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100" dirty="0" err="1" smtClean="0"/>
              <a:t>Warschauer</a:t>
            </a:r>
            <a:r>
              <a:rPr lang="pl-PL" sz="1100" dirty="0" smtClean="0"/>
              <a:t> , M. </a:t>
            </a:r>
            <a:r>
              <a:rPr lang="en-US" sz="1100" dirty="0" smtClean="0"/>
              <a:t>Computer Assisted Language Learning</a:t>
            </a:r>
            <a:r>
              <a:rPr lang="pl-PL" sz="1100" dirty="0" smtClean="0"/>
              <a:t> </a:t>
            </a:r>
            <a:r>
              <a:rPr lang="en-US" sz="1100" dirty="0" smtClean="0"/>
              <a:t>:</a:t>
            </a:r>
            <a:r>
              <a:rPr lang="pl-PL" sz="1100" dirty="0" smtClean="0"/>
              <a:t> </a:t>
            </a:r>
            <a:r>
              <a:rPr lang="en-US" sz="1100" dirty="0" smtClean="0"/>
              <a:t>an Introduction</a:t>
            </a:r>
            <a:r>
              <a:rPr lang="pl-PL" sz="1100" dirty="0" smtClean="0"/>
              <a:t>, 1966, </a:t>
            </a:r>
            <a:r>
              <a:rPr lang="pl-PL" sz="1100" dirty="0" err="1" smtClean="0"/>
              <a:t>Retrieved</a:t>
            </a:r>
            <a:r>
              <a:rPr lang="pl-PL" sz="1100" dirty="0" smtClean="0"/>
              <a:t> 9 Sep, 2011 </a:t>
            </a:r>
            <a:r>
              <a:rPr lang="pl-PL" sz="1100" dirty="0" err="1" smtClean="0"/>
              <a:t>from</a:t>
            </a:r>
            <a:r>
              <a:rPr lang="pl-PL" sz="1100" dirty="0" smtClean="0"/>
              <a:t> http://www.ict4lt.org/en/</a:t>
            </a:r>
            <a:r>
              <a:rPr lang="pl-PL" sz="1100" dirty="0" err="1" smtClean="0"/>
              <a:t>warschauer.htm</a:t>
            </a:r>
            <a:r>
              <a:rPr lang="pl-PL" sz="1100" dirty="0" smtClean="0"/>
              <a:t> 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100" dirty="0" err="1" smtClean="0"/>
              <a:t>Warschauer</a:t>
            </a:r>
            <a:r>
              <a:rPr lang="pl-PL" sz="1100" dirty="0" smtClean="0"/>
              <a:t> , M. , </a:t>
            </a:r>
            <a:r>
              <a:rPr lang="pl-PL" sz="1100" dirty="0" err="1" smtClean="0"/>
              <a:t>Meskill</a:t>
            </a:r>
            <a:r>
              <a:rPr lang="pl-PL" sz="1100" dirty="0" smtClean="0"/>
              <a:t> , C. </a:t>
            </a:r>
            <a:r>
              <a:rPr lang="en-US" sz="1100" dirty="0" smtClean="0"/>
              <a:t>Technology and Second Language Teaching</a:t>
            </a:r>
            <a:r>
              <a:rPr lang="pl-PL" sz="1100" dirty="0" smtClean="0"/>
              <a:t>, 2000, </a:t>
            </a:r>
            <a:r>
              <a:rPr lang="pl-PL" sz="1100" dirty="0" err="1" smtClean="0"/>
              <a:t>Retrived</a:t>
            </a:r>
            <a:r>
              <a:rPr lang="pl-PL" sz="1100" dirty="0" smtClean="0"/>
              <a:t> 9 Sep, 2011 </a:t>
            </a:r>
            <a:r>
              <a:rPr lang="pl-PL" sz="1100" dirty="0" err="1" smtClean="0"/>
              <a:t>from</a:t>
            </a:r>
            <a:r>
              <a:rPr lang="pl-PL" sz="1100" dirty="0" smtClean="0"/>
              <a:t> http://www.gse.uci.edu/person/warschauer_m/tslt.html 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100" dirty="0" err="1" smtClean="0"/>
              <a:t>Hutchinson</a:t>
            </a:r>
            <a:r>
              <a:rPr lang="pl-PL" sz="1100" dirty="0" smtClean="0"/>
              <a:t>, T., </a:t>
            </a:r>
            <a:r>
              <a:rPr lang="pl-PL" sz="1100" dirty="0" err="1" smtClean="0"/>
              <a:t>Waters</a:t>
            </a:r>
            <a:r>
              <a:rPr lang="pl-PL" sz="1100" dirty="0" smtClean="0"/>
              <a:t>, A. </a:t>
            </a:r>
            <a:r>
              <a:rPr lang="pl-PL" sz="1100" dirty="0" err="1" smtClean="0"/>
              <a:t>English</a:t>
            </a:r>
            <a:r>
              <a:rPr lang="pl-PL" sz="1100" dirty="0" smtClean="0"/>
              <a:t> for </a:t>
            </a:r>
            <a:r>
              <a:rPr lang="pl-PL" sz="1100" dirty="0" err="1" smtClean="0"/>
              <a:t>Specific</a:t>
            </a:r>
            <a:r>
              <a:rPr lang="pl-PL" sz="1100" dirty="0" smtClean="0"/>
              <a:t> </a:t>
            </a:r>
            <a:r>
              <a:rPr lang="pl-PL" sz="1100" dirty="0" err="1" smtClean="0"/>
              <a:t>Purposes</a:t>
            </a:r>
            <a:r>
              <a:rPr lang="pl-PL" sz="1100" dirty="0" smtClean="0"/>
              <a:t>, Cambridge </a:t>
            </a:r>
            <a:r>
              <a:rPr lang="pl-PL" sz="1100" dirty="0" err="1" smtClean="0"/>
              <a:t>University</a:t>
            </a:r>
            <a:r>
              <a:rPr lang="pl-PL" sz="1100" dirty="0" smtClean="0"/>
              <a:t> Press 2001.</a:t>
            </a:r>
            <a:r>
              <a:rPr lang="en-US" sz="1100" dirty="0" smtClean="0"/>
              <a:t> 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000" dirty="0" smtClean="0"/>
              <a:t>Dudley-Evans, T., </a:t>
            </a:r>
            <a:r>
              <a:rPr lang="pl-PL" sz="1000" dirty="0" err="1" smtClean="0"/>
              <a:t>St</a:t>
            </a:r>
            <a:r>
              <a:rPr lang="pl-PL" sz="1000" dirty="0" smtClean="0"/>
              <a:t> John, M. J., </a:t>
            </a:r>
            <a:r>
              <a:rPr lang="pl-PL" sz="1000" dirty="0" err="1" smtClean="0"/>
              <a:t>Developments</a:t>
            </a:r>
            <a:r>
              <a:rPr lang="pl-PL" sz="1000" dirty="0" smtClean="0"/>
              <a:t> </a:t>
            </a:r>
            <a:r>
              <a:rPr lang="pl-PL" sz="1000" dirty="0" err="1" smtClean="0"/>
              <a:t>in</a:t>
            </a:r>
            <a:r>
              <a:rPr lang="pl-PL" sz="1000" dirty="0" smtClean="0"/>
              <a:t> </a:t>
            </a:r>
            <a:r>
              <a:rPr lang="pl-PL" sz="1000" dirty="0" err="1" smtClean="0"/>
              <a:t>English</a:t>
            </a:r>
            <a:r>
              <a:rPr lang="pl-PL" sz="1000" dirty="0" smtClean="0"/>
              <a:t> for </a:t>
            </a:r>
            <a:r>
              <a:rPr lang="pl-PL" sz="1000" dirty="0" err="1" smtClean="0"/>
              <a:t>Specific</a:t>
            </a:r>
            <a:r>
              <a:rPr lang="pl-PL" sz="1000" dirty="0" smtClean="0"/>
              <a:t> </a:t>
            </a:r>
            <a:r>
              <a:rPr lang="pl-PL" sz="1000" dirty="0" err="1" smtClean="0"/>
              <a:t>Purposes</a:t>
            </a:r>
            <a:r>
              <a:rPr lang="pl-PL" sz="1000" dirty="0" smtClean="0"/>
              <a:t>, Cambridge </a:t>
            </a:r>
            <a:r>
              <a:rPr lang="pl-PL" sz="1000" dirty="0" err="1" smtClean="0"/>
              <a:t>University</a:t>
            </a:r>
            <a:r>
              <a:rPr lang="pl-PL" sz="1000" dirty="0" smtClean="0"/>
              <a:t> Press, 2001.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1000" dirty="0" err="1" smtClean="0"/>
              <a:t>Common</a:t>
            </a:r>
            <a:r>
              <a:rPr lang="pl-PL" sz="1000" dirty="0" smtClean="0"/>
              <a:t> </a:t>
            </a:r>
            <a:r>
              <a:rPr lang="pl-PL" sz="1000" dirty="0" err="1" smtClean="0"/>
              <a:t>European</a:t>
            </a:r>
            <a:r>
              <a:rPr lang="pl-PL" sz="1000" dirty="0" smtClean="0"/>
              <a:t> Framework of </a:t>
            </a:r>
            <a:r>
              <a:rPr lang="pl-PL" sz="1000" dirty="0" err="1" smtClean="0"/>
              <a:t>Reference</a:t>
            </a:r>
            <a:r>
              <a:rPr lang="pl-PL" sz="1000" dirty="0" smtClean="0"/>
              <a:t> for </a:t>
            </a:r>
            <a:r>
              <a:rPr lang="pl-PL" sz="1000" dirty="0" err="1" smtClean="0"/>
              <a:t>Languages</a:t>
            </a:r>
            <a:r>
              <a:rPr lang="pl-PL" sz="1000" dirty="0" smtClean="0"/>
              <a:t>: Learning, </a:t>
            </a:r>
            <a:r>
              <a:rPr lang="pl-PL" sz="1000" dirty="0" err="1" smtClean="0"/>
              <a:t>teaching</a:t>
            </a:r>
            <a:r>
              <a:rPr lang="pl-PL" sz="1000" dirty="0" smtClean="0"/>
              <a:t>, </a:t>
            </a:r>
            <a:r>
              <a:rPr lang="pl-PL" sz="1000" dirty="0" err="1" smtClean="0"/>
              <a:t>assessment</a:t>
            </a:r>
            <a:r>
              <a:rPr lang="pl-PL" sz="1000" dirty="0" smtClean="0"/>
              <a:t>, Cambridge </a:t>
            </a:r>
            <a:r>
              <a:rPr lang="pl-PL" sz="1000" dirty="0" err="1" smtClean="0"/>
              <a:t>University</a:t>
            </a:r>
            <a:r>
              <a:rPr lang="pl-PL" sz="1000" smtClean="0"/>
              <a:t> Press, 2001.</a:t>
            </a:r>
            <a:r>
              <a:rPr lang="pl-PL" sz="1000" dirty="0" smtClean="0"/>
              <a:t/>
            </a:r>
            <a:br>
              <a:rPr lang="pl-PL" sz="1000" dirty="0" smtClean="0"/>
            </a:br>
            <a:endParaRPr lang="pl-PL" sz="10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endParaRPr lang="pl-PL" sz="10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endParaRPr lang="en-US" sz="1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pl-PL" sz="1000" dirty="0" smtClean="0"/>
              <a:t>	</a:t>
            </a:r>
            <a:r>
              <a:rPr lang="en-US" sz="1000" dirty="0" smtClean="0"/>
              <a:t/>
            </a:r>
            <a:br>
              <a:rPr lang="en-US" sz="1000" dirty="0" smtClean="0"/>
            </a:br>
            <a:endParaRPr lang="pl-PL" sz="1000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endParaRPr lang="en-US" sz="1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657600"/>
          </a:xfrm>
        </p:spPr>
        <p:txBody>
          <a:bodyPr/>
          <a:lstStyle/>
          <a:p>
            <a:endParaRPr lang="pl-PL" sz="3200" smtClean="0"/>
          </a:p>
          <a:p>
            <a:endParaRPr lang="pl-PL" sz="3200" smtClean="0"/>
          </a:p>
          <a:p>
            <a:r>
              <a:rPr lang="pl-PL" sz="3200" smtClean="0"/>
              <a:t>LANGUAGE SYLLABUSES</a:t>
            </a:r>
          </a:p>
          <a:p>
            <a:r>
              <a:rPr lang="pl-PL" sz="3200" smtClean="0"/>
              <a:t>CURRICULUM GUIDELINES</a:t>
            </a:r>
          </a:p>
          <a:p>
            <a:r>
              <a:rPr lang="pl-PL" sz="3200" smtClean="0"/>
              <a:t>EXAMINATIONS</a:t>
            </a:r>
          </a:p>
          <a:p>
            <a:r>
              <a:rPr lang="pl-PL" sz="3200" smtClean="0"/>
              <a:t>TEACHING MATERIALS</a:t>
            </a:r>
            <a:endParaRPr lang="en-US" sz="320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9614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4800" dirty="0" smtClean="0"/>
              <a:t>WE USE STANAG 6001 </a:t>
            </a:r>
            <a:br>
              <a:rPr lang="pl-PL" sz="4800" dirty="0" smtClean="0"/>
            </a:br>
            <a:r>
              <a:rPr lang="pl-PL" sz="4800" dirty="0" smtClean="0"/>
              <a:t>FOR EALBORATION OF</a:t>
            </a:r>
            <a:endParaRPr lang="en-US" sz="4800" dirty="0"/>
          </a:p>
        </p:txBody>
      </p:sp>
      <p:pic>
        <p:nvPicPr>
          <p:cNvPr id="16387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6550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C:\Users\k.szczepanski\Pictures\MB9003420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2133600"/>
            <a:ext cx="22320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C:\Users\k.szczepanski\Pictures\MB90004838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502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pl-PL" dirty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4000" dirty="0" smtClean="0"/>
              <a:t>BASIC DIFFERENCE – LEARNER NEEDS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pl-PL" sz="4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pl-PL" sz="4000" dirty="0" smtClean="0"/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sz="4000" dirty="0" smtClean="0"/>
              <a:t>BASIC SIMILARITY   –  HOPES AND EXPECTATIONS RELATED TO TECHNOLOGY</a:t>
            </a:r>
            <a:endParaRPr lang="en-US" sz="4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STANAG 6001-ORIENTED  AND </a:t>
            </a:r>
            <a:r>
              <a:rPr lang="pl-PL" dirty="0" err="1" smtClean="0"/>
              <a:t>NON-STANAG</a:t>
            </a:r>
            <a:r>
              <a:rPr lang="pl-PL" dirty="0" smtClean="0"/>
              <a:t> COURSES</a:t>
            </a:r>
            <a:endParaRPr lang="en-US" dirty="0"/>
          </a:p>
        </p:txBody>
      </p:sp>
      <p:pic>
        <p:nvPicPr>
          <p:cNvPr id="17411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 descr="C:\Users\k.szczepanski\Pictures\MB9000788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2420938"/>
            <a:ext cx="18288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4" descr="C:\Users\k.szczepanski\Pictures\MB90029084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502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233862"/>
          </a:xfrm>
        </p:spPr>
        <p:txBody>
          <a:bodyPr/>
          <a:lstStyle/>
          <a:p>
            <a:endParaRPr lang="pl-PL" sz="2800" smtClean="0"/>
          </a:p>
          <a:p>
            <a:r>
              <a:rPr lang="pl-PL" sz="2800" smtClean="0"/>
              <a:t>MANY THEORIES</a:t>
            </a:r>
          </a:p>
          <a:p>
            <a:pPr>
              <a:buFont typeface="Wingdings 3" pitchFamily="18" charset="2"/>
              <a:buNone/>
            </a:pPr>
            <a:endParaRPr lang="pl-PL" sz="2800" smtClean="0"/>
          </a:p>
          <a:p>
            <a:r>
              <a:rPr lang="pl-PL" sz="2800" smtClean="0"/>
              <a:t>STILL LITTLE IS KNOWN</a:t>
            </a:r>
          </a:p>
          <a:p>
            <a:pPr>
              <a:buFont typeface="Wingdings 3" pitchFamily="18" charset="2"/>
              <a:buNone/>
            </a:pPr>
            <a:endParaRPr lang="pl-PL" sz="2800" smtClean="0"/>
          </a:p>
          <a:p>
            <a:r>
              <a:rPr lang="pl-PL" sz="2800" smtClean="0"/>
              <a:t>EXERIENCE RATHER THAN </a:t>
            </a:r>
          </a:p>
          <a:p>
            <a:pPr>
              <a:buFont typeface="Wingdings 3" pitchFamily="18" charset="2"/>
              <a:buNone/>
            </a:pPr>
            <a:r>
              <a:rPr lang="pl-PL" sz="2800" smtClean="0"/>
              <a:t>	PRODUCT OF THEORETICAL REFLECTION</a:t>
            </a:r>
          </a:p>
          <a:p>
            <a:endParaRPr lang="pl-PL" sz="2800" smtClean="0"/>
          </a:p>
          <a:p>
            <a:r>
              <a:rPr lang="pl-PL" sz="2800" smtClean="0"/>
              <a:t>ECCLECTIC APPROACH RECOMMENDED</a:t>
            </a:r>
            <a:endParaRPr lang="en-US" sz="280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LEARNING THEORY AS</a:t>
            </a:r>
            <a:br>
              <a:rPr lang="pl-PL" dirty="0" smtClean="0"/>
            </a:br>
            <a:r>
              <a:rPr lang="pl-PL" dirty="0" smtClean="0"/>
              <a:t>THE STARTING POINT</a:t>
            </a:r>
            <a:endParaRPr lang="en-US" dirty="0"/>
          </a:p>
        </p:txBody>
      </p:sp>
      <p:pic>
        <p:nvPicPr>
          <p:cNvPr id="18435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88913"/>
            <a:ext cx="1100137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C:\Users\k.szczepanski\Pictures\thumbnailCAX7P6W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1700213"/>
            <a:ext cx="292893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/>
              <a:t>High quality input</a:t>
            </a:r>
            <a:r>
              <a:rPr lang="en-US" sz="4000" dirty="0" smtClean="0"/>
              <a:t>;</a:t>
            </a:r>
            <a:endParaRPr lang="pl-PL" sz="4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pl-PL" sz="4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/>
              <a:t>Ample opportunities for practice</a:t>
            </a:r>
            <a:r>
              <a:rPr lang="en-US" sz="4000" dirty="0" smtClean="0"/>
              <a:t>;</a:t>
            </a:r>
            <a:endParaRPr lang="pl-PL" sz="4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pl-PL" sz="4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/>
              <a:t>High quality of feedback; </a:t>
            </a:r>
            <a:r>
              <a:rPr lang="en-US" sz="4000" dirty="0" smtClean="0"/>
              <a:t>and</a:t>
            </a:r>
            <a:endParaRPr lang="pl-PL" sz="4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pl-PL" sz="4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/>
              <a:t>Individualized context.</a:t>
            </a:r>
            <a:endParaRPr lang="pl-PL" sz="4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OPTIMAL LANGUAGE LEARNING ENVIRONMENT</a:t>
            </a:r>
            <a:endParaRPr lang="en-US" dirty="0"/>
          </a:p>
        </p:txBody>
      </p:sp>
      <p:pic>
        <p:nvPicPr>
          <p:cNvPr id="19459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 descr="C:\Users\k.szczepanski\Pictures\MB9000561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465296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mtClean="0"/>
              <a:t>To meet the conditions necessary to create the optimal language learning classroom educators need  appropriate tools in the form of methodology  (pedagogy).</a:t>
            </a:r>
          </a:p>
          <a:p>
            <a:pPr algn="just">
              <a:buFont typeface="Wingdings 3" pitchFamily="18" charset="2"/>
              <a:buNone/>
            </a:pPr>
            <a:endParaRPr lang="en-US" smtClean="0"/>
          </a:p>
          <a:p>
            <a:pPr algn="just">
              <a:buFont typeface="Wingdings" pitchFamily="2" charset="2"/>
              <a:buChar char="Ø"/>
            </a:pPr>
            <a:r>
              <a:rPr lang="en-US" smtClean="0"/>
              <a:t>Methods employed  - most effective  in reaching the objectives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6000" dirty="0" smtClean="0"/>
              <a:t>METHODOLOGY </a:t>
            </a:r>
            <a:endParaRPr lang="en-US" sz="6000" dirty="0"/>
          </a:p>
        </p:txBody>
      </p:sp>
      <p:pic>
        <p:nvPicPr>
          <p:cNvPr id="20483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Users\k.szczepanski\Pictures\thumbnailCALWWFA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47244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l-PL" smtClean="0"/>
              <a:t>MOTIVATION</a:t>
            </a:r>
          </a:p>
          <a:p>
            <a:pPr>
              <a:buFont typeface="Wingdings" pitchFamily="2" charset="2"/>
              <a:buChar char="Ø"/>
            </a:pPr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pl-PL" smtClean="0"/>
              <a:t>CHARCTERISTIC OF THE LEARNERS</a:t>
            </a:r>
          </a:p>
          <a:p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pl-PL" smtClean="0"/>
              <a:t>HUMAN RESOURCES</a:t>
            </a:r>
          </a:p>
          <a:p>
            <a:endParaRPr lang="pl-PL" smtClean="0"/>
          </a:p>
          <a:p>
            <a:pPr>
              <a:buFont typeface="Wingdings" pitchFamily="2" charset="2"/>
              <a:buChar char="Ø"/>
            </a:pPr>
            <a:r>
              <a:rPr lang="pl-PL" smtClean="0"/>
              <a:t>MATERIAL RESOURCES</a:t>
            </a:r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EFFECTIVENESS</a:t>
            </a:r>
            <a:endParaRPr lang="en-US" dirty="0"/>
          </a:p>
        </p:txBody>
      </p:sp>
      <p:pic>
        <p:nvPicPr>
          <p:cNvPr id="21507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260350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Users\k.szczepanski\Pictures\MH9003826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2924175"/>
            <a:ext cx="30956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BLACKBOARD</a:t>
            </a:r>
          </a:p>
          <a:p>
            <a:endParaRPr lang="pl-PL" smtClean="0"/>
          </a:p>
          <a:p>
            <a:endParaRPr lang="pl-PL" smtClean="0"/>
          </a:p>
          <a:p>
            <a:r>
              <a:rPr lang="pl-PL" smtClean="0"/>
              <a:t>THE INTERNET</a:t>
            </a:r>
            <a:endParaRPr lang="en-US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TECHNOLOGY AND FOREIGN LANGUAGE LEARNING</a:t>
            </a:r>
            <a:endParaRPr lang="en-US" dirty="0"/>
          </a:p>
        </p:txBody>
      </p:sp>
      <p:pic>
        <p:nvPicPr>
          <p:cNvPr id="22531" name="Picture 2" descr="C:\Users\k.szczepanski\Pictures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188913"/>
            <a:ext cx="857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3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4149725"/>
            <a:ext cx="15128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trzałka w prawo 6"/>
          <p:cNvSpPr/>
          <p:nvPr/>
        </p:nvSpPr>
        <p:spPr>
          <a:xfrm>
            <a:off x="3995738" y="43656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2534" name="Picture 5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4005263"/>
            <a:ext cx="18288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5723</TotalTime>
  <Words>738</Words>
  <Application>Microsoft Office PowerPoint</Application>
  <PresentationFormat>On-screen Show (4:3)</PresentationFormat>
  <Paragraphs>147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25</vt:i4>
      </vt:variant>
    </vt:vector>
  </HeadingPairs>
  <TitlesOfParts>
    <vt:vector size="40" baseType="lpstr">
      <vt:lpstr>Lucida Sans Unicode</vt:lpstr>
      <vt:lpstr>Arial</vt:lpstr>
      <vt:lpstr>Wingdings 3</vt:lpstr>
      <vt:lpstr>Verdana</vt:lpstr>
      <vt:lpstr>Wingdings 2</vt:lpstr>
      <vt:lpstr>Calibri</vt:lpstr>
      <vt:lpstr>Wingdings</vt:lpstr>
      <vt:lpstr>Hol</vt:lpstr>
      <vt:lpstr>Hol</vt:lpstr>
      <vt:lpstr>Hol</vt:lpstr>
      <vt:lpstr>Hol</vt:lpstr>
      <vt:lpstr>Hol</vt:lpstr>
      <vt:lpstr>Hol</vt:lpstr>
      <vt:lpstr>Hol</vt:lpstr>
      <vt:lpstr>Hol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K.Szczepanski</dc:creator>
  <cp:lastModifiedBy>dafoe.sl2</cp:lastModifiedBy>
  <cp:revision>245</cp:revision>
  <dcterms:created xsi:type="dcterms:W3CDTF">2011-10-08T13:46:57Z</dcterms:created>
  <dcterms:modified xsi:type="dcterms:W3CDTF">2011-11-01T19:57:17Z</dcterms:modified>
</cp:coreProperties>
</file>