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0" r:id="rId5"/>
    <p:sldId id="259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73" r:id="rId15"/>
    <p:sldId id="270" r:id="rId16"/>
    <p:sldId id="272" r:id="rId1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478" y="-1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2152071" y="195486"/>
            <a:ext cx="4839858" cy="4736804"/>
            <a:chOff x="1619672" y="548680"/>
            <a:chExt cx="5904656" cy="5778928"/>
          </a:xfrm>
        </p:grpSpPr>
        <p:sp>
          <p:nvSpPr>
            <p:cNvPr id="2" name="Oval 1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Oval 2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" name="Straight Connector 3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4ZoJKF_Vu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915816" y="2172801"/>
            <a:ext cx="3312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Principles to strategic motivation.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4256" y="32325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Col. Ibrahim</a:t>
            </a:r>
          </a:p>
          <a:p>
            <a:pPr algn="ctr"/>
            <a:r>
              <a:rPr lang="en-US" dirty="0"/>
              <a:t>MODLI</a:t>
            </a:r>
          </a:p>
          <a:p>
            <a:pPr algn="ctr"/>
            <a:r>
              <a:rPr lang="en-US" dirty="0"/>
              <a:t>Egypt</a:t>
            </a:r>
            <a:endParaRPr lang="ar-EG" dirty="0"/>
          </a:p>
        </p:txBody>
      </p:sp>
    </p:spTree>
    <p:extLst>
      <p:ext uri="{BB962C8B-B14F-4D97-AF65-F5344CB8AC3E}">
        <p14:creationId xmlns=""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lan1.EMODLI\Desktop\Croitia\why us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1635646"/>
            <a:ext cx="2959495" cy="3223736"/>
          </a:xfrm>
          <a:prstGeom prst="rect">
            <a:avLst/>
          </a:prstGeom>
          <a:ln w="889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" y="1347614"/>
            <a:ext cx="3429000" cy="21185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Brief history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Mission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Vision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Hall of fame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ar-EG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147814"/>
            <a:ext cx="2362200" cy="17007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world peace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Peace keeping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Interoperability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Coalition</a:t>
            </a:r>
          </a:p>
        </p:txBody>
      </p:sp>
    </p:spTree>
    <p:extLst>
      <p:ext uri="{BB962C8B-B14F-4D97-AF65-F5344CB8AC3E}">
        <p14:creationId xmlns="" xmlns:p14="http://schemas.microsoft.com/office/powerpoint/2010/main" val="40832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4" y="82781"/>
            <a:ext cx="8229600" cy="760777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</a:rPr>
              <a:t>To show the bigger picture we need to state what.</a:t>
            </a:r>
            <a:endParaRPr lang="ar-EG" sz="28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31590"/>
            <a:ext cx="9217024" cy="3320802"/>
          </a:xfrm>
        </p:spPr>
        <p:txBody>
          <a:bodyPr/>
          <a:lstStyle/>
          <a:p>
            <a:pPr marL="514350" lvl="0" indent="-514350" algn="l" rtl="0">
              <a:lnSpc>
                <a:spcPct val="150000"/>
              </a:lnSpc>
              <a:buAutoNum type="arabicPeriod"/>
            </a:pPr>
            <a:r>
              <a:rPr lang="en-US" dirty="0" smtClean="0"/>
              <a:t>What is going to happen next? </a:t>
            </a:r>
          </a:p>
          <a:p>
            <a:pPr marL="514350" lvl="0" indent="-514350" algn="l" rtl="0">
              <a:lnSpc>
                <a:spcPct val="150000"/>
              </a:lnSpc>
              <a:buAutoNum type="arabicPeriod"/>
            </a:pPr>
            <a:r>
              <a:rPr lang="en-US" dirty="0" smtClean="0"/>
              <a:t>What are the tasks the student needs to perform?</a:t>
            </a:r>
          </a:p>
          <a:p>
            <a:pPr marL="514350" lvl="0" indent="-514350" algn="l" rtl="0">
              <a:lnSpc>
                <a:spcPct val="150000"/>
              </a:lnSpc>
              <a:buAutoNum type="arabicPeriod"/>
            </a:pPr>
            <a:r>
              <a:rPr lang="en-US" dirty="0" smtClean="0"/>
              <a:t>What is required from the student at the end of his study in different		 skills?</a:t>
            </a:r>
          </a:p>
          <a:p>
            <a:pPr marL="514350" lvl="0" indent="-514350" algn="l" rtl="0">
              <a:lnSpc>
                <a:spcPct val="150000"/>
              </a:lnSpc>
              <a:buAutoNum type="arabicPeriod"/>
            </a:pPr>
            <a:r>
              <a:rPr lang="en-US" dirty="0" smtClean="0"/>
              <a:t>What are the criteria?</a:t>
            </a:r>
          </a:p>
          <a:p>
            <a:pPr algn="l" rtl="0">
              <a:lnSpc>
                <a:spcPct val="150000"/>
              </a:lnSpc>
              <a:buNone/>
            </a:pPr>
            <a:endParaRPr lang="ar-EG" dirty="0"/>
          </a:p>
        </p:txBody>
      </p:sp>
    </p:spTree>
    <p:extLst>
      <p:ext uri="{BB962C8B-B14F-4D97-AF65-F5344CB8AC3E}">
        <p14:creationId xmlns="" xmlns:p14="http://schemas.microsoft.com/office/powerpoint/2010/main" val="25755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79" y="2496410"/>
            <a:ext cx="2663190" cy="1426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74" y="1796768"/>
            <a:ext cx="2674937" cy="2268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38104"/>
            <a:ext cx="2382839" cy="2106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60" y="227424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2. Using curriculum that is closely connected to real life tasks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ar-EG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38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 descr="U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" y="1866063"/>
            <a:ext cx="2711453" cy="2054606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3" name="Picture 2" descr="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5648" y="2714626"/>
            <a:ext cx="3168352" cy="2083393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4" name="Picture 3" descr="02 Military Diction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14296"/>
            <a:ext cx="2701410" cy="2083393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0034" y="214296"/>
            <a:ext cx="82153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Samples of MODLI publications</a:t>
            </a:r>
            <a:endParaRPr lang="ar-EG" sz="2000" dirty="0">
              <a:solidFill>
                <a:srgbClr val="FF0000"/>
              </a:solidFill>
            </a:endParaRPr>
          </a:p>
        </p:txBody>
      </p:sp>
      <p:pic>
        <p:nvPicPr>
          <p:cNvPr id="7" name="Picture 6" descr="IMG_0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1214410"/>
            <a:ext cx="2666797" cy="36368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9914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305800" cy="555526"/>
          </a:xfrm>
        </p:spPr>
        <p:txBody>
          <a:bodyPr/>
          <a:lstStyle/>
          <a:p>
            <a:r>
              <a:rPr lang="en-US" sz="2800" b="0" dirty="0" smtClean="0">
                <a:solidFill>
                  <a:srgbClr val="FF0000"/>
                </a:solidFill>
              </a:rPr>
              <a:t>3. Engaging the students </a:t>
            </a:r>
            <a:endParaRPr lang="ar-EG" sz="2800" b="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03598"/>
            <a:ext cx="4953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Classroom activities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Guide on the side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Pair work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783706"/>
            <a:ext cx="34290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FF0000"/>
                </a:solidFill>
              </a:rPr>
              <a:t>b. Classroom decisions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 choice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 in control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 freedom</a:t>
            </a:r>
            <a:endParaRPr lang="ar-EG" dirty="0"/>
          </a:p>
        </p:txBody>
      </p:sp>
    </p:spTree>
    <p:extLst>
      <p:ext uri="{BB962C8B-B14F-4D97-AF65-F5344CB8AC3E}">
        <p14:creationId xmlns="" xmlns:p14="http://schemas.microsoft.com/office/powerpoint/2010/main" val="39603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57488" y="571486"/>
            <a:ext cx="33123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References</a:t>
            </a:r>
            <a:endParaRPr lang="en-US" altLang="ko-KR" sz="4400" b="1" dirty="0" smtClean="0">
              <a:solidFill>
                <a:srgbClr val="FF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643056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www.youtube.com/watch?v=u4ZoJKF_VuA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Teaching by principles – H. </a:t>
            </a:r>
            <a:r>
              <a:rPr lang="en-US" smtClean="0"/>
              <a:t>Douglas Brown</a:t>
            </a:r>
          </a:p>
        </p:txBody>
      </p:sp>
    </p:spTree>
    <p:extLst>
      <p:ext uri="{BB962C8B-B14F-4D97-AF65-F5344CB8AC3E}">
        <p14:creationId xmlns="" xmlns:p14="http://schemas.microsoft.com/office/powerpoint/2010/main" val="18821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0"/>
            <a:ext cx="8820472" cy="884466"/>
          </a:xfrm>
        </p:spPr>
        <p:txBody>
          <a:bodyPr/>
          <a:lstStyle/>
          <a:p>
            <a:r>
              <a:rPr lang="en-US" sz="2400" dirty="0"/>
              <a:t>What makes one student come to school happy, energetic, and </a:t>
            </a:r>
            <a:r>
              <a:rPr lang="en-US" sz="2400" dirty="0" smtClean="0"/>
              <a:t>enthusiastic?</a:t>
            </a:r>
            <a:endParaRPr lang="ar-EG" sz="2400" dirty="0"/>
          </a:p>
        </p:txBody>
      </p:sp>
      <p:pic>
        <p:nvPicPr>
          <p:cNvPr id="8" name="Picture 2" descr="C:\Users\plan1.EMODLI\Desktop\Croitia\motivated students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5191" y="1419622"/>
            <a:ext cx="2835201" cy="3113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2" descr="C:\Users\plan1.EMODLI\Desktop\Croitia\unmotivated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991" y="1419622"/>
            <a:ext cx="3113162" cy="3113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0"/>
            <a:ext cx="3384376" cy="884466"/>
          </a:xfrm>
        </p:spPr>
        <p:txBody>
          <a:bodyPr/>
          <a:lstStyle/>
          <a:p>
            <a:r>
              <a:rPr lang="en-US" sz="2400" dirty="0"/>
              <a:t>Types of motivations</a:t>
            </a:r>
            <a:endParaRPr lang="ar-EG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92224" y="1203598"/>
            <a:ext cx="2895600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Intrinsic</a:t>
            </a:r>
            <a:endParaRPr lang="ar-EG" dirty="0"/>
          </a:p>
        </p:txBody>
      </p:sp>
      <p:sp>
        <p:nvSpPr>
          <p:cNvPr id="6" name="TextBox 5"/>
          <p:cNvSpPr txBox="1"/>
          <p:nvPr/>
        </p:nvSpPr>
        <p:spPr>
          <a:xfrm>
            <a:off x="5756312" y="1203598"/>
            <a:ext cx="2667000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Extrinsic</a:t>
            </a:r>
            <a:endParaRPr lang="ar-EG" dirty="0"/>
          </a:p>
        </p:txBody>
      </p:sp>
      <p:sp>
        <p:nvSpPr>
          <p:cNvPr id="7" name="TextBox 6"/>
          <p:cNvSpPr txBox="1"/>
          <p:nvPr/>
        </p:nvSpPr>
        <p:spPr>
          <a:xfrm>
            <a:off x="997024" y="1727537"/>
            <a:ext cx="2286000" cy="30008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Autonomy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Belonging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Curiosity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Learning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Mastery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Meaning</a:t>
            </a:r>
          </a:p>
          <a:p>
            <a:pPr>
              <a:lnSpc>
                <a:spcPct val="150000"/>
              </a:lnSpc>
            </a:pPr>
            <a:endParaRPr lang="ar-EG" dirty="0"/>
          </a:p>
        </p:txBody>
      </p:sp>
      <p:sp>
        <p:nvSpPr>
          <p:cNvPr id="10" name="TextBox 9"/>
          <p:cNvSpPr txBox="1"/>
          <p:nvPr/>
        </p:nvSpPr>
        <p:spPr>
          <a:xfrm>
            <a:off x="5870612" y="1727537"/>
            <a:ext cx="243840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Stars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Badges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Rewards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Fear of punishment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Fear of failure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Money</a:t>
            </a:r>
            <a:endParaRPr lang="ar-EG" dirty="0"/>
          </a:p>
        </p:txBody>
      </p:sp>
    </p:spTree>
    <p:extLst>
      <p:ext uri="{BB962C8B-B14F-4D97-AF65-F5344CB8AC3E}">
        <p14:creationId xmlns="" xmlns:p14="http://schemas.microsoft.com/office/powerpoint/2010/main" val="38563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plan1.EMODLI\Desktop\Croitia\Three-Levels-of-War-Strategic-Operational-Tactical 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448" y="1131590"/>
            <a:ext cx="3113608" cy="3171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STRATEGIC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592" y="1154782"/>
            <a:ext cx="3303860" cy="3289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lan1.EMODLI\Desktop\Croitia\maslow-hierachy-of-needs-min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059582"/>
            <a:ext cx="7920880" cy="3960440"/>
          </a:xfrm>
          <a:prstGeom prst="rect">
            <a:avLst/>
          </a:prstGeom>
          <a:ln w="889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0989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712878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1</a:t>
            </a:r>
            <a:r>
              <a:rPr lang="en-US" sz="2000" dirty="0"/>
              <a:t>. Showing the </a:t>
            </a:r>
            <a:r>
              <a:rPr lang="en-US" sz="2000" dirty="0" err="1"/>
              <a:t>ss</a:t>
            </a:r>
            <a:r>
              <a:rPr lang="en-US" sz="2000" dirty="0"/>
              <a:t> the bigger picture.</a:t>
            </a:r>
            <a:br>
              <a:rPr lang="en-US" sz="2000" dirty="0"/>
            </a:br>
            <a:r>
              <a:rPr lang="en-US" sz="2000" dirty="0"/>
              <a:t>2. Using curriculum that is </a:t>
            </a:r>
            <a:r>
              <a:rPr lang="en-US" sz="2000" dirty="0" smtClean="0"/>
              <a:t>closely connected </a:t>
            </a:r>
            <a:r>
              <a:rPr lang="en-US" sz="2000" dirty="0"/>
              <a:t>to real life tasks.</a:t>
            </a:r>
            <a:br>
              <a:rPr lang="en-US" sz="2000" dirty="0"/>
            </a:br>
            <a:r>
              <a:rPr lang="en-US" sz="2000" dirty="0"/>
              <a:t>3. Engaging the students</a:t>
            </a:r>
            <a:r>
              <a:rPr lang="en-US" sz="2000" dirty="0" smtClean="0"/>
              <a:t>.</a:t>
            </a:r>
            <a:endParaRPr lang="ar-EG" sz="2000" dirty="0"/>
          </a:p>
        </p:txBody>
      </p:sp>
      <p:sp>
        <p:nvSpPr>
          <p:cNvPr id="3" name="Rectangle 2"/>
          <p:cNvSpPr/>
          <p:nvPr/>
        </p:nvSpPr>
        <p:spPr>
          <a:xfrm>
            <a:off x="107504" y="227424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Strategic motivation comes true through the following:</a:t>
            </a:r>
            <a:endParaRPr lang="ar-EG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94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23478"/>
            <a:ext cx="8686800" cy="648072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</a:rPr>
              <a:t>1. Showing them the bigger picture.</a:t>
            </a:r>
            <a:endParaRPr lang="ar-EG" sz="2400" b="0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plan1.EMODLI\Desktop\Croitia\wh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898" y="1131590"/>
            <a:ext cx="6618462" cy="3685034"/>
          </a:xfrm>
          <a:prstGeom prst="rect">
            <a:avLst/>
          </a:prstGeom>
          <a:ln w="889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6870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lan1.EMODLI\Desktop\Croitia\bg-whyyou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7657" y="1203598"/>
            <a:ext cx="2828799" cy="3689226"/>
          </a:xfrm>
          <a:prstGeom prst="rect">
            <a:avLst/>
          </a:prstGeom>
          <a:ln w="889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9512" y="1647917"/>
            <a:ext cx="5040560" cy="16679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smtClean="0"/>
              <a:t>They are the most successful.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smtClean="0"/>
              <a:t>They have ability to advance their career.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smtClean="0"/>
              <a:t>They want it.</a:t>
            </a:r>
            <a:endParaRPr lang="ar-EG" dirty="0"/>
          </a:p>
        </p:txBody>
      </p:sp>
    </p:spTree>
    <p:extLst>
      <p:ext uri="{BB962C8B-B14F-4D97-AF65-F5344CB8AC3E}">
        <p14:creationId xmlns="" xmlns:p14="http://schemas.microsoft.com/office/powerpoint/2010/main" val="8384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4" y="72008"/>
            <a:ext cx="8686800" cy="699542"/>
          </a:xfrm>
        </p:spPr>
        <p:txBody>
          <a:bodyPr>
            <a:no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</a:rPr>
              <a:t>Why are you learning a foreign language?</a:t>
            </a:r>
            <a:endParaRPr lang="ar-EG" sz="2400" b="0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plan1.EMODLI\Desktop\Croitia\hello-in-eight-different-languages-185250085-5941fb8c3df78c537b32ecac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347614"/>
            <a:ext cx="3096344" cy="3264012"/>
          </a:xfrm>
          <a:prstGeom prst="rect">
            <a:avLst/>
          </a:prstGeom>
          <a:ln w="889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11560" y="1740013"/>
            <a:ext cx="3124200" cy="27759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smtClean="0"/>
              <a:t>Integration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smtClean="0"/>
              <a:t>Cooperation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smtClean="0"/>
              <a:t>Experience exchange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smtClean="0"/>
              <a:t>Knowledge exchange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smtClean="0"/>
              <a:t>Combined exercises</a:t>
            </a:r>
            <a:endParaRPr lang="ar-EG" dirty="0"/>
          </a:p>
        </p:txBody>
      </p:sp>
    </p:spTree>
    <p:extLst>
      <p:ext uri="{BB962C8B-B14F-4D97-AF65-F5344CB8AC3E}">
        <p14:creationId xmlns="" xmlns:p14="http://schemas.microsoft.com/office/powerpoint/2010/main" val="9696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226</Words>
  <Application>Microsoft Office PowerPoint</Application>
  <PresentationFormat>On-screen Show (16:9)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Slide 1</vt:lpstr>
      <vt:lpstr>What makes one student come to school happy, energetic, and enthusiastic?</vt:lpstr>
      <vt:lpstr>Types of motivations</vt:lpstr>
      <vt:lpstr>Slide 4</vt:lpstr>
      <vt:lpstr>Slide 5</vt:lpstr>
      <vt:lpstr>Slide 6</vt:lpstr>
      <vt:lpstr>1. Showing them the bigger picture.</vt:lpstr>
      <vt:lpstr>Slide 8</vt:lpstr>
      <vt:lpstr>Why are you learning a foreign language?</vt:lpstr>
      <vt:lpstr>Slide 10</vt:lpstr>
      <vt:lpstr>To show the bigger picture we need to state what.</vt:lpstr>
      <vt:lpstr>Slide 12</vt:lpstr>
      <vt:lpstr>Slide 13</vt:lpstr>
      <vt:lpstr>3. Engaging the students </vt:lpstr>
      <vt:lpstr>Slide 15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Fujitsu</cp:lastModifiedBy>
  <cp:revision>38</cp:revision>
  <dcterms:created xsi:type="dcterms:W3CDTF">2014-04-01T16:27:38Z</dcterms:created>
  <dcterms:modified xsi:type="dcterms:W3CDTF">2018-10-13T14:51:03Z</dcterms:modified>
</cp:coreProperties>
</file>