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75" r:id="rId3"/>
    <p:sldId id="277" r:id="rId4"/>
    <p:sldId id="278" r:id="rId5"/>
    <p:sldId id="280" r:id="rId6"/>
    <p:sldId id="281" r:id="rId7"/>
    <p:sldId id="282" r:id="rId8"/>
    <p:sldId id="283" r:id="rId9"/>
    <p:sldId id="284" r:id="rId10"/>
    <p:sldId id="28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3" autoAdjust="0"/>
    <p:restoredTop sz="64762" autoAdjust="0"/>
  </p:normalViewPr>
  <p:slideViewPr>
    <p:cSldViewPr>
      <p:cViewPr varScale="1">
        <p:scale>
          <a:sx n="40" d="100"/>
          <a:sy n="40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7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12ECA07-371D-4A32-84AB-40C61ABC7E3A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9BC8D0F-3534-402C-9CAF-E123FD0661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2944EC2-8F62-4A2E-99D4-FD326C45406A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F9ED709-940D-4AE2-A4BB-667F8AE0DB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4B2B87-3B6E-4AAE-BB6B-045A4FE76C4B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CASL Projects]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“Passage-Length” Study  </a:t>
            </a:r>
            <a:r>
              <a:rPr lang="en-US" sz="2000" smtClean="0">
                <a:solidFill>
                  <a:srgbClr val="FF0000"/>
                </a:solidFill>
              </a:rPr>
              <a:t>[no added slides; just talk it]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Tone Aptitude </a:t>
            </a:r>
            <a:r>
              <a:rPr lang="en-US" sz="2000" smtClean="0">
                <a:solidFill>
                  <a:srgbClr val="FF0000"/>
                </a:solidFill>
              </a:rPr>
              <a:t>[no added slides; just mention briefly in passing</a:t>
            </a:r>
            <a:r>
              <a:rPr lang="en-US" sz="2000" smtClean="0"/>
              <a:t>]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Lexical Learning and Homework </a:t>
            </a:r>
            <a:r>
              <a:rPr lang="en-US" sz="2000" smtClean="0">
                <a:solidFill>
                  <a:srgbClr val="FF0000"/>
                </a:solidFill>
              </a:rPr>
              <a:t>[no added slides; just talk them both]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Optimal Feedback in Distance Learning  </a:t>
            </a:r>
            <a:r>
              <a:rPr lang="en-US" sz="2000" smtClean="0">
                <a:solidFill>
                  <a:srgbClr val="FF0000"/>
                </a:solidFill>
              </a:rPr>
              <a:t>[</a:t>
            </a:r>
            <a:r>
              <a:rPr lang="en-US" sz="2000" u="sng" smtClean="0">
                <a:solidFill>
                  <a:srgbClr val="FF0000"/>
                </a:solidFill>
              </a:rPr>
              <a:t>add 1 slide </a:t>
            </a:r>
            <a:r>
              <a:rPr lang="en-US" sz="2000" smtClean="0">
                <a:solidFill>
                  <a:srgbClr val="FF0000"/>
                </a:solidFill>
              </a:rPr>
              <a:t>for this and ARI]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DLAB2  </a:t>
            </a:r>
            <a:r>
              <a:rPr lang="en-US" sz="2000" smtClean="0">
                <a:solidFill>
                  <a:srgbClr val="FF0000"/>
                </a:solidFill>
              </a:rPr>
              <a:t>[</a:t>
            </a:r>
            <a:r>
              <a:rPr lang="en-US" sz="2000" u="sng" smtClean="0">
                <a:solidFill>
                  <a:srgbClr val="FF0000"/>
                </a:solidFill>
              </a:rPr>
              <a:t>add 1-2 slides </a:t>
            </a:r>
            <a:r>
              <a:rPr lang="en-US" sz="2000" smtClean="0">
                <a:solidFill>
                  <a:srgbClr val="FF0000"/>
                </a:solidFill>
              </a:rPr>
              <a:t>on this</a:t>
            </a:r>
            <a:r>
              <a:rPr lang="en-US" sz="2000" smtClean="0"/>
              <a:t>]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Army Research Institute Project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Delivering Language and Cultural Training to Deployed Troops  </a:t>
            </a:r>
            <a:r>
              <a:rPr lang="en-US" sz="2000" smtClean="0">
                <a:solidFill>
                  <a:srgbClr val="FF0000"/>
                </a:solidFill>
              </a:rPr>
              <a:t>[include on the one slide with the CASL dL feedback project]</a:t>
            </a:r>
            <a:endParaRPr lang="en-US" sz="2000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CC60DD-1BFA-440D-A0FB-BB084EE844C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78BC7B-3F03-425E-9BA9-682AE1EC678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C84159-EC1B-4467-8A87-B8B9FE19F680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D85928-A313-4C11-BE94-BC0888037600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F2904-5179-4518-9412-6D2FD465854D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B15E8-F251-4543-8459-0CEA48F05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2E8A5-5D09-4E20-91A3-21433D35FCAC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11BEB-D8DA-4E38-96C0-EAA6D110EC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B9934-D322-41DE-B69A-B0022F522E0A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495E5-E8FE-40F9-A089-2BD5CCC517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73C89-9E35-4999-AF04-5272B8D6635E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24A23-248C-44E6-AED3-B652A3876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AE5E0-BBC3-4B65-A89E-A8B1E3673DF8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8A22E-EB0E-4ADE-8664-E6E98DAA9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528F6-157A-4114-BEC3-EDF169594935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363B1-CCBA-4CD2-8547-C88F64A5E3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6B317-955E-4D2F-A876-D80DA25B0B35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DD30D-FA81-4ACC-B03E-BC05893A8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5044-EA48-4A3C-A066-BB0460EC0AF3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92768-AA8C-4E86-BF5F-39D5F75171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26AA-9928-4427-93A5-9FFEA5F1C062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902D5-5554-4B8E-A08A-C385073DF0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FC801-BB37-4BBD-9A80-18CB22622EF5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DF2F-0E1C-4CCB-948C-2630782BA5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E47C-CA2F-4558-A468-446695C123E6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B7F91-4929-4778-971B-C8B483336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DLI-Slide-Template-Final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0" y="274638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045CF98-4878-40D5-8062-8848782FF401}" type="datetimeFigureOut">
              <a:rPr lang="en-US"/>
              <a:pPr>
                <a:defRPr/>
              </a:pPr>
              <a:t>11/1/2011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8FF1A2-3623-402A-88B5-328F4D59E9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3" descr="DLI crest.pn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04800" y="152400"/>
            <a:ext cx="91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 anchor="t"/>
          <a:lstStyle/>
          <a:p>
            <a:r>
              <a:rPr lang="en-US" smtClean="0"/>
              <a:t>Research at DLIFLC:</a:t>
            </a:r>
            <a:br>
              <a:rPr lang="en-US" smtClean="0"/>
            </a:br>
            <a:r>
              <a:rPr lang="en-US" smtClean="0"/>
              <a:t>What We Do and How We Do It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2209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Briefing for </a:t>
            </a:r>
            <a:r>
              <a:rPr lang="en-US" dirty="0" smtClean="0">
                <a:solidFill>
                  <a:schemeClr val="tx1"/>
                </a:solidFill>
              </a:rPr>
              <a:t>BILC</a:t>
            </a:r>
          </a:p>
          <a:p>
            <a:pPr>
              <a:lnSpc>
                <a:spcPct val="90000"/>
              </a:lnSpc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18 October2011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Research at DLIFLC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b="1" i="1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endParaRPr lang="en-US" b="1" i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en-US" sz="5400" b="1" i="1" smtClean="0">
                <a:solidFill>
                  <a:srgbClr val="FF0000"/>
                </a:solidFill>
              </a:rPr>
              <a:t>“We help people find out!”</a:t>
            </a:r>
            <a:endParaRPr lang="en-US" sz="5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DLIFLC Research Program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sz="2800" smtClean="0"/>
              <a:t>Distributed throughout Institute; led by Research &amp; Analysis Division (RA)</a:t>
            </a:r>
          </a:p>
          <a:p>
            <a:r>
              <a:rPr lang="en-US" sz="2800" smtClean="0"/>
              <a:t>RA Mission includes:</a:t>
            </a:r>
          </a:p>
          <a:p>
            <a:pPr lvl="1"/>
            <a:r>
              <a:rPr lang="en-US" smtClean="0"/>
              <a:t>Conducting or coordinating approved studies</a:t>
            </a:r>
          </a:p>
          <a:p>
            <a:pPr lvl="2"/>
            <a:r>
              <a:rPr lang="en-US" smtClean="0"/>
              <a:t>In-house and via contract (CASL)</a:t>
            </a:r>
          </a:p>
          <a:p>
            <a:pPr lvl="2"/>
            <a:r>
              <a:rPr lang="en-US" smtClean="0"/>
              <a:t>Leveraging other USG entities (ARI)</a:t>
            </a:r>
          </a:p>
          <a:p>
            <a:pPr lvl="2"/>
            <a:r>
              <a:rPr lang="en-US" smtClean="0"/>
              <a:t>Coordinating research by DLI faculty and others</a:t>
            </a:r>
          </a:p>
          <a:p>
            <a:pPr lvl="1"/>
            <a:r>
              <a:rPr lang="en-US" smtClean="0"/>
              <a:t>Managing the Human Research Protection Program</a:t>
            </a:r>
          </a:p>
          <a:p>
            <a:pPr lvl="1"/>
            <a:r>
              <a:rPr lang="en-US" smtClean="0"/>
              <a:t>Obtaining customer feedback</a:t>
            </a:r>
          </a:p>
          <a:p>
            <a:pPr lvl="1"/>
            <a:r>
              <a:rPr lang="en-US" smtClean="0"/>
              <a:t>Conducting targeted program evaluations</a:t>
            </a:r>
          </a:p>
          <a:p>
            <a:pPr lvl="2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Center for the Advanced Study of Language (CASL)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NSA-sponsored University-Affiliated Research Center, at University of Maryland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Conduct targeted research in support of USG language professionals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Now in 8</a:t>
            </a:r>
            <a:r>
              <a:rPr lang="en-US" sz="2400" baseline="30000" smtClean="0"/>
              <a:t>th</a:t>
            </a:r>
            <a:r>
              <a:rPr lang="en-US" sz="2400" smtClean="0"/>
              <a:t> year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Advantages for DLIFLC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Client agencies may use CASL via NSA contract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Trusted agent; substantial DLIFLC experience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Several DLIFLC-relevant projects under way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z="3200" b="1" smtClean="0"/>
              <a:t>Some DLI-Relevant </a:t>
            </a:r>
            <a:br>
              <a:rPr lang="en-US" sz="3200" b="1" smtClean="0"/>
            </a:br>
            <a:r>
              <a:rPr lang="en-US" sz="3200" b="1" smtClean="0"/>
              <a:t>Projects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373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CASL Projects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“Passage-Length” Study</a:t>
            </a:r>
            <a:endParaRPr lang="en-US" sz="240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/>
              <a:t>Tone Aptitude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Lexical Learning and Homework</a:t>
            </a:r>
            <a:endParaRPr lang="en-US" sz="240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/>
              <a:t>Optimal Feedback in Distance Learning</a:t>
            </a:r>
            <a:endParaRPr lang="en-US" sz="240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/>
              <a:t>DLAB2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Army Research Institute Project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Delivering Language and Cultural Training to Deployed Troops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0" y="5181600"/>
            <a:ext cx="7239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808080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rgbClr val="808080"/>
                </a:solidFill>
                <a:latin typeface="+mn-lt"/>
              </a:rPr>
            </a:br>
            <a:r>
              <a:rPr lang="en-US" sz="4000" b="1" dirty="0" smtClean="0">
                <a:cs typeface="Calibri" pitchFamily="34" charset="0"/>
              </a:rPr>
              <a:t>Update the DLAB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pPr marL="0" indent="476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b="1" smtClean="0"/>
              <a:t>Defense Language Aptitude Battery (DLAB) </a:t>
            </a:r>
            <a:r>
              <a:rPr lang="en-US" sz="2400" smtClean="0"/>
              <a:t>is the most validated test of language aptitude but is 40 years old and may be outdated.</a:t>
            </a:r>
          </a:p>
          <a:p>
            <a:pPr marL="0" indent="476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 marL="0" indent="476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smtClean="0"/>
              <a:t>Goals for the DLAB2:</a:t>
            </a:r>
          </a:p>
          <a:p>
            <a:pPr marL="457200" lvl="1">
              <a:buFont typeface="Arial" charset="0"/>
              <a:buChar char="•"/>
            </a:pPr>
            <a:r>
              <a:rPr lang="en-US" sz="2400" smtClean="0"/>
              <a:t>Fine tune the current DLAB to better predict learning outcomes and understand and prevent attrition</a:t>
            </a:r>
          </a:p>
          <a:p>
            <a:pPr marL="457200" lvl="1">
              <a:buFont typeface="Arial" charset="0"/>
              <a:buChar char="•"/>
            </a:pPr>
            <a:r>
              <a:rPr lang="en-US" sz="2400" smtClean="0"/>
              <a:t>Improve measurement of the cognitive skills and abilities required for language learning success at DLIFLC</a:t>
            </a:r>
          </a:p>
          <a:p>
            <a:pPr marL="457200" lvl="1">
              <a:buFont typeface="Arial" charset="0"/>
              <a:buChar char="•"/>
            </a:pPr>
            <a:r>
              <a:rPr lang="en-US" sz="2400" smtClean="0"/>
              <a:t>Assess the personality traits required for language learning success in the rigorous environment that is DLIFLC</a:t>
            </a:r>
          </a:p>
          <a:p>
            <a:pPr marL="457200" lvl="1">
              <a:buFont typeface="Arial" charset="0"/>
              <a:buChar char="•"/>
            </a:pPr>
            <a:r>
              <a:rPr lang="en-US" sz="2400" smtClean="0"/>
              <a:t>Assess motivation for language learning; </a:t>
            </a:r>
            <a:r>
              <a:rPr lang="en-US" sz="2400" i="1" smtClean="0"/>
              <a:t>do not assume it!</a:t>
            </a:r>
          </a:p>
          <a:p>
            <a:pPr marL="0" indent="476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  <a:p>
            <a:pPr marL="0" indent="4763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fld id="{386795E7-0628-4B37-BF65-9BE4864CAF85}" type="slidenum">
              <a:rPr lang="en-US" smtClean="0"/>
              <a:pPr algn="l"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5000" y="5181600"/>
            <a:ext cx="7239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162800" cy="762000"/>
          </a:xfrm>
        </p:spPr>
        <p:txBody>
          <a:bodyPr/>
          <a:lstStyle/>
          <a:p>
            <a:r>
              <a:rPr lang="en-US" sz="2800" smtClean="0">
                <a:solidFill>
                  <a:srgbClr val="808080"/>
                </a:solidFill>
              </a:rPr>
              <a:t/>
            </a:r>
            <a:br>
              <a:rPr lang="en-US" sz="2800" smtClean="0">
                <a:solidFill>
                  <a:srgbClr val="808080"/>
                </a:solidFill>
              </a:rPr>
            </a:br>
            <a:r>
              <a:rPr lang="en-US" sz="4000" b="1" smtClean="0"/>
              <a:t>DLAB2:  Study method</a:t>
            </a:r>
            <a:endParaRPr lang="en-US" b="1" smtClean="0"/>
          </a:p>
        </p:txBody>
      </p:sp>
      <p:sp>
        <p:nvSpPr>
          <p:cNvPr id="23556" name="Content Placeholder 2"/>
          <p:cNvSpPr>
            <a:spLocks noGrp="1"/>
          </p:cNvSpPr>
          <p:nvPr>
            <p:ph idx="1"/>
          </p:nvPr>
        </p:nvSpPr>
        <p:spPr>
          <a:xfrm>
            <a:off x="411163" y="1527175"/>
            <a:ext cx="8123237" cy="4830763"/>
          </a:xfrm>
        </p:spPr>
        <p:txBody>
          <a:bodyPr/>
          <a:lstStyle/>
          <a:p>
            <a:pPr>
              <a:spcBef>
                <a:spcPts val="300"/>
              </a:spcBef>
              <a:buFontTx/>
              <a:buNone/>
            </a:pPr>
            <a:r>
              <a:rPr lang="en-US" sz="2800" smtClean="0"/>
              <a:t>Participants: New enrollments in first week at DLIFLC</a:t>
            </a:r>
          </a:p>
          <a:p>
            <a:pPr marL="458788" lvl="1">
              <a:spcBef>
                <a:spcPts val="300"/>
              </a:spcBef>
              <a:buFont typeface="Arial" charset="0"/>
              <a:buChar char="•"/>
            </a:pPr>
            <a:r>
              <a:rPr lang="en-US" sz="2400" i="1" smtClean="0"/>
              <a:t>N</a:t>
            </a:r>
            <a:r>
              <a:rPr lang="en-US" sz="2400" smtClean="0"/>
              <a:t> = 1,312 students in the final data analysis</a:t>
            </a:r>
          </a:p>
          <a:p>
            <a:pPr marL="458788" lvl="1">
              <a:spcBef>
                <a:spcPts val="300"/>
              </a:spcBef>
              <a:buFont typeface="Arial" charset="0"/>
              <a:buChar char="•"/>
            </a:pPr>
            <a:r>
              <a:rPr lang="en-US" sz="2400" smtClean="0"/>
              <a:t>Followed them for the duration of their time at DLIFLC,       up to 64+ weeks later</a:t>
            </a:r>
          </a:p>
          <a:p>
            <a:pPr marL="458788" lvl="1">
              <a:spcBef>
                <a:spcPts val="300"/>
              </a:spcBef>
              <a:buFont typeface="Arial" charset="0"/>
              <a:buChar char="•"/>
            </a:pPr>
            <a:r>
              <a:rPr lang="en-US" sz="2400" smtClean="0"/>
              <a:t>Language Categories:  I, III, IV</a:t>
            </a:r>
          </a:p>
          <a:p>
            <a:pPr marL="458788" lvl="1">
              <a:spcBef>
                <a:spcPts val="300"/>
              </a:spcBef>
              <a:buFont typeface="Arial" charset="0"/>
              <a:buChar char="•"/>
            </a:pPr>
            <a:r>
              <a:rPr lang="en-US" sz="2400" smtClean="0"/>
              <a:t>Test battery: </a:t>
            </a:r>
          </a:p>
          <a:p>
            <a:pPr marL="858838" lvl="2">
              <a:spcBef>
                <a:spcPts val="300"/>
              </a:spcBef>
            </a:pPr>
            <a:r>
              <a:rPr lang="en-US" smtClean="0"/>
              <a:t>32</a:t>
            </a:r>
            <a:r>
              <a:rPr lang="en-US" smtClean="0">
                <a:solidFill>
                  <a:srgbClr val="FFCC00"/>
                </a:solidFill>
              </a:rPr>
              <a:t> Biographical </a:t>
            </a:r>
            <a:r>
              <a:rPr lang="en-US" smtClean="0"/>
              <a:t>variables</a:t>
            </a:r>
          </a:p>
          <a:p>
            <a:pPr marL="858838" lvl="2">
              <a:spcBef>
                <a:spcPts val="300"/>
              </a:spcBef>
            </a:pPr>
            <a:r>
              <a:rPr lang="en-US" smtClean="0"/>
              <a:t>22</a:t>
            </a:r>
            <a:r>
              <a:rPr lang="en-US" smtClean="0">
                <a:solidFill>
                  <a:srgbClr val="CC3300"/>
                </a:solidFill>
              </a:rPr>
              <a:t> Cognitive </a:t>
            </a:r>
            <a:r>
              <a:rPr lang="en-US" smtClean="0"/>
              <a:t>variables</a:t>
            </a:r>
            <a:endParaRPr lang="en-US" smtClean="0">
              <a:solidFill>
                <a:srgbClr val="CC3300"/>
              </a:solidFill>
            </a:endParaRPr>
          </a:p>
          <a:p>
            <a:pPr marL="858838" lvl="2">
              <a:spcBef>
                <a:spcPts val="300"/>
              </a:spcBef>
            </a:pPr>
            <a:r>
              <a:rPr lang="en-US" smtClean="0"/>
              <a:t>26</a:t>
            </a:r>
            <a:r>
              <a:rPr lang="en-US" smtClean="0">
                <a:solidFill>
                  <a:srgbClr val="00B0F0"/>
                </a:solidFill>
              </a:rPr>
              <a:t> Personality </a:t>
            </a:r>
            <a:r>
              <a:rPr lang="en-US" smtClean="0"/>
              <a:t>variables</a:t>
            </a:r>
            <a:endParaRPr lang="en-US" smtClean="0">
              <a:solidFill>
                <a:srgbClr val="00B0F0"/>
              </a:solidFill>
            </a:endParaRPr>
          </a:p>
          <a:p>
            <a:pPr marL="858838" lvl="2">
              <a:spcBef>
                <a:spcPts val="300"/>
              </a:spcBef>
            </a:pPr>
            <a:r>
              <a:rPr lang="en-US" smtClean="0"/>
              <a:t>28</a:t>
            </a:r>
            <a:r>
              <a:rPr lang="en-US" smtClean="0">
                <a:solidFill>
                  <a:srgbClr val="92D050"/>
                </a:solidFill>
              </a:rPr>
              <a:t> Motivation </a:t>
            </a:r>
            <a:r>
              <a:rPr lang="en-US" smtClean="0"/>
              <a:t>variables</a:t>
            </a:r>
            <a:endParaRPr lang="en-US" smtClean="0">
              <a:solidFill>
                <a:srgbClr val="92D050"/>
              </a:solidFill>
            </a:endParaRPr>
          </a:p>
          <a:p>
            <a:pPr marL="458788" lvl="1">
              <a:spcBef>
                <a:spcPts val="300"/>
              </a:spcBef>
              <a:buFontTx/>
              <a:buNone/>
            </a:pPr>
            <a:endParaRPr lang="en-US" smtClean="0"/>
          </a:p>
          <a:p>
            <a:pPr marL="458788" lvl="1">
              <a:spcBef>
                <a:spcPts val="300"/>
              </a:spcBef>
              <a:buFontTx/>
              <a:buNone/>
            </a:pPr>
            <a:endParaRPr lang="en-US" smtClean="0"/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fld id="{117DAF25-7B79-4022-8DFB-7951C3DFE9D5}" type="slidenum">
              <a:rPr lang="en-US" smtClean="0"/>
              <a:pPr algn="l"/>
              <a:t>6</a:t>
            </a:fld>
            <a:endParaRPr lang="en-US" smtClean="0"/>
          </a:p>
        </p:txBody>
      </p:sp>
      <p:pic>
        <p:nvPicPr>
          <p:cNvPr id="5" name="Picture 4" descr="DLIFLC_studentslistening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3810000"/>
            <a:ext cx="3657600" cy="24505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28800" y="5257800"/>
            <a:ext cx="73152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8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038600" cy="5257800"/>
          </a:xfrm>
        </p:spPr>
        <p:txBody>
          <a:bodyPr/>
          <a:lstStyle/>
          <a:p>
            <a:r>
              <a:rPr lang="en-US" sz="2400" smtClean="0"/>
              <a:t>Cognitive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Some of current DLAB 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Verbal ability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Mathematical ability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Abstract reasoning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Working memory</a:t>
            </a:r>
          </a:p>
          <a:p>
            <a:r>
              <a:rPr lang="en-US" sz="2400" smtClean="0"/>
              <a:t>Biographical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Revised/reduced DLAB section 1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Prior formal language learning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Number of prior foreign languages learned</a:t>
            </a:r>
          </a:p>
        </p:txBody>
      </p:sp>
      <p:sp>
        <p:nvSpPr>
          <p:cNvPr id="84997" name="Content Placeholder 4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3434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Non-cognitive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Academic Achievement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Academic Adjustment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Intellectual Efficiency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Learning Orientation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Order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Persistence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Physical Conditioning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Sociability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Tolerance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 smtClean="0"/>
              <a:t>Well Being/Optimism</a:t>
            </a:r>
          </a:p>
          <a:p>
            <a:pPr marL="57150" indent="0">
              <a:buFont typeface="Arial" charset="0"/>
              <a:buNone/>
              <a:defRPr/>
            </a:pPr>
            <a:r>
              <a:rPr lang="en-US" sz="1600" dirty="0" smtClean="0"/>
              <a:t>*Aesthetics &amp; Depth as neutral filler dimensions</a:t>
            </a:r>
            <a:endParaRPr lang="en-US" sz="2000" dirty="0" smtClean="0"/>
          </a:p>
          <a:p>
            <a:pPr lvl="1">
              <a:buFont typeface="Arial" charset="0"/>
              <a:buChar char="•"/>
              <a:defRPr/>
            </a:pPr>
            <a:endParaRPr lang="en-US" sz="2000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fld id="{346EFFC9-2F1F-41FC-8822-211F5C0EE394}" type="slidenum">
              <a:rPr lang="en-US" smtClean="0">
                <a:solidFill>
                  <a:srgbClr val="FFCC00"/>
                </a:solidFill>
                <a:latin typeface="Arial" charset="0"/>
              </a:rPr>
              <a:pPr algn="l"/>
              <a:t>7</a:t>
            </a:fld>
            <a:endParaRPr lang="en-US" smtClean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4582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dirty="0" smtClean="0">
                <a:solidFill>
                  <a:srgbClr val="808080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rgbClr val="808080"/>
                </a:solidFill>
                <a:latin typeface="+mn-lt"/>
              </a:rPr>
            </a:br>
            <a:r>
              <a:rPr lang="en-US" sz="4000" b="1" dirty="0" smtClean="0">
                <a:solidFill>
                  <a:schemeClr val="tx1"/>
                </a:solidFill>
                <a:cs typeface="Calibri" pitchFamily="34" charset="0"/>
              </a:rPr>
              <a:t>DLAB2 Constructs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905000" y="5181600"/>
            <a:ext cx="7239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26" name="Slide Number Placeholder 19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fld id="{08ADC5D7-8539-4D5B-8B49-CC1B123628DC}" type="slidenum">
              <a:rPr lang="en-US" smtClean="0">
                <a:solidFill>
                  <a:srgbClr val="FFCC00"/>
                </a:solidFill>
                <a:latin typeface="Arial" charset="0"/>
              </a:rPr>
              <a:pPr algn="l"/>
              <a:t>8</a:t>
            </a:fld>
            <a:endParaRPr lang="en-US" smtClean="0">
              <a:solidFill>
                <a:srgbClr val="FFCC00"/>
              </a:solidFill>
              <a:latin typeface="Arial" charset="0"/>
            </a:endParaRPr>
          </a:p>
        </p:txBody>
      </p:sp>
      <p:pic>
        <p:nvPicPr>
          <p:cNvPr id="26627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85788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58200" cy="944562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808080"/>
                </a:solidFill>
              </a:rPr>
              <a:t/>
            </a:r>
            <a:br>
              <a:rPr lang="en-US" sz="2800" smtClean="0">
                <a:solidFill>
                  <a:srgbClr val="808080"/>
                </a:solidFill>
              </a:rPr>
            </a:br>
            <a:r>
              <a:rPr lang="en-US" sz="4000" b="1" smtClean="0"/>
              <a:t>DLAB2 Timeline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Distance Learning Projects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Army Research Institute: </a:t>
            </a:r>
          </a:p>
          <a:p>
            <a:pPr lvl="1"/>
            <a:r>
              <a:rPr lang="en-US" smtClean="0"/>
              <a:t>“Optimal Approaches to Delivering Foreign Language and Cultural Training to Deployed and Pre-deployment Forces”</a:t>
            </a:r>
          </a:p>
          <a:p>
            <a:r>
              <a:rPr lang="en-US" smtClean="0"/>
              <a:t>CASL: </a:t>
            </a:r>
          </a:p>
          <a:p>
            <a:pPr lvl="1"/>
            <a:r>
              <a:rPr lang="en-US" smtClean="0"/>
              <a:t>“Authentic Input, Learner Output, Interaction and Feedback on Error in Distance Learning Context”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7767</TotalTime>
  <Words>462</Words>
  <Application>Microsoft Office PowerPoint</Application>
  <PresentationFormat>On-screen Show (4:3)</PresentationFormat>
  <Paragraphs>101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Research at DLIFLC: What We Do and How We Do It</vt:lpstr>
      <vt:lpstr>DLIFLC Research Program</vt:lpstr>
      <vt:lpstr>Center for the Advanced Study of Language (CASL)</vt:lpstr>
      <vt:lpstr>Some DLI-Relevant  Projects</vt:lpstr>
      <vt:lpstr> Update the DLAB</vt:lpstr>
      <vt:lpstr> DLAB2:  Study method</vt:lpstr>
      <vt:lpstr>Slide 7</vt:lpstr>
      <vt:lpstr> DLAB2 Timeline</vt:lpstr>
      <vt:lpstr>Distance Learning Projects</vt:lpstr>
      <vt:lpstr>Research at DLIFLC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U.S. Army</dc:creator>
  <cp:lastModifiedBy>dafoe.sl2</cp:lastModifiedBy>
  <cp:revision>65</cp:revision>
  <dcterms:created xsi:type="dcterms:W3CDTF">2010-02-26T19:40:50Z</dcterms:created>
  <dcterms:modified xsi:type="dcterms:W3CDTF">2011-11-01T15:30:17Z</dcterms:modified>
</cp:coreProperties>
</file>