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8" r:id="rId2"/>
    <p:sldId id="261" r:id="rId3"/>
    <p:sldId id="276" r:id="rId4"/>
    <p:sldId id="262" r:id="rId5"/>
    <p:sldId id="277" r:id="rId6"/>
    <p:sldId id="278" r:id="rId7"/>
    <p:sldId id="279" r:id="rId8"/>
    <p:sldId id="280" r:id="rId9"/>
    <p:sldId id="281" r:id="rId10"/>
    <p:sldId id="28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37955D-E272-460D-8E21-597303C796E9}" type="datetimeFigureOut">
              <a:rPr lang="ru-RU" smtClean="0"/>
              <a:t>24.10.2012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65B59-13FF-41A4-BA22-06DDFD75A8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204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D1D286-639F-4FB2-BAFF-8DB81DCAA157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83C22-EEC2-4F44-8E2F-211799CC0897}" type="datetimeFigureOut">
              <a:rPr lang="ru-RU" smtClean="0"/>
              <a:t>24.10.2012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D94F3-8C1B-4CED-9C19-1E05848514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83C22-EEC2-4F44-8E2F-211799CC0897}" type="datetimeFigureOut">
              <a:rPr lang="ru-RU" smtClean="0"/>
              <a:t>24.10.2012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D94F3-8C1B-4CED-9C19-1E05848514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83C22-EEC2-4F44-8E2F-211799CC0897}" type="datetimeFigureOut">
              <a:rPr lang="ru-RU" smtClean="0"/>
              <a:t>24.10.2012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D94F3-8C1B-4CED-9C19-1E05848514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83C22-EEC2-4F44-8E2F-211799CC0897}" type="datetimeFigureOut">
              <a:rPr lang="ru-RU" smtClean="0"/>
              <a:t>24.10.2012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D94F3-8C1B-4CED-9C19-1E05848514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83C22-EEC2-4F44-8E2F-211799CC0897}" type="datetimeFigureOut">
              <a:rPr lang="ru-RU" smtClean="0"/>
              <a:t>24.10.2012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D94F3-8C1B-4CED-9C19-1E05848514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83C22-EEC2-4F44-8E2F-211799CC0897}" type="datetimeFigureOut">
              <a:rPr lang="ru-RU" smtClean="0"/>
              <a:t>24.10.2012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D94F3-8C1B-4CED-9C19-1E05848514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83C22-EEC2-4F44-8E2F-211799CC0897}" type="datetimeFigureOut">
              <a:rPr lang="ru-RU" smtClean="0"/>
              <a:t>24.10.2012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D94F3-8C1B-4CED-9C19-1E05848514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83C22-EEC2-4F44-8E2F-211799CC0897}" type="datetimeFigureOut">
              <a:rPr lang="ru-RU" smtClean="0"/>
              <a:t>24.10.2012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D94F3-8C1B-4CED-9C19-1E05848514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83C22-EEC2-4F44-8E2F-211799CC0897}" type="datetimeFigureOut">
              <a:rPr lang="ru-RU" smtClean="0"/>
              <a:t>24.10.2012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D94F3-8C1B-4CED-9C19-1E05848514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83C22-EEC2-4F44-8E2F-211799CC0897}" type="datetimeFigureOut">
              <a:rPr lang="ru-RU" smtClean="0"/>
              <a:t>24.10.2012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D94F3-8C1B-4CED-9C19-1E05848514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83C22-EEC2-4F44-8E2F-211799CC0897}" type="datetimeFigureOut">
              <a:rPr lang="ru-RU" smtClean="0"/>
              <a:t>24.10.2012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1D94F3-8C1B-4CED-9C19-1E058485143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2383C22-EEC2-4F44-8E2F-211799CC0897}" type="datetimeFigureOut">
              <a:rPr lang="ru-RU" smtClean="0"/>
              <a:t>24.10.2012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F1D94F3-8C1B-4CED-9C19-1E058485143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497846"/>
            <a:ext cx="7772400" cy="379525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900" spc="52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sz="2900" spc="52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sz="2900" spc="52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sz="2900" spc="52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sz="2900" spc="52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sz="2900" spc="52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sz="2900" spc="52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sz="2900" spc="52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sz="2900" spc="52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sz="2900" spc="52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sz="2900" spc="52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sz="2900" spc="52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sz="2900" spc="52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sz="2900" spc="52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sz="2900" spc="52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sz="2900" spc="52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sz="2900" spc="52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Defense Ministry Linguistic Center </a:t>
            </a:r>
            <a:br>
              <a:rPr lang="en-US" sz="2900" spc="52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500" spc="52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3500" spc="52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sz="3500" spc="52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“</a:t>
            </a:r>
            <a:r>
              <a:rPr lang="en-US" sz="3200" i="1" dirty="0">
                <a:solidFill>
                  <a:srgbClr val="FF0000"/>
                </a:solidFill>
                <a:effectLst/>
              </a:rPr>
              <a:t>Teamwork as a way of increasing feedback from a short-term language </a:t>
            </a:r>
            <a:r>
              <a:rPr lang="en-US" sz="3200" i="1" dirty="0" smtClean="0">
                <a:solidFill>
                  <a:srgbClr val="FF0000"/>
                </a:solidFill>
                <a:effectLst/>
              </a:rPr>
              <a:t>course”</a:t>
            </a:r>
            <a:r>
              <a:rPr lang="en-US" sz="3500" spc="52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sz="3500" spc="52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sz="3500" spc="52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4100" spc="52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4365104"/>
            <a:ext cx="7704138" cy="1871662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defRPr/>
            </a:pPr>
            <a:endParaRPr lang="ru-RU" sz="2100" b="1" spc="52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defRPr/>
            </a:pPr>
            <a:endParaRPr lang="ru-RU" b="1" spc="52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defRPr/>
            </a:pPr>
            <a:endParaRPr lang="ru-RU" sz="2100" b="1" spc="52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defRPr/>
            </a:pPr>
            <a:endParaRPr lang="ru-RU" sz="2100" b="1" spc="52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defRPr/>
            </a:pPr>
            <a:endParaRPr lang="ru-RU" sz="2100" b="1" spc="52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100" b="1" spc="52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Bled </a:t>
            </a:r>
            <a:r>
              <a:rPr lang="ru-RU" sz="2100" b="1" spc="52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– </a:t>
            </a:r>
            <a:r>
              <a:rPr lang="ru-RU" sz="2100" b="1" spc="52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201</a:t>
            </a:r>
            <a:r>
              <a:rPr lang="en-US" sz="2100" b="1" spc="52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ru-RU" sz="2100" b="1" spc="52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12292" name="Picture 4" descr="C:\Documents and Settings\Admin\Рабочий стол\logo-minoborony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404664"/>
            <a:ext cx="1733550" cy="1123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9022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909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5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4500" dirty="0" smtClean="0">
                <a:solidFill>
                  <a:schemeClr val="bg1"/>
                </a:solidFill>
              </a:rPr>
              <a:t>World of Language:</a:t>
            </a:r>
          </a:p>
          <a:p>
            <a:pPr marL="0" indent="0" algn="ctr">
              <a:buNone/>
            </a:pPr>
            <a:r>
              <a:rPr lang="en-US" sz="4500" dirty="0" smtClean="0">
                <a:solidFill>
                  <a:schemeClr val="bg1"/>
                </a:solidFill>
              </a:rPr>
              <a:t>Tool for Peacemaking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500" dirty="0" smtClean="0"/>
              <a:t>Thank </a:t>
            </a:r>
            <a:r>
              <a:rPr lang="en-US" sz="4500" dirty="0" smtClean="0"/>
              <a:t>you</a:t>
            </a:r>
            <a:r>
              <a:rPr lang="ru-RU" sz="4500" dirty="0"/>
              <a:t> </a:t>
            </a:r>
            <a:r>
              <a:rPr lang="en-US" sz="4500" dirty="0" smtClean="0"/>
              <a:t>!!!</a:t>
            </a:r>
            <a:endParaRPr lang="ru-RU" sz="4500" dirty="0" smtClean="0"/>
          </a:p>
          <a:p>
            <a:pPr marL="0" indent="0" algn="ctr">
              <a:buNone/>
            </a:pPr>
            <a:r>
              <a:rPr lang="ru-RU" sz="4500" smtClean="0">
                <a:sym typeface="Wingdings" pitchFamily="2" charset="2"/>
              </a:rPr>
              <a:t></a:t>
            </a:r>
            <a:endParaRPr lang="ru-RU" sz="4500" dirty="0"/>
          </a:p>
        </p:txBody>
      </p:sp>
    </p:spTree>
    <p:extLst>
      <p:ext uri="{BB962C8B-B14F-4D97-AF65-F5344CB8AC3E}">
        <p14:creationId xmlns:p14="http://schemas.microsoft.com/office/powerpoint/2010/main" val="225023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927" y="404664"/>
            <a:ext cx="8229600" cy="782960"/>
          </a:xfrm>
        </p:spPr>
        <p:txBody>
          <a:bodyPr>
            <a:normAutofit/>
          </a:bodyPr>
          <a:lstStyle/>
          <a:p>
            <a:pPr algn="ctr" defTabSz="0"/>
            <a:r>
              <a:rPr lang="en-US" sz="3000" dirty="0" smtClean="0">
                <a:solidFill>
                  <a:schemeClr val="tx1"/>
                </a:solidFill>
                <a:effectLst/>
              </a:rPr>
              <a:t>Defense Ministry Linguistic Center</a:t>
            </a:r>
            <a:endParaRPr lang="ru-RU" sz="30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4458" y="1412776"/>
            <a:ext cx="8441553" cy="491182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  <a:defRPr/>
            </a:pPr>
            <a:r>
              <a:rPr lang="en-US" dirty="0">
                <a:latin typeface="+mj-lt"/>
                <a:cs typeface="Times New Roman" pitchFamily="18" charset="0"/>
              </a:rPr>
              <a:t>Established as part of the Military University of Moscow in October </a:t>
            </a:r>
            <a:r>
              <a:rPr lang="en-US" dirty="0" smtClean="0">
                <a:latin typeface="+mj-lt"/>
                <a:cs typeface="Times New Roman" pitchFamily="18" charset="0"/>
              </a:rPr>
              <a:t>2010</a:t>
            </a:r>
          </a:p>
          <a:p>
            <a:pPr algn="just">
              <a:defRPr/>
            </a:pPr>
            <a:r>
              <a:rPr lang="en-US" dirty="0" smtClean="0">
                <a:latin typeface="+mj-lt"/>
                <a:cs typeface="Times New Roman" pitchFamily="18" charset="0"/>
              </a:rPr>
              <a:t>Mission statement:</a:t>
            </a:r>
            <a:endParaRPr lang="ru-RU" dirty="0">
              <a:latin typeface="+mj-lt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en-US" dirty="0" smtClean="0">
                <a:latin typeface="+mj-lt"/>
                <a:cs typeface="Times New Roman" pitchFamily="18" charset="0"/>
              </a:rPr>
              <a:t>- foreign </a:t>
            </a:r>
            <a:r>
              <a:rPr lang="en-US" dirty="0">
                <a:latin typeface="+mj-lt"/>
                <a:cs typeface="Times New Roman" pitchFamily="18" charset="0"/>
              </a:rPr>
              <a:t>language training, </a:t>
            </a:r>
            <a:r>
              <a:rPr lang="en-US" dirty="0" smtClean="0">
                <a:latin typeface="+mj-lt"/>
                <a:cs typeface="Times New Roman" pitchFamily="18" charset="0"/>
              </a:rPr>
              <a:t>retraining, testing and assessment </a:t>
            </a:r>
            <a:r>
              <a:rPr lang="en-US" dirty="0">
                <a:latin typeface="+mj-lt"/>
                <a:cs typeface="Times New Roman" pitchFamily="18" charset="0"/>
              </a:rPr>
              <a:t>of Armed Forces’ active duty and civilian personnel</a:t>
            </a:r>
            <a:r>
              <a:rPr lang="en-US" dirty="0" smtClean="0">
                <a:latin typeface="+mj-lt"/>
                <a:cs typeface="Times New Roman" pitchFamily="18" charset="0"/>
              </a:rPr>
              <a:t>;</a:t>
            </a:r>
          </a:p>
          <a:p>
            <a:pPr algn="just">
              <a:buFontTx/>
              <a:buChar char="-"/>
              <a:defRPr/>
            </a:pPr>
            <a:r>
              <a:rPr lang="en-US" dirty="0" smtClean="0">
                <a:latin typeface="+mj-lt"/>
                <a:cs typeface="Times New Roman" pitchFamily="18" charset="0"/>
              </a:rPr>
              <a:t>teaching Russian to foreign military specialists;</a:t>
            </a:r>
          </a:p>
          <a:p>
            <a:pPr algn="just">
              <a:buFontTx/>
              <a:buChar char="-"/>
              <a:defRPr/>
            </a:pPr>
            <a:r>
              <a:rPr lang="en-US" dirty="0" smtClean="0"/>
              <a:t>organizing </a:t>
            </a:r>
            <a:r>
              <a:rPr lang="en-US" dirty="0"/>
              <a:t>the participation of Russian service members in foreign educational </a:t>
            </a:r>
            <a:r>
              <a:rPr lang="en-US" dirty="0" smtClean="0"/>
              <a:t>initiatives;</a:t>
            </a:r>
          </a:p>
          <a:p>
            <a:pPr algn="just">
              <a:buFontTx/>
              <a:buChar char="-"/>
              <a:defRPr/>
            </a:pPr>
            <a:r>
              <a:rPr lang="en-US" dirty="0"/>
              <a:t>testing of Russian service members for foreign language proficiency</a:t>
            </a:r>
            <a:endParaRPr lang="en-US" dirty="0" smtClean="0">
              <a:latin typeface="+mj-lt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en-US" dirty="0" smtClean="0">
                <a:latin typeface="+mj-lt"/>
                <a:cs typeface="Times New Roman" pitchFamily="18" charset="0"/>
              </a:rPr>
              <a:t>- foreign </a:t>
            </a:r>
            <a:r>
              <a:rPr lang="en-US" dirty="0">
                <a:latin typeface="+mj-lt"/>
                <a:cs typeface="Times New Roman" pitchFamily="18" charset="0"/>
              </a:rPr>
              <a:t>language support of </a:t>
            </a:r>
            <a:r>
              <a:rPr lang="en-US" dirty="0" err="1">
                <a:latin typeface="+mj-lt"/>
                <a:cs typeface="Times New Roman" pitchFamily="18" charset="0"/>
              </a:rPr>
              <a:t>MoD</a:t>
            </a:r>
            <a:r>
              <a:rPr lang="en-US" dirty="0">
                <a:latin typeface="+mj-lt"/>
                <a:cs typeface="Times New Roman" pitchFamily="18" charset="0"/>
              </a:rPr>
              <a:t> </a:t>
            </a:r>
            <a:r>
              <a:rPr lang="en-US" dirty="0" smtClean="0">
                <a:latin typeface="+mj-lt"/>
                <a:cs typeface="Times New Roman" pitchFamily="18" charset="0"/>
              </a:rPr>
              <a:t>international activities.</a:t>
            </a:r>
          </a:p>
          <a:p>
            <a:pPr marL="0" indent="0" algn="just">
              <a:buNone/>
              <a:defRPr/>
            </a:pPr>
            <a:r>
              <a:rPr lang="en-US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Immediate objective:</a:t>
            </a:r>
          </a:p>
          <a:p>
            <a:pPr marL="0" indent="0" algn="ctr">
              <a:buNone/>
              <a:defRPr/>
            </a:pPr>
            <a:r>
              <a:rPr lang="en-US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Foreign Language Proficiency Standard</a:t>
            </a:r>
            <a:endParaRPr lang="ru-RU" b="1" dirty="0">
              <a:solidFill>
                <a:srgbClr val="FF0000"/>
              </a:solidFill>
              <a:latin typeface="+mj-lt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  <a:defRPr/>
            </a:pP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06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927" y="404664"/>
            <a:ext cx="8229600" cy="782960"/>
          </a:xfrm>
        </p:spPr>
        <p:txBody>
          <a:bodyPr>
            <a:normAutofit/>
          </a:bodyPr>
          <a:lstStyle/>
          <a:p>
            <a:pPr algn="ctr" defTabSz="0"/>
            <a:r>
              <a:rPr lang="en-US" sz="3000" dirty="0" smtClean="0">
                <a:solidFill>
                  <a:schemeClr val="tx1"/>
                </a:solidFill>
                <a:effectLst/>
              </a:rPr>
              <a:t>Defense Ministry Linguistic Center</a:t>
            </a:r>
            <a:endParaRPr lang="ru-RU" sz="30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4458" y="1412776"/>
            <a:ext cx="8441553" cy="4911824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Spreading vast: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embracing all levels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of Defense Ministry education system,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organizing continuous FL training,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targeting special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areas in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FL training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aligning it with the military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occupation,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relying on fundamental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studies by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Russian, Oriental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and Western researchers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  <a:defRPr/>
            </a:pP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54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927" y="404664"/>
            <a:ext cx="8229600" cy="78296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Challenge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1: Community of Learners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4458" y="1412776"/>
            <a:ext cx="8441553" cy="4911824"/>
          </a:xfrm>
        </p:spPr>
        <p:txBody>
          <a:bodyPr>
            <a:normAutofit fontScale="92500"/>
          </a:bodyPr>
          <a:lstStyle/>
          <a:p>
            <a:pPr lvl="0"/>
            <a:endParaRPr lang="en-US" dirty="0" smtClean="0"/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prehigh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schools: uniform FL training intensified since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September 2011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higher-education: uniform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training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introduced 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September 2012,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post-graduate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additional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education: way ahead to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introduce intensified training for those service members, who really need foreign languages in their work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ctr">
              <a:buNone/>
            </a:pP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Lifelong Language Learning as target</a:t>
            </a:r>
          </a:p>
          <a:p>
            <a:pPr algn="just">
              <a:buFontTx/>
              <a:buChar char="-"/>
              <a:defRPr/>
            </a:pP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4238252" y="4869160"/>
            <a:ext cx="484632" cy="6903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21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927" y="404664"/>
            <a:ext cx="8229600" cy="782960"/>
          </a:xfrm>
        </p:spPr>
        <p:txBody>
          <a:bodyPr>
            <a:normAutofit/>
          </a:bodyPr>
          <a:lstStyle/>
          <a:p>
            <a:pPr marL="0" indent="0" algn="ctr">
              <a:defRPr/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Foreign Language Proficiency Standard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4458" y="1412776"/>
            <a:ext cx="8441553" cy="4911824"/>
          </a:xfrm>
        </p:spPr>
        <p:txBody>
          <a:bodyPr>
            <a:normAutofit/>
          </a:bodyPr>
          <a:lstStyle/>
          <a:p>
            <a:pPr lvl="0"/>
            <a:endParaRPr lang="en-US" dirty="0" smtClean="0"/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groundwork to set up single requirements for officers’ FL proficiency through career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description of proficiency levels aligned with competency requirements to perform Armed Forces’ missions now and in future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cornerstone of interoperability on regional and global scales.</a:t>
            </a:r>
          </a:p>
          <a:p>
            <a:pPr marL="0" indent="0" algn="ctr">
              <a:buNone/>
            </a:pP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Lifelong Language Learning as target</a:t>
            </a:r>
          </a:p>
          <a:p>
            <a:pPr algn="just">
              <a:buFontTx/>
              <a:buChar char="-"/>
              <a:defRPr/>
            </a:pP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7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8296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GOALS OF LIFELONG LANGUAGE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LEARNING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4458" y="1196752"/>
            <a:ext cx="8441553" cy="5127848"/>
          </a:xfrm>
        </p:spPr>
        <p:txBody>
          <a:bodyPr>
            <a:norm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Developing 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foreign language proficiency for communication in general and professional areas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Shaping social and cultural competencies and behavioral stereotypes required for effective multilingual communication throughout service career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Developing ability for self-education for perfection of language proficiency in general and professional communication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0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927" y="404664"/>
            <a:ext cx="8229600" cy="78296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Challenge 2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Community of Teachers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4458" y="1412776"/>
            <a:ext cx="8441553" cy="1656184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Single nation-wide FL department led by Linguistic Center;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Professional Development Programs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dirty="0" smtClean="0"/>
          </a:p>
          <a:p>
            <a:pPr>
              <a:defRPr/>
            </a:pP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01512" y="3284984"/>
            <a:ext cx="8229600" cy="78296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Challenge 3: Need Analysis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395536" y="4283968"/>
            <a:ext cx="8441553" cy="208823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Studying qualification requirements and job descriptions;</a:t>
            </a:r>
          </a:p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Focusing on skills and topics required</a:t>
            </a:r>
          </a:p>
        </p:txBody>
      </p:sp>
    </p:spTree>
    <p:extLst>
      <p:ext uri="{BB962C8B-B14F-4D97-AF65-F5344CB8AC3E}">
        <p14:creationId xmlns:p14="http://schemas.microsoft.com/office/powerpoint/2010/main" val="17754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927" y="404664"/>
            <a:ext cx="8229600" cy="78296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Challenge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4: Time for Teaching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4458" y="1412776"/>
            <a:ext cx="8441553" cy="1656184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training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anew: 30-year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long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“curriculum”;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In-service training: short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term crash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course,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mobile team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training,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distance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e-learning,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excellence programs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dirty="0" smtClean="0"/>
          </a:p>
          <a:p>
            <a:pPr>
              <a:defRPr/>
            </a:pP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01512" y="3284984"/>
            <a:ext cx="8229600" cy="78296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Challenge 5: Aligning Center Structure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395536" y="4283968"/>
            <a:ext cx="8441553" cy="208823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Standards – planning and ideology;</a:t>
            </a:r>
          </a:p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Training &amp; Excellence – novel ways of teaching;</a:t>
            </a:r>
          </a:p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Testing – GO or NO GO.</a:t>
            </a:r>
          </a:p>
        </p:txBody>
      </p:sp>
    </p:spTree>
    <p:extLst>
      <p:ext uri="{BB962C8B-B14F-4D97-AF65-F5344CB8AC3E}">
        <p14:creationId xmlns:p14="http://schemas.microsoft.com/office/powerpoint/2010/main" val="329716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927" y="404664"/>
            <a:ext cx="8229600" cy="78296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Challenge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6: Resource Allocation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4458" y="1412776"/>
            <a:ext cx="8441553" cy="1296144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Human Resources distribution;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Avoiding abuse of power.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dirty="0" smtClean="0"/>
          </a:p>
          <a:p>
            <a:pPr>
              <a:defRPr/>
            </a:pP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05415" y="2484250"/>
            <a:ext cx="8229600" cy="78296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Challenge 7: Interoperability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395536" y="3429000"/>
            <a:ext cx="8441553" cy="2943200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Interaction with staffs of services over training requirements;</a:t>
            </a:r>
          </a:p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Controlling trainers at other locations;</a:t>
            </a:r>
          </a:p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Assessing student progress;</a:t>
            </a:r>
          </a:p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Integrating teaching methodology.</a:t>
            </a:r>
          </a:p>
        </p:txBody>
      </p:sp>
    </p:spTree>
    <p:extLst>
      <p:ext uri="{BB962C8B-B14F-4D97-AF65-F5344CB8AC3E}">
        <p14:creationId xmlns:p14="http://schemas.microsoft.com/office/powerpoint/2010/main" val="27275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253</TotalTime>
  <Words>440</Words>
  <Application>Microsoft Office PowerPoint</Application>
  <PresentationFormat>Экран (4:3)</PresentationFormat>
  <Paragraphs>73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        Defense Ministry Linguistic Center   “Teamwork as a way of increasing feedback from a short-term language course”  </vt:lpstr>
      <vt:lpstr>Defense Ministry Linguistic Center</vt:lpstr>
      <vt:lpstr>Defense Ministry Linguistic Center</vt:lpstr>
      <vt:lpstr>Challenge 1: Community of Learners</vt:lpstr>
      <vt:lpstr>Foreign Language Proficiency Standard</vt:lpstr>
      <vt:lpstr>GOALS OF LIFELONG LANGUAGE LEARNING</vt:lpstr>
      <vt:lpstr>Challenge 2: Community of Teachers</vt:lpstr>
      <vt:lpstr>Challenge 4: Time for Teaching</vt:lpstr>
      <vt:lpstr>Challenge 6: Resource Allocation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Defense Ministry Linguistic Center   “System of Language Leaning in Russian Armed Forces</dc:title>
  <dc:creator>Usver</dc:creator>
  <cp:lastModifiedBy>Яковлев Г Ю</cp:lastModifiedBy>
  <cp:revision>37</cp:revision>
  <dcterms:created xsi:type="dcterms:W3CDTF">2012-06-04T05:14:58Z</dcterms:created>
  <dcterms:modified xsi:type="dcterms:W3CDTF">2012-10-24T09:39:32Z</dcterms:modified>
</cp:coreProperties>
</file>