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8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72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22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84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64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74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4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4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03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51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6F4D-8DEA-463A-A951-7DA6A05334EE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72FF-C6B9-4584-BA8D-B4314D1AB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118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Groupe STANAG</a:t>
            </a:r>
            <a:br>
              <a:rPr lang="fr-FR" dirty="0" smtClean="0"/>
            </a:br>
            <a:r>
              <a:rPr lang="fr-FR" dirty="0"/>
              <a:t>L</a:t>
            </a:r>
            <a:r>
              <a:rPr lang="fr-FR" dirty="0" smtClean="0"/>
              <a:t>angue française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654222"/>
            <a:ext cx="9144000" cy="1655762"/>
          </a:xfrm>
        </p:spPr>
        <p:txBody>
          <a:bodyPr/>
          <a:lstStyle/>
          <a:p>
            <a:r>
              <a:rPr lang="fr-FR" dirty="0" smtClean="0"/>
              <a:t>Tours, </a:t>
            </a:r>
            <a:r>
              <a:rPr lang="fr-FR" i="1" dirty="0" err="1" smtClean="0"/>
              <a:t>Testing</a:t>
            </a:r>
            <a:r>
              <a:rPr lang="fr-FR" i="1" dirty="0" smtClean="0"/>
              <a:t> Workshop</a:t>
            </a:r>
            <a:r>
              <a:rPr lang="fr-FR" dirty="0" smtClean="0"/>
              <a:t>, 3-5 septembre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4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WAY AHEAD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93057" y="2469696"/>
            <a:ext cx="11049000" cy="2691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4. </a:t>
            </a:r>
            <a:r>
              <a:rPr lang="en-CA" dirty="0"/>
              <a:t>Take stock of existing STANAG-related documents in </a:t>
            </a:r>
            <a:r>
              <a:rPr lang="en-CA" dirty="0" smtClean="0"/>
              <a:t>French </a:t>
            </a:r>
            <a:r>
              <a:rPr lang="en-CA" dirty="0" smtClean="0"/>
              <a:t>(</a:t>
            </a:r>
            <a:r>
              <a:rPr lang="en-CA" i="1" dirty="0" smtClean="0"/>
              <a:t>e.g</a:t>
            </a:r>
            <a:r>
              <a:rPr lang="en-CA" i="1" dirty="0" smtClean="0"/>
              <a:t>.</a:t>
            </a:r>
            <a:r>
              <a:rPr lang="en-CA" dirty="0" smtClean="0"/>
              <a:t> LTS in French)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5. Select and review benchmark level 3 reading items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3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CONTENT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52133"/>
            <a:ext cx="10515600" cy="2333016"/>
          </a:xfrm>
        </p:spPr>
        <p:txBody>
          <a:bodyPr/>
          <a:lstStyle/>
          <a:p>
            <a:r>
              <a:rPr lang="fr-FR" dirty="0" smtClean="0"/>
              <a:t>Background</a:t>
            </a:r>
          </a:p>
          <a:p>
            <a:r>
              <a:rPr lang="fr-FR" dirty="0" err="1" smtClean="0"/>
              <a:t>Aim</a:t>
            </a:r>
            <a:r>
              <a:rPr lang="fr-FR" dirty="0" smtClean="0"/>
              <a:t> of meeting</a:t>
            </a:r>
          </a:p>
          <a:p>
            <a:r>
              <a:rPr lang="fr-FR" dirty="0" err="1" smtClean="0"/>
              <a:t>Accomplishments</a:t>
            </a:r>
            <a:endParaRPr lang="fr-FR" dirty="0" smtClean="0"/>
          </a:p>
          <a:p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56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BACKGROUND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Multiple requests from nations for assistance</a:t>
            </a:r>
          </a:p>
          <a:p>
            <a:pPr lvl="1"/>
            <a:r>
              <a:rPr lang="en-CA" dirty="0" smtClean="0"/>
              <a:t>Military o</a:t>
            </a:r>
            <a:r>
              <a:rPr lang="en-CA" dirty="0" smtClean="0"/>
              <a:t>perations </a:t>
            </a:r>
            <a:r>
              <a:rPr lang="en-CA" dirty="0" smtClean="0"/>
              <a:t>in Africa</a:t>
            </a:r>
          </a:p>
          <a:p>
            <a:pPr lvl="1"/>
            <a:r>
              <a:rPr lang="en-CA" dirty="0" smtClean="0"/>
              <a:t>Increased presence of France in NATO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French and Canadian collaboration (April 2018)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Study Group Tartu</a:t>
            </a:r>
          </a:p>
          <a:p>
            <a:pPr lvl="1"/>
            <a:r>
              <a:rPr lang="en-CA" dirty="0"/>
              <a:t>M</a:t>
            </a:r>
            <a:r>
              <a:rPr lang="en-CA" dirty="0" smtClean="0"/>
              <a:t>eet </a:t>
            </a:r>
            <a:r>
              <a:rPr lang="en-CA" dirty="0" smtClean="0"/>
              <a:t>during Tours STANAG Testing Workshop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79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AIM OF MEETING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Review IMS </a:t>
            </a:r>
            <a:r>
              <a:rPr lang="en-CA" dirty="0" smtClean="0"/>
              <a:t>one page STANAG Overview </a:t>
            </a:r>
            <a:r>
              <a:rPr lang="en-CA" dirty="0"/>
              <a:t>to ensure adequate translation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Agree on specific STANAG-related terminology, and draft a lexical aid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Begin standardisation by translating the Table of </a:t>
            </a:r>
            <a:r>
              <a:rPr lang="en-CA" dirty="0" smtClean="0"/>
              <a:t>Text </a:t>
            </a:r>
            <a:r>
              <a:rPr lang="en-CA" dirty="0"/>
              <a:t>M</a:t>
            </a:r>
            <a:r>
              <a:rPr lang="en-CA" dirty="0" smtClean="0"/>
              <a:t>odes (and </a:t>
            </a:r>
            <a:r>
              <a:rPr lang="en-CA" dirty="0" smtClean="0"/>
              <a:t>skill levels </a:t>
            </a:r>
            <a:r>
              <a:rPr lang="en-CA" dirty="0" smtClean="0"/>
              <a:t>combined)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Take stock of </a:t>
            </a:r>
            <a:r>
              <a:rPr lang="en-CA" dirty="0"/>
              <a:t>existing </a:t>
            </a:r>
            <a:r>
              <a:rPr lang="en-CA" dirty="0" smtClean="0"/>
              <a:t>STANAG-related documents in </a:t>
            </a:r>
            <a:r>
              <a:rPr lang="en-CA" dirty="0" smtClean="0"/>
              <a:t>French</a:t>
            </a:r>
            <a:endParaRPr lang="en-CA" dirty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Select and review benchmark level 3 reading items</a:t>
            </a:r>
          </a:p>
          <a:p>
            <a:pPr marL="514350" indent="-51435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91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1. Review </a:t>
            </a:r>
            <a:r>
              <a:rPr lang="en-CA" dirty="0"/>
              <a:t>IMS </a:t>
            </a:r>
            <a:r>
              <a:rPr lang="en-CA" dirty="0" smtClean="0"/>
              <a:t>one page STANAG Overview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to </a:t>
            </a:r>
            <a:r>
              <a:rPr lang="en-CA" dirty="0"/>
              <a:t>ensure adequate translation</a:t>
            </a:r>
            <a:br>
              <a:rPr lang="en-CA" dirty="0"/>
            </a:br>
            <a:endParaRPr lang="en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dirty="0" smtClean="0"/>
              <a:t>OUT OF SIGHT, OUT OF MIND</a:t>
            </a:r>
          </a:p>
          <a:p>
            <a:endParaRPr lang="en-CA" dirty="0"/>
          </a:p>
          <a:p>
            <a:pPr marL="0" indent="0" algn="ctr">
              <a:buNone/>
            </a:pPr>
            <a:r>
              <a:rPr lang="en-CA" dirty="0" smtClean="0">
                <a:sym typeface="Wingdings" panose="05000000000000000000" pitchFamily="2" charset="2"/>
              </a:rPr>
              <a:t> Russian</a:t>
            </a:r>
          </a:p>
          <a:p>
            <a:pPr marL="0" indent="0" algn="ctr">
              <a:buNone/>
            </a:pPr>
            <a:r>
              <a:rPr lang="en-CA" dirty="0" smtClean="0">
                <a:sym typeface="Wingdings" panose="05000000000000000000" pitchFamily="2" charset="2"/>
              </a:rPr>
              <a:t>???</a:t>
            </a:r>
            <a:endParaRPr lang="en-CA" dirty="0"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ß"/>
            </a:pPr>
            <a:r>
              <a:rPr lang="en-CA" dirty="0" smtClean="0">
                <a:sym typeface="Wingdings" panose="05000000000000000000" pitchFamily="2" charset="2"/>
              </a:rPr>
              <a:t>English</a:t>
            </a:r>
          </a:p>
          <a:p>
            <a:pPr algn="ctr">
              <a:buFont typeface="Wingdings" panose="05000000000000000000" pitchFamily="2" charset="2"/>
              <a:buChar char="ß"/>
            </a:pPr>
            <a:endParaRPr lang="en-CA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CA" dirty="0" smtClean="0">
                <a:sym typeface="Wingdings" panose="05000000000000000000" pitchFamily="2" charset="2"/>
              </a:rPr>
              <a:t>BLIND IDIOT!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604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1. Review </a:t>
            </a:r>
            <a:r>
              <a:rPr lang="en-CA" dirty="0"/>
              <a:t>IMS </a:t>
            </a:r>
            <a:r>
              <a:rPr lang="en-CA" dirty="0" smtClean="0"/>
              <a:t>one-page-STANAG-overview</a:t>
            </a:r>
            <a:br>
              <a:rPr lang="en-CA" dirty="0" smtClean="0"/>
            </a:br>
            <a:r>
              <a:rPr lang="en-CA" dirty="0" smtClean="0"/>
              <a:t>to </a:t>
            </a:r>
            <a:r>
              <a:rPr lang="en-CA" dirty="0"/>
              <a:t>ensure adequate translation</a:t>
            </a:r>
            <a:br>
              <a:rPr lang="en-CA" dirty="0"/>
            </a:br>
            <a:endParaRPr lang="en-CA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200303"/>
              </p:ext>
            </p:extLst>
          </p:nvPr>
        </p:nvGraphicFramePr>
        <p:xfrm>
          <a:off x="838200" y="1930399"/>
          <a:ext cx="105156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5862048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0197135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15475688"/>
                    </a:ext>
                  </a:extLst>
                </a:gridCol>
              </a:tblGrid>
              <a:tr h="1237948">
                <a:tc>
                  <a:txBody>
                    <a:bodyPr/>
                    <a:lstStyle/>
                    <a:p>
                      <a:r>
                        <a:rPr lang="en-CA" sz="3200" i="1" dirty="0" smtClean="0"/>
                        <a:t>English overview</a:t>
                      </a:r>
                    </a:p>
                    <a:p>
                      <a:r>
                        <a:rPr lang="en-CA" sz="3200" i="1" dirty="0" smtClean="0"/>
                        <a:t>Level 4</a:t>
                      </a:r>
                      <a:endParaRPr lang="en-CA" sz="3200" b="0" i="1" dirty="0" smtClean="0"/>
                    </a:p>
                    <a:p>
                      <a:r>
                        <a:rPr lang="en-CA" sz="3200" b="0" i="1" dirty="0" smtClean="0"/>
                        <a:t>(Military tasks)</a:t>
                      </a:r>
                      <a:endParaRPr lang="en-CA" sz="3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NATO office</a:t>
                      </a:r>
                      <a:r>
                        <a:rPr lang="en-CA" sz="3200" baseline="0" dirty="0" smtClean="0"/>
                        <a:t> translation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BILC revision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52339"/>
                  </a:ext>
                </a:extLst>
              </a:tr>
              <a:tr h="2322407">
                <a:tc>
                  <a:txBody>
                    <a:bodyPr/>
                    <a:lstStyle/>
                    <a:p>
                      <a:r>
                        <a:rPr lang="en-CA" sz="3200" i="1" dirty="0" smtClean="0"/>
                        <a:t>Analyse</a:t>
                      </a:r>
                      <a:r>
                        <a:rPr lang="en-CA" sz="3200" i="1" baseline="0" dirty="0" smtClean="0"/>
                        <a:t> the </a:t>
                      </a:r>
                      <a:r>
                        <a:rPr lang="en-CA" sz="32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real</a:t>
                      </a:r>
                      <a:r>
                        <a:rPr lang="en-CA" sz="3200" i="1" baseline="0" dirty="0" smtClean="0"/>
                        <a:t> communicative intent of diplomatic pronouncements.</a:t>
                      </a:r>
                      <a:endParaRPr lang="en-CA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Analyser</a:t>
                      </a:r>
                      <a:r>
                        <a:rPr lang="en-CA" sz="3200" baseline="0" dirty="0" smtClean="0"/>
                        <a:t> </a:t>
                      </a:r>
                      <a:r>
                        <a:rPr lang="en-CA" sz="3200" baseline="0" dirty="0" err="1" smtClean="0"/>
                        <a:t>l’intention</a:t>
                      </a:r>
                      <a:r>
                        <a:rPr lang="en-CA" sz="3200" baseline="0" dirty="0" smtClean="0"/>
                        <a:t> </a:t>
                      </a:r>
                      <a:r>
                        <a:rPr lang="en-CA" sz="3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réellement</a:t>
                      </a:r>
                      <a:r>
                        <a:rPr lang="en-CA" sz="3200" baseline="0" dirty="0" smtClean="0"/>
                        <a:t> </a:t>
                      </a:r>
                      <a:r>
                        <a:rPr lang="en-CA" sz="3200" baseline="0" dirty="0" err="1" smtClean="0"/>
                        <a:t>exprimée</a:t>
                      </a:r>
                      <a:r>
                        <a:rPr lang="en-CA" sz="3200" baseline="0" dirty="0" smtClean="0"/>
                        <a:t> </a:t>
                      </a:r>
                      <a:r>
                        <a:rPr lang="en-CA" sz="3200" baseline="0" dirty="0" err="1" smtClean="0"/>
                        <a:t>dans</a:t>
                      </a:r>
                      <a:r>
                        <a:rPr lang="en-CA" sz="3200" baseline="0" dirty="0" smtClean="0"/>
                        <a:t> des </a:t>
                      </a:r>
                      <a:r>
                        <a:rPr lang="en-CA" sz="3200" baseline="0" dirty="0" err="1" smtClean="0"/>
                        <a:t>déclarations</a:t>
                      </a:r>
                      <a:r>
                        <a:rPr lang="en-CA" sz="3200" baseline="0" dirty="0" smtClean="0"/>
                        <a:t> </a:t>
                      </a:r>
                      <a:r>
                        <a:rPr lang="en-CA" sz="3200" baseline="0" dirty="0" err="1" smtClean="0"/>
                        <a:t>diplomatiques</a:t>
                      </a:r>
                      <a:r>
                        <a:rPr lang="en-CA" sz="3200" baseline="0" dirty="0" smtClean="0"/>
                        <a:t>.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Analyser la </a:t>
                      </a:r>
                      <a:r>
                        <a:rPr lang="fr-FR" sz="3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réelle</a:t>
                      </a:r>
                      <a:r>
                        <a:rPr lang="fr-FR" sz="3200" dirty="0" smtClean="0"/>
                        <a:t> intention d’une déclaration diplomatique.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196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4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2</a:t>
            </a:r>
            <a:r>
              <a:rPr lang="en-CA" dirty="0" smtClean="0"/>
              <a:t>. Agree </a:t>
            </a:r>
            <a:r>
              <a:rPr lang="en-CA" dirty="0"/>
              <a:t>on specific STANAG-related terminology, and draft a lexical aid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4687" y="2339856"/>
            <a:ext cx="10149114" cy="287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articulate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qui s’exprime aisément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highly</a:t>
            </a:r>
            <a:r>
              <a:rPr lang="fr-FR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articulate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qui s’exprime avec une grande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aisance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benchmark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reconnu comme référence (p. ex. : texte, échantillon (Eng. </a:t>
            </a:r>
            <a:r>
              <a:rPr lang="fr-FR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item…)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Benchmark </a:t>
            </a:r>
            <a:r>
              <a:rPr lang="fr-FR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Advisory</a:t>
            </a:r>
            <a:r>
              <a:rPr lang="fr-FR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 (BAT)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Test Informatif de Référence (TIR)</a:t>
            </a:r>
          </a:p>
        </p:txBody>
      </p:sp>
    </p:spTree>
    <p:extLst>
      <p:ext uri="{BB962C8B-B14F-4D97-AF65-F5344CB8AC3E}">
        <p14:creationId xmlns:p14="http://schemas.microsoft.com/office/powerpoint/2010/main" val="28088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2</a:t>
            </a:r>
            <a:r>
              <a:rPr lang="en-CA" dirty="0" smtClean="0"/>
              <a:t>. Agree </a:t>
            </a:r>
            <a:r>
              <a:rPr lang="en-CA" dirty="0"/>
              <a:t>on specific STANAG-related terminology, and draft a lexical aid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20089"/>
              </p:ext>
            </p:extLst>
          </p:nvPr>
        </p:nvGraphicFramePr>
        <p:xfrm>
          <a:off x="3500667" y="1756230"/>
          <a:ext cx="5570764" cy="4107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5748">
                  <a:extLst>
                    <a:ext uri="{9D8B030D-6E8A-4147-A177-3AD203B41FA5}">
                      <a16:colId xmlns:a16="http://schemas.microsoft.com/office/drawing/2014/main" val="460369939"/>
                    </a:ext>
                  </a:extLst>
                </a:gridCol>
                <a:gridCol w="3975016">
                  <a:extLst>
                    <a:ext uri="{9D8B030D-6E8A-4147-A177-3AD203B41FA5}">
                      <a16:colId xmlns:a16="http://schemas.microsoft.com/office/drawing/2014/main" val="2786266791"/>
                    </a:ext>
                  </a:extLst>
                </a:gridCol>
              </a:tblGrid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Niveaux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Niveaux de compétence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4132825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Aucune compétence </a:t>
                      </a:r>
                      <a:r>
                        <a:rPr lang="fr-F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interactive</a:t>
                      </a:r>
                      <a:endParaRPr lang="fr-FR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2529129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Compétence de survie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5834390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Compétence fonctionnelle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9317298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Compétence professionnelle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2350384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Compétence experte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8091232"/>
                  </a:ext>
                </a:extLst>
              </a:tr>
              <a:tr h="586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Maîtrise exceptionnelle de la langue</a:t>
                      </a:r>
                      <a:endParaRPr lang="fr-FR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6918440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261974"/>
              </p:ext>
            </p:extLst>
          </p:nvPr>
        </p:nvGraphicFramePr>
        <p:xfrm>
          <a:off x="2714171" y="6118980"/>
          <a:ext cx="7010402" cy="370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9315">
                  <a:extLst>
                    <a:ext uri="{9D8B030D-6E8A-4147-A177-3AD203B41FA5}">
                      <a16:colId xmlns:a16="http://schemas.microsoft.com/office/drawing/2014/main" val="1651185456"/>
                    </a:ext>
                  </a:extLst>
                </a:gridCol>
                <a:gridCol w="2509884">
                  <a:extLst>
                    <a:ext uri="{9D8B030D-6E8A-4147-A177-3AD203B41FA5}">
                      <a16:colId xmlns:a16="http://schemas.microsoft.com/office/drawing/2014/main" val="2982209797"/>
                    </a:ext>
                  </a:extLst>
                </a:gridCol>
                <a:gridCol w="4181203">
                  <a:extLst>
                    <a:ext uri="{9D8B030D-6E8A-4147-A177-3AD203B41FA5}">
                      <a16:colId xmlns:a16="http://schemas.microsoft.com/office/drawing/2014/main" val="2409751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0" i="1" dirty="0" smtClean="0"/>
                        <a:t>Highly articulate native</a:t>
                      </a:r>
                      <a:endParaRPr lang="en-CA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0" dirty="0" err="1" smtClean="0"/>
                        <a:t>Compétence</a:t>
                      </a:r>
                      <a:r>
                        <a:rPr lang="en-CA" b="0" dirty="0" smtClean="0"/>
                        <a:t> du </a:t>
                      </a:r>
                      <a:r>
                        <a:rPr lang="en-CA" b="0" dirty="0" err="1" smtClean="0"/>
                        <a:t>locuteur</a:t>
                      </a:r>
                      <a:r>
                        <a:rPr lang="en-CA" b="0" dirty="0" smtClean="0"/>
                        <a:t> </a:t>
                      </a:r>
                      <a:r>
                        <a:rPr lang="en-CA" b="0" dirty="0" err="1" smtClean="0"/>
                        <a:t>natif</a:t>
                      </a:r>
                      <a:r>
                        <a:rPr lang="en-CA" b="0" dirty="0" smtClean="0"/>
                        <a:t> </a:t>
                      </a:r>
                      <a:r>
                        <a:rPr lang="en-CA" b="0" dirty="0" err="1" smtClean="0"/>
                        <a:t>érudit</a:t>
                      </a:r>
                      <a:endParaRPr lang="en-CA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8122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33829" y="3559280"/>
            <a:ext cx="2380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smtClean="0"/>
              <a:t>Proposed labels</a:t>
            </a:r>
            <a:endParaRPr lang="en-CA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33830" y="6028155"/>
            <a:ext cx="2119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smtClean="0"/>
              <a:t>Current labels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142308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35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3. Begin </a:t>
            </a:r>
            <a:r>
              <a:rPr lang="en-CA" dirty="0"/>
              <a:t>standardisation by translating the Table of </a:t>
            </a:r>
            <a:r>
              <a:rPr lang="en-CA" dirty="0"/>
              <a:t>T</a:t>
            </a:r>
            <a:r>
              <a:rPr lang="en-CA" dirty="0" smtClean="0"/>
              <a:t>ext </a:t>
            </a:r>
            <a:r>
              <a:rPr lang="en-CA" dirty="0"/>
              <a:t>M</a:t>
            </a:r>
            <a:r>
              <a:rPr lang="en-CA" dirty="0" smtClean="0"/>
              <a:t>odes </a:t>
            </a:r>
            <a:r>
              <a:rPr lang="en-CA" dirty="0"/>
              <a:t>and skill levels combined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596165"/>
              </p:ext>
            </p:extLst>
          </p:nvPr>
        </p:nvGraphicFramePr>
        <p:xfrm>
          <a:off x="2423886" y="1959426"/>
          <a:ext cx="7271656" cy="4630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9360">
                  <a:extLst>
                    <a:ext uri="{9D8B030D-6E8A-4147-A177-3AD203B41FA5}">
                      <a16:colId xmlns:a16="http://schemas.microsoft.com/office/drawing/2014/main" val="3752531886"/>
                    </a:ext>
                  </a:extLst>
                </a:gridCol>
                <a:gridCol w="2574284">
                  <a:extLst>
                    <a:ext uri="{9D8B030D-6E8A-4147-A177-3AD203B41FA5}">
                      <a16:colId xmlns:a16="http://schemas.microsoft.com/office/drawing/2014/main" val="175055848"/>
                    </a:ext>
                  </a:extLst>
                </a:gridCol>
                <a:gridCol w="2868012">
                  <a:extLst>
                    <a:ext uri="{9D8B030D-6E8A-4147-A177-3AD203B41FA5}">
                      <a16:colId xmlns:a16="http://schemas.microsoft.com/office/drawing/2014/main" val="465142714"/>
                    </a:ext>
                  </a:extLst>
                </a:gridCol>
              </a:tblGrid>
              <a:tr h="471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NIVEAU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BUT DE L’AUTEUR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BUT DU LECTEUR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extLst>
                  <a:ext uri="{0D108BD9-81ED-4DB2-BD59-A6C34878D82A}">
                    <a16:rowId xmlns:a16="http://schemas.microsoft.com/office/drawing/2014/main" val="2981185020"/>
                  </a:ext>
                </a:extLst>
              </a:tr>
              <a:tr h="462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Mode de repérage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Délivrer un message sommaire ou exprimer une idée simple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Saisir la signification d’un message sommaire, ou comprendre une idée simple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extLst>
                  <a:ext uri="{0D108BD9-81ED-4DB2-BD59-A6C34878D82A}">
                    <a16:rowId xmlns:a16="http://schemas.microsoft.com/office/drawing/2014/main" val="1791878129"/>
                  </a:ext>
                </a:extLst>
              </a:tr>
              <a:tr h="924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Mode d’information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Transmettre des informations factuelles, des instructions, accompagnées de détails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Comprendre non seulement le sujet général et les faits présentés, mais aussi les détails qui les accompagnent, comme les relations temporelles et causales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extLst>
                  <a:ext uri="{0D108BD9-81ED-4DB2-BD59-A6C34878D82A}">
                    <a16:rowId xmlns:a16="http://schemas.microsoft.com/office/drawing/2014/main" val="636183771"/>
                  </a:ext>
                </a:extLst>
              </a:tr>
              <a:tr h="127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Mode de jugement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Prendre et défendre sa position, présenter et soutenir une opinion, émettre des hypothèses et traiter de sujets abstraits en ayant recours à un discours abstrait et factuel.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Apprendre en établissant des liens entre idées et arguments conceptuels. Comprendre le sens propre et le sens figuré d’un texte, en sachant aussi bien lire « les lignes » qu’« entre les lignes ». Reconnaître le ton de l’auteur et en déduire sa position.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extLst>
                  <a:ext uri="{0D108BD9-81ED-4DB2-BD59-A6C34878D82A}">
                    <a16:rowId xmlns:a16="http://schemas.microsoft.com/office/drawing/2014/main" val="515640611"/>
                  </a:ext>
                </a:extLst>
              </a:tr>
              <a:tr h="1501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 et 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Mode d’intellectualisation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Dévoiler un schéma de pensée qui lui est propre, relier des idées et des concepts qui semblent  disparates et qui ouvrent à de nouveaux paradigmes ; présenter des idées complexes avec une précision nuancée et avec virtuosité, dans le but de projeter dans son univers mental ceux à qui il s’adresse.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Lire « au-delà des lignes », comprendre les références sociolinguistiques et culturelles de l’auteur, parvenir à en suivre les tournures d’esprit idiosyncratiques ; interpréter le texte à la mesure de l’univers culturel, sociétal et politique de l’auteur.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extLst>
                  <a:ext uri="{0D108BD9-81ED-4DB2-BD59-A6C34878D82A}">
                    <a16:rowId xmlns:a16="http://schemas.microsoft.com/office/drawing/2014/main" val="216772329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050970" y="1618118"/>
            <a:ext cx="2249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MODES DE DISCOURS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457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440</Words>
  <Application>Microsoft Office PowerPoint</Application>
  <PresentationFormat>Grand écran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Groupe STANAG Langue française</vt:lpstr>
      <vt:lpstr>CONTENT</vt:lpstr>
      <vt:lpstr>BACKGROUND</vt:lpstr>
      <vt:lpstr>AIM OF MEETING</vt:lpstr>
      <vt:lpstr>1. Review IMS one page STANAG Overview to ensure adequate translation </vt:lpstr>
      <vt:lpstr>1. Review IMS one-page-STANAG-overview to ensure adequate translation </vt:lpstr>
      <vt:lpstr>2. Agree on specific STANAG-related terminology, and draft a lexical aid</vt:lpstr>
      <vt:lpstr>2. Agree on specific STANAG-related terminology, and draft a lexical aid</vt:lpstr>
      <vt:lpstr>3. Begin standardisation by translating the Table of Text Modes and skill levels combined</vt:lpstr>
      <vt:lpstr>WAY AHEAD</vt:lpstr>
    </vt:vector>
  </TitlesOfParts>
  <Company>Ministère des Armées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STANAG Langue française</dc:title>
  <dc:creator>COLLIN Jerome ASC NIV I OA</dc:creator>
  <cp:lastModifiedBy>COLLIN Jerome ASC NIV I OA</cp:lastModifiedBy>
  <cp:revision>18</cp:revision>
  <dcterms:created xsi:type="dcterms:W3CDTF">2019-09-05T09:38:21Z</dcterms:created>
  <dcterms:modified xsi:type="dcterms:W3CDTF">2019-09-05T10:43:34Z</dcterms:modified>
</cp:coreProperties>
</file>