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81" r:id="rId4"/>
    <p:sldId id="260" r:id="rId5"/>
    <p:sldId id="261" r:id="rId6"/>
    <p:sldId id="276" r:id="rId7"/>
    <p:sldId id="264" r:id="rId8"/>
    <p:sldId id="265" r:id="rId9"/>
    <p:sldId id="280" r:id="rId10"/>
    <p:sldId id="274" r:id="rId11"/>
    <p:sldId id="268" r:id="rId12"/>
    <p:sldId id="269" r:id="rId13"/>
    <p:sldId id="275" r:id="rId14"/>
    <p:sldId id="27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57" d="100"/>
          <a:sy n="57" d="100"/>
        </p:scale>
        <p:origin x="-22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DCC9A-B42D-4259-A5A2-02BD1BAA4A4C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5AF5B-3322-4D30-AD70-8E8AF07C2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99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03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19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80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894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60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65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94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27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07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787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4FF1-2B61-4094-8816-44873080EC2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E4EEA-15A1-4FBE-9C72-14BDB5CA2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3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STANAG 6001 Testing Update and </a:t>
            </a:r>
            <a:br>
              <a:rPr lang="en-US" b="1" dirty="0" smtClean="0"/>
            </a:br>
            <a:r>
              <a:rPr lang="en-US" b="1" dirty="0" smtClean="0"/>
              <a:t>Introduction to the 2017 Workshop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57700"/>
            <a:ext cx="9144000" cy="2311400"/>
          </a:xfrm>
        </p:spPr>
        <p:txBody>
          <a:bodyPr>
            <a:normAutofit/>
          </a:bodyPr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Peggy Garza</a:t>
            </a:r>
          </a:p>
          <a:p>
            <a:r>
              <a:rPr lang="en-US" sz="2000" dirty="0" smtClean="0"/>
              <a:t>Associate BILC Secretary</a:t>
            </a:r>
          </a:p>
          <a:p>
            <a:r>
              <a:rPr lang="en-US" sz="2000" dirty="0" smtClean="0"/>
              <a:t>Partner Language Training Center Europe (PLTCE)</a:t>
            </a:r>
          </a:p>
          <a:p>
            <a:r>
              <a:rPr lang="en-US" sz="2000" dirty="0" smtClean="0"/>
              <a:t>George C. Marshall European Center for Security Studies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59" y="3072753"/>
            <a:ext cx="2110082" cy="1822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2959" y="3072753"/>
            <a:ext cx="2110082" cy="18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22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44" y="1282440"/>
            <a:ext cx="3187046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28 Nations +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1 NATO HQ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7141" y="688158"/>
            <a:ext cx="2868105" cy="56230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Albania</a:t>
            </a:r>
          </a:p>
          <a:p>
            <a:r>
              <a:rPr lang="en-US" dirty="0"/>
              <a:t>Austria</a:t>
            </a:r>
          </a:p>
          <a:p>
            <a:r>
              <a:rPr lang="en-US" dirty="0"/>
              <a:t>Azerbaijan</a:t>
            </a:r>
          </a:p>
          <a:p>
            <a:r>
              <a:rPr lang="en-US" dirty="0"/>
              <a:t>Bosnia-Herzegovina</a:t>
            </a:r>
          </a:p>
          <a:p>
            <a:r>
              <a:rPr lang="en-US" dirty="0"/>
              <a:t>Bulgaria</a:t>
            </a:r>
          </a:p>
          <a:p>
            <a:r>
              <a:rPr lang="en-US" dirty="0"/>
              <a:t>Canada</a:t>
            </a:r>
          </a:p>
          <a:p>
            <a:r>
              <a:rPr lang="en-US" dirty="0"/>
              <a:t>Croatia</a:t>
            </a:r>
          </a:p>
          <a:p>
            <a:r>
              <a:rPr lang="en-US" dirty="0"/>
              <a:t>Denmark</a:t>
            </a:r>
          </a:p>
          <a:p>
            <a:r>
              <a:rPr lang="en-US" dirty="0"/>
              <a:t>Estonia</a:t>
            </a:r>
          </a:p>
          <a:p>
            <a:r>
              <a:rPr lang="en-US" dirty="0"/>
              <a:t>France</a:t>
            </a:r>
          </a:p>
          <a:p>
            <a:r>
              <a:rPr lang="en-US" dirty="0"/>
              <a:t>Georgia</a:t>
            </a:r>
          </a:p>
          <a:p>
            <a:r>
              <a:rPr lang="en-US" dirty="0"/>
              <a:t>Germany</a:t>
            </a:r>
          </a:p>
          <a:p>
            <a:r>
              <a:rPr lang="en-US" dirty="0"/>
              <a:t>Hungary</a:t>
            </a:r>
          </a:p>
          <a:p>
            <a:r>
              <a:rPr lang="en-US" dirty="0"/>
              <a:t>Kosovo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4889" y="688158"/>
            <a:ext cx="2868105" cy="56230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Latvia</a:t>
            </a:r>
          </a:p>
          <a:p>
            <a:r>
              <a:rPr lang="en-US" dirty="0"/>
              <a:t>Lithuania</a:t>
            </a:r>
          </a:p>
          <a:p>
            <a:r>
              <a:rPr lang="en-US" dirty="0"/>
              <a:t>Macedonia</a:t>
            </a:r>
          </a:p>
          <a:p>
            <a:r>
              <a:rPr lang="en-US" dirty="0"/>
              <a:t>Mongolia</a:t>
            </a:r>
          </a:p>
          <a:p>
            <a:r>
              <a:rPr lang="en-US" dirty="0"/>
              <a:t>Netherlands</a:t>
            </a:r>
          </a:p>
          <a:p>
            <a:r>
              <a:rPr lang="en-US" dirty="0"/>
              <a:t>Norway</a:t>
            </a:r>
          </a:p>
          <a:p>
            <a:r>
              <a:rPr lang="en-US" dirty="0"/>
              <a:t>Poland</a:t>
            </a:r>
          </a:p>
          <a:p>
            <a:r>
              <a:rPr lang="en-US" dirty="0"/>
              <a:t>Portugal</a:t>
            </a:r>
          </a:p>
          <a:p>
            <a:r>
              <a:rPr lang="en-US" dirty="0"/>
              <a:t>SHAPE</a:t>
            </a:r>
          </a:p>
          <a:p>
            <a:r>
              <a:rPr lang="en-US" dirty="0"/>
              <a:t>Slovakia</a:t>
            </a:r>
          </a:p>
          <a:p>
            <a:r>
              <a:rPr lang="en-US" dirty="0"/>
              <a:t>Slovenia</a:t>
            </a:r>
          </a:p>
          <a:p>
            <a:r>
              <a:rPr lang="en-US" dirty="0"/>
              <a:t>Spain</a:t>
            </a:r>
          </a:p>
          <a:p>
            <a:r>
              <a:rPr lang="en-US" dirty="0"/>
              <a:t>Sweden</a:t>
            </a:r>
          </a:p>
          <a:p>
            <a:r>
              <a:rPr lang="en-US" dirty="0"/>
              <a:t>Ukraine</a:t>
            </a:r>
          </a:p>
          <a:p>
            <a:r>
              <a:rPr lang="en-US" dirty="0"/>
              <a:t>USA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17" y="3232843"/>
            <a:ext cx="2857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43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2675731"/>
            <a:ext cx="43815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Facilitators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77000" y="1876425"/>
            <a:ext cx="4876800" cy="435133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Peggy </a:t>
            </a:r>
            <a:r>
              <a:rPr lang="en-US" altLang="en-US" dirty="0"/>
              <a:t>Garza </a:t>
            </a:r>
          </a:p>
          <a:p>
            <a:r>
              <a:rPr lang="en-US" altLang="en-US" dirty="0"/>
              <a:t>Roxane Harrison</a:t>
            </a:r>
          </a:p>
          <a:p>
            <a:r>
              <a:rPr lang="en-US" altLang="en-US" dirty="0"/>
              <a:t>Mary Jo </a:t>
            </a:r>
            <a:r>
              <a:rPr lang="en-US" altLang="en-US" dirty="0" err="1"/>
              <a:t>DiBiase</a:t>
            </a:r>
            <a:r>
              <a:rPr lang="en-US" altLang="en-US" dirty="0"/>
              <a:t> </a:t>
            </a:r>
            <a:r>
              <a:rPr lang="en-US" altLang="en-US" dirty="0" err="1"/>
              <a:t>Lubrano</a:t>
            </a:r>
            <a:endParaRPr lang="en-US" altLang="en-US" dirty="0"/>
          </a:p>
          <a:p>
            <a:r>
              <a:rPr lang="en-US" altLang="en-US" dirty="0" smtClean="0"/>
              <a:t>Nancy </a:t>
            </a:r>
            <a:r>
              <a:rPr lang="en-US" altLang="en-US" dirty="0"/>
              <a:t>Powers</a:t>
            </a:r>
          </a:p>
          <a:p>
            <a:r>
              <a:rPr lang="en-US" dirty="0"/>
              <a:t>Gerard </a:t>
            </a:r>
            <a:r>
              <a:rPr lang="en-US" dirty="0" err="1"/>
              <a:t>Seinhorst</a:t>
            </a:r>
            <a:endParaRPr lang="en-US" dirty="0"/>
          </a:p>
          <a:p>
            <a:r>
              <a:rPr lang="en-US" altLang="en-US" dirty="0" smtClean="0"/>
              <a:t>Jana </a:t>
            </a:r>
            <a:r>
              <a:rPr lang="en-US" altLang="en-US" dirty="0" err="1" smtClean="0"/>
              <a:t>Vasilj-Begovic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367736" y="5346849"/>
            <a:ext cx="1986064" cy="993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699" y="495300"/>
            <a:ext cx="1736725" cy="124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602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Workshop Program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099"/>
            <a:ext cx="10515600" cy="56855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/>
              <a:t>8 Presentations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Panels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CA" sz="2000" dirty="0"/>
              <a:t>Selecting new testers &amp; integrating them into test development teams </a:t>
            </a:r>
            <a:endParaRPr lang="en-CA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CA" sz="2000" dirty="0"/>
              <a:t>Familiarizing teachers &amp; students with testing policies, testing formats, etc</a:t>
            </a:r>
            <a:r>
              <a:rPr lang="en-CA" sz="20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‒"/>
            </a:pPr>
            <a:r>
              <a:rPr lang="en-CA" sz="2000" dirty="0"/>
              <a:t>Improving testing team dynamics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Hot Topic Discussions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CA" sz="2000" dirty="0"/>
              <a:t>What makes a good tester</a:t>
            </a:r>
            <a:r>
              <a:rPr lang="en-CA" sz="2000" dirty="0" smtClean="0"/>
              <a:t>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Char char="‒"/>
            </a:pPr>
            <a:r>
              <a:rPr lang="en-CA" sz="2000" dirty="0"/>
              <a:t>Managing stakeholders’ expectations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Workshops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Job descriptions for </a:t>
            </a:r>
            <a:r>
              <a:rPr lang="en-US" sz="2000" dirty="0" smtClean="0"/>
              <a:t>testers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T</a:t>
            </a:r>
            <a:r>
              <a:rPr lang="en-US" sz="2000" dirty="0" smtClean="0"/>
              <a:t>raining plans </a:t>
            </a:r>
            <a:r>
              <a:rPr lang="en-US" sz="2000" dirty="0"/>
              <a:t>for new testers </a:t>
            </a:r>
            <a:endParaRPr lang="en-US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Norming and </a:t>
            </a:r>
            <a:r>
              <a:rPr lang="en-US" sz="2000" dirty="0" err="1"/>
              <a:t>renorming</a:t>
            </a:r>
            <a:r>
              <a:rPr lang="en-US" sz="2000" dirty="0"/>
              <a:t> </a:t>
            </a:r>
            <a:r>
              <a:rPr lang="en-US" sz="2000" dirty="0" smtClean="0"/>
              <a:t>testers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Best practices in STANAG 6001 testing </a:t>
            </a:r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4023" y="644693"/>
            <a:ext cx="1405397" cy="12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367736" y="5346849"/>
            <a:ext cx="1986064" cy="9930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6328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35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Standardization </a:t>
            </a:r>
            <a:r>
              <a:rPr lang="en-US" b="1" dirty="0"/>
              <a:t>and </a:t>
            </a:r>
            <a:r>
              <a:rPr lang="en-US" b="1" dirty="0" smtClean="0"/>
              <a:t>Professionalization </a:t>
            </a:r>
            <a:r>
              <a:rPr lang="en-US" b="1" dirty="0"/>
              <a:t>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STANAG </a:t>
            </a:r>
            <a:r>
              <a:rPr lang="en-US" b="1" dirty="0"/>
              <a:t>6001 </a:t>
            </a:r>
            <a:r>
              <a:rPr lang="en-US" b="1" dirty="0" smtClean="0"/>
              <a:t>Testing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5547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Goal:  Stakeholder recognition of the professionalization of national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STANAG 6001 testing organizations and testing practices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Specialization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800" dirty="0" smtClean="0"/>
              <a:t>BILC language testing seminars and the STANAG 6001 testing workshops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Best practices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800" dirty="0" smtClean="0"/>
              <a:t>Test purpose                                ‒ Test development procedures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800" dirty="0" smtClean="0"/>
              <a:t>Test design                                   ‒ Test administration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Standardization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800" dirty="0" smtClean="0"/>
              <a:t>Templates for job descriptions, </a:t>
            </a:r>
            <a:r>
              <a:rPr lang="en-US" sz="1800" dirty="0"/>
              <a:t>training plans, norming </a:t>
            </a:r>
            <a:r>
              <a:rPr lang="en-US" sz="1800" dirty="0" smtClean="0"/>
              <a:t>practices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Codification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800" dirty="0" smtClean="0"/>
              <a:t>Testing directives, testing policies, Code of Ethics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Professionalization of testers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1800" dirty="0" smtClean="0"/>
              <a:t>Hiring practices, professional development and incentives for testers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361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BILC Wishes You a Productive Workshop!</a:t>
            </a:r>
            <a:r>
              <a:rPr lang="az-Cyrl-AZ" alt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65150" y="2407216"/>
            <a:ext cx="2424171" cy="12120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3028386" y="1690688"/>
            <a:ext cx="7016360" cy="4782889"/>
            <a:chOff x="1600200" y="2087880"/>
            <a:chExt cx="9769851" cy="6659880"/>
          </a:xfrm>
        </p:grpSpPr>
        <p:sp>
          <p:nvSpPr>
            <p:cNvPr id="8" name="Rectangle 7"/>
            <p:cNvSpPr/>
            <p:nvPr/>
          </p:nvSpPr>
          <p:spPr>
            <a:xfrm>
              <a:off x="1600200" y="2087880"/>
              <a:ext cx="9769851" cy="66598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/>
            <a:srcRect b="7564"/>
            <a:stretch/>
          </p:blipFill>
          <p:spPr>
            <a:xfrm>
              <a:off x="1600200" y="2087880"/>
              <a:ext cx="9753600" cy="650652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2794" y="4158342"/>
            <a:ext cx="1428884" cy="1782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4677" y="2518794"/>
            <a:ext cx="4087463" cy="2726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35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Findings from Brno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146"/>
            <a:ext cx="10515600" cy="50811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Theme: Topics in Test Validation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Goal:  Obtain input for updates to the testing seminars and way ahead for the STANAG 6001 testing community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Criterion-referenced proficiency testing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Building a Validity Argument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 smtClean="0"/>
              <a:t>Evidence and documentation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Item moderation: Alignment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Piloting as part of test validation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Modified </a:t>
            </a:r>
            <a:r>
              <a:rPr lang="en-US" dirty="0" err="1" smtClean="0"/>
              <a:t>Angoff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dirty="0" err="1" smtClean="0"/>
              <a:t>jMetrik</a:t>
            </a:r>
            <a:r>
              <a:rPr lang="en-US" dirty="0" smtClean="0"/>
              <a:t> for statistical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400" y="3971162"/>
            <a:ext cx="3547364" cy="2366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6777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474" y="2615258"/>
            <a:ext cx="4791075" cy="1651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Building the argument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Evidence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Documentation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3" t="3711" r="7604" b="12440"/>
          <a:stretch/>
        </p:blipFill>
        <p:spPr>
          <a:xfrm>
            <a:off x="930336" y="299811"/>
            <a:ext cx="4901939" cy="628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77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-317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esting Seminar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b="1" dirty="0" smtClean="0">
                <a:solidFill>
                  <a:srgbClr val="FF0000"/>
                </a:solidFill>
              </a:rPr>
              <a:t>pdates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8698" y="1067322"/>
            <a:ext cx="5157787" cy="6873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LTS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8834" y="1829593"/>
            <a:ext cx="5255841" cy="45680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/>
              <a:t>Test production process </a:t>
            </a:r>
            <a:endParaRPr lang="en-US" sz="26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dirty="0"/>
              <a:t>I</a:t>
            </a:r>
            <a:r>
              <a:rPr lang="en-US" dirty="0" smtClean="0"/>
              <a:t>ntroduction to the Validity Roadmap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Emphasis on criterion-referenced testing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Stats practice with Excel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BAT protocol for testing and rating writing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34846" y="1067322"/>
            <a:ext cx="5183188" cy="639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ALTS 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995986" y="1829593"/>
            <a:ext cx="6196013" cy="48760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 smtClean="0"/>
              <a:t>Validity Roadmap </a:t>
            </a:r>
            <a:endParaRPr lang="en-US" sz="2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 smtClean="0"/>
              <a:t>Collect evidence/documentation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 smtClean="0"/>
              <a:t>Module 3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/>
              <a:t>P</a:t>
            </a:r>
            <a:r>
              <a:rPr lang="en-US" dirty="0" smtClean="0"/>
              <a:t>ractical exercises with </a:t>
            </a:r>
            <a:r>
              <a:rPr lang="en-US" dirty="0" err="1" smtClean="0"/>
              <a:t>jMetrik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 smtClean="0"/>
              <a:t>More on interpreting data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 BILC Policy </a:t>
            </a:r>
            <a:r>
              <a:rPr lang="en-US" sz="2600" dirty="0" smtClean="0"/>
              <a:t>Recommendations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Longevity of STANAG 6001 certificates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Acceptance of commercial STANAG 6001 certificates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dirty="0" smtClean="0"/>
              <a:t>Information on STANAG 6001 certificates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904689" y="1067322"/>
            <a:ext cx="6177064" cy="5177835"/>
          </a:xfrm>
          <a:prstGeom prst="roundRect">
            <a:avLst/>
          </a:prstGeom>
          <a:noFill/>
          <a:ln cmpd="thickThin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62647" y="1067321"/>
            <a:ext cx="5531796" cy="5177835"/>
          </a:xfrm>
          <a:prstGeom prst="roundRect">
            <a:avLst/>
          </a:prstGeom>
          <a:noFill/>
          <a:ln cmpd="thickThin">
            <a:solidFill>
              <a:srgbClr val="0070C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16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IRT Workshop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071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11 nations attended</a:t>
            </a:r>
          </a:p>
          <a:p>
            <a:r>
              <a:rPr lang="en-US" dirty="0" smtClean="0"/>
              <a:t>Objectives</a:t>
            </a:r>
            <a:endParaRPr lang="en-US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 smtClean="0"/>
              <a:t>IRT </a:t>
            </a:r>
            <a:r>
              <a:rPr lang="en-US" dirty="0"/>
              <a:t>concepts and </a:t>
            </a:r>
            <a:r>
              <a:rPr lang="en-US" dirty="0" smtClean="0"/>
              <a:t>the </a:t>
            </a:r>
            <a:r>
              <a:rPr lang="en-US" dirty="0"/>
              <a:t>advantages of using </a:t>
            </a:r>
            <a:r>
              <a:rPr lang="en-US" dirty="0" err="1" smtClean="0"/>
              <a:t>Rasch</a:t>
            </a:r>
            <a:r>
              <a:rPr lang="en-US" dirty="0" smtClean="0"/>
              <a:t> IRT </a:t>
            </a:r>
            <a:r>
              <a:rPr lang="en-US" dirty="0"/>
              <a:t>analysis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 smtClean="0"/>
              <a:t>Using </a:t>
            </a:r>
            <a:r>
              <a:rPr lang="en-US" dirty="0" err="1" smtClean="0"/>
              <a:t>jMetrik</a:t>
            </a:r>
            <a:r>
              <a:rPr lang="en-US" dirty="0" smtClean="0"/>
              <a:t> for </a:t>
            </a:r>
            <a:r>
              <a:rPr lang="en-US" dirty="0" err="1" smtClean="0"/>
              <a:t>Rasch</a:t>
            </a:r>
            <a:r>
              <a:rPr lang="en-US" dirty="0" smtClean="0"/>
              <a:t> </a:t>
            </a:r>
            <a:r>
              <a:rPr lang="en-US" dirty="0"/>
              <a:t>IRT </a:t>
            </a:r>
            <a:r>
              <a:rPr lang="en-US" dirty="0" smtClean="0"/>
              <a:t>analysis </a:t>
            </a:r>
            <a:endParaRPr lang="en-US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 smtClean="0"/>
              <a:t>Interpretation of the data for informed decisions about tests and items</a:t>
            </a:r>
            <a:endParaRPr lang="en-US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/>
              <a:t>I</a:t>
            </a:r>
            <a:r>
              <a:rPr lang="en-US" dirty="0" smtClean="0"/>
              <a:t>ndividualized </a:t>
            </a:r>
            <a:r>
              <a:rPr lang="en-US" dirty="0"/>
              <a:t>consultation on </a:t>
            </a:r>
            <a:r>
              <a:rPr lang="en-US" dirty="0" smtClean="0"/>
              <a:t>national </a:t>
            </a:r>
            <a:r>
              <a:rPr lang="en-US" dirty="0"/>
              <a:t>test </a:t>
            </a:r>
            <a:r>
              <a:rPr lang="en-US" dirty="0" smtClean="0"/>
              <a:t>datasets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Is your nation interested?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ALTS graduate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914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0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BILC WG on Portability and Recognition of STANAG 6001 Certificates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95965" cy="4351338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Three BILC policy recommendations on the BILC website </a:t>
            </a:r>
          </a:p>
          <a:p>
            <a:r>
              <a:rPr lang="en-US" dirty="0" smtClean="0"/>
              <a:t>New</a:t>
            </a:r>
          </a:p>
          <a:p>
            <a:pPr lvl="1"/>
            <a:r>
              <a:rPr lang="en-US" dirty="0" smtClean="0"/>
              <a:t>BILC Language Policy Considerations on the Portability of STANAG 6001 Language </a:t>
            </a:r>
            <a:r>
              <a:rPr lang="en-US" dirty="0" smtClean="0"/>
              <a:t>Certifications (briefing by Gerard </a:t>
            </a:r>
            <a:r>
              <a:rPr lang="en-US" dirty="0" err="1" smtClean="0"/>
              <a:t>Seinhorst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3" t="24467" r="10283" b="5691"/>
          <a:stretch/>
        </p:blipFill>
        <p:spPr>
          <a:xfrm>
            <a:off x="4310743" y="4430558"/>
            <a:ext cx="3570514" cy="2278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4744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 Benchmark Advisory Test (BAT) Initiative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400" dirty="0"/>
              <a:t>Proposed a possible resurrection of the BAT </a:t>
            </a:r>
            <a:endParaRPr lang="en-US" sz="4400" dirty="0" smtClean="0"/>
          </a:p>
          <a:p>
            <a:pPr lvl="1"/>
            <a:r>
              <a:rPr lang="en-US" sz="4400" dirty="0" smtClean="0"/>
              <a:t>Evidence for the Validity Roadmap (Brno, Sept 2017)</a:t>
            </a:r>
          </a:p>
          <a:p>
            <a:pPr lvl="1"/>
            <a:r>
              <a:rPr lang="en-US" sz="4400" dirty="0" smtClean="0"/>
              <a:t>Discussed by the WG on Portability and Recognition of STANAG 6001 Certificates (Bled, Sept 2017)</a:t>
            </a:r>
          </a:p>
          <a:p>
            <a:pPr lvl="1"/>
            <a:r>
              <a:rPr lang="en-US" sz="4400" dirty="0" smtClean="0"/>
              <a:t>Survey of interest by BILC Secretary (fall 2017)</a:t>
            </a:r>
          </a:p>
          <a:p>
            <a:pPr lvl="2"/>
            <a:r>
              <a:rPr lang="en-US" sz="4000" dirty="0" smtClean="0"/>
              <a:t>21 nations responded favorably </a:t>
            </a:r>
            <a:endParaRPr lang="en-US" sz="4000" dirty="0"/>
          </a:p>
          <a:p>
            <a:endParaRPr lang="en-US" sz="4400" dirty="0"/>
          </a:p>
          <a:p>
            <a:r>
              <a:rPr lang="en-US" sz="4400" dirty="0" smtClean="0"/>
              <a:t>History of BAT</a:t>
            </a:r>
          </a:p>
          <a:p>
            <a:pPr lvl="1"/>
            <a:r>
              <a:rPr lang="en-US" sz="4400" dirty="0" smtClean="0"/>
              <a:t>Purpose: to provide an external measure against which nations can compare their national STANAG 6001 test results and to standardize testing across the nations</a:t>
            </a:r>
          </a:p>
          <a:p>
            <a:pPr lvl="1"/>
            <a:r>
              <a:rPr lang="en-US" sz="4400" dirty="0" smtClean="0"/>
              <a:t>8 nations collaborated on the BAT development</a:t>
            </a:r>
          </a:p>
          <a:p>
            <a:pPr lvl="1"/>
            <a:r>
              <a:rPr lang="en-US" sz="4400" dirty="0" smtClean="0"/>
              <a:t>Contract awarded by NATO for the BAT delivery</a:t>
            </a:r>
          </a:p>
          <a:p>
            <a:pPr lvl="1"/>
            <a:r>
              <a:rPr lang="en-US" sz="4400" dirty="0" smtClean="0"/>
              <a:t>11 NATO nations participated, up to 20 tests each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5940" y="4876800"/>
            <a:ext cx="2121363" cy="15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742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Proposal for BAT Speaking &amp; Writing Norming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616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What: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 smtClean="0"/>
              <a:t>One-week norming session on the BAT protocol for testing speaking and writing </a:t>
            </a:r>
          </a:p>
          <a:p>
            <a:r>
              <a:rPr lang="en-US" sz="3200" dirty="0" smtClean="0"/>
              <a:t>Who:</a:t>
            </a:r>
          </a:p>
          <a:p>
            <a:pPr lvl="1"/>
            <a:r>
              <a:rPr lang="en-US" sz="2800" dirty="0" smtClean="0"/>
              <a:t>One interlocutor/tester from each nation</a:t>
            </a:r>
          </a:p>
          <a:p>
            <a:pPr lvl="1"/>
            <a:r>
              <a:rPr lang="en-US" sz="2800" dirty="0" smtClean="0"/>
              <a:t>ALTS graduate</a:t>
            </a:r>
          </a:p>
          <a:p>
            <a:r>
              <a:rPr lang="en-US" sz="3200" dirty="0" smtClean="0"/>
              <a:t>When: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sz="2800" dirty="0" smtClean="0"/>
              <a:t>Late January 2018 or early July 2018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sz="3200" dirty="0" smtClean="0"/>
              <a:t>Where: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 smtClean="0"/>
              <a:t>Partner Language Training Center Europe (PLTCE),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Garmisch-Partenkirchen , </a:t>
            </a:r>
            <a:r>
              <a:rPr lang="en-US" dirty="0"/>
              <a:t>G</a:t>
            </a:r>
            <a:r>
              <a:rPr lang="en-US" dirty="0" smtClean="0"/>
              <a:t>ermany </a:t>
            </a:r>
          </a:p>
          <a:p>
            <a:endParaRPr lang="en-US" sz="3200" dirty="0"/>
          </a:p>
          <a:p>
            <a:r>
              <a:rPr lang="en-US" sz="3200" dirty="0" smtClean="0"/>
              <a:t>Is your nation interested?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7468" y="2584704"/>
            <a:ext cx="1685544" cy="16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81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95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Introduction to the Workshop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031" y="1316416"/>
            <a:ext cx="7861955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US" sz="2400" b="1" i="1" kern="0" dirty="0">
                <a:solidFill>
                  <a:srgbClr val="FF0000"/>
                </a:solidFill>
                <a:latin typeface="Times New Roman"/>
              </a:rPr>
              <a:t>Setting the Stage for Tester Success</a:t>
            </a:r>
            <a:endParaRPr lang="en-US" sz="2400" b="1" kern="0" dirty="0">
              <a:solidFill>
                <a:srgbClr val="FF0000"/>
              </a:solidFill>
              <a:latin typeface="Times New Roman"/>
            </a:endParaRP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Selecting and training new testers</a:t>
            </a: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Determining job qualifications for new testers</a:t>
            </a: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Norming and re-norming testers to limit “drift”</a:t>
            </a: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Integrating new testers into test development teams</a:t>
            </a: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Improving testing team dynamics</a:t>
            </a: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Designing training for speaking test interviewers and raters</a:t>
            </a: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Training proctors and invigilators for standardized test administration</a:t>
            </a: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Improving inter/intra-reliability</a:t>
            </a: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Familiarizing teachers and students with the testing policy/directive/test format</a:t>
            </a: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Managing stakeholders’ expectations</a:t>
            </a: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Developing and documenting professional development plans for testers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67" y="5703742"/>
            <a:ext cx="888017" cy="8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601990"/>
            <a:ext cx="1585745" cy="10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93655" y="6504544"/>
            <a:ext cx="3358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+mn-lt"/>
              </a:rPr>
              <a:t>Skopje, Macedonia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045368" y="5790414"/>
            <a:ext cx="1254918" cy="6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37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687</Words>
  <Application>Microsoft Office PowerPoint</Application>
  <PresentationFormat>Custom</PresentationFormat>
  <Paragraphs>167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STANAG 6001 Testing Update and  Introduction to the 2017 Workshop</vt:lpstr>
      <vt:lpstr> Findings from Brno </vt:lpstr>
      <vt:lpstr>Slide 3</vt:lpstr>
      <vt:lpstr>Testing Seminar Updates</vt:lpstr>
      <vt:lpstr>IRT Workshop</vt:lpstr>
      <vt:lpstr>BILC WG on Portability and Recognition of STANAG 6001 Certificates</vt:lpstr>
      <vt:lpstr>New Benchmark Advisory Test (BAT) Initiative </vt:lpstr>
      <vt:lpstr>Proposal for BAT Speaking &amp; Writing Norming</vt:lpstr>
      <vt:lpstr>Introduction to the Workshop </vt:lpstr>
      <vt:lpstr>28 Nations + 1 NATO HQ</vt:lpstr>
      <vt:lpstr>Facilitators</vt:lpstr>
      <vt:lpstr>Workshop Program</vt:lpstr>
      <vt:lpstr>Standardization and Professionalization of  STANAG 6001 Testing  </vt:lpstr>
      <vt:lpstr>BILC Wishes You a Productive Workshop! </vt:lpstr>
    </vt:vector>
  </TitlesOfParts>
  <Company>Marshall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STANAG 6001 Testing Update and  Introduction to the 2017 Workshop</dc:title>
  <dc:creator>garzap</dc:creator>
  <cp:lastModifiedBy>GCMC</cp:lastModifiedBy>
  <cp:revision>68</cp:revision>
  <cp:lastPrinted>2017-08-31T15:24:15Z</cp:lastPrinted>
  <dcterms:created xsi:type="dcterms:W3CDTF">2017-08-29T09:47:22Z</dcterms:created>
  <dcterms:modified xsi:type="dcterms:W3CDTF">2017-09-04T08:12:26Z</dcterms:modified>
</cp:coreProperties>
</file>