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9" r:id="rId3"/>
    <p:sldId id="257" r:id="rId4"/>
    <p:sldId id="296" r:id="rId5"/>
    <p:sldId id="276" r:id="rId6"/>
    <p:sldId id="292" r:id="rId7"/>
    <p:sldId id="297" r:id="rId8"/>
    <p:sldId id="279" r:id="rId9"/>
    <p:sldId id="287" r:id="rId10"/>
    <p:sldId id="286" r:id="rId11"/>
    <p:sldId id="288" r:id="rId12"/>
    <p:sldId id="298" r:id="rId13"/>
    <p:sldId id="282" r:id="rId14"/>
    <p:sldId id="283" r:id="rId15"/>
    <p:sldId id="290" r:id="rId16"/>
    <p:sldId id="284" r:id="rId17"/>
    <p:sldId id="295" r:id="rId18"/>
    <p:sldId id="291" r:id="rId19"/>
    <p:sldId id="293" r:id="rId20"/>
    <p:sldId id="275" r:id="rId21"/>
    <p:sldId id="294" r:id="rId22"/>
    <p:sldId id="264" r:id="rId23"/>
    <p:sldId id="267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DE4CB"/>
    <a:srgbClr val="0000FF"/>
    <a:srgbClr val="FFF8E5"/>
    <a:srgbClr val="F8FDFE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8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8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1418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572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6240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9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5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1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8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4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1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4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6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5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5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9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uP2JhlLtmWwsp-rVl5bfMACQRN5A-zz6?usp=shari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76600" y="3038125"/>
            <a:ext cx="3678902" cy="1415122"/>
          </a:xfrm>
        </p:spPr>
        <p:txBody>
          <a:bodyPr>
            <a:noAutofit/>
          </a:bodyPr>
          <a:lstStyle/>
          <a:p>
            <a:r>
              <a:rPr lang="nl-NL" sz="18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Gerard Seinhorst</a:t>
            </a:r>
          </a:p>
          <a:p>
            <a:r>
              <a:rPr lang="nl-NL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STANAG 6001 </a:t>
            </a:r>
            <a:r>
              <a:rPr lang="nl-NL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</a:t>
            </a:r>
            <a:r>
              <a:rPr lang="nl-NL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 2018</a:t>
            </a:r>
          </a:p>
          <a:p>
            <a:r>
              <a:rPr lang="nl-NL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C1</a:t>
            </a:r>
          </a:p>
          <a:p>
            <a:r>
              <a:rPr lang="nl-NL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Kranjska</a:t>
            </a:r>
            <a:r>
              <a:rPr lang="nl-NL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1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Gora</a:t>
            </a:r>
            <a:r>
              <a:rPr lang="nl-NL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Slovenia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F65C54-9874-4033-AFB2-7261455B1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95" y="2884237"/>
            <a:ext cx="2784658" cy="20185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56" y="269123"/>
            <a:ext cx="1088687" cy="92810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74442" y="1683908"/>
            <a:ext cx="6781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Analyzing test data</a:t>
            </a:r>
          </a:p>
          <a:p>
            <a:pPr algn="r"/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Excel</a:t>
            </a:r>
            <a:endParaRPr lang="nl-NL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78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6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8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71669"/>
            <a:ext cx="6447501" cy="5797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 Chart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Negatively skewed distribution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graphicFrame>
        <p:nvGraphicFramePr>
          <p:cNvPr id="6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23121"/>
              </p:ext>
            </p:extLst>
          </p:nvPr>
        </p:nvGraphicFramePr>
        <p:xfrm>
          <a:off x="508001" y="1036949"/>
          <a:ext cx="6270170" cy="4040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Grafiek" r:id="rId3" imgW="5724566" imgH="3686175" progId="Excel.Chart.8">
                  <p:embed/>
                </p:oleObj>
              </mc:Choice>
              <mc:Fallback>
                <p:oleObj name="Grafiek" r:id="rId3" imgW="5724566" imgH="3686175" progId="Excel.Chart.8">
                  <p:embed/>
                  <p:pic>
                    <p:nvPicPr>
                      <p:cNvPr id="184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1" y="1036949"/>
                        <a:ext cx="6270170" cy="4040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35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71669"/>
            <a:ext cx="6447501" cy="5797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 Chart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Positively skewed distribution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852914"/>
              </p:ext>
            </p:extLst>
          </p:nvPr>
        </p:nvGraphicFramePr>
        <p:xfrm>
          <a:off x="508001" y="1036948"/>
          <a:ext cx="6270169" cy="404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Grafiek" r:id="rId3" imgW="5724566" imgH="3686175" progId="Excel.Chart.8">
                  <p:embed/>
                </p:oleObj>
              </mc:Choice>
              <mc:Fallback>
                <p:oleObj name="Grafiek" r:id="rId3" imgW="5724566" imgH="3686175" progId="Excel.Chart.8">
                  <p:embed/>
                  <p:pic>
                    <p:nvPicPr>
                      <p:cNvPr id="204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1" y="1036948"/>
                        <a:ext cx="6270169" cy="4040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272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71669"/>
            <a:ext cx="7284719" cy="6299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 ANALYSIS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Analyzing item characteristics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16487"/>
            <a:ext cx="7710841" cy="3899011"/>
          </a:xfrm>
        </p:spPr>
        <p:txBody>
          <a:bodyPr>
            <a:normAutofit/>
          </a:bodyPr>
          <a:lstStyle/>
          <a:p>
            <a:r>
              <a:rPr lang="en-US" sz="1600" b="1" dirty="0"/>
              <a:t>Item analysis </a:t>
            </a:r>
            <a:r>
              <a:rPr lang="en-US" sz="1600" dirty="0"/>
              <a:t>answers questions such as:</a:t>
            </a:r>
          </a:p>
          <a:p>
            <a:pPr marL="539750" lvl="1" indent="-179388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How do individual items contribute to the total test results?</a:t>
            </a:r>
          </a:p>
          <a:p>
            <a:pPr marL="539750" lvl="1" indent="-179388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How difficult was each item?</a:t>
            </a:r>
          </a:p>
          <a:p>
            <a:pPr marL="539750" lvl="1" indent="-179388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Were some items too difficult or too easy?</a:t>
            </a:r>
          </a:p>
          <a:p>
            <a:pPr marL="539750" lvl="1" indent="-179388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How effective were the distractors?</a:t>
            </a:r>
          </a:p>
          <a:p>
            <a:pPr marL="539750" lvl="1" indent="-179388"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Were there any items which more low achievers answered correctly than high achievers?</a:t>
            </a:r>
          </a:p>
          <a:p>
            <a:pPr>
              <a:spcBef>
                <a:spcPts val="1800"/>
              </a:spcBef>
            </a:pPr>
            <a:r>
              <a:rPr lang="en-US" sz="1600" dirty="0"/>
              <a:t>Statistics:</a:t>
            </a:r>
          </a:p>
          <a:p>
            <a:pPr marL="0" indent="0">
              <a:spcBef>
                <a:spcPts val="1800"/>
              </a:spcBef>
              <a:buNone/>
            </a:pPr>
            <a:endParaRPr lang="en-US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81DFB1-D032-4E02-93CF-08F8A0C61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6" y="457200"/>
            <a:ext cx="1508571" cy="2425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5E51940-B08B-4673-B2BF-2D347631E16E}"/>
              </a:ext>
            </a:extLst>
          </p:cNvPr>
          <p:cNvSpPr txBox="1"/>
          <p:nvPr/>
        </p:nvSpPr>
        <p:spPr>
          <a:xfrm>
            <a:off x="1093949" y="3316605"/>
            <a:ext cx="15361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6600"/>
                </a:solidFill>
              </a:rPr>
              <a:t>Facility Value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697146E-92B1-4A44-B3AE-F36AD1857C48}"/>
              </a:ext>
            </a:extLst>
          </p:cNvPr>
          <p:cNvSpPr txBox="1"/>
          <p:nvPr/>
        </p:nvSpPr>
        <p:spPr>
          <a:xfrm>
            <a:off x="1093949" y="3749761"/>
            <a:ext cx="22910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6600"/>
                </a:solidFill>
              </a:rPr>
              <a:t>Discrimination Index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F73F8A1-9235-4137-9F77-9589E34E0342}"/>
              </a:ext>
            </a:extLst>
          </p:cNvPr>
          <p:cNvSpPr txBox="1"/>
          <p:nvPr/>
        </p:nvSpPr>
        <p:spPr>
          <a:xfrm>
            <a:off x="1093949" y="4230610"/>
            <a:ext cx="24878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6600"/>
                </a:solidFill>
              </a:rPr>
              <a:t>Distractor Efficiency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07797B7-FEDB-42F9-AB0C-D9EBC46344BE}"/>
              </a:ext>
            </a:extLst>
          </p:cNvPr>
          <p:cNvSpPr txBox="1"/>
          <p:nvPr/>
        </p:nvSpPr>
        <p:spPr>
          <a:xfrm>
            <a:off x="3109594" y="3314272"/>
            <a:ext cx="5140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percentage of test takers who answered the item correctly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8B8797A-56D9-417B-B41A-633503EE4DF1}"/>
              </a:ext>
            </a:extLst>
          </p:cNvPr>
          <p:cNvSpPr txBox="1"/>
          <p:nvPr/>
        </p:nvSpPr>
        <p:spPr>
          <a:xfrm>
            <a:off x="3109594" y="3649733"/>
            <a:ext cx="514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/>
            <a:r>
              <a:rPr lang="en-US" sz="1400" dirty="0"/>
              <a:t>- measure of how well an item differentiates between high and low achievers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ED40652-4C0C-48CD-8810-F8DFBC35D2BA}"/>
              </a:ext>
            </a:extLst>
          </p:cNvPr>
          <p:cNvSpPr txBox="1"/>
          <p:nvPr/>
        </p:nvSpPr>
        <p:spPr>
          <a:xfrm>
            <a:off x="3113171" y="4123404"/>
            <a:ext cx="5365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lvl="1" indent="-88900">
              <a:spcBef>
                <a:spcPts val="600"/>
              </a:spcBef>
            </a:pPr>
            <a:r>
              <a:rPr lang="en-US" sz="1400" dirty="0"/>
              <a:t>- percentage of the test takers who chose a particular distractor; measure of how well a distractor is functioning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404952C-E12B-47E2-B123-4BE2CF7368C3}"/>
              </a:ext>
            </a:extLst>
          </p:cNvPr>
          <p:cNvSpPr txBox="1"/>
          <p:nvPr/>
        </p:nvSpPr>
        <p:spPr>
          <a:xfrm>
            <a:off x="763999" y="3314272"/>
            <a:ext cx="435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6595DCE-9CE6-4735-82B2-F0D0197AAD17}"/>
              </a:ext>
            </a:extLst>
          </p:cNvPr>
          <p:cNvSpPr txBox="1"/>
          <p:nvPr/>
        </p:nvSpPr>
        <p:spPr>
          <a:xfrm>
            <a:off x="763999" y="3745249"/>
            <a:ext cx="435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2)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79E2503-73D4-45DA-AD3C-02C015CEE9D6}"/>
              </a:ext>
            </a:extLst>
          </p:cNvPr>
          <p:cNvSpPr txBox="1"/>
          <p:nvPr/>
        </p:nvSpPr>
        <p:spPr>
          <a:xfrm>
            <a:off x="767576" y="4228277"/>
            <a:ext cx="435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3167551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1253" y="271670"/>
            <a:ext cx="6447501" cy="57974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 VALUE </a:t>
            </a:r>
            <a:r>
              <a:rPr lang="nl-NL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(FV)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395" y="914401"/>
            <a:ext cx="7793891" cy="4148448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FV is the item difficulty: the number of test takers that answered an item correctly, divided by the total number of test takers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Example: if 14 out of 20 test takers answered item Y correctly, the FV of item Y is 14/20 = 70% or 0.70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Ranges from 0.00 to 1.00.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The higher the FV, the easier the item</a:t>
            </a:r>
            <a:r>
              <a:rPr lang="en-US" sz="16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Recommended item difficulty is between 30% and 70% (between 0.30-0.70)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Items with difficulties less than 30% or more than 85% have usually low discrimination and should either be revised or replaced</a:t>
            </a:r>
            <a:r>
              <a:rPr lang="en-US" sz="1400" dirty="0"/>
              <a:t>. </a:t>
            </a:r>
          </a:p>
          <a:p>
            <a:pPr marL="539750" lvl="2" indent="0">
              <a:buNone/>
            </a:pPr>
            <a:r>
              <a:rPr lang="en-US" sz="1400" dirty="0"/>
              <a:t>An exception might be at the beginning of a test where easier items (85% or higher) may be desirable. Items with a FV of less than 30% may be used to establish the ceiling of language ability.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7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5FCE7D19-6359-4B91-9A43-2679C669FF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8002" y="917330"/>
            <a:ext cx="7401558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degree to which test takers with high overall test scores also got a particular item correct</a:t>
            </a:r>
          </a:p>
          <a:p>
            <a:pPr marL="268288" indent="-268288"/>
            <a:r>
              <a:rPr lang="en-US" sz="1600" dirty="0"/>
              <a:t>Indicates how well an item distinguishes between high achievers and low achievers</a:t>
            </a:r>
          </a:p>
          <a:p>
            <a:pPr marL="257175"/>
            <a:r>
              <a:rPr lang="nl-NL" sz="1600" dirty="0" err="1"/>
              <a:t>Calculation</a:t>
            </a:r>
            <a:r>
              <a:rPr lang="nl-NL" sz="1600" dirty="0"/>
              <a:t>: </a:t>
            </a:r>
            <a:r>
              <a:rPr lang="en-GB" sz="1600" dirty="0"/>
              <a:t>(</a:t>
            </a:r>
            <a:r>
              <a:rPr lang="en-US" sz="1600" dirty="0" err="1"/>
              <a:t>FV</a:t>
            </a:r>
            <a:r>
              <a:rPr lang="en-US" sz="1600" baseline="-25000" dirty="0" err="1"/>
              <a:t>upper</a:t>
            </a:r>
            <a:r>
              <a:rPr lang="en-US" sz="1600" dirty="0" err="1">
                <a:sym typeface="Symbol" panose="05050102010706020507" pitchFamily="18" charset="2"/>
              </a:rPr>
              <a:t></a:t>
            </a:r>
            <a:r>
              <a:rPr lang="en-US" sz="1600" dirty="0" err="1"/>
              <a:t>FV</a:t>
            </a:r>
            <a:r>
              <a:rPr lang="en-US" sz="1600" baseline="-25000" dirty="0" err="1"/>
              <a:t>lower</a:t>
            </a:r>
            <a:r>
              <a:rPr lang="en-US" sz="1600" dirty="0"/>
              <a:t>)</a:t>
            </a:r>
          </a:p>
          <a:p>
            <a:pPr marL="261938" lvl="1" indent="0">
              <a:buNone/>
            </a:pPr>
            <a:r>
              <a:rPr lang="nl-NL" sz="1400" dirty="0"/>
              <a:t>FV </a:t>
            </a:r>
            <a:r>
              <a:rPr lang="nl-NL" sz="1400" dirty="0" err="1"/>
              <a:t>upper</a:t>
            </a:r>
            <a:r>
              <a:rPr lang="nl-NL" sz="1400" dirty="0"/>
              <a:t> </a:t>
            </a:r>
            <a:r>
              <a:rPr lang="nl-NL" sz="1400" dirty="0" err="1"/>
              <a:t>group</a:t>
            </a:r>
            <a:r>
              <a:rPr lang="nl-NL" sz="1400" dirty="0"/>
              <a:t> (</a:t>
            </a:r>
            <a:r>
              <a:rPr lang="nl-NL" sz="1400" dirty="0">
                <a:sym typeface="Symbol" panose="05050102010706020507" pitchFamily="18" charset="2"/>
              </a:rPr>
              <a:t>1/3 </a:t>
            </a:r>
            <a:r>
              <a:rPr lang="nl-NL" sz="1400" dirty="0"/>
              <a:t>of test </a:t>
            </a:r>
            <a:r>
              <a:rPr lang="nl-NL" sz="1400" dirty="0" err="1"/>
              <a:t>takers</a:t>
            </a:r>
            <a:r>
              <a:rPr lang="nl-NL" sz="1400" dirty="0"/>
              <a:t> </a:t>
            </a:r>
            <a:r>
              <a:rPr lang="nl-NL" sz="1400" dirty="0" err="1"/>
              <a:t>with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highest</a:t>
            </a:r>
            <a:r>
              <a:rPr lang="nl-NL" sz="1400" dirty="0"/>
              <a:t> test score) minus FV </a:t>
            </a:r>
            <a:r>
              <a:rPr lang="nl-NL" sz="1400" dirty="0" err="1"/>
              <a:t>bottom</a:t>
            </a:r>
            <a:r>
              <a:rPr lang="nl-NL" sz="1400" dirty="0"/>
              <a:t> </a:t>
            </a:r>
            <a:r>
              <a:rPr lang="nl-NL" sz="1400" dirty="0" err="1"/>
              <a:t>group</a:t>
            </a:r>
            <a:r>
              <a:rPr lang="nl-NL" sz="1400" dirty="0"/>
              <a:t> (</a:t>
            </a:r>
            <a:r>
              <a:rPr lang="nl-NL" sz="1400" dirty="0">
                <a:sym typeface="Symbol" panose="05050102010706020507" pitchFamily="18" charset="2"/>
              </a:rPr>
              <a:t>1/3 </a:t>
            </a:r>
            <a:r>
              <a:rPr lang="nl-NL" sz="1400" dirty="0"/>
              <a:t>of test </a:t>
            </a:r>
            <a:r>
              <a:rPr lang="nl-NL" sz="1400" dirty="0" err="1"/>
              <a:t>takers</a:t>
            </a:r>
            <a:r>
              <a:rPr lang="nl-NL" sz="1400" dirty="0"/>
              <a:t> </a:t>
            </a:r>
            <a:r>
              <a:rPr lang="nl-NL" sz="1400" dirty="0" err="1"/>
              <a:t>with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lowest</a:t>
            </a:r>
            <a:r>
              <a:rPr lang="nl-NL" sz="1400" dirty="0"/>
              <a:t> test score)</a:t>
            </a:r>
          </a:p>
          <a:p>
            <a:r>
              <a:rPr lang="en-US" sz="1600" dirty="0"/>
              <a:t>Ranges from -1.00 to +1.00</a:t>
            </a:r>
            <a:endParaRPr lang="en-US" sz="1600" i="1" dirty="0"/>
          </a:p>
          <a:p>
            <a:r>
              <a:rPr lang="en-US" sz="1600" dirty="0"/>
              <a:t>Optimal values: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CC3300"/>
                </a:solidFill>
              </a:rPr>
              <a:t>.40 and above</a:t>
            </a:r>
            <a:r>
              <a:rPr lang="en-US" sz="1600" dirty="0"/>
              <a:t>	</a:t>
            </a:r>
            <a:r>
              <a:rPr lang="en-US" sz="1600" dirty="0">
                <a:sym typeface="Symbol" panose="05050102010706020507" pitchFamily="18" charset="2"/>
              </a:rPr>
              <a:t></a:t>
            </a:r>
            <a:r>
              <a:rPr lang="en-US" sz="1600" dirty="0"/>
              <a:t> 	</a:t>
            </a:r>
            <a:r>
              <a:rPr lang="en-US" sz="1500" i="1" dirty="0"/>
              <a:t>very good item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CC3300"/>
                </a:solidFill>
              </a:rPr>
              <a:t>.30 - .39</a:t>
            </a:r>
            <a:r>
              <a:rPr lang="en-US" sz="1600" dirty="0"/>
              <a:t>	</a:t>
            </a:r>
            <a:r>
              <a:rPr lang="en-US" sz="1600" dirty="0">
                <a:sym typeface="Symbol" panose="05050102010706020507" pitchFamily="18" charset="2"/>
              </a:rPr>
              <a:t></a:t>
            </a:r>
            <a:r>
              <a:rPr lang="en-US" sz="1600" dirty="0"/>
              <a:t> 	</a:t>
            </a:r>
            <a:r>
              <a:rPr lang="en-US" sz="1500" i="1" dirty="0"/>
              <a:t>reasonably good item, </a:t>
            </a:r>
          </a:p>
          <a:p>
            <a:pPr marL="242887" lvl="1" indent="0">
              <a:spcBef>
                <a:spcPts val="0"/>
              </a:spcBef>
              <a:buNone/>
            </a:pPr>
            <a:r>
              <a:rPr lang="en-US" sz="1600" i="1" dirty="0"/>
              <a:t>			</a:t>
            </a:r>
            <a:r>
              <a:rPr lang="en-US" sz="1500" i="1" dirty="0"/>
              <a:t>possibly room for improvement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CC3300"/>
                </a:solidFill>
              </a:rPr>
              <a:t>.20 - .29</a:t>
            </a:r>
            <a:r>
              <a:rPr lang="en-US" sz="1600" dirty="0"/>
              <a:t>	</a:t>
            </a:r>
            <a:r>
              <a:rPr lang="en-US" sz="1600" dirty="0">
                <a:sym typeface="Symbol" panose="05050102010706020507" pitchFamily="18" charset="2"/>
              </a:rPr>
              <a:t></a:t>
            </a:r>
            <a:r>
              <a:rPr lang="en-US" sz="1600" dirty="0"/>
              <a:t> 	</a:t>
            </a:r>
            <a:r>
              <a:rPr lang="en-US" sz="1500" i="1" dirty="0"/>
              <a:t>acceptable, but needing improvement</a:t>
            </a:r>
          </a:p>
          <a:p>
            <a:pPr lvl="1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CC3300"/>
                </a:solidFill>
              </a:rPr>
              <a:t>&lt;.20	</a:t>
            </a:r>
            <a:r>
              <a:rPr lang="en-US" sz="1600" dirty="0"/>
              <a:t>	</a:t>
            </a:r>
            <a:r>
              <a:rPr lang="en-US" sz="1600" dirty="0">
                <a:sym typeface="Symbol" panose="05050102010706020507" pitchFamily="18" charset="2"/>
              </a:rPr>
              <a:t></a:t>
            </a:r>
            <a:r>
              <a:rPr lang="en-US" sz="1600" dirty="0"/>
              <a:t> 	</a:t>
            </a:r>
            <a:r>
              <a:rPr lang="en-US" sz="1500" i="1" dirty="0"/>
              <a:t>poor item, to be rejected or revised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08002" y="271670"/>
            <a:ext cx="6447501" cy="514952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 DISCRIMINATION </a:t>
            </a:r>
            <a:r>
              <a:rPr lang="nl-NL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(DI)</a:t>
            </a:r>
          </a:p>
        </p:txBody>
      </p:sp>
    </p:spTree>
    <p:extLst>
      <p:ext uri="{BB962C8B-B14F-4D97-AF65-F5344CB8AC3E}">
        <p14:creationId xmlns:p14="http://schemas.microsoft.com/office/powerpoint/2010/main" val="12520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783" y="284018"/>
            <a:ext cx="6447501" cy="57974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BETWEEN FV AND DI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4255"/>
              </p:ext>
            </p:extLst>
          </p:nvPr>
        </p:nvGraphicFramePr>
        <p:xfrm>
          <a:off x="991403" y="943275"/>
          <a:ext cx="5852158" cy="4085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22033">
                  <a:extLst>
                    <a:ext uri="{9D8B030D-6E8A-4147-A177-3AD203B41FA5}">
                      <a16:colId xmlns:a16="http://schemas.microsoft.com/office/drawing/2014/main" val="753726266"/>
                    </a:ext>
                  </a:extLst>
                </a:gridCol>
                <a:gridCol w="639073">
                  <a:extLst>
                    <a:ext uri="{9D8B030D-6E8A-4147-A177-3AD203B41FA5}">
                      <a16:colId xmlns:a16="http://schemas.microsoft.com/office/drawing/2014/main" val="3299998982"/>
                    </a:ext>
                  </a:extLst>
                </a:gridCol>
                <a:gridCol w="639717">
                  <a:extLst>
                    <a:ext uri="{9D8B030D-6E8A-4147-A177-3AD203B41FA5}">
                      <a16:colId xmlns:a16="http://schemas.microsoft.com/office/drawing/2014/main" val="1379848444"/>
                    </a:ext>
                  </a:extLst>
                </a:gridCol>
                <a:gridCol w="547594">
                  <a:extLst>
                    <a:ext uri="{9D8B030D-6E8A-4147-A177-3AD203B41FA5}">
                      <a16:colId xmlns:a16="http://schemas.microsoft.com/office/drawing/2014/main" val="1332070370"/>
                    </a:ext>
                  </a:extLst>
                </a:gridCol>
                <a:gridCol w="734419">
                  <a:extLst>
                    <a:ext uri="{9D8B030D-6E8A-4147-A177-3AD203B41FA5}">
                      <a16:colId xmlns:a16="http://schemas.microsoft.com/office/drawing/2014/main" val="2054703002"/>
                    </a:ext>
                  </a:extLst>
                </a:gridCol>
                <a:gridCol w="548237">
                  <a:extLst>
                    <a:ext uri="{9D8B030D-6E8A-4147-A177-3AD203B41FA5}">
                      <a16:colId xmlns:a16="http://schemas.microsoft.com/office/drawing/2014/main" val="295490296"/>
                    </a:ext>
                  </a:extLst>
                </a:gridCol>
                <a:gridCol w="734419">
                  <a:extLst>
                    <a:ext uri="{9D8B030D-6E8A-4147-A177-3AD203B41FA5}">
                      <a16:colId xmlns:a16="http://schemas.microsoft.com/office/drawing/2014/main" val="1846579365"/>
                    </a:ext>
                  </a:extLst>
                </a:gridCol>
                <a:gridCol w="529555">
                  <a:extLst>
                    <a:ext uri="{9D8B030D-6E8A-4147-A177-3AD203B41FA5}">
                      <a16:colId xmlns:a16="http://schemas.microsoft.com/office/drawing/2014/main" val="3271278748"/>
                    </a:ext>
                  </a:extLst>
                </a:gridCol>
                <a:gridCol w="657111">
                  <a:extLst>
                    <a:ext uri="{9D8B030D-6E8A-4147-A177-3AD203B41FA5}">
                      <a16:colId xmlns:a16="http://schemas.microsoft.com/office/drawing/2014/main" val="819401856"/>
                    </a:ext>
                  </a:extLst>
                </a:gridCol>
              </a:tblGrid>
              <a:tr h="428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ITEM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TOP GROUP</a:t>
                      </a:r>
                      <a:endParaRPr lang="nl-NL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n=10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MIDDLE GROUP</a:t>
                      </a:r>
                      <a:endParaRPr lang="nl-NL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n=10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BOTTOM GROUP</a:t>
                      </a:r>
                      <a:endParaRPr lang="nl-NL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n=10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FV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DI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553792476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1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(1.0)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10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 dirty="0">
                          <a:effectLst/>
                        </a:rPr>
                        <a:t>	100%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0.0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2108130254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2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10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8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(0.8)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 dirty="0">
                          <a:effectLst/>
                        </a:rPr>
                        <a:t>	93%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+0.2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276207002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3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(0.4)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 dirty="0">
                          <a:effectLst/>
                        </a:rPr>
                        <a:t>	80%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+0.6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1798198066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4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(0.1)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 dirty="0">
                          <a:effectLst/>
                        </a:rPr>
                        <a:t>	70%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+0.9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283542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5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 dirty="0">
                          <a:effectLst/>
                        </a:rPr>
                        <a:t>	66%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+1.0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494450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6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(0.5)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>
                          <a:effectLst/>
                        </a:rPr>
                        <a:t>	50%</a:t>
                      </a:r>
                      <a:endParaRPr lang="nl-NL" sz="10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+1.0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52004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7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(0.0)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>
                          <a:effectLst/>
                        </a:rPr>
                        <a:t>	33%</a:t>
                      </a:r>
                      <a:endParaRPr lang="nl-NL" sz="10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+1.0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06187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8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9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(0.9)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(0.0)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>
                          <a:effectLst/>
                        </a:rPr>
                        <a:t>	30%</a:t>
                      </a:r>
                      <a:endParaRPr lang="nl-NL" sz="10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+0.9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>
                    <a:solidFill>
                      <a:srgbClr val="FDE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610420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Item 9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(0.6)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0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>
                          <a:effectLst/>
                        </a:rPr>
                        <a:t>	20%</a:t>
                      </a:r>
                      <a:endParaRPr lang="nl-NL" sz="10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+0.6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3688728694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Item 10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(0.2)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 dirty="0">
                          <a:effectLst/>
                        </a:rPr>
                        <a:t>	6%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>
                          <a:effectLst/>
                        </a:rPr>
                        <a:t>+0.2</a:t>
                      </a:r>
                      <a:endParaRPr lang="nl-NL" sz="10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98246270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11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</a:rPr>
                        <a:t>(0.0)</a:t>
                      </a:r>
                      <a:endParaRPr lang="nl-NL" sz="100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>
                          <a:effectLst/>
                        </a:rPr>
                        <a:t>	0%</a:t>
                      </a:r>
                      <a:endParaRPr lang="nl-NL" sz="10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0.0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2213555657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12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(0.2)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 dirty="0">
                          <a:effectLst/>
                        </a:rPr>
                        <a:t>	6%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-0.2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3278930261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13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(0.4)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>
                          <a:effectLst/>
                        </a:rPr>
                        <a:t>	20%</a:t>
                      </a:r>
                      <a:endParaRPr lang="nl-NL" sz="10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-0.4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2329641446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Item 14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(0.0)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>
                          <a:effectLst/>
                        </a:rPr>
                        <a:t>(1.0)</a:t>
                      </a:r>
                      <a:endParaRPr lang="nl-NL" sz="100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79095" algn="r"/>
                        </a:tabLst>
                      </a:pPr>
                      <a:r>
                        <a:rPr lang="en-GB" sz="1000" b="1">
                          <a:effectLst/>
                        </a:rPr>
                        <a:t>	33%</a:t>
                      </a:r>
                      <a:endParaRPr lang="nl-NL" sz="10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99415" algn="dec"/>
                        </a:tabLst>
                      </a:pPr>
                      <a:r>
                        <a:rPr lang="en-GB" sz="1000" b="1" dirty="0">
                          <a:effectLst/>
                        </a:rPr>
                        <a:t>-1.0</a:t>
                      </a:r>
                      <a:endParaRPr lang="nl-NL" sz="1000" b="1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4" marR="50664" marT="0" marB="0" anchor="ctr"/>
                </a:tc>
                <a:extLst>
                  <a:ext uri="{0D108BD9-81ED-4DB2-BD59-A6C34878D82A}">
                    <a16:rowId xmlns:a16="http://schemas.microsoft.com/office/drawing/2014/main" val="1445181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945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71669"/>
            <a:ext cx="6447501" cy="514952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DISTRACTOR ANALYSIS</a:t>
            </a:r>
            <a:endParaRPr lang="nl-NL" sz="24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18338"/>
            <a:ext cx="6879770" cy="40173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600" b="1" dirty="0"/>
              <a:t>Distractor Efficiency </a:t>
            </a:r>
            <a:r>
              <a:rPr lang="en-GB" sz="1600" dirty="0"/>
              <a:t>is the degree to which a distractor worked as intended, i.e., attracting the low achievers, but not the high achievers.</a:t>
            </a:r>
          </a:p>
          <a:p>
            <a:r>
              <a:rPr lang="nl-NL" sz="1400" dirty="0"/>
              <a:t>The Distractor Efficiency is t</a:t>
            </a:r>
            <a:r>
              <a:rPr lang="en-US" sz="1400" dirty="0"/>
              <a:t>he number of test takers that selected that particular distractor, divided by the total number of test takers</a:t>
            </a:r>
          </a:p>
          <a:p>
            <a:r>
              <a:rPr lang="en-US" sz="1400" dirty="0"/>
              <a:t>Example: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GB" sz="1400" dirty="0"/>
              <a:t>A distractor that is chosen by less than 7% of the test takers (less than 0.07) is normally not functioning well and should be revised. </a:t>
            </a:r>
          </a:p>
          <a:p>
            <a:r>
              <a:rPr lang="en-GB" sz="1400" dirty="0"/>
              <a:t>However, bear in mind that the easier the item, the lower the distractor efficiency will be.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147035"/>
              </p:ext>
            </p:extLst>
          </p:nvPr>
        </p:nvGraphicFramePr>
        <p:xfrm>
          <a:off x="867318" y="2571750"/>
          <a:ext cx="5728866" cy="8675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54811">
                  <a:extLst>
                    <a:ext uri="{9D8B030D-6E8A-4147-A177-3AD203B41FA5}">
                      <a16:colId xmlns:a16="http://schemas.microsoft.com/office/drawing/2014/main" val="1457547034"/>
                    </a:ext>
                  </a:extLst>
                </a:gridCol>
                <a:gridCol w="954811">
                  <a:extLst>
                    <a:ext uri="{9D8B030D-6E8A-4147-A177-3AD203B41FA5}">
                      <a16:colId xmlns:a16="http://schemas.microsoft.com/office/drawing/2014/main" val="1669996894"/>
                    </a:ext>
                  </a:extLst>
                </a:gridCol>
                <a:gridCol w="954811">
                  <a:extLst>
                    <a:ext uri="{9D8B030D-6E8A-4147-A177-3AD203B41FA5}">
                      <a16:colId xmlns:a16="http://schemas.microsoft.com/office/drawing/2014/main" val="2950143582"/>
                    </a:ext>
                  </a:extLst>
                </a:gridCol>
                <a:gridCol w="954811">
                  <a:extLst>
                    <a:ext uri="{9D8B030D-6E8A-4147-A177-3AD203B41FA5}">
                      <a16:colId xmlns:a16="http://schemas.microsoft.com/office/drawing/2014/main" val="2640913817"/>
                    </a:ext>
                  </a:extLst>
                </a:gridCol>
                <a:gridCol w="954811">
                  <a:extLst>
                    <a:ext uri="{9D8B030D-6E8A-4147-A177-3AD203B41FA5}">
                      <a16:colId xmlns:a16="http://schemas.microsoft.com/office/drawing/2014/main" val="2325037584"/>
                    </a:ext>
                  </a:extLst>
                </a:gridCol>
                <a:gridCol w="954811">
                  <a:extLst>
                    <a:ext uri="{9D8B030D-6E8A-4147-A177-3AD203B41FA5}">
                      <a16:colId xmlns:a16="http://schemas.microsoft.com/office/drawing/2014/main" val="1103376250"/>
                    </a:ext>
                  </a:extLst>
                </a:gridCol>
              </a:tblGrid>
              <a:tr h="294021">
                <a:tc>
                  <a:txBody>
                    <a:bodyPr/>
                    <a:lstStyle/>
                    <a:p>
                      <a:r>
                        <a:rPr lang="en-US" sz="1200" dirty="0"/>
                        <a:t>Item #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*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Omitted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688137"/>
                  </a:ext>
                </a:extLst>
              </a:tr>
              <a:tr h="279465">
                <a:tc>
                  <a:txBody>
                    <a:bodyPr/>
                    <a:lstStyle/>
                    <a:p>
                      <a:r>
                        <a:rPr lang="en-US" sz="1200" dirty="0"/>
                        <a:t>14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140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46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643941"/>
                  </a:ext>
                </a:extLst>
              </a:tr>
              <a:tr h="294021">
                <a:tc>
                  <a:txBody>
                    <a:bodyPr/>
                    <a:lstStyle/>
                    <a:p>
                      <a:r>
                        <a:rPr lang="en-US" sz="1100" dirty="0"/>
                        <a:t>% selected</a:t>
                      </a:r>
                      <a:endParaRPr lang="nl-NL" sz="11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70%</a:t>
                      </a:r>
                      <a:endParaRPr lang="nl-NL" sz="11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6600"/>
                          </a:solidFill>
                        </a:rPr>
                        <a:t>1%</a:t>
                      </a:r>
                      <a:endParaRPr lang="nl-NL" sz="11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6600"/>
                          </a:solidFill>
                        </a:rPr>
                        <a:t>6%</a:t>
                      </a:r>
                      <a:endParaRPr lang="nl-NL" sz="11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6600"/>
                          </a:solidFill>
                        </a:rPr>
                        <a:t>23%</a:t>
                      </a:r>
                      <a:endParaRPr lang="nl-NL" sz="1100" b="1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0%</a:t>
                      </a:r>
                      <a:endParaRPr lang="nl-NL" sz="11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18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401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71669"/>
            <a:ext cx="6447501" cy="514952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 VALUES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617251"/>
              </p:ext>
            </p:extLst>
          </p:nvPr>
        </p:nvGraphicFramePr>
        <p:xfrm>
          <a:off x="449705" y="885775"/>
          <a:ext cx="7341905" cy="3298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9479">
                  <a:extLst>
                    <a:ext uri="{9D8B030D-6E8A-4147-A177-3AD203B41FA5}">
                      <a16:colId xmlns:a16="http://schemas.microsoft.com/office/drawing/2014/main" val="1341904392"/>
                    </a:ext>
                  </a:extLst>
                </a:gridCol>
                <a:gridCol w="1723495">
                  <a:extLst>
                    <a:ext uri="{9D8B030D-6E8A-4147-A177-3AD203B41FA5}">
                      <a16:colId xmlns:a16="http://schemas.microsoft.com/office/drawing/2014/main" val="1457547034"/>
                    </a:ext>
                  </a:extLst>
                </a:gridCol>
                <a:gridCol w="1429230">
                  <a:extLst>
                    <a:ext uri="{9D8B030D-6E8A-4147-A177-3AD203B41FA5}">
                      <a16:colId xmlns:a16="http://schemas.microsoft.com/office/drawing/2014/main" val="1669996894"/>
                    </a:ext>
                  </a:extLst>
                </a:gridCol>
                <a:gridCol w="3849701">
                  <a:extLst>
                    <a:ext uri="{9D8B030D-6E8A-4147-A177-3AD203B41FA5}">
                      <a16:colId xmlns:a16="http://schemas.microsoft.com/office/drawing/2014/main" val="2950143582"/>
                    </a:ext>
                  </a:extLst>
                </a:gridCol>
              </a:tblGrid>
              <a:tr h="231367"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STATISTIC</a:t>
                      </a:r>
                      <a:endParaRPr lang="nl-NL" sz="120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OPTIMAL</a:t>
                      </a:r>
                      <a:r>
                        <a:rPr lang="en-US" sz="1200" baseline="0" dirty="0"/>
                        <a:t> VALUE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Limitation</a:t>
                      </a:r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688137"/>
                  </a:ext>
                </a:extLst>
              </a:tr>
              <a:tr h="504000">
                <a:tc rowSpan="3"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TEST ANALYSIS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643941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22740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462"/>
                  </a:ext>
                </a:extLst>
              </a:tr>
              <a:tr h="504000">
                <a:tc rowSpan="3"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ITEM ANALYSIS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491584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53601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ym typeface="Symbol" panose="05050102010706020507" pitchFamily="18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18753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583095" y="4352013"/>
            <a:ext cx="76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/>
            <a:r>
              <a:rPr lang="en-US" sz="1200" dirty="0"/>
              <a:t>* Note: Descriptive statistics do not have an optimal value – they merely describe and summarize test or population characteristics without one value a priori being ‘better’ than another</a:t>
            </a:r>
            <a:endParaRPr lang="nl-NL" sz="1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003F7D-4B08-4334-981A-BF9906495400}"/>
              </a:ext>
            </a:extLst>
          </p:cNvPr>
          <p:cNvSpPr txBox="1"/>
          <p:nvPr/>
        </p:nvSpPr>
        <p:spPr>
          <a:xfrm>
            <a:off x="2523153" y="1280159"/>
            <a:ext cx="12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N/A *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E57B6B-DC67-4CBE-AB46-9E713F2FC249}"/>
              </a:ext>
            </a:extLst>
          </p:cNvPr>
          <p:cNvSpPr txBox="1"/>
          <p:nvPr/>
        </p:nvSpPr>
        <p:spPr>
          <a:xfrm>
            <a:off x="810567" y="1280158"/>
            <a:ext cx="16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Mean, mode, median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CCC4BD-938E-4B5B-BE59-FC4CACE222EF}"/>
              </a:ext>
            </a:extLst>
          </p:cNvPr>
          <p:cNvSpPr txBox="1"/>
          <p:nvPr/>
        </p:nvSpPr>
        <p:spPr>
          <a:xfrm>
            <a:off x="810567" y="1813040"/>
            <a:ext cx="16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Range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5DB348D-C057-492A-A8C9-24A3A318F4FC}"/>
              </a:ext>
            </a:extLst>
          </p:cNvPr>
          <p:cNvSpPr txBox="1"/>
          <p:nvPr/>
        </p:nvSpPr>
        <p:spPr>
          <a:xfrm>
            <a:off x="810567" y="2294751"/>
            <a:ext cx="16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4DA4740-84DA-4909-B2C4-302C1EA565F2}"/>
              </a:ext>
            </a:extLst>
          </p:cNvPr>
          <p:cNvSpPr txBox="1"/>
          <p:nvPr/>
        </p:nvSpPr>
        <p:spPr>
          <a:xfrm>
            <a:off x="810566" y="2776462"/>
            <a:ext cx="16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FV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40D5298-72D2-4878-9100-0DB6EE07DCAE}"/>
              </a:ext>
            </a:extLst>
          </p:cNvPr>
          <p:cNvSpPr txBox="1"/>
          <p:nvPr/>
        </p:nvSpPr>
        <p:spPr>
          <a:xfrm>
            <a:off x="810566" y="3301553"/>
            <a:ext cx="16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28BCF19-B8CE-488D-9019-CEC36C856774}"/>
              </a:ext>
            </a:extLst>
          </p:cNvPr>
          <p:cNvSpPr txBox="1"/>
          <p:nvPr/>
        </p:nvSpPr>
        <p:spPr>
          <a:xfrm>
            <a:off x="810566" y="3807423"/>
            <a:ext cx="1641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Distractor Efficiency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7B85BCF-419C-4242-8DE7-E2DD6262F233}"/>
              </a:ext>
            </a:extLst>
          </p:cNvPr>
          <p:cNvSpPr txBox="1"/>
          <p:nvPr/>
        </p:nvSpPr>
        <p:spPr>
          <a:xfrm>
            <a:off x="2523153" y="1787887"/>
            <a:ext cx="12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N/A *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F65BC4D-58C0-4BE2-8204-3788CDD388D6}"/>
              </a:ext>
            </a:extLst>
          </p:cNvPr>
          <p:cNvSpPr txBox="1"/>
          <p:nvPr/>
        </p:nvSpPr>
        <p:spPr>
          <a:xfrm>
            <a:off x="2523153" y="2294751"/>
            <a:ext cx="12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N/A *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B79B066-0521-4C43-8773-E3058FEE1B76}"/>
              </a:ext>
            </a:extLst>
          </p:cNvPr>
          <p:cNvSpPr txBox="1"/>
          <p:nvPr/>
        </p:nvSpPr>
        <p:spPr>
          <a:xfrm>
            <a:off x="2523153" y="2779520"/>
            <a:ext cx="12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0.30 - 0.70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8926C47-925E-4926-BB85-91022ABE1249}"/>
              </a:ext>
            </a:extLst>
          </p:cNvPr>
          <p:cNvSpPr txBox="1"/>
          <p:nvPr/>
        </p:nvSpPr>
        <p:spPr>
          <a:xfrm>
            <a:off x="3961789" y="2776462"/>
            <a:ext cx="3686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Depends on test population, test type/purpose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CFE1EE6-5A9A-487D-86A7-C29CD07836F9}"/>
              </a:ext>
            </a:extLst>
          </p:cNvPr>
          <p:cNvSpPr txBox="1"/>
          <p:nvPr/>
        </p:nvSpPr>
        <p:spPr>
          <a:xfrm>
            <a:off x="2523153" y="3298368"/>
            <a:ext cx="12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&gt; 0.40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E99FE1B-C752-423D-B11B-383E946B98A8}"/>
              </a:ext>
            </a:extLst>
          </p:cNvPr>
          <p:cNvSpPr txBox="1"/>
          <p:nvPr/>
        </p:nvSpPr>
        <p:spPr>
          <a:xfrm>
            <a:off x="3961789" y="3301551"/>
            <a:ext cx="3686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Is affected by range of test takers’ ability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68A8238-6A89-486E-AC57-AF33692D195B}"/>
              </a:ext>
            </a:extLst>
          </p:cNvPr>
          <p:cNvSpPr txBox="1"/>
          <p:nvPr/>
        </p:nvSpPr>
        <p:spPr>
          <a:xfrm>
            <a:off x="2523153" y="3807422"/>
            <a:ext cx="1208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≥ 0.07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D1DB0CC-CF46-4FE6-965F-3AD5C19BD380}"/>
              </a:ext>
            </a:extLst>
          </p:cNvPr>
          <p:cNvSpPr txBox="1"/>
          <p:nvPr/>
        </p:nvSpPr>
        <p:spPr>
          <a:xfrm>
            <a:off x="3930826" y="3677704"/>
            <a:ext cx="386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</a:t>
            </a:r>
            <a:r>
              <a:rPr lang="en-US" sz="1200" dirty="0">
                <a:sym typeface="Symbol" panose="05050102010706020507" pitchFamily="18" charset="2"/>
              </a:rPr>
              <a:t>ndicates only how often a distractor was chosen, </a:t>
            </a:r>
            <a:r>
              <a:rPr lang="en-US" sz="1200" i="1" dirty="0">
                <a:sym typeface="Symbol" panose="05050102010706020507" pitchFamily="18" charset="2"/>
              </a:rPr>
              <a:t>not</a:t>
            </a:r>
            <a:r>
              <a:rPr lang="en-US" sz="1200" dirty="0">
                <a:sym typeface="Symbol" panose="05050102010706020507" pitchFamily="18" charset="2"/>
              </a:rPr>
              <a:t> if it was chosen by a high achiever or low achiever</a:t>
            </a:r>
            <a:endParaRPr lang="en-US" sz="1200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2EEBFD0-AD79-4E42-9BC1-3C2FBC82466E}"/>
              </a:ext>
            </a:extLst>
          </p:cNvPr>
          <p:cNvSpPr txBox="1"/>
          <p:nvPr/>
        </p:nvSpPr>
        <p:spPr>
          <a:xfrm>
            <a:off x="3961790" y="1628373"/>
            <a:ext cx="382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is affected by test taker ability,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should be interpreted in relation to max. possible score</a:t>
            </a:r>
          </a:p>
        </p:txBody>
      </p:sp>
    </p:spTree>
    <p:extLst>
      <p:ext uri="{BB962C8B-B14F-4D97-AF65-F5344CB8AC3E}">
        <p14:creationId xmlns:p14="http://schemas.microsoft.com/office/powerpoint/2010/main" val="322703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5F7550E-E24A-4015-BC89-77BAA7509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3" y="0"/>
            <a:ext cx="4811486" cy="4914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75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271669"/>
            <a:ext cx="6447501" cy="57974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SMALL-GROUP WORK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98FACE6-236C-4A71-B47D-BBCEA6D25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67" y="695962"/>
            <a:ext cx="5769293" cy="460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0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273046"/>
            <a:ext cx="6447501" cy="65442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OBJECTIVES</a:t>
            </a:r>
            <a:endParaRPr lang="en-US" sz="24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927473"/>
            <a:ext cx="7057457" cy="2662752"/>
          </a:xfrm>
        </p:spPr>
        <p:txBody>
          <a:bodyPr>
            <a:normAutofit/>
          </a:bodyPr>
          <a:lstStyle/>
          <a:p>
            <a:r>
              <a:rPr lang="en-US" sz="1800" dirty="0"/>
              <a:t>Understand how to describe and analyze test data, and draw conclusions from it</a:t>
            </a:r>
          </a:p>
          <a:p>
            <a:r>
              <a:rPr lang="en-US" sz="1800" dirty="0"/>
              <a:t>Understand how item analysis can help you to make informed decisions about selection of items for the final test</a:t>
            </a:r>
          </a:p>
          <a:p>
            <a:r>
              <a:rPr lang="en-US" sz="1800" dirty="0"/>
              <a:t>Take away any potential fear of statistics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8A18519-677C-4CCF-9E96-77440759F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142" y="2282229"/>
            <a:ext cx="593984" cy="65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8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271669"/>
            <a:ext cx="6447501" cy="57974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SMALL-GROUP WORK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921016"/>
            <a:ext cx="7010400" cy="3787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4 Activities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Objectives</a:t>
            </a:r>
          </a:p>
          <a:p>
            <a:r>
              <a:rPr lang="en-US" sz="1800" dirty="0"/>
              <a:t>hands-on practice to describe and analyze test data, and draw conclusions from it</a:t>
            </a:r>
          </a:p>
          <a:p>
            <a:r>
              <a:rPr lang="en-US" sz="1800" dirty="0"/>
              <a:t>use item analysis to make informed decisions about the selection of items for the final test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271669"/>
            <a:ext cx="6447501" cy="57974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SMALL-GROUP WORK - </a:t>
            </a:r>
            <a:r>
              <a:rPr lang="nl-NL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921016"/>
            <a:ext cx="7010400" cy="37879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Each group should have a handout, a laptop with MS Excel, and at least one group member who is familiar with MS Excel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The data files can be found on the flash drive or at Google Drive: </a:t>
            </a:r>
            <a:r>
              <a:rPr lang="en-US" sz="1400" u="sng" dirty="0">
                <a:hlinkClick r:id="rId2"/>
              </a:rPr>
              <a:t>https://drive.google.com/drive/folders/1uP2JhlLtmWwsp-rVl5bfMACQRN5A-zz6?usp=sharing</a:t>
            </a:r>
            <a:endParaRPr lang="nl-NL" sz="14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Work on the activities until 15.30hrs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Ask for help when needed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Take a 20-minutes coffee break around 14.50hrs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At 15.30hrs discussion of findings in plenary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6FD8039-A509-4027-91F9-9132357B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00" y="969632"/>
            <a:ext cx="6447501" cy="66892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Remember…</a:t>
            </a: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endParaRPr lang="nl-NL" sz="36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256F709-E5D4-4EDC-B967-F716376045AD}"/>
              </a:ext>
            </a:extLst>
          </p:cNvPr>
          <p:cNvSpPr txBox="1"/>
          <p:nvPr/>
        </p:nvSpPr>
        <p:spPr>
          <a:xfrm>
            <a:off x="2411616" y="1902201"/>
            <a:ext cx="3425304" cy="1602745"/>
          </a:xfrm>
          <a:prstGeom prst="rect">
            <a:avLst/>
          </a:prstGeom>
          <a:solidFill>
            <a:srgbClr val="FDE4CB"/>
          </a:solidFill>
          <a:ln w="25400" cmpd="dbl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44000" tIns="144000" rIns="144000" bIns="144000" rtlCol="0">
            <a:spAutoFit/>
          </a:bodyPr>
          <a:lstStyle/>
          <a:p>
            <a:pPr marL="179388"/>
            <a:r>
              <a:rPr lang="en-US" sz="2000" dirty="0">
                <a:latin typeface="Footlight MT Light" panose="0204060206030A020304" pitchFamily="18" charset="0"/>
              </a:rPr>
              <a:t>Numbers are like people: </a:t>
            </a:r>
          </a:p>
          <a:p>
            <a:pPr marL="179388"/>
            <a:r>
              <a:rPr lang="en-US" sz="2000" dirty="0">
                <a:latin typeface="Footlight MT Light" panose="0204060206030A020304" pitchFamily="18" charset="0"/>
              </a:rPr>
              <a:t>torture them enough and they’ll tell you anything.</a:t>
            </a:r>
          </a:p>
          <a:p>
            <a:pPr algn="r">
              <a:spcBef>
                <a:spcPts val="600"/>
              </a:spcBef>
            </a:pPr>
            <a:r>
              <a:rPr lang="nl-NL" dirty="0">
                <a:latin typeface="Footlight MT Light" panose="0204060206030A020304" pitchFamily="18" charset="0"/>
              </a:rPr>
              <a:t>ANONYMOUS</a:t>
            </a:r>
          </a:p>
        </p:txBody>
      </p:sp>
    </p:spTree>
    <p:extLst>
      <p:ext uri="{BB962C8B-B14F-4D97-AF65-F5344CB8AC3E}">
        <p14:creationId xmlns:p14="http://schemas.microsoft.com/office/powerpoint/2010/main" val="33680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97873"/>
            <a:ext cx="7049960" cy="5264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MS Excel to calculate descriptive statistics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95311"/>
            <a:ext cx="8109526" cy="3901440"/>
          </a:xfrm>
        </p:spPr>
        <p:txBody>
          <a:bodyPr>
            <a:normAutofit/>
          </a:bodyPr>
          <a:lstStyle/>
          <a:p>
            <a:r>
              <a:rPr lang="en-US" sz="1600" dirty="0"/>
              <a:t>Number of test takers (n)			=COUNT(range[student ID])</a:t>
            </a:r>
          </a:p>
          <a:p>
            <a:r>
              <a:rPr lang="en-US" sz="1600" dirty="0"/>
              <a:t>Number of test items (k)			=COUNT(range[item#1…#40])</a:t>
            </a:r>
          </a:p>
          <a:p>
            <a:r>
              <a:rPr lang="en-US" sz="1600" dirty="0"/>
              <a:t>Mean								=AVERAGE(range[total score])</a:t>
            </a:r>
          </a:p>
          <a:p>
            <a:r>
              <a:rPr lang="en-US" sz="1600" dirty="0"/>
              <a:t>Mode								=MODE(range[total score])</a:t>
            </a:r>
          </a:p>
          <a:p>
            <a:r>
              <a:rPr lang="en-US" sz="1600" dirty="0"/>
              <a:t>Median								=MEDIAN(range[total score])</a:t>
            </a:r>
          </a:p>
          <a:p>
            <a:r>
              <a:rPr lang="en-US" sz="1600" dirty="0"/>
              <a:t>Highest score						=MAX(range[total score])</a:t>
            </a:r>
          </a:p>
          <a:p>
            <a:r>
              <a:rPr lang="en-US" sz="1600" dirty="0"/>
              <a:t>Lowest score						=MIN(range[total score])</a:t>
            </a:r>
          </a:p>
          <a:p>
            <a:r>
              <a:rPr lang="en-US" sz="1600" dirty="0"/>
              <a:t>Range								=MAX(range[total score])-MIN(range[total score])</a:t>
            </a:r>
          </a:p>
          <a:p>
            <a:r>
              <a:rPr lang="en-US" sz="1600" dirty="0"/>
              <a:t>Standard Deviation					=STDEV.P(range[total score])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NB: (range)	= the group of cells with data you want to analyze, e.g. (B3:B120)</a:t>
            </a:r>
          </a:p>
        </p:txBody>
      </p:sp>
    </p:spTree>
    <p:extLst>
      <p:ext uri="{BB962C8B-B14F-4D97-AF65-F5344CB8AC3E}">
        <p14:creationId xmlns:p14="http://schemas.microsoft.com/office/powerpoint/2010/main" val="2198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78296"/>
            <a:ext cx="6447501" cy="6088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TEST DATA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42109"/>
            <a:ext cx="7452658" cy="3419919"/>
          </a:xfrm>
        </p:spPr>
        <p:txBody>
          <a:bodyPr>
            <a:normAutofit/>
          </a:bodyPr>
          <a:lstStyle/>
          <a:p>
            <a:pPr marL="342900" indent="-342900">
              <a:buClrTx/>
              <a:buSzPct val="100000"/>
              <a:buFont typeface="+mj-lt"/>
              <a:buAutoNum type="alphaUcPeriod"/>
            </a:pPr>
            <a:r>
              <a:rPr lang="en-US" sz="1800" b="1" dirty="0"/>
              <a:t>TEST ANALYSIS</a:t>
            </a:r>
            <a:r>
              <a:rPr lang="en-US" sz="1600" dirty="0"/>
              <a:t>	</a:t>
            </a:r>
            <a:r>
              <a:rPr lang="en-US" sz="1600" i="1" dirty="0"/>
              <a:t>- Describing/analyzing test results and test population</a:t>
            </a:r>
          </a:p>
          <a:p>
            <a:pPr marL="623888" lvl="1" indent="-260350">
              <a:buClrTx/>
              <a:buFont typeface="+mj-lt"/>
              <a:buAutoNum type="arabicParenR"/>
            </a:pPr>
            <a:r>
              <a:rPr lang="en-US" sz="1600" dirty="0"/>
              <a:t>Measures of Central Tendency	</a:t>
            </a:r>
          </a:p>
          <a:p>
            <a:pPr marL="623888" lvl="1" indent="-260350">
              <a:buClrTx/>
              <a:buFont typeface="+mj-lt"/>
              <a:buAutoNum type="arabicParenR"/>
            </a:pPr>
            <a:r>
              <a:rPr lang="en-US" sz="1600" dirty="0"/>
              <a:t>Measures of Dispersion</a:t>
            </a:r>
          </a:p>
          <a:p>
            <a:pPr marL="623888" lvl="1" indent="-260350">
              <a:buClrTx/>
              <a:buFont typeface="+mj-lt"/>
              <a:buAutoNum type="arabicParenR"/>
            </a:pPr>
            <a:r>
              <a:rPr lang="en-US" sz="1600" dirty="0"/>
              <a:t>Reliability estimates</a:t>
            </a:r>
          </a:p>
          <a:p>
            <a:pPr marL="342900" indent="-342900">
              <a:spcBef>
                <a:spcPts val="3000"/>
              </a:spcBef>
              <a:buClrTx/>
              <a:buSzPct val="100000"/>
              <a:buFont typeface="+mj-lt"/>
              <a:buAutoNum type="alphaUcPeriod"/>
            </a:pPr>
            <a:r>
              <a:rPr lang="en-US" sz="1800" b="1" dirty="0"/>
              <a:t>ITEM ANALYSIS</a:t>
            </a:r>
            <a:r>
              <a:rPr lang="en-US" sz="1600" dirty="0"/>
              <a:t>	</a:t>
            </a:r>
            <a:r>
              <a:rPr lang="en-US" sz="1600" i="1" dirty="0"/>
              <a:t>- Describing/analyzing individual item characteristics</a:t>
            </a:r>
          </a:p>
          <a:p>
            <a:pPr marL="642938" lvl="1" indent="-279400">
              <a:buClr>
                <a:schemeClr val="tx1"/>
              </a:buClr>
              <a:buFont typeface="+mj-lt"/>
              <a:buAutoNum type="arabicParenR"/>
            </a:pPr>
            <a:r>
              <a:rPr lang="en-US" sz="1600" dirty="0"/>
              <a:t>Item Difficulty</a:t>
            </a:r>
          </a:p>
          <a:p>
            <a:pPr marL="642938" lvl="1" indent="-279400">
              <a:buClr>
                <a:schemeClr val="tx1"/>
              </a:buClr>
              <a:buFont typeface="+mj-lt"/>
              <a:buAutoNum type="arabicParenR"/>
            </a:pPr>
            <a:r>
              <a:rPr lang="en-US" sz="1600" dirty="0"/>
              <a:t>Item Discrimination</a:t>
            </a:r>
          </a:p>
          <a:p>
            <a:pPr marL="642938" lvl="1" indent="-279400">
              <a:buClr>
                <a:schemeClr val="tx1"/>
              </a:buClr>
              <a:buFont typeface="+mj-lt"/>
              <a:buAutoNum type="arabicParenR"/>
            </a:pPr>
            <a:r>
              <a:rPr lang="en-US" sz="1600" dirty="0"/>
              <a:t>Distractor Efficiency</a:t>
            </a:r>
            <a:endParaRPr lang="nl-NL" sz="1600" dirty="0"/>
          </a:p>
          <a:p>
            <a:endParaRPr lang="nl-NL" dirty="0"/>
          </a:p>
        </p:txBody>
      </p:sp>
      <p:sp>
        <p:nvSpPr>
          <p:cNvPr id="5" name="Rechteraccolade 4"/>
          <p:cNvSpPr/>
          <p:nvPr/>
        </p:nvSpPr>
        <p:spPr>
          <a:xfrm>
            <a:off x="4156310" y="1387797"/>
            <a:ext cx="156040" cy="67128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381623" y="1561854"/>
            <a:ext cx="26822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/>
              <a:t>Descriptive Statistics</a:t>
            </a:r>
            <a:endParaRPr lang="nl-NL" sz="1500" i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8C8483-14E3-4512-B1D6-CA75A99E2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7" y="2975022"/>
            <a:ext cx="2992582" cy="2106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273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9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animBg="1"/>
      <p:bldP spid="6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71669"/>
            <a:ext cx="7484931" cy="5797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ANALYSIS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Describing/Analyzing test results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29" y="2633020"/>
            <a:ext cx="2606775" cy="13438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21327"/>
            <a:ext cx="6718299" cy="4222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Measures of Central Tendency</a:t>
            </a:r>
          </a:p>
          <a:p>
            <a:r>
              <a:rPr lang="en-US" sz="1600" dirty="0"/>
              <a:t>Gives us an indication of the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typical score </a:t>
            </a:r>
            <a:r>
              <a:rPr lang="en-US" sz="1600" dirty="0"/>
              <a:t>on a test</a:t>
            </a:r>
          </a:p>
          <a:p>
            <a:r>
              <a:rPr lang="en-US" sz="1600" dirty="0"/>
              <a:t>Answers questions such 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In general, how did the test takers do on the test?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Was the test easy or difficult for this group?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How many test takers passed the test?</a:t>
            </a:r>
          </a:p>
          <a:p>
            <a:pPr>
              <a:spcBef>
                <a:spcPts val="1800"/>
              </a:spcBef>
            </a:pPr>
            <a:r>
              <a:rPr lang="en-US" sz="1600" dirty="0"/>
              <a:t>Statistics:</a:t>
            </a:r>
          </a:p>
          <a:p>
            <a:endParaRPr lang="nl-NL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6B7319F-E5D5-4742-84D0-F47FABF8F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351776"/>
              </p:ext>
            </p:extLst>
          </p:nvPr>
        </p:nvGraphicFramePr>
        <p:xfrm>
          <a:off x="819150" y="3577148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778">
                  <a:extLst>
                    <a:ext uri="{9D8B030D-6E8A-4147-A177-3AD203B41FA5}">
                      <a16:colId xmlns:a16="http://schemas.microsoft.com/office/drawing/2014/main" val="4109765179"/>
                    </a:ext>
                  </a:extLst>
                </a:gridCol>
                <a:gridCol w="1237587">
                  <a:extLst>
                    <a:ext uri="{9D8B030D-6E8A-4147-A177-3AD203B41FA5}">
                      <a16:colId xmlns:a16="http://schemas.microsoft.com/office/drawing/2014/main" val="4039898137"/>
                    </a:ext>
                  </a:extLst>
                </a:gridCol>
                <a:gridCol w="4386635">
                  <a:extLst>
                    <a:ext uri="{9D8B030D-6E8A-4147-A177-3AD203B41FA5}">
                      <a16:colId xmlns:a16="http://schemas.microsoft.com/office/drawing/2014/main" val="1128998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4086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4722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995763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BD63F0E2-D6CD-4180-8EE4-C5E2B0B39576}"/>
              </a:ext>
            </a:extLst>
          </p:cNvPr>
          <p:cNvSpPr txBox="1"/>
          <p:nvPr/>
        </p:nvSpPr>
        <p:spPr>
          <a:xfrm>
            <a:off x="1365807" y="3585621"/>
            <a:ext cx="1114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</a:rPr>
              <a:t>Mean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4552EB2-6363-41AD-8137-9A5AFEFB59B7}"/>
              </a:ext>
            </a:extLst>
          </p:cNvPr>
          <p:cNvSpPr txBox="1"/>
          <p:nvPr/>
        </p:nvSpPr>
        <p:spPr>
          <a:xfrm>
            <a:off x="1360213" y="3965192"/>
            <a:ext cx="1114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</a:rPr>
              <a:t>Mode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8382B93-98E8-4F28-BDED-7B293ACDF44B}"/>
              </a:ext>
            </a:extLst>
          </p:cNvPr>
          <p:cNvSpPr txBox="1"/>
          <p:nvPr/>
        </p:nvSpPr>
        <p:spPr>
          <a:xfrm>
            <a:off x="1360212" y="4330041"/>
            <a:ext cx="1114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</a:rPr>
              <a:t>Median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C981F9E-C734-4265-8B7B-0493CFC963AF}"/>
              </a:ext>
            </a:extLst>
          </p:cNvPr>
          <p:cNvSpPr txBox="1"/>
          <p:nvPr/>
        </p:nvSpPr>
        <p:spPr>
          <a:xfrm>
            <a:off x="2549484" y="3588621"/>
            <a:ext cx="302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average score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7169A03-9425-414D-805D-3DFEAF149E56}"/>
              </a:ext>
            </a:extLst>
          </p:cNvPr>
          <p:cNvSpPr txBox="1"/>
          <p:nvPr/>
        </p:nvSpPr>
        <p:spPr>
          <a:xfrm>
            <a:off x="2534155" y="3976914"/>
            <a:ext cx="302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most frequent score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011FC0D-38FE-4CEC-A5BF-890233314F32}"/>
              </a:ext>
            </a:extLst>
          </p:cNvPr>
          <p:cNvSpPr txBox="1"/>
          <p:nvPr/>
        </p:nvSpPr>
        <p:spPr>
          <a:xfrm>
            <a:off x="2534154" y="4333291"/>
            <a:ext cx="4380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middle point in a rank-ordered set of scores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B4A5386-523E-4380-B350-6A8B85061ED6}"/>
              </a:ext>
            </a:extLst>
          </p:cNvPr>
          <p:cNvSpPr txBox="1"/>
          <p:nvPr/>
        </p:nvSpPr>
        <p:spPr>
          <a:xfrm>
            <a:off x="772490" y="3588373"/>
            <a:ext cx="435708" cy="335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FBB7DC2-CF36-448D-BBDD-A1C2A10EB8BF}"/>
              </a:ext>
            </a:extLst>
          </p:cNvPr>
          <p:cNvSpPr txBox="1"/>
          <p:nvPr/>
        </p:nvSpPr>
        <p:spPr>
          <a:xfrm>
            <a:off x="768931" y="3953470"/>
            <a:ext cx="435708" cy="335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4CBAB98-EEC8-4AC3-A7CC-7A54FC48F490}"/>
              </a:ext>
            </a:extLst>
          </p:cNvPr>
          <p:cNvSpPr txBox="1"/>
          <p:nvPr/>
        </p:nvSpPr>
        <p:spPr>
          <a:xfrm>
            <a:off x="768931" y="4326938"/>
            <a:ext cx="435708" cy="335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5370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9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4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9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4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68397"/>
            <a:ext cx="7667811" cy="5797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ANALYSIS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Describing/Analyzing test results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14401"/>
            <a:ext cx="6447501" cy="3628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Measures of Central Tendency</a:t>
            </a:r>
          </a:p>
          <a:p>
            <a:r>
              <a:rPr lang="en-US" sz="1600" dirty="0"/>
              <a:t>When the mean, mode and median are all very similar, we have a “normal distribution” of scores (bell-shaped curve) </a:t>
            </a:r>
          </a:p>
          <a:p>
            <a:endParaRPr lang="en-US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B7D2281-F6DD-448D-A51A-5DBE639B3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498" y="2064131"/>
            <a:ext cx="6108816" cy="270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30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68397"/>
            <a:ext cx="7667811" cy="5797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ANALYSIS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Describing/Analyzing test results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5" y="2106491"/>
            <a:ext cx="5366644" cy="319703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14401"/>
            <a:ext cx="6447501" cy="36288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Measures of Central Tendency</a:t>
            </a:r>
          </a:p>
          <a:p>
            <a:r>
              <a:rPr lang="en-US" sz="1600" dirty="0"/>
              <a:t>When the mean, mode and median are all very similar, we have a “normal distribution” of scores (bell-shaped curve) </a:t>
            </a:r>
          </a:p>
          <a:p>
            <a:r>
              <a:rPr lang="en-US" sz="1600" dirty="0"/>
              <a:t>When they are not similar, the results are ‘skewed’</a:t>
            </a:r>
          </a:p>
          <a:p>
            <a:endParaRPr lang="en-US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03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71670"/>
            <a:ext cx="7517204" cy="5797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ANALYSIS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Describing/Analyzing test results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14400"/>
            <a:ext cx="725902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Measures of Dispersion</a:t>
            </a:r>
          </a:p>
          <a:p>
            <a:r>
              <a:rPr lang="en-US" sz="1600" dirty="0"/>
              <a:t>Gives us an indication of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how similar </a:t>
            </a:r>
            <a:r>
              <a:rPr lang="en-US" sz="1600" dirty="0">
                <a:solidFill>
                  <a:schemeClr val="tx1"/>
                </a:solidFill>
              </a:rPr>
              <a:t>or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 spread out </a:t>
            </a:r>
            <a:r>
              <a:rPr lang="en-US" sz="1600" dirty="0"/>
              <a:t>the scores are</a:t>
            </a:r>
          </a:p>
          <a:p>
            <a:r>
              <a:rPr lang="en-US" sz="1600" dirty="0"/>
              <a:t>Answers questions such as: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How much difference is there between the highest and lowest score?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How similar were the test takers’ results?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Are there any extreme scores (‘outliers’)?</a:t>
            </a:r>
          </a:p>
          <a:p>
            <a:pPr>
              <a:spcBef>
                <a:spcPts val="2400"/>
              </a:spcBef>
            </a:pPr>
            <a:r>
              <a:rPr lang="en-US" sz="1600" dirty="0"/>
              <a:t>Statistics:</a:t>
            </a:r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35010AB-8676-45BD-8AF0-6CC1EACA0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364476"/>
              </p:ext>
            </p:extLst>
          </p:nvPr>
        </p:nvGraphicFramePr>
        <p:xfrm>
          <a:off x="761869" y="3544394"/>
          <a:ext cx="7259021" cy="818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765">
                  <a:extLst>
                    <a:ext uri="{9D8B030D-6E8A-4147-A177-3AD203B41FA5}">
                      <a16:colId xmlns:a16="http://schemas.microsoft.com/office/drawing/2014/main" val="4109765179"/>
                    </a:ext>
                  </a:extLst>
                </a:gridCol>
                <a:gridCol w="2124870">
                  <a:extLst>
                    <a:ext uri="{9D8B030D-6E8A-4147-A177-3AD203B41FA5}">
                      <a16:colId xmlns:a16="http://schemas.microsoft.com/office/drawing/2014/main" val="4039898137"/>
                    </a:ext>
                  </a:extLst>
                </a:gridCol>
                <a:gridCol w="4733386">
                  <a:extLst>
                    <a:ext uri="{9D8B030D-6E8A-4147-A177-3AD203B41FA5}">
                      <a16:colId xmlns:a16="http://schemas.microsoft.com/office/drawing/2014/main" val="1128998563"/>
                    </a:ext>
                  </a:extLst>
                </a:gridCol>
              </a:tblGrid>
              <a:tr h="4541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4086839"/>
                  </a:ext>
                </a:extLst>
              </a:tr>
              <a:tr h="3639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4722539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CB948064-633C-4436-B12D-4F6B8DD335E6}"/>
              </a:ext>
            </a:extLst>
          </p:cNvPr>
          <p:cNvSpPr txBox="1"/>
          <p:nvPr/>
        </p:nvSpPr>
        <p:spPr>
          <a:xfrm>
            <a:off x="1235463" y="3585621"/>
            <a:ext cx="1114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</a:rPr>
              <a:t>Range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BCAD3B6-B9B2-4E6F-821C-45DE5F425869}"/>
              </a:ext>
            </a:extLst>
          </p:cNvPr>
          <p:cNvSpPr txBox="1"/>
          <p:nvPr/>
        </p:nvSpPr>
        <p:spPr>
          <a:xfrm>
            <a:off x="1204639" y="4046749"/>
            <a:ext cx="2114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</a:rPr>
              <a:t>Standard Deviation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7DDE8AF-F92D-4C1F-93EF-243C54243AA2}"/>
              </a:ext>
            </a:extLst>
          </p:cNvPr>
          <p:cNvSpPr txBox="1"/>
          <p:nvPr/>
        </p:nvSpPr>
        <p:spPr>
          <a:xfrm>
            <a:off x="3255177" y="3623591"/>
            <a:ext cx="4813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difference between highest and lowest score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4AC1492-BDCC-4D78-95EB-CA5F5C76358E}"/>
              </a:ext>
            </a:extLst>
          </p:cNvPr>
          <p:cNvSpPr txBox="1"/>
          <p:nvPr/>
        </p:nvSpPr>
        <p:spPr>
          <a:xfrm>
            <a:off x="3255177" y="4028278"/>
            <a:ext cx="5019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average distance of the scores from the mean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9B5262F-5AF1-4477-A862-692097CC375D}"/>
              </a:ext>
            </a:extLst>
          </p:cNvPr>
          <p:cNvSpPr txBox="1"/>
          <p:nvPr/>
        </p:nvSpPr>
        <p:spPr>
          <a:xfrm>
            <a:off x="752044" y="3588373"/>
            <a:ext cx="435708" cy="335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1)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38A7706-92C5-41E3-9F13-1D9C0C45026D}"/>
              </a:ext>
            </a:extLst>
          </p:cNvPr>
          <p:cNvSpPr txBox="1"/>
          <p:nvPr/>
        </p:nvSpPr>
        <p:spPr>
          <a:xfrm>
            <a:off x="752044" y="4033190"/>
            <a:ext cx="435708" cy="335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42311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6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271669"/>
            <a:ext cx="7840869" cy="5797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ANALYSIS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Describing/Analyzing test results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1" y="921327"/>
            <a:ext cx="6718299" cy="407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Standard Deviation (SD, </a:t>
            </a:r>
            <a:r>
              <a:rPr lang="en-US" sz="2000" b="1" dirty="0" err="1"/>
              <a:t>s.d.</a:t>
            </a:r>
            <a:r>
              <a:rPr lang="en-US" sz="2000" b="1" dirty="0"/>
              <a:t> or </a:t>
            </a:r>
            <a:r>
              <a:rPr lang="en-US" sz="2000" b="1" dirty="0">
                <a:sym typeface="Symbol" panose="05050102010706020507" pitchFamily="18" charset="2"/>
              </a:rPr>
              <a:t></a:t>
            </a:r>
            <a:r>
              <a:rPr lang="en-US" sz="2000" b="1" dirty="0"/>
              <a:t>)</a:t>
            </a:r>
          </a:p>
          <a:p>
            <a:r>
              <a:rPr lang="en-US" sz="1600" dirty="0"/>
              <a:t>Low SD: scores are mostly close to the mean</a:t>
            </a:r>
          </a:p>
          <a:p>
            <a:r>
              <a:rPr lang="en-US" sz="1600" dirty="0"/>
              <a:t>High SD: scores are more widely dispersed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r>
              <a:rPr lang="en-US" sz="1400" i="1" dirty="0"/>
              <a:t>Example</a:t>
            </a:r>
          </a:p>
          <a:p>
            <a:pPr marL="268288" indent="-268288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nl-NL" sz="1400" dirty="0"/>
              <a:t>	scores of test 1:  48, 49, 50, 51, 52</a:t>
            </a:r>
          </a:p>
          <a:p>
            <a:pPr marL="268288" indent="-268288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400" dirty="0"/>
              <a:t>	scores of test 2:  10, 20, 40, 80, 100</a:t>
            </a:r>
          </a:p>
          <a:p>
            <a:pPr marL="268288" indent="-268288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nl-NL" sz="1400" dirty="0"/>
          </a:p>
          <a:p>
            <a:pPr marL="268288" indent="-268288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400" dirty="0"/>
              <a:t>	MEAN of both tests (250:5) =  </a:t>
            </a:r>
            <a:r>
              <a:rPr lang="en-US" altLang="nl-NL" sz="1400" dirty="0">
                <a:solidFill>
                  <a:srgbClr val="CC0000"/>
                </a:solidFill>
              </a:rPr>
              <a:t>50</a:t>
            </a:r>
          </a:p>
          <a:p>
            <a:pPr marL="268288" indent="-268288">
              <a:spcBef>
                <a:spcPct val="0"/>
              </a:spcBef>
              <a:buClrTx/>
              <a:buSzTx/>
              <a:buFontTx/>
              <a:buNone/>
            </a:pPr>
            <a:endParaRPr lang="en-US" altLang="nl-NL" sz="1400" dirty="0"/>
          </a:p>
          <a:p>
            <a:pPr marL="268288" indent="-268288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400" dirty="0"/>
              <a:t>	RANGE  		test 1 (52 minus 48)	= </a:t>
            </a:r>
            <a:r>
              <a:rPr lang="en-US" altLang="nl-NL" sz="1400" dirty="0">
                <a:solidFill>
                  <a:srgbClr val="CC0000"/>
                </a:solidFill>
              </a:rPr>
              <a:t>4</a:t>
            </a:r>
            <a:endParaRPr lang="en-US" altLang="nl-NL" sz="1400" dirty="0"/>
          </a:p>
          <a:p>
            <a:pPr marL="268288" indent="-268288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400" dirty="0"/>
              <a:t>					test 2 (100 minus 10)	= </a:t>
            </a:r>
            <a:r>
              <a:rPr lang="en-US" altLang="nl-NL" sz="1400" dirty="0">
                <a:solidFill>
                  <a:srgbClr val="CC0000"/>
                </a:solidFill>
              </a:rPr>
              <a:t>90</a:t>
            </a:r>
            <a:endParaRPr lang="en-US" altLang="nl-NL" sz="1400" dirty="0"/>
          </a:p>
          <a:p>
            <a:pPr marL="268288" indent="-268288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nl-NL" sz="1400" dirty="0"/>
          </a:p>
          <a:p>
            <a:pPr marL="268288" indent="-268288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400" dirty="0"/>
              <a:t>	STANDARD DEVIATION</a:t>
            </a:r>
          </a:p>
          <a:p>
            <a:pPr marL="268288" indent="-268288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400" dirty="0"/>
              <a:t>					test 1 = </a:t>
            </a:r>
            <a:r>
              <a:rPr lang="en-US" altLang="nl-NL" sz="1400" dirty="0">
                <a:solidFill>
                  <a:srgbClr val="CC0000"/>
                </a:solidFill>
              </a:rPr>
              <a:t>1.58</a:t>
            </a:r>
            <a:endParaRPr lang="en-US" altLang="nl-NL" sz="1400" dirty="0"/>
          </a:p>
          <a:p>
            <a:pPr marL="268288" indent="-268288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NL" sz="1400" dirty="0"/>
              <a:t>					test 2 = </a:t>
            </a:r>
            <a:r>
              <a:rPr lang="en-US" altLang="nl-NL" sz="1400" dirty="0">
                <a:solidFill>
                  <a:srgbClr val="CC0000"/>
                </a:solidFill>
              </a:rPr>
              <a:t>38.73</a:t>
            </a:r>
            <a:endParaRPr lang="en-US" altLang="nl-NL" sz="1200" dirty="0">
              <a:latin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37F6BAB-C73B-4995-B4F9-A4D2C3C19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973" y="2031439"/>
            <a:ext cx="3837398" cy="2840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4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271669"/>
            <a:ext cx="6447501" cy="5797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 Chart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Normal distribution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516521"/>
              </p:ext>
            </p:extLst>
          </p:nvPr>
        </p:nvGraphicFramePr>
        <p:xfrm>
          <a:off x="508000" y="1036638"/>
          <a:ext cx="627062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hart" r:id="rId3" imgW="5724566" imgH="3686175" progId="Excel.Chart.8">
                  <p:embed/>
                </p:oleObj>
              </mc:Choice>
              <mc:Fallback>
                <p:oleObj name="Chart" r:id="rId3" imgW="5724566" imgH="3686175" progId="Excel.Chart.8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1036638"/>
                        <a:ext cx="627062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588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2530</TotalTime>
  <Words>1389</Words>
  <Application>Microsoft Office PowerPoint</Application>
  <PresentationFormat>Diavoorstelling (16:9)</PresentationFormat>
  <Paragraphs>337</Paragraphs>
  <Slides>23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35" baseType="lpstr">
      <vt:lpstr>Arial</vt:lpstr>
      <vt:lpstr>Bookman Old Style</vt:lpstr>
      <vt:lpstr>Calibri</vt:lpstr>
      <vt:lpstr>Footlight MT Light</vt:lpstr>
      <vt:lpstr>Symbol</vt:lpstr>
      <vt:lpstr>Times New Roman</vt:lpstr>
      <vt:lpstr>Trebuchet MS</vt:lpstr>
      <vt:lpstr>Wingdings</vt:lpstr>
      <vt:lpstr>Wingdings 3</vt:lpstr>
      <vt:lpstr>Facet</vt:lpstr>
      <vt:lpstr>Chart</vt:lpstr>
      <vt:lpstr>Grafiek</vt:lpstr>
      <vt:lpstr>PowerPoint-presentatie</vt:lpstr>
      <vt:lpstr>WORKSHOP OBJECTIVES</vt:lpstr>
      <vt:lpstr>ANALYSIS OF TEST DATA      </vt:lpstr>
      <vt:lpstr>TEST ANALYSIS: Describing/Analyzing test results      </vt:lpstr>
      <vt:lpstr>TEST ANALYSIS: Describing/Analyzing test results      </vt:lpstr>
      <vt:lpstr>TEST ANALYSIS: Describing/Analyzing test results      </vt:lpstr>
      <vt:lpstr>TEST ANALYSIS: Describing/Analyzing test results      </vt:lpstr>
      <vt:lpstr>TEST ANALYSIS: Describing/Analyzing test results      </vt:lpstr>
      <vt:lpstr>Bar Chart – Normal distribution      </vt:lpstr>
      <vt:lpstr>Bar Chart – Negatively skewed distribution      </vt:lpstr>
      <vt:lpstr>Bar Chart – Positively skewed distribution      </vt:lpstr>
      <vt:lpstr>ITEM ANALYSIS: Analyzing item characteristics</vt:lpstr>
      <vt:lpstr>FACILITY VALUE (FV)      </vt:lpstr>
      <vt:lpstr>ITEM DISCRIMINATION (DI)</vt:lpstr>
      <vt:lpstr>RELATIONSHIP BETWEEN FV AND DI      </vt:lpstr>
      <vt:lpstr>DISTRACTOR ANALYSIS</vt:lpstr>
      <vt:lpstr>OPTIMAL VALUES</vt:lpstr>
      <vt:lpstr>PowerPoint-presentatie</vt:lpstr>
      <vt:lpstr>SMALL-GROUP WORK      </vt:lpstr>
      <vt:lpstr>SMALL-GROUP WORK      </vt:lpstr>
      <vt:lpstr>SMALL-GROUP WORK - Instructions      </vt:lpstr>
      <vt:lpstr>Remember…      </vt:lpstr>
      <vt:lpstr>Using MS Excel to calculate descriptive statistics  </vt:lpstr>
    </vt:vector>
  </TitlesOfParts>
  <Company>Ministerie van Defensie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statistics to improve your test</dc:title>
  <dc:creator>GFX Seinhorst</dc:creator>
  <cp:lastModifiedBy>Gerard Seinhorst</cp:lastModifiedBy>
  <cp:revision>133</cp:revision>
  <dcterms:created xsi:type="dcterms:W3CDTF">2018-08-14T08:15:43Z</dcterms:created>
  <dcterms:modified xsi:type="dcterms:W3CDTF">2018-09-05T10:49:04Z</dcterms:modified>
</cp:coreProperties>
</file>