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inimized">
    <p:restoredLeft sz="16013" autoAdjust="0"/>
    <p:restoredTop sz="28014" autoAdjust="0"/>
  </p:normalViewPr>
  <p:slideViewPr>
    <p:cSldViewPr snapToGrid="0">
      <p:cViewPr varScale="1">
        <p:scale>
          <a:sx n="22" d="100"/>
          <a:sy n="22" d="100"/>
        </p:scale>
        <p:origin x="2322" y="2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950AD12-EAAE-4FA7-9C58-2751C9C748B5}" type="datetimeFigureOut">
              <a:rPr lang="en-US" smtClean="0"/>
              <a:t>9/5/2017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98EF38D-33CE-45CC-A299-FE6A06966224}" type="slidenum">
              <a:rPr lang="en-US" smtClean="0"/>
              <a:t>‹#›</a:t>
            </a:fld>
            <a:endParaRPr lang="en-US"/>
          </a:p>
        </p:txBody>
      </p:sp>
    </p:spTree>
    <p:extLst>
      <p:ext uri="{BB962C8B-B14F-4D97-AF65-F5344CB8AC3E}">
        <p14:creationId xmlns:p14="http://schemas.microsoft.com/office/powerpoint/2010/main" val="230349651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13ACB43-B258-4913-AE06-1E8D95C70AF0}" type="slidenum">
              <a:rPr lang="en-US" smtClean="0"/>
              <a:t>1</a:t>
            </a:fld>
            <a:endParaRPr lang="en-US"/>
          </a:p>
        </p:txBody>
      </p:sp>
    </p:spTree>
    <p:extLst>
      <p:ext uri="{BB962C8B-B14F-4D97-AF65-F5344CB8AC3E}">
        <p14:creationId xmlns:p14="http://schemas.microsoft.com/office/powerpoint/2010/main" val="21217528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As a general rule, every professional activity begins with a probationary period during which the employment contract may be terminated with short notice by both parties.</a:t>
            </a:r>
          </a:p>
          <a:p>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At the end of the trial period, an interview between the new employee and his/her immediate superior takes place. It allows discussing the progress of the employee's integration process and is structured along </a:t>
            </a:r>
            <a:r>
              <a:rPr lang="lv-LV" dirty="0" smtClean="0"/>
              <a:t>3</a:t>
            </a:r>
            <a:r>
              <a:rPr lang="en-US" dirty="0" smtClean="0"/>
              <a:t> main axes:</a:t>
            </a:r>
          </a:p>
          <a:p>
            <a:endParaRPr lang="en-US" dirty="0" smtClean="0"/>
          </a:p>
          <a:p>
            <a:r>
              <a:rPr lang="en-US" dirty="0" smtClean="0"/>
              <a:t>1.</a:t>
            </a:r>
            <a:r>
              <a:rPr lang="lv-LV" dirty="0" smtClean="0"/>
              <a:t> </a:t>
            </a:r>
            <a:r>
              <a:rPr lang="en-US" noProof="0" dirty="0" smtClean="0"/>
              <a:t>Performance on the first project.</a:t>
            </a:r>
          </a:p>
          <a:p>
            <a:endParaRPr lang="lv-LV" dirty="0" smtClean="0"/>
          </a:p>
          <a:p>
            <a:r>
              <a:rPr lang="en-US" dirty="0" smtClean="0"/>
              <a:t>2. The discussion of the new employee’s integration:</a:t>
            </a:r>
            <a:br>
              <a:rPr lang="en-US" dirty="0" smtClean="0"/>
            </a:br>
            <a:r>
              <a:rPr lang="en-US" noProof="0" dirty="0" smtClean="0"/>
              <a:t>adaptation to the social environment</a:t>
            </a:r>
            <a:br>
              <a:rPr lang="en-US" noProof="0" dirty="0" smtClean="0"/>
            </a:br>
            <a:r>
              <a:rPr lang="en-US" noProof="0" dirty="0" smtClean="0"/>
              <a:t>relations with the rest of the team</a:t>
            </a:r>
          </a:p>
          <a:p>
            <a:pPr marL="0" marR="0" indent="0" algn="l" defTabSz="914400" rtl="0" eaLnBrk="1" fontAlgn="auto" latinLnBrk="0" hangingPunct="1">
              <a:lnSpc>
                <a:spcPct val="100000"/>
              </a:lnSpc>
              <a:spcBef>
                <a:spcPts val="0"/>
              </a:spcBef>
              <a:spcAft>
                <a:spcPts val="0"/>
              </a:spcAft>
              <a:buClrTx/>
              <a:buSzTx/>
              <a:buFontTx/>
              <a:buNone/>
              <a:tabLst/>
              <a:defRPr/>
            </a:pPr>
            <a:r>
              <a:rPr lang="en-US" noProof="0" dirty="0" smtClean="0"/>
              <a:t>participation in staff meetings/ item moderation/ social events</a:t>
            </a:r>
          </a:p>
          <a:p>
            <a:endParaRPr lang="lv-LV"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3. Settling any misunderstanding, if expectations were met, setting up goals for the new evaluation period, etc.</a:t>
            </a:r>
          </a:p>
          <a:p>
            <a:pPr marL="0" marR="0" indent="0" algn="l" defTabSz="914400" rtl="0" eaLnBrk="1" fontAlgn="auto" latinLnBrk="0" hangingPunct="1">
              <a:lnSpc>
                <a:spcPct val="100000"/>
              </a:lnSpc>
              <a:spcBef>
                <a:spcPts val="0"/>
              </a:spcBef>
              <a:spcAft>
                <a:spcPts val="0"/>
              </a:spcAft>
              <a:buClrTx/>
              <a:buSzTx/>
              <a:buFontTx/>
              <a:buNone/>
              <a:tabLst/>
              <a:defRPr/>
            </a:pPr>
            <a:endParaRPr lang="lv-LV" noProof="0" dirty="0" smtClean="0"/>
          </a:p>
          <a:p>
            <a:endParaRPr lang="en-US" dirty="0" smtClean="0"/>
          </a:p>
        </p:txBody>
      </p:sp>
      <p:sp>
        <p:nvSpPr>
          <p:cNvPr id="4" name="Slide Number Placeholder 3"/>
          <p:cNvSpPr>
            <a:spLocks noGrp="1"/>
          </p:cNvSpPr>
          <p:nvPr>
            <p:ph type="sldNum" sz="quarter" idx="10"/>
          </p:nvPr>
        </p:nvSpPr>
        <p:spPr/>
        <p:txBody>
          <a:bodyPr/>
          <a:lstStyle/>
          <a:p>
            <a:fld id="{313ACB43-B258-4913-AE06-1E8D95C70AF0}" type="slidenum">
              <a:rPr lang="en-US" smtClean="0"/>
              <a:t>10</a:t>
            </a:fld>
            <a:endParaRPr lang="en-US"/>
          </a:p>
        </p:txBody>
      </p:sp>
    </p:spTree>
    <p:extLst>
      <p:ext uri="{BB962C8B-B14F-4D97-AF65-F5344CB8AC3E}">
        <p14:creationId xmlns:p14="http://schemas.microsoft.com/office/powerpoint/2010/main" val="46813602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13ACB43-B258-4913-AE06-1E8D95C70AF0}" type="slidenum">
              <a:rPr lang="en-US" smtClean="0"/>
              <a:t>11</a:t>
            </a:fld>
            <a:endParaRPr lang="en-US"/>
          </a:p>
        </p:txBody>
      </p:sp>
    </p:spTree>
    <p:extLst>
      <p:ext uri="{BB962C8B-B14F-4D97-AF65-F5344CB8AC3E}">
        <p14:creationId xmlns:p14="http://schemas.microsoft.com/office/powerpoint/2010/main" val="370233745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13ACB43-B258-4913-AE06-1E8D95C70AF0}" type="slidenum">
              <a:rPr lang="en-US" smtClean="0"/>
              <a:t>12</a:t>
            </a:fld>
            <a:endParaRPr lang="en-US"/>
          </a:p>
        </p:txBody>
      </p:sp>
    </p:spTree>
    <p:extLst>
      <p:ext uri="{BB962C8B-B14F-4D97-AF65-F5344CB8AC3E}">
        <p14:creationId xmlns:p14="http://schemas.microsoft.com/office/powerpoint/2010/main" val="12532734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noProof="0" dirty="0" smtClean="0"/>
              <a:t>The presentation will describe the current policies in the Latvian Armed Forces Language School as well as examine the challenges of recruiting qualified and motivated testers, and integrating them into the team.</a:t>
            </a:r>
          </a:p>
          <a:p>
            <a:endParaRPr lang="en-US" noProof="0" dirty="0" smtClean="0"/>
          </a:p>
          <a:p>
            <a:r>
              <a:rPr lang="en-US" noProof="0" dirty="0" smtClean="0"/>
              <a:t>Maybe or may not be relevant,</a:t>
            </a:r>
            <a:r>
              <a:rPr lang="en-US" baseline="0" noProof="0" dirty="0" smtClean="0"/>
              <a:t> at least </a:t>
            </a:r>
            <a:r>
              <a:rPr lang="lv-LV" baseline="0" noProof="0" dirty="0" smtClean="0"/>
              <a:t>entertaining</a:t>
            </a:r>
            <a:r>
              <a:rPr lang="en-US" noProof="0" dirty="0" smtClean="0"/>
              <a:t>. Trial and error.</a:t>
            </a:r>
          </a:p>
          <a:p>
            <a:endParaRPr lang="en-US" dirty="0"/>
          </a:p>
        </p:txBody>
      </p:sp>
      <p:sp>
        <p:nvSpPr>
          <p:cNvPr id="4" name="Slide Number Placeholder 3"/>
          <p:cNvSpPr>
            <a:spLocks noGrp="1"/>
          </p:cNvSpPr>
          <p:nvPr>
            <p:ph type="sldNum" sz="quarter" idx="10"/>
          </p:nvPr>
        </p:nvSpPr>
        <p:spPr/>
        <p:txBody>
          <a:bodyPr/>
          <a:lstStyle/>
          <a:p>
            <a:fld id="{313ACB43-B258-4913-AE06-1E8D95C70AF0}" type="slidenum">
              <a:rPr lang="en-US" smtClean="0"/>
              <a:t>2</a:t>
            </a:fld>
            <a:endParaRPr lang="en-US"/>
          </a:p>
        </p:txBody>
      </p:sp>
    </p:spTree>
    <p:extLst>
      <p:ext uri="{BB962C8B-B14F-4D97-AF65-F5344CB8AC3E}">
        <p14:creationId xmlns:p14="http://schemas.microsoft.com/office/powerpoint/2010/main" val="170295740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13ACB43-B258-4913-AE06-1E8D95C70AF0}" type="slidenum">
              <a:rPr lang="en-US" smtClean="0"/>
              <a:t>3</a:t>
            </a:fld>
            <a:endParaRPr lang="en-US"/>
          </a:p>
        </p:txBody>
      </p:sp>
    </p:spTree>
    <p:extLst>
      <p:ext uri="{BB962C8B-B14F-4D97-AF65-F5344CB8AC3E}">
        <p14:creationId xmlns:p14="http://schemas.microsoft.com/office/powerpoint/2010/main" val="169776668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noProof="0" dirty="0"/>
          </a:p>
        </p:txBody>
      </p:sp>
      <p:sp>
        <p:nvSpPr>
          <p:cNvPr id="4" name="Slide Number Placeholder 3"/>
          <p:cNvSpPr>
            <a:spLocks noGrp="1"/>
          </p:cNvSpPr>
          <p:nvPr>
            <p:ph type="sldNum" sz="quarter" idx="10"/>
          </p:nvPr>
        </p:nvSpPr>
        <p:spPr/>
        <p:txBody>
          <a:bodyPr/>
          <a:lstStyle/>
          <a:p>
            <a:fld id="{313ACB43-B258-4913-AE06-1E8D95C70AF0}" type="slidenum">
              <a:rPr lang="en-US" smtClean="0"/>
              <a:t>4</a:t>
            </a:fld>
            <a:endParaRPr lang="en-US"/>
          </a:p>
        </p:txBody>
      </p:sp>
    </p:spTree>
    <p:extLst>
      <p:ext uri="{BB962C8B-B14F-4D97-AF65-F5344CB8AC3E}">
        <p14:creationId xmlns:p14="http://schemas.microsoft.com/office/powerpoint/2010/main" val="416522449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noProof="0" dirty="0" smtClean="0">
                <a:sym typeface="Wingdings" panose="05000000000000000000" pitchFamily="2" charset="2"/>
              </a:rPr>
              <a:t>Why </a:t>
            </a:r>
            <a:r>
              <a:rPr lang="en-US" baseline="0" noProof="0" dirty="0" smtClean="0">
                <a:sym typeface="Wingdings" panose="05000000000000000000" pitchFamily="2" charset="2"/>
              </a:rPr>
              <a:t>headache? Because it has become increasingly difficult to recruit new qualified testers.</a:t>
            </a:r>
          </a:p>
        </p:txBody>
      </p:sp>
      <p:sp>
        <p:nvSpPr>
          <p:cNvPr id="4" name="Slide Number Placeholder 3"/>
          <p:cNvSpPr>
            <a:spLocks noGrp="1"/>
          </p:cNvSpPr>
          <p:nvPr>
            <p:ph type="sldNum" sz="quarter" idx="10"/>
          </p:nvPr>
        </p:nvSpPr>
        <p:spPr/>
        <p:txBody>
          <a:bodyPr/>
          <a:lstStyle/>
          <a:p>
            <a:fld id="{313ACB43-B258-4913-AE06-1E8D95C70AF0}" type="slidenum">
              <a:rPr lang="en-US" smtClean="0"/>
              <a:t>5</a:t>
            </a:fld>
            <a:endParaRPr lang="en-US"/>
          </a:p>
        </p:txBody>
      </p:sp>
    </p:spTree>
    <p:extLst>
      <p:ext uri="{BB962C8B-B14F-4D97-AF65-F5344CB8AC3E}">
        <p14:creationId xmlns:p14="http://schemas.microsoft.com/office/powerpoint/2010/main" val="271185274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noProof="0" dirty="0" smtClean="0"/>
              <a:t>No help from personnel department.</a:t>
            </a:r>
          </a:p>
          <a:p>
            <a:endParaRPr lang="en-US" baseline="0" noProof="0" dirty="0" smtClean="0"/>
          </a:p>
          <a:p>
            <a:r>
              <a:rPr lang="en-US" noProof="0" dirty="0" smtClean="0"/>
              <a:t>Previous experience</a:t>
            </a:r>
            <a:r>
              <a:rPr lang="en-US" baseline="0" noProof="0" dirty="0" smtClean="0"/>
              <a:t> – internal recruitment within the Language school. It is quicker and has a lower cost to hire someone internally.</a:t>
            </a:r>
          </a:p>
          <a:p>
            <a:r>
              <a:rPr lang="en-US" baseline="0" noProof="0" dirty="0" smtClean="0"/>
              <a:t>Teaching section – got frustrated.</a:t>
            </a:r>
          </a:p>
          <a:p>
            <a:pPr marL="0" marR="0" indent="0" algn="l" defTabSz="914400" rtl="0" eaLnBrk="1" fontAlgn="auto" latinLnBrk="0" hangingPunct="1">
              <a:lnSpc>
                <a:spcPct val="100000"/>
              </a:lnSpc>
              <a:spcBef>
                <a:spcPts val="0"/>
              </a:spcBef>
              <a:spcAft>
                <a:spcPts val="0"/>
              </a:spcAft>
              <a:buClrTx/>
              <a:buSzTx/>
              <a:buFontTx/>
              <a:buNone/>
              <a:tabLst/>
              <a:defRPr/>
            </a:pPr>
            <a:endParaRPr lang="lv-LV" noProof="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noProof="0" dirty="0" smtClean="0"/>
              <a:t>Recruitment is considered to be a thankless job. </a:t>
            </a:r>
          </a:p>
          <a:p>
            <a:endParaRPr lang="en-US" dirty="0"/>
          </a:p>
        </p:txBody>
      </p:sp>
      <p:sp>
        <p:nvSpPr>
          <p:cNvPr id="4" name="Slide Number Placeholder 3"/>
          <p:cNvSpPr>
            <a:spLocks noGrp="1"/>
          </p:cNvSpPr>
          <p:nvPr>
            <p:ph type="sldNum" sz="quarter" idx="10"/>
          </p:nvPr>
        </p:nvSpPr>
        <p:spPr/>
        <p:txBody>
          <a:bodyPr/>
          <a:lstStyle/>
          <a:p>
            <a:fld id="{313ACB43-B258-4913-AE06-1E8D95C70AF0}" type="slidenum">
              <a:rPr lang="en-US" smtClean="0"/>
              <a:t>6</a:t>
            </a:fld>
            <a:endParaRPr lang="en-US"/>
          </a:p>
        </p:txBody>
      </p:sp>
    </p:spTree>
    <p:extLst>
      <p:ext uri="{BB962C8B-B14F-4D97-AF65-F5344CB8AC3E}">
        <p14:creationId xmlns:p14="http://schemas.microsoft.com/office/powerpoint/2010/main" val="347459242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noProof="0" dirty="0" smtClean="0"/>
              <a:t>To have</a:t>
            </a:r>
            <a:r>
              <a:rPr lang="en-US" baseline="0" noProof="0" dirty="0" smtClean="0"/>
              <a:t> a bigger pool of candidates, it is best to have lower standards or have a certain degree of flexibility.</a:t>
            </a:r>
            <a:endParaRPr lang="lv-LV" baseline="0" noProof="0" dirty="0" smtClean="0"/>
          </a:p>
          <a:p>
            <a:r>
              <a:rPr lang="en-US" baseline="0" noProof="0" dirty="0" smtClean="0"/>
              <a:t>what </a:t>
            </a:r>
            <a:r>
              <a:rPr lang="en-US" baseline="0" noProof="0" dirty="0" smtClean="0"/>
              <a:t>we’ve learnt is that not all university graduates are equally well qualified.</a:t>
            </a:r>
            <a:endParaRPr lang="lv-LV" baseline="0" noProof="0" dirty="0" smtClean="0"/>
          </a:p>
          <a:p>
            <a:r>
              <a:rPr lang="en-US" baseline="0" noProof="0" dirty="0" smtClean="0"/>
              <a:t>Even different study programs and departments within the same university produce graduates of differing language abilities.</a:t>
            </a:r>
          </a:p>
          <a:p>
            <a:endParaRPr lang="en-US" dirty="0"/>
          </a:p>
        </p:txBody>
      </p:sp>
      <p:sp>
        <p:nvSpPr>
          <p:cNvPr id="4" name="Slide Number Placeholder 3"/>
          <p:cNvSpPr>
            <a:spLocks noGrp="1"/>
          </p:cNvSpPr>
          <p:nvPr>
            <p:ph type="sldNum" sz="quarter" idx="10"/>
          </p:nvPr>
        </p:nvSpPr>
        <p:spPr/>
        <p:txBody>
          <a:bodyPr/>
          <a:lstStyle/>
          <a:p>
            <a:fld id="{313ACB43-B258-4913-AE06-1E8D95C70AF0}" type="slidenum">
              <a:rPr lang="en-US" smtClean="0"/>
              <a:t>7</a:t>
            </a:fld>
            <a:endParaRPr lang="en-US"/>
          </a:p>
        </p:txBody>
      </p:sp>
    </p:spTree>
    <p:extLst>
      <p:ext uri="{BB962C8B-B14F-4D97-AF65-F5344CB8AC3E}">
        <p14:creationId xmlns:p14="http://schemas.microsoft.com/office/powerpoint/2010/main" val="151532872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noProof="0" dirty="0" smtClean="0"/>
              <a:t>Work survival skills:</a:t>
            </a:r>
          </a:p>
          <a:p>
            <a:pPr marL="171450" indent="-171450">
              <a:buFont typeface="Arial" panose="020B0604020202020204" pitchFamily="34" charset="0"/>
              <a:buChar char="•"/>
            </a:pPr>
            <a:r>
              <a:rPr lang="en-US" noProof="0" dirty="0" smtClean="0"/>
              <a:t>Person has</a:t>
            </a:r>
            <a:r>
              <a:rPr lang="en-US" baseline="0" noProof="0" dirty="0" smtClean="0"/>
              <a:t> prepared the materials, arrives in time, manages his/her time</a:t>
            </a:r>
            <a:endParaRPr lang="en-US" noProof="0" dirty="0" smtClean="0"/>
          </a:p>
          <a:p>
            <a:endParaRPr lang="lv-LV" noProof="0" dirty="0" smtClean="0"/>
          </a:p>
          <a:p>
            <a:r>
              <a:rPr lang="en-US" noProof="0" dirty="0" smtClean="0"/>
              <a:t>Human relations skills:</a:t>
            </a:r>
          </a:p>
          <a:p>
            <a:r>
              <a:rPr lang="en-US" noProof="0" dirty="0" smtClean="0"/>
              <a:t>•</a:t>
            </a:r>
            <a:r>
              <a:rPr lang="en-US" baseline="0" noProof="0" dirty="0" smtClean="0"/>
              <a:t> </a:t>
            </a:r>
            <a:r>
              <a:rPr lang="en-US" noProof="0" dirty="0" smtClean="0"/>
              <a:t>Sensitivity to others</a:t>
            </a:r>
          </a:p>
          <a:p>
            <a:r>
              <a:rPr lang="en-US" noProof="0" dirty="0" smtClean="0"/>
              <a:t>•</a:t>
            </a:r>
            <a:r>
              <a:rPr lang="en-US" baseline="0" noProof="0" dirty="0" smtClean="0"/>
              <a:t> </a:t>
            </a:r>
            <a:r>
              <a:rPr lang="en-US" noProof="0" dirty="0" smtClean="0"/>
              <a:t>Communicating warmth</a:t>
            </a:r>
          </a:p>
          <a:p>
            <a:r>
              <a:rPr lang="en-US" noProof="0" dirty="0" smtClean="0"/>
              <a:t>•</a:t>
            </a:r>
            <a:r>
              <a:rPr lang="en-US" baseline="0" noProof="0" dirty="0" smtClean="0"/>
              <a:t> </a:t>
            </a:r>
            <a:r>
              <a:rPr lang="en-US" noProof="0" dirty="0" smtClean="0"/>
              <a:t>Establishing rapport</a:t>
            </a:r>
          </a:p>
          <a:p>
            <a:r>
              <a:rPr lang="en-US" noProof="0" dirty="0" smtClean="0"/>
              <a:t>•</a:t>
            </a:r>
            <a:r>
              <a:rPr lang="en-US" baseline="0" noProof="0" dirty="0" smtClean="0"/>
              <a:t> </a:t>
            </a:r>
            <a:r>
              <a:rPr lang="en-US" noProof="0" dirty="0" smtClean="0"/>
              <a:t>Empathy</a:t>
            </a:r>
          </a:p>
          <a:p>
            <a:r>
              <a:rPr lang="en-US" noProof="0" dirty="0" smtClean="0"/>
              <a:t>•</a:t>
            </a:r>
            <a:r>
              <a:rPr lang="en-US" baseline="0" noProof="0" dirty="0" smtClean="0"/>
              <a:t> </a:t>
            </a:r>
            <a:r>
              <a:rPr lang="en-US" noProof="0" dirty="0" smtClean="0"/>
              <a:t>Feeling comfortable with different kinds of people</a:t>
            </a:r>
          </a:p>
          <a:p>
            <a:r>
              <a:rPr lang="en-US" noProof="0" dirty="0" smtClean="0"/>
              <a:t>•</a:t>
            </a:r>
            <a:r>
              <a:rPr lang="en-US" baseline="0" noProof="0" dirty="0" smtClean="0"/>
              <a:t> </a:t>
            </a:r>
            <a:r>
              <a:rPr lang="en-US" noProof="0" dirty="0" smtClean="0"/>
              <a:t>Fun person to work with</a:t>
            </a:r>
          </a:p>
          <a:p>
            <a:r>
              <a:rPr lang="en-US" noProof="0" dirty="0" smtClean="0"/>
              <a:t>•</a:t>
            </a:r>
            <a:r>
              <a:rPr lang="en-US" baseline="0" noProof="0" dirty="0" smtClean="0"/>
              <a:t> </a:t>
            </a:r>
            <a:r>
              <a:rPr lang="en-US" noProof="0" dirty="0" smtClean="0"/>
              <a:t>Treating others as equals</a:t>
            </a:r>
          </a:p>
          <a:p>
            <a:r>
              <a:rPr lang="en-US" noProof="0" dirty="0" smtClean="0"/>
              <a:t>•</a:t>
            </a:r>
            <a:r>
              <a:rPr lang="en-US" baseline="0" noProof="0" dirty="0" smtClean="0"/>
              <a:t> </a:t>
            </a:r>
            <a:r>
              <a:rPr lang="en-US" noProof="0" dirty="0" smtClean="0"/>
              <a:t>Creating an environment of social interaction</a:t>
            </a:r>
          </a:p>
          <a:p>
            <a:endParaRPr lang="en-US" noProof="0" dirty="0" smtClean="0"/>
          </a:p>
          <a:p>
            <a:r>
              <a:rPr lang="en-US" noProof="0" dirty="0" smtClean="0"/>
              <a:t>Communication</a:t>
            </a:r>
            <a:r>
              <a:rPr lang="en-US" baseline="0" noProof="0" dirty="0" smtClean="0"/>
              <a:t> skills:</a:t>
            </a:r>
          </a:p>
          <a:p>
            <a:pPr marL="171450" indent="-171450">
              <a:buFont typeface="Arial" panose="020B0604020202020204" pitchFamily="34" charset="0"/>
              <a:buChar char="•"/>
            </a:pPr>
            <a:r>
              <a:rPr lang="en-US" baseline="0" noProof="0" dirty="0" smtClean="0"/>
              <a:t>Clarity and concision</a:t>
            </a:r>
          </a:p>
          <a:p>
            <a:pPr marL="171450" indent="-171450">
              <a:buFont typeface="Arial" panose="020B0604020202020204" pitchFamily="34" charset="0"/>
              <a:buChar char="•"/>
            </a:pPr>
            <a:r>
              <a:rPr lang="en-US" baseline="0" noProof="0" dirty="0" smtClean="0"/>
              <a:t>Ability to explain</a:t>
            </a:r>
          </a:p>
          <a:p>
            <a:pPr marL="171450" indent="-171450">
              <a:buFont typeface="Arial" panose="020B0604020202020204" pitchFamily="34" charset="0"/>
              <a:buChar char="•"/>
            </a:pPr>
            <a:r>
              <a:rPr lang="en-US" baseline="0" noProof="0" dirty="0" smtClean="0"/>
              <a:t>Being a good listener</a:t>
            </a:r>
            <a:endParaRPr lang="en-US" noProof="0" dirty="0" smtClean="0"/>
          </a:p>
          <a:p>
            <a:endParaRPr lang="en-US" dirty="0"/>
          </a:p>
        </p:txBody>
      </p:sp>
      <p:sp>
        <p:nvSpPr>
          <p:cNvPr id="4" name="Slide Number Placeholder 3"/>
          <p:cNvSpPr>
            <a:spLocks noGrp="1"/>
          </p:cNvSpPr>
          <p:nvPr>
            <p:ph type="sldNum" sz="quarter" idx="10"/>
          </p:nvPr>
        </p:nvSpPr>
        <p:spPr/>
        <p:txBody>
          <a:bodyPr/>
          <a:lstStyle/>
          <a:p>
            <a:fld id="{313ACB43-B258-4913-AE06-1E8D95C70AF0}" type="slidenum">
              <a:rPr lang="en-US" smtClean="0"/>
              <a:t>8</a:t>
            </a:fld>
            <a:endParaRPr lang="en-US"/>
          </a:p>
        </p:txBody>
      </p:sp>
    </p:spTree>
    <p:extLst>
      <p:ext uri="{BB962C8B-B14F-4D97-AF65-F5344CB8AC3E}">
        <p14:creationId xmlns:p14="http://schemas.microsoft.com/office/powerpoint/2010/main" val="259882044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noProof="0" dirty="0" smtClean="0"/>
              <a:t>On-boarding (also known as employee orientation) is the process of successfully integrating new employees into the organization. Effective on-boarding sets the tone for new employees.</a:t>
            </a:r>
            <a:r>
              <a:rPr lang="en-US" baseline="0" noProof="0" dirty="0" smtClean="0"/>
              <a:t> </a:t>
            </a:r>
            <a:r>
              <a:rPr lang="en-US" noProof="0" dirty="0" smtClean="0"/>
              <a:t>On-boarding helps to foster a positive first impression and increases the likelihood that employees will buy into the corporate culture and assimilate into the position. </a:t>
            </a:r>
          </a:p>
          <a:p>
            <a:endParaRPr lang="en-US" noProof="0" dirty="0" smtClean="0"/>
          </a:p>
          <a:p>
            <a:r>
              <a:rPr lang="en-US" noProof="0" dirty="0" smtClean="0"/>
              <a:t>Bringing on new employees successfully requires planning</a:t>
            </a:r>
          </a:p>
          <a:p>
            <a:r>
              <a:rPr lang="en-US" noProof="0" dirty="0" smtClean="0"/>
              <a:t>Whenever possible, ensure that everything the employee requires to do the job is prepared for their arrival, including:</a:t>
            </a:r>
          </a:p>
          <a:p>
            <a:r>
              <a:rPr lang="en-US" noProof="0" dirty="0" smtClean="0"/>
              <a:t>•Work space</a:t>
            </a:r>
          </a:p>
          <a:p>
            <a:r>
              <a:rPr lang="en-US" noProof="0" dirty="0" smtClean="0"/>
              <a:t>•Equipment (such as computer, software, cell phone)</a:t>
            </a:r>
          </a:p>
          <a:p>
            <a:r>
              <a:rPr lang="en-US" noProof="0" dirty="0" smtClean="0"/>
              <a:t>•Supplies (such as pens, paper, staplers)</a:t>
            </a:r>
          </a:p>
          <a:p>
            <a:r>
              <a:rPr lang="en-US" noProof="0" dirty="0" smtClean="0"/>
              <a:t>•Keys/pass cards and codes</a:t>
            </a:r>
          </a:p>
          <a:p>
            <a:r>
              <a:rPr lang="en-US" noProof="0" dirty="0" smtClean="0"/>
              <a:t>•Email account and network access</a:t>
            </a:r>
          </a:p>
          <a:p>
            <a:endParaRPr lang="en-US" noProof="0" dirty="0" smtClean="0"/>
          </a:p>
          <a:p>
            <a:r>
              <a:rPr lang="en-US" noProof="0" dirty="0" smtClean="0"/>
              <a:t>Topics to cover during on-boarding</a:t>
            </a:r>
            <a:r>
              <a:rPr lang="lv-LV" noProof="0" dirty="0" smtClean="0"/>
              <a:t>:</a:t>
            </a:r>
            <a:endParaRPr lang="en-US" noProof="0" dirty="0" smtClean="0"/>
          </a:p>
          <a:p>
            <a:endParaRPr lang="lv-LV" noProof="0" dirty="0" smtClean="0"/>
          </a:p>
          <a:p>
            <a:r>
              <a:rPr lang="en-US" noProof="0" dirty="0" smtClean="0"/>
              <a:t>Organization overview</a:t>
            </a:r>
          </a:p>
          <a:p>
            <a:r>
              <a:rPr lang="en-US" noProof="0" dirty="0" smtClean="0"/>
              <a:t>•History of the LNAF, Language school</a:t>
            </a:r>
          </a:p>
          <a:p>
            <a:r>
              <a:rPr lang="en-US" noProof="0" dirty="0" smtClean="0"/>
              <a:t>•Company’s mission, vision and values</a:t>
            </a:r>
          </a:p>
          <a:p>
            <a:r>
              <a:rPr lang="en-US" noProof="0" dirty="0" smtClean="0"/>
              <a:t>•Organization chart</a:t>
            </a:r>
          </a:p>
          <a:p>
            <a:r>
              <a:rPr lang="en-US" noProof="0" dirty="0" smtClean="0"/>
              <a:t>•Culture—how people work and relate to each other</a:t>
            </a:r>
            <a:br>
              <a:rPr lang="en-US" noProof="0" dirty="0" smtClean="0"/>
            </a:br>
            <a:r>
              <a:rPr lang="en-US" noProof="0" dirty="0" smtClean="0"/>
              <a:t>dress code, accountability, venue security policy, occupational safety and health policy,</a:t>
            </a:r>
            <a:r>
              <a:rPr lang="en-US" baseline="0" noProof="0" dirty="0" smtClean="0"/>
              <a:t> information security policy</a:t>
            </a:r>
            <a:endParaRPr lang="en-US" noProof="0" dirty="0" smtClean="0"/>
          </a:p>
          <a:p>
            <a:endParaRPr lang="en-US" noProof="0" dirty="0" smtClean="0"/>
          </a:p>
          <a:p>
            <a:r>
              <a:rPr lang="en-US" noProof="0" dirty="0" smtClean="0"/>
              <a:t>Administration</a:t>
            </a:r>
          </a:p>
          <a:p>
            <a:r>
              <a:rPr lang="en-US" noProof="0" dirty="0" smtClean="0"/>
              <a:t>•Necessary paperwork for completion</a:t>
            </a:r>
            <a:r>
              <a:rPr lang="lv-LV" baseline="0" noProof="0" dirty="0" smtClean="0"/>
              <a:t> – </a:t>
            </a:r>
            <a:r>
              <a:rPr lang="en-US" noProof="0" dirty="0" smtClean="0"/>
              <a:t>such as</a:t>
            </a:r>
            <a:r>
              <a:rPr lang="en-US" baseline="0" noProof="0" dirty="0" smtClean="0"/>
              <a:t> </a:t>
            </a:r>
            <a:r>
              <a:rPr lang="en-US" noProof="0" dirty="0" smtClean="0"/>
              <a:t>employee record, payroll</a:t>
            </a:r>
            <a:r>
              <a:rPr lang="lv-LV" baseline="0" noProof="0" dirty="0" smtClean="0"/>
              <a:t>, </a:t>
            </a:r>
            <a:r>
              <a:rPr lang="lv-LV" baseline="0" noProof="0" dirty="0" err="1" smtClean="0"/>
              <a:t>permits</a:t>
            </a:r>
            <a:endParaRPr lang="en-US" noProof="0" dirty="0" smtClean="0"/>
          </a:p>
          <a:p>
            <a:r>
              <a:rPr lang="en-US" noProof="0" dirty="0" smtClean="0"/>
              <a:t>•Pay periods, method of payment, health insurance, access to sports facilities</a:t>
            </a:r>
          </a:p>
          <a:p>
            <a:r>
              <a:rPr lang="en-US" noProof="0" dirty="0" smtClean="0"/>
              <a:t>•List of employees and their coordinates</a:t>
            </a:r>
          </a:p>
          <a:p>
            <a:r>
              <a:rPr lang="en-US" noProof="0" dirty="0" smtClean="0"/>
              <a:t>•</a:t>
            </a:r>
            <a:r>
              <a:rPr lang="en-US" b="1" noProof="0" dirty="0" smtClean="0">
                <a:solidFill>
                  <a:srgbClr val="7030A0"/>
                </a:solidFill>
              </a:rPr>
              <a:t>Operational processes and procedures</a:t>
            </a:r>
          </a:p>
          <a:p>
            <a:endParaRPr lang="en-US" noProof="0" dirty="0" smtClean="0"/>
          </a:p>
          <a:p>
            <a:r>
              <a:rPr lang="en-US" noProof="0" dirty="0" smtClean="0"/>
              <a:t>Office tour and introductions</a:t>
            </a:r>
          </a:p>
          <a:p>
            <a:r>
              <a:rPr lang="en-US" noProof="0" dirty="0" smtClean="0"/>
              <a:t>•Introduce to staff as appropriate, especially those with whom they will regularly interact</a:t>
            </a:r>
          </a:p>
          <a:p>
            <a:r>
              <a:rPr lang="en-US" noProof="0" dirty="0" smtClean="0"/>
              <a:t>•Point out location of washroom(s), printers, photocopiers, stationery, supplies, and so forth</a:t>
            </a:r>
          </a:p>
          <a:p>
            <a:endParaRPr lang="en-US" noProof="0" dirty="0" smtClean="0"/>
          </a:p>
          <a:p>
            <a:r>
              <a:rPr lang="en-US" noProof="0" dirty="0" smtClean="0"/>
              <a:t>Appropriate training</a:t>
            </a:r>
          </a:p>
          <a:p>
            <a:r>
              <a:rPr lang="en-US" noProof="0" dirty="0" smtClean="0"/>
              <a:t>•</a:t>
            </a:r>
            <a:r>
              <a:rPr lang="lv-LV" noProof="0" dirty="0" err="1" smtClean="0"/>
              <a:t>School</a:t>
            </a:r>
            <a:r>
              <a:rPr lang="lv-LV" noProof="0" dirty="0" smtClean="0"/>
              <a:t> –</a:t>
            </a:r>
            <a:r>
              <a:rPr lang="lv-LV" baseline="0" noProof="0" dirty="0" smtClean="0"/>
              <a:t> </a:t>
            </a:r>
            <a:r>
              <a:rPr lang="en-US" noProof="0" dirty="0" smtClean="0"/>
              <a:t>tests used and developed, training</a:t>
            </a:r>
            <a:r>
              <a:rPr lang="en-US" baseline="0" noProof="0" dirty="0" smtClean="0"/>
              <a:t> courses in language school</a:t>
            </a:r>
            <a:endParaRPr lang="en-US" noProof="0" dirty="0" smtClean="0"/>
          </a:p>
          <a:p>
            <a:r>
              <a:rPr lang="en-US" noProof="0" dirty="0" smtClean="0"/>
              <a:t>•Operations</a:t>
            </a:r>
            <a:r>
              <a:rPr lang="lv-LV" baseline="0" noProof="0" dirty="0" smtClean="0"/>
              <a:t> – </a:t>
            </a:r>
            <a:r>
              <a:rPr lang="en-US" noProof="0" dirty="0" smtClean="0"/>
              <a:t>such as accessing the network and using the phone system</a:t>
            </a:r>
          </a:p>
          <a:p>
            <a:r>
              <a:rPr lang="en-US" noProof="0" dirty="0" smtClean="0"/>
              <a:t>•Other areas specific to the company and/or position</a:t>
            </a:r>
          </a:p>
          <a:p>
            <a:endParaRPr lang="en-US" noProof="0" dirty="0" smtClean="0"/>
          </a:p>
          <a:p>
            <a:r>
              <a:rPr lang="en-US" noProof="0" dirty="0" smtClean="0"/>
              <a:t>Job expectations</a:t>
            </a:r>
          </a:p>
          <a:p>
            <a:r>
              <a:rPr lang="en-US" noProof="0" dirty="0" smtClean="0"/>
              <a:t>•Review job description</a:t>
            </a:r>
          </a:p>
          <a:p>
            <a:r>
              <a:rPr lang="en-US" noProof="0" dirty="0" smtClean="0"/>
              <a:t>•Set goals and objectives (short- and long-term)</a:t>
            </a:r>
          </a:p>
          <a:p>
            <a:r>
              <a:rPr lang="en-US" noProof="0" dirty="0" smtClean="0"/>
              <a:t>•Provide day-to-day working requirements</a:t>
            </a:r>
            <a:r>
              <a:rPr lang="lv-LV" baseline="0" noProof="0" dirty="0" smtClean="0"/>
              <a:t> – </a:t>
            </a:r>
            <a:r>
              <a:rPr lang="en-US" noProof="0" dirty="0" smtClean="0"/>
              <a:t>such as hours of operation, staff meetings and breaks</a:t>
            </a:r>
          </a:p>
          <a:p>
            <a:endParaRPr lang="en-US" noProof="0" dirty="0" smtClean="0"/>
          </a:p>
          <a:p>
            <a:r>
              <a:rPr lang="en-US" noProof="0" dirty="0" smtClean="0"/>
              <a:t>Final hints for on-boarding success</a:t>
            </a:r>
          </a:p>
          <a:p>
            <a:r>
              <a:rPr lang="en-US" noProof="0" dirty="0" smtClean="0"/>
              <a:t>•Provide the new employee with a basic information package.</a:t>
            </a:r>
          </a:p>
          <a:p>
            <a:r>
              <a:rPr lang="en-US" noProof="0" dirty="0" smtClean="0"/>
              <a:t>•Use a new hire checklist to ensure that you address all aspects of the on-boarding process.</a:t>
            </a:r>
          </a:p>
          <a:p>
            <a:r>
              <a:rPr lang="en-US" noProof="0" dirty="0" smtClean="0"/>
              <a:t>•Create a list of frequently asked questions.</a:t>
            </a:r>
          </a:p>
          <a:p>
            <a:r>
              <a:rPr lang="en-US" noProof="0" dirty="0" smtClean="0"/>
              <a:t>•Convey just the essentials so as not to overwhelm the new hire with information overload.</a:t>
            </a:r>
          </a:p>
          <a:p>
            <a:r>
              <a:rPr lang="en-US" noProof="0" dirty="0" smtClean="0"/>
              <a:t>•Consider assigning a buddy to help the new employee with the transition.</a:t>
            </a:r>
          </a:p>
          <a:p>
            <a:r>
              <a:rPr lang="en-US" noProof="0" dirty="0" smtClean="0"/>
              <a:t>•Follow up regularly to clarify and answer any questions.</a:t>
            </a:r>
          </a:p>
          <a:p>
            <a:endParaRPr lang="en-US" dirty="0"/>
          </a:p>
        </p:txBody>
      </p:sp>
      <p:sp>
        <p:nvSpPr>
          <p:cNvPr id="4" name="Slide Number Placeholder 3"/>
          <p:cNvSpPr>
            <a:spLocks noGrp="1"/>
          </p:cNvSpPr>
          <p:nvPr>
            <p:ph type="sldNum" sz="quarter" idx="10"/>
          </p:nvPr>
        </p:nvSpPr>
        <p:spPr/>
        <p:txBody>
          <a:bodyPr/>
          <a:lstStyle/>
          <a:p>
            <a:fld id="{313ACB43-B258-4913-AE06-1E8D95C70AF0}" type="slidenum">
              <a:rPr lang="en-US" smtClean="0"/>
              <a:t>9</a:t>
            </a:fld>
            <a:endParaRPr lang="en-US"/>
          </a:p>
        </p:txBody>
      </p:sp>
    </p:spTree>
    <p:extLst>
      <p:ext uri="{BB962C8B-B14F-4D97-AF65-F5344CB8AC3E}">
        <p14:creationId xmlns:p14="http://schemas.microsoft.com/office/powerpoint/2010/main" val="19116310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9FFDEE3-3DF8-4FE3-BBB9-0FF4CE0F05FF}" type="datetimeFigureOut">
              <a:rPr lang="en-US" smtClean="0"/>
              <a:t>9/5/2017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9F05B0-B0DA-419E-BAFE-3A3C9F55401B}" type="slidenum">
              <a:rPr lang="en-US" smtClean="0"/>
              <a:t>‹#›</a:t>
            </a:fld>
            <a:endParaRPr lang="en-US"/>
          </a:p>
        </p:txBody>
      </p:sp>
    </p:spTree>
    <p:extLst>
      <p:ext uri="{BB962C8B-B14F-4D97-AF65-F5344CB8AC3E}">
        <p14:creationId xmlns:p14="http://schemas.microsoft.com/office/powerpoint/2010/main" val="34724424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9FFDEE3-3DF8-4FE3-BBB9-0FF4CE0F05FF}" type="datetimeFigureOut">
              <a:rPr lang="en-US" smtClean="0"/>
              <a:t>9/5/2017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9F05B0-B0DA-419E-BAFE-3A3C9F55401B}" type="slidenum">
              <a:rPr lang="en-US" smtClean="0"/>
              <a:t>‹#›</a:t>
            </a:fld>
            <a:endParaRPr lang="en-US"/>
          </a:p>
        </p:txBody>
      </p:sp>
    </p:spTree>
    <p:extLst>
      <p:ext uri="{BB962C8B-B14F-4D97-AF65-F5344CB8AC3E}">
        <p14:creationId xmlns:p14="http://schemas.microsoft.com/office/powerpoint/2010/main" val="1422895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9FFDEE3-3DF8-4FE3-BBB9-0FF4CE0F05FF}" type="datetimeFigureOut">
              <a:rPr lang="en-US" smtClean="0"/>
              <a:t>9/5/2017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9F05B0-B0DA-419E-BAFE-3A3C9F55401B}" type="slidenum">
              <a:rPr lang="en-US" smtClean="0"/>
              <a:t>‹#›</a:t>
            </a:fld>
            <a:endParaRPr lang="en-US"/>
          </a:p>
        </p:txBody>
      </p:sp>
    </p:spTree>
    <p:extLst>
      <p:ext uri="{BB962C8B-B14F-4D97-AF65-F5344CB8AC3E}">
        <p14:creationId xmlns:p14="http://schemas.microsoft.com/office/powerpoint/2010/main" val="24088499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9FFDEE3-3DF8-4FE3-BBB9-0FF4CE0F05FF}" type="datetimeFigureOut">
              <a:rPr lang="en-US" smtClean="0"/>
              <a:t>9/5/2017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9F05B0-B0DA-419E-BAFE-3A3C9F55401B}" type="slidenum">
              <a:rPr lang="en-US" smtClean="0"/>
              <a:t>‹#›</a:t>
            </a:fld>
            <a:endParaRPr lang="en-US"/>
          </a:p>
        </p:txBody>
      </p:sp>
    </p:spTree>
    <p:extLst>
      <p:ext uri="{BB962C8B-B14F-4D97-AF65-F5344CB8AC3E}">
        <p14:creationId xmlns:p14="http://schemas.microsoft.com/office/powerpoint/2010/main" val="42650366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9FFDEE3-3DF8-4FE3-BBB9-0FF4CE0F05FF}" type="datetimeFigureOut">
              <a:rPr lang="en-US" smtClean="0"/>
              <a:t>9/5/2017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9F05B0-B0DA-419E-BAFE-3A3C9F55401B}" type="slidenum">
              <a:rPr lang="en-US" smtClean="0"/>
              <a:t>‹#›</a:t>
            </a:fld>
            <a:endParaRPr lang="en-US"/>
          </a:p>
        </p:txBody>
      </p:sp>
    </p:spTree>
    <p:extLst>
      <p:ext uri="{BB962C8B-B14F-4D97-AF65-F5344CB8AC3E}">
        <p14:creationId xmlns:p14="http://schemas.microsoft.com/office/powerpoint/2010/main" val="69071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9FFDEE3-3DF8-4FE3-BBB9-0FF4CE0F05FF}" type="datetimeFigureOut">
              <a:rPr lang="en-US" smtClean="0"/>
              <a:t>9/5/2017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59F05B0-B0DA-419E-BAFE-3A3C9F55401B}" type="slidenum">
              <a:rPr lang="en-US" smtClean="0"/>
              <a:t>‹#›</a:t>
            </a:fld>
            <a:endParaRPr lang="en-US"/>
          </a:p>
        </p:txBody>
      </p:sp>
    </p:spTree>
    <p:extLst>
      <p:ext uri="{BB962C8B-B14F-4D97-AF65-F5344CB8AC3E}">
        <p14:creationId xmlns:p14="http://schemas.microsoft.com/office/powerpoint/2010/main" val="20012429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9FFDEE3-3DF8-4FE3-BBB9-0FF4CE0F05FF}" type="datetimeFigureOut">
              <a:rPr lang="en-US" smtClean="0"/>
              <a:t>9/5/2017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59F05B0-B0DA-419E-BAFE-3A3C9F55401B}" type="slidenum">
              <a:rPr lang="en-US" smtClean="0"/>
              <a:t>‹#›</a:t>
            </a:fld>
            <a:endParaRPr lang="en-US"/>
          </a:p>
        </p:txBody>
      </p:sp>
    </p:spTree>
    <p:extLst>
      <p:ext uri="{BB962C8B-B14F-4D97-AF65-F5344CB8AC3E}">
        <p14:creationId xmlns:p14="http://schemas.microsoft.com/office/powerpoint/2010/main" val="34038832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9FFDEE3-3DF8-4FE3-BBB9-0FF4CE0F05FF}" type="datetimeFigureOut">
              <a:rPr lang="en-US" smtClean="0"/>
              <a:t>9/5/2017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59F05B0-B0DA-419E-BAFE-3A3C9F55401B}" type="slidenum">
              <a:rPr lang="en-US" smtClean="0"/>
              <a:t>‹#›</a:t>
            </a:fld>
            <a:endParaRPr lang="en-US"/>
          </a:p>
        </p:txBody>
      </p:sp>
    </p:spTree>
    <p:extLst>
      <p:ext uri="{BB962C8B-B14F-4D97-AF65-F5344CB8AC3E}">
        <p14:creationId xmlns:p14="http://schemas.microsoft.com/office/powerpoint/2010/main" val="18098514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9FFDEE3-3DF8-4FE3-BBB9-0FF4CE0F05FF}" type="datetimeFigureOut">
              <a:rPr lang="en-US" smtClean="0"/>
              <a:t>9/5/2017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59F05B0-B0DA-419E-BAFE-3A3C9F55401B}" type="slidenum">
              <a:rPr lang="en-US" smtClean="0"/>
              <a:t>‹#›</a:t>
            </a:fld>
            <a:endParaRPr lang="en-US"/>
          </a:p>
        </p:txBody>
      </p:sp>
    </p:spTree>
    <p:extLst>
      <p:ext uri="{BB962C8B-B14F-4D97-AF65-F5344CB8AC3E}">
        <p14:creationId xmlns:p14="http://schemas.microsoft.com/office/powerpoint/2010/main" val="19260890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9FFDEE3-3DF8-4FE3-BBB9-0FF4CE0F05FF}" type="datetimeFigureOut">
              <a:rPr lang="en-US" smtClean="0"/>
              <a:t>9/5/2017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59F05B0-B0DA-419E-BAFE-3A3C9F55401B}" type="slidenum">
              <a:rPr lang="en-US" smtClean="0"/>
              <a:t>‹#›</a:t>
            </a:fld>
            <a:endParaRPr lang="en-US"/>
          </a:p>
        </p:txBody>
      </p:sp>
    </p:spTree>
    <p:extLst>
      <p:ext uri="{BB962C8B-B14F-4D97-AF65-F5344CB8AC3E}">
        <p14:creationId xmlns:p14="http://schemas.microsoft.com/office/powerpoint/2010/main" val="37520241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9FFDEE3-3DF8-4FE3-BBB9-0FF4CE0F05FF}" type="datetimeFigureOut">
              <a:rPr lang="en-US" smtClean="0"/>
              <a:t>9/5/2017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59F05B0-B0DA-419E-BAFE-3A3C9F55401B}" type="slidenum">
              <a:rPr lang="en-US" smtClean="0"/>
              <a:t>‹#›</a:t>
            </a:fld>
            <a:endParaRPr lang="en-US"/>
          </a:p>
        </p:txBody>
      </p:sp>
    </p:spTree>
    <p:extLst>
      <p:ext uri="{BB962C8B-B14F-4D97-AF65-F5344CB8AC3E}">
        <p14:creationId xmlns:p14="http://schemas.microsoft.com/office/powerpoint/2010/main" val="34536976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9FFDEE3-3DF8-4FE3-BBB9-0FF4CE0F05FF}" type="datetimeFigureOut">
              <a:rPr lang="en-US" smtClean="0"/>
              <a:t>9/5/2017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59F05B0-B0DA-419E-BAFE-3A3C9F55401B}" type="slidenum">
              <a:rPr lang="en-US" smtClean="0"/>
              <a:t>‹#›</a:t>
            </a:fld>
            <a:endParaRPr lang="en-US"/>
          </a:p>
        </p:txBody>
      </p:sp>
    </p:spTree>
    <p:extLst>
      <p:ext uri="{BB962C8B-B14F-4D97-AF65-F5344CB8AC3E}">
        <p14:creationId xmlns:p14="http://schemas.microsoft.com/office/powerpoint/2010/main" val="187091386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www.google.lv/url?sa=i&amp;rct=j&amp;q=&amp;esrc=s&amp;source=images&amp;cd=&amp;cad=rja&amp;uact=8&amp;ved=0ahUKEwit46iD0c7VAhXImBoKHTY0BnAQjRwIBw&amp;url=http://conselium.com/smiling-happy-team/&amp;psig=AFQjCNHf2gWfKxaiLgmzdFx-EeGeomvtdw&amp;ust=1502521912844610" TargetMode="External"/><Relationship Id="rId2" Type="http://schemas.openxmlformats.org/officeDocument/2006/relationships/notesSlide" Target="../notesSlides/notesSlide12.xml"/><Relationship Id="rId1" Type="http://schemas.openxmlformats.org/officeDocument/2006/relationships/slideLayout" Target="../slideLayouts/slideLayout9.xml"/><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9.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5.xml"/><Relationship Id="rId1" Type="http://schemas.openxmlformats.org/officeDocument/2006/relationships/slideLayout" Target="../slideLayouts/slideLayout9.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4000" b="1" dirty="0"/>
              <a:t>Selecting new testers and integrating them into test team</a:t>
            </a:r>
            <a:endParaRPr lang="en-US" noProof="0" dirty="0"/>
          </a:p>
        </p:txBody>
      </p:sp>
      <p:sp>
        <p:nvSpPr>
          <p:cNvPr id="3" name="Subtitle 2"/>
          <p:cNvSpPr>
            <a:spLocks noGrp="1"/>
          </p:cNvSpPr>
          <p:nvPr>
            <p:ph type="subTitle" idx="1"/>
          </p:nvPr>
        </p:nvSpPr>
        <p:spPr/>
        <p:txBody>
          <a:bodyPr>
            <a:normAutofit lnSpcReduction="10000"/>
          </a:bodyPr>
          <a:lstStyle/>
          <a:p>
            <a:pPr>
              <a:spcBef>
                <a:spcPct val="0"/>
              </a:spcBef>
            </a:pPr>
            <a:r>
              <a:rPr lang="en-US" altLang="lv-LV" noProof="0" dirty="0" smtClean="0">
                <a:solidFill>
                  <a:srgbClr val="404040"/>
                </a:solidFill>
                <a:latin typeface="Tahoma" pitchFamily="34" charset="0"/>
                <a:cs typeface="Tahoma" pitchFamily="34" charset="0"/>
              </a:rPr>
              <a:t>Inga </a:t>
            </a:r>
            <a:r>
              <a:rPr lang="en-US" altLang="lv-LV" noProof="0" dirty="0" err="1" smtClean="0">
                <a:solidFill>
                  <a:srgbClr val="404040"/>
                </a:solidFill>
                <a:latin typeface="Tahoma" pitchFamily="34" charset="0"/>
                <a:cs typeface="Tahoma" pitchFamily="34" charset="0"/>
              </a:rPr>
              <a:t>Fārte-Zālīte</a:t>
            </a:r>
            <a:r>
              <a:rPr lang="en-US" altLang="lv-LV" noProof="0" dirty="0" smtClean="0">
                <a:solidFill>
                  <a:srgbClr val="404040"/>
                </a:solidFill>
                <a:latin typeface="Tahoma" pitchFamily="34" charset="0"/>
                <a:cs typeface="Tahoma" pitchFamily="34" charset="0"/>
              </a:rPr>
              <a:t>, </a:t>
            </a:r>
            <a:br>
              <a:rPr lang="en-US" altLang="lv-LV" noProof="0" dirty="0" smtClean="0">
                <a:solidFill>
                  <a:srgbClr val="404040"/>
                </a:solidFill>
                <a:latin typeface="Tahoma" pitchFamily="34" charset="0"/>
                <a:cs typeface="Tahoma" pitchFamily="34" charset="0"/>
              </a:rPr>
            </a:br>
            <a:r>
              <a:rPr lang="en-US" altLang="lv-LV" noProof="0" dirty="0" smtClean="0">
                <a:solidFill>
                  <a:srgbClr val="404040"/>
                </a:solidFill>
                <a:latin typeface="Tahoma" pitchFamily="34" charset="0"/>
                <a:cs typeface="Tahoma" pitchFamily="34" charset="0"/>
              </a:rPr>
              <a:t>Head of NATO STANAG 6001 Testing Team </a:t>
            </a:r>
          </a:p>
          <a:p>
            <a:pPr>
              <a:spcBef>
                <a:spcPct val="0"/>
              </a:spcBef>
            </a:pPr>
            <a:r>
              <a:rPr lang="en-US" altLang="lv-LV" noProof="0" dirty="0" smtClean="0">
                <a:solidFill>
                  <a:srgbClr val="404040"/>
                </a:solidFill>
                <a:latin typeface="Tahoma" pitchFamily="34" charset="0"/>
                <a:cs typeface="Tahoma" pitchFamily="34" charset="0"/>
              </a:rPr>
              <a:t>NAF  Language School, Latvia</a:t>
            </a:r>
          </a:p>
          <a:p>
            <a:pPr>
              <a:spcBef>
                <a:spcPct val="0"/>
              </a:spcBef>
            </a:pPr>
            <a:endParaRPr lang="en-US" altLang="lv-LV" dirty="0" smtClean="0">
              <a:solidFill>
                <a:srgbClr val="404040"/>
              </a:solidFill>
              <a:latin typeface="Tahoma" pitchFamily="34" charset="0"/>
              <a:cs typeface="Tahoma" pitchFamily="34" charset="0"/>
            </a:endParaRPr>
          </a:p>
          <a:p>
            <a:pPr>
              <a:spcBef>
                <a:spcPct val="0"/>
              </a:spcBef>
            </a:pPr>
            <a:r>
              <a:rPr lang="en-US" altLang="lv-LV" noProof="0" dirty="0" smtClean="0">
                <a:solidFill>
                  <a:srgbClr val="404040"/>
                </a:solidFill>
                <a:latin typeface="Tahoma" pitchFamily="34" charset="0"/>
                <a:cs typeface="Tahoma" pitchFamily="34" charset="0"/>
              </a:rPr>
              <a:t>Skopje, 2017</a:t>
            </a:r>
          </a:p>
        </p:txBody>
      </p:sp>
    </p:spTree>
    <p:extLst>
      <p:ext uri="{BB962C8B-B14F-4D97-AF65-F5344CB8AC3E}">
        <p14:creationId xmlns:p14="http://schemas.microsoft.com/office/powerpoint/2010/main" val="28257339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noProof="0" dirty="0" smtClean="0"/>
              <a:t>Probationary period &amp; evaluation</a:t>
            </a:r>
            <a:endParaRPr lang="en-US" noProof="0" dirty="0"/>
          </a:p>
        </p:txBody>
      </p:sp>
      <p:sp>
        <p:nvSpPr>
          <p:cNvPr id="3" name="Content Placeholder 2"/>
          <p:cNvSpPr>
            <a:spLocks noGrp="1"/>
          </p:cNvSpPr>
          <p:nvPr>
            <p:ph idx="1"/>
          </p:nvPr>
        </p:nvSpPr>
        <p:spPr/>
        <p:txBody>
          <a:bodyPr>
            <a:normAutofit fontScale="85000" lnSpcReduction="20000"/>
          </a:bodyPr>
          <a:lstStyle/>
          <a:p>
            <a:r>
              <a:rPr lang="en-US" b="1" dirty="0" smtClean="0"/>
              <a:t>Evaluation form </a:t>
            </a:r>
            <a:r>
              <a:rPr lang="en-US" dirty="0" smtClean="0"/>
              <a:t>(self-evaluation + manager’s evaluation)</a:t>
            </a:r>
            <a:br>
              <a:rPr lang="en-US" dirty="0" smtClean="0"/>
            </a:br>
            <a:r>
              <a:rPr lang="en-US" dirty="0" smtClean="0"/>
              <a:t>   a) progress achieved with the first project:</a:t>
            </a:r>
            <a:br>
              <a:rPr lang="en-US" dirty="0" smtClean="0"/>
            </a:br>
            <a:r>
              <a:rPr lang="en-US" dirty="0" smtClean="0"/>
              <a:t>       </a:t>
            </a:r>
            <a:r>
              <a:rPr lang="lv-LV" dirty="0" smtClean="0"/>
              <a:t>  </a:t>
            </a:r>
            <a:r>
              <a:rPr lang="en-US" dirty="0" smtClean="0"/>
              <a:t>rating of speaking (and writing) tests</a:t>
            </a:r>
            <a:br>
              <a:rPr lang="en-US" dirty="0" smtClean="0"/>
            </a:br>
            <a:r>
              <a:rPr lang="en-US" dirty="0" smtClean="0"/>
              <a:t>   b) job performance</a:t>
            </a:r>
            <a:br>
              <a:rPr lang="en-US" dirty="0" smtClean="0"/>
            </a:br>
            <a:r>
              <a:rPr lang="en-US" dirty="0" smtClean="0"/>
              <a:t>   c) evaluation of competencies:</a:t>
            </a:r>
            <a:br>
              <a:rPr lang="en-US" dirty="0" smtClean="0"/>
            </a:br>
            <a:r>
              <a:rPr lang="en-US" dirty="0" smtClean="0"/>
              <a:t>     </a:t>
            </a:r>
            <a:r>
              <a:rPr lang="lv-LV" dirty="0" smtClean="0"/>
              <a:t>     </a:t>
            </a:r>
            <a:r>
              <a:rPr lang="en-US" dirty="0" smtClean="0"/>
              <a:t> autonomy, </a:t>
            </a:r>
            <a:br>
              <a:rPr lang="en-US" dirty="0" smtClean="0"/>
            </a:br>
            <a:r>
              <a:rPr lang="en-US" dirty="0" smtClean="0"/>
              <a:t>      </a:t>
            </a:r>
            <a:r>
              <a:rPr lang="lv-LV" dirty="0" smtClean="0"/>
              <a:t>     </a:t>
            </a:r>
            <a:r>
              <a:rPr lang="en-US" dirty="0" smtClean="0"/>
              <a:t>ability to work in a team, </a:t>
            </a:r>
            <a:br>
              <a:rPr lang="en-US" dirty="0" smtClean="0"/>
            </a:br>
            <a:r>
              <a:rPr lang="en-US" dirty="0" smtClean="0"/>
              <a:t>     </a:t>
            </a:r>
            <a:r>
              <a:rPr lang="lv-LV" dirty="0" smtClean="0"/>
              <a:t> </a:t>
            </a:r>
            <a:r>
              <a:rPr lang="en-US" dirty="0" smtClean="0"/>
              <a:t> </a:t>
            </a:r>
            <a:r>
              <a:rPr lang="lv-LV" dirty="0" smtClean="0"/>
              <a:t>    </a:t>
            </a:r>
            <a:r>
              <a:rPr lang="en-US" dirty="0" smtClean="0"/>
              <a:t>tidiness/ punctuality/ ability to meet deadlines/ precision, </a:t>
            </a:r>
            <a:br>
              <a:rPr lang="en-US" dirty="0" smtClean="0"/>
            </a:br>
            <a:r>
              <a:rPr lang="en-US" dirty="0" smtClean="0"/>
              <a:t>      </a:t>
            </a:r>
            <a:r>
              <a:rPr lang="lv-LV" dirty="0" smtClean="0"/>
              <a:t>     </a:t>
            </a:r>
            <a:r>
              <a:rPr lang="en-US" dirty="0" smtClean="0"/>
              <a:t>ethics and integrity,</a:t>
            </a:r>
            <a:br>
              <a:rPr lang="en-US" dirty="0" smtClean="0"/>
            </a:br>
            <a:r>
              <a:rPr lang="en-US" dirty="0" smtClean="0"/>
              <a:t>      </a:t>
            </a:r>
            <a:r>
              <a:rPr lang="lv-LV" dirty="0" smtClean="0"/>
              <a:t>     </a:t>
            </a:r>
            <a:r>
              <a:rPr lang="en-US" dirty="0" smtClean="0"/>
              <a:t>planning/ goal setting/ prioritizing,</a:t>
            </a:r>
            <a:br>
              <a:rPr lang="en-US" dirty="0" smtClean="0"/>
            </a:br>
            <a:r>
              <a:rPr lang="en-US" dirty="0" smtClean="0"/>
              <a:t>      </a:t>
            </a:r>
            <a:r>
              <a:rPr lang="lv-LV" dirty="0" smtClean="0"/>
              <a:t>     </a:t>
            </a:r>
            <a:r>
              <a:rPr lang="en-US" dirty="0" smtClean="0"/>
              <a:t>focus on development – willingness and ability to learn</a:t>
            </a:r>
            <a:br>
              <a:rPr lang="en-US" dirty="0" smtClean="0"/>
            </a:br>
            <a:r>
              <a:rPr lang="en-US" dirty="0" smtClean="0"/>
              <a:t>   d) hard skills</a:t>
            </a:r>
            <a:br>
              <a:rPr lang="en-US" dirty="0" smtClean="0"/>
            </a:br>
            <a:r>
              <a:rPr lang="en-US" dirty="0" smtClean="0"/>
              <a:t>       language (IELTS), computer, office equipment</a:t>
            </a:r>
          </a:p>
          <a:p>
            <a:r>
              <a:rPr lang="en-US" b="1" dirty="0" smtClean="0"/>
              <a:t>Interview</a:t>
            </a:r>
            <a:r>
              <a:rPr lang="en-US" dirty="0" smtClean="0"/>
              <a:t/>
            </a:r>
            <a:br>
              <a:rPr lang="en-US" dirty="0" smtClean="0"/>
            </a:br>
            <a:r>
              <a:rPr lang="en-US" dirty="0" smtClean="0"/>
              <a:t>  </a:t>
            </a:r>
            <a:r>
              <a:rPr lang="lv-LV" dirty="0" smtClean="0"/>
              <a:t>   </a:t>
            </a:r>
            <a:r>
              <a:rPr lang="en-US" dirty="0" smtClean="0"/>
              <a:t>all above, integration in the team + </a:t>
            </a:r>
            <a:r>
              <a:rPr lang="en-US" noProof="0" dirty="0" smtClean="0"/>
              <a:t>expectations vs reality</a:t>
            </a:r>
          </a:p>
        </p:txBody>
      </p:sp>
    </p:spTree>
    <p:extLst>
      <p:ext uri="{BB962C8B-B14F-4D97-AF65-F5344CB8AC3E}">
        <p14:creationId xmlns:p14="http://schemas.microsoft.com/office/powerpoint/2010/main" val="375916499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noProof="0" dirty="0" smtClean="0"/>
              <a:t>Integrating new testers</a:t>
            </a:r>
            <a:endParaRPr lang="en-US" noProof="0" dirty="0"/>
          </a:p>
        </p:txBody>
      </p:sp>
      <p:sp>
        <p:nvSpPr>
          <p:cNvPr id="3" name="Content Placeholder 2"/>
          <p:cNvSpPr>
            <a:spLocks noGrp="1"/>
          </p:cNvSpPr>
          <p:nvPr>
            <p:ph idx="1"/>
          </p:nvPr>
        </p:nvSpPr>
        <p:spPr/>
        <p:txBody>
          <a:bodyPr>
            <a:normAutofit fontScale="92500" lnSpcReduction="20000"/>
          </a:bodyPr>
          <a:lstStyle/>
          <a:p>
            <a:r>
              <a:rPr lang="en-US" b="1" noProof="0" dirty="0" smtClean="0"/>
              <a:t>In-service training </a:t>
            </a:r>
            <a:r>
              <a:rPr lang="en-US" noProof="0" dirty="0" smtClean="0"/>
              <a:t>(usually with 1-2 mentors)</a:t>
            </a:r>
            <a:br>
              <a:rPr lang="en-US" noProof="0" dirty="0" smtClean="0"/>
            </a:br>
            <a:r>
              <a:rPr lang="en-US" noProof="0" dirty="0" smtClean="0"/>
              <a:t>  </a:t>
            </a:r>
            <a:r>
              <a:rPr lang="en-US" dirty="0"/>
              <a:t>administering interviews &amp; rating speaking and writing</a:t>
            </a:r>
            <a:br>
              <a:rPr lang="en-US" dirty="0"/>
            </a:br>
            <a:r>
              <a:rPr lang="en-US" dirty="0"/>
              <a:t>    tests independently – 6 months</a:t>
            </a:r>
            <a:br>
              <a:rPr lang="en-US" dirty="0"/>
            </a:br>
            <a:r>
              <a:rPr lang="lv-LV" dirty="0" smtClean="0"/>
              <a:t>  </a:t>
            </a:r>
            <a:r>
              <a:rPr lang="en-US" dirty="0" smtClean="0"/>
              <a:t>item </a:t>
            </a:r>
            <a:r>
              <a:rPr lang="en-US" noProof="0" dirty="0" smtClean="0"/>
              <a:t>writing </a:t>
            </a:r>
            <a:r>
              <a:rPr lang="en-US" dirty="0" smtClean="0"/>
              <a:t>– 1 year</a:t>
            </a:r>
            <a:r>
              <a:rPr lang="en-US" noProof="0" dirty="0" smtClean="0"/>
              <a:t/>
            </a:r>
            <a:br>
              <a:rPr lang="en-US" noProof="0" dirty="0" smtClean="0"/>
            </a:br>
            <a:r>
              <a:rPr lang="en-US" noProof="0" dirty="0" smtClean="0"/>
              <a:t>   - moderating other testers’ items, </a:t>
            </a:r>
            <a:br>
              <a:rPr lang="en-US" noProof="0" dirty="0" smtClean="0"/>
            </a:br>
            <a:r>
              <a:rPr lang="en-US" noProof="0" dirty="0" smtClean="0"/>
              <a:t>   - previous versions, </a:t>
            </a:r>
            <a:br>
              <a:rPr lang="en-US" noProof="0" dirty="0" smtClean="0"/>
            </a:br>
            <a:r>
              <a:rPr lang="en-US" noProof="0" dirty="0" smtClean="0"/>
              <a:t>   - selecting texts &amp; writing items themselves, </a:t>
            </a:r>
            <a:br>
              <a:rPr lang="en-US" noProof="0" dirty="0" smtClean="0"/>
            </a:br>
            <a:r>
              <a:rPr lang="en-US" noProof="0" dirty="0" smtClean="0"/>
              <a:t>   - editing audio files</a:t>
            </a:r>
            <a:br>
              <a:rPr lang="en-US" noProof="0" dirty="0" smtClean="0"/>
            </a:br>
            <a:r>
              <a:rPr lang="en-US" noProof="0" dirty="0" smtClean="0"/>
              <a:t>   </a:t>
            </a:r>
          </a:p>
          <a:p>
            <a:r>
              <a:rPr lang="en-US" b="1" noProof="0" dirty="0" smtClean="0"/>
              <a:t>Courses</a:t>
            </a:r>
            <a:r>
              <a:rPr lang="en-US" noProof="0" dirty="0" smtClean="0"/>
              <a:t/>
            </a:r>
            <a:br>
              <a:rPr lang="en-US" noProof="0" dirty="0" smtClean="0"/>
            </a:br>
            <a:r>
              <a:rPr lang="en-US" noProof="0" dirty="0" smtClean="0"/>
              <a:t>  LTS in </a:t>
            </a:r>
            <a:r>
              <a:rPr lang="en-US" noProof="0" dirty="0" err="1" smtClean="0"/>
              <a:t>Garmisch</a:t>
            </a:r>
            <a:r>
              <a:rPr lang="en-US" noProof="0" dirty="0" smtClean="0"/>
              <a:t>;</a:t>
            </a:r>
            <a:br>
              <a:rPr lang="en-US" noProof="0" dirty="0" smtClean="0"/>
            </a:br>
            <a:r>
              <a:rPr lang="en-US" noProof="0" dirty="0" smtClean="0"/>
              <a:t>  1-week ‘crash course’ on military </a:t>
            </a:r>
            <a:r>
              <a:rPr lang="en-US" dirty="0" smtClean="0"/>
              <a:t>subjects</a:t>
            </a:r>
            <a:r>
              <a:rPr lang="en-US" noProof="0" dirty="0" smtClean="0"/>
              <a:t/>
            </a:r>
            <a:br>
              <a:rPr lang="en-US" noProof="0" dirty="0" smtClean="0"/>
            </a:br>
            <a:endParaRPr lang="en-US" noProof="0" dirty="0" smtClean="0"/>
          </a:p>
          <a:p>
            <a:r>
              <a:rPr lang="en-US" b="1" dirty="0" smtClean="0"/>
              <a:t>Social events</a:t>
            </a:r>
            <a:endParaRPr lang="en-US" b="1" noProof="0" dirty="0"/>
          </a:p>
        </p:txBody>
      </p:sp>
    </p:spTree>
    <p:extLst>
      <p:ext uri="{BB962C8B-B14F-4D97-AF65-F5344CB8AC3E}">
        <p14:creationId xmlns:p14="http://schemas.microsoft.com/office/powerpoint/2010/main" val="26116345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000" dirty="0"/>
              <a:t>Happy team</a:t>
            </a:r>
            <a:endParaRPr lang="en-US" sz="4000" dirty="0"/>
          </a:p>
        </p:txBody>
      </p:sp>
      <p:sp>
        <p:nvSpPr>
          <p:cNvPr id="4" name="Text Placeholder 3"/>
          <p:cNvSpPr>
            <a:spLocks noGrp="1"/>
          </p:cNvSpPr>
          <p:nvPr>
            <p:ph type="body" sz="half" idx="2"/>
          </p:nvPr>
        </p:nvSpPr>
        <p:spPr/>
        <p:txBody>
          <a:bodyPr/>
          <a:lstStyle/>
          <a:p>
            <a:endParaRPr lang="en-US" dirty="0" smtClean="0"/>
          </a:p>
          <a:p>
            <a:endParaRPr lang="en-US" dirty="0" smtClean="0"/>
          </a:p>
          <a:p>
            <a:endParaRPr lang="en-US" dirty="0" smtClean="0"/>
          </a:p>
          <a:p>
            <a:pPr algn="ctr"/>
            <a:endParaRPr lang="en-US" sz="2800" dirty="0"/>
          </a:p>
          <a:p>
            <a:pPr algn="ctr"/>
            <a:endParaRPr lang="en-US" sz="2800" dirty="0"/>
          </a:p>
          <a:p>
            <a:pPr algn="ctr"/>
            <a:r>
              <a:rPr lang="en-US" sz="2800" dirty="0"/>
              <a:t>Thank you!</a:t>
            </a:r>
          </a:p>
          <a:p>
            <a:pPr algn="ctr"/>
            <a:endParaRPr lang="en-US" sz="2800" dirty="0"/>
          </a:p>
          <a:p>
            <a:pPr algn="ctr"/>
            <a:r>
              <a:rPr lang="en-US" sz="2800" dirty="0"/>
              <a:t>Questions?</a:t>
            </a:r>
            <a:endParaRPr lang="en-US" sz="2800" dirty="0"/>
          </a:p>
        </p:txBody>
      </p:sp>
      <p:pic>
        <p:nvPicPr>
          <p:cNvPr id="3074" name="Picture 2" descr="Attēlu rezultāti vaicājumam “happy team”">
            <a:hlinkClick r:id="rId3"/>
          </p:cNvPr>
          <p:cNvPicPr>
            <a:picLocks noGrp="1" noChangeAspect="1" noChangeArrowheads="1"/>
          </p:cNvPicPr>
          <p:nvPr>
            <p:ph type="pic" idx="1"/>
          </p:nvPr>
        </p:nvPicPr>
        <p:blipFill>
          <a:blip r:embed="rId4">
            <a:extLst>
              <a:ext uri="{28A0092B-C50C-407E-A947-70E740481C1C}">
                <a14:useLocalDpi xmlns:a14="http://schemas.microsoft.com/office/drawing/2010/main" val="0"/>
              </a:ext>
            </a:extLst>
          </a:blip>
          <a:srcRect l="4599" r="4599"/>
          <a:stretch>
            <a:fillRect/>
          </a:stretch>
        </p:blipFill>
        <p:spPr bwMode="auto">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20940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noProof="0" dirty="0" smtClean="0"/>
              <a:t>Background</a:t>
            </a:r>
            <a:endParaRPr lang="en-US" noProof="0" dirty="0"/>
          </a:p>
        </p:txBody>
      </p:sp>
      <p:sp>
        <p:nvSpPr>
          <p:cNvPr id="3" name="Content Placeholder 2"/>
          <p:cNvSpPr>
            <a:spLocks noGrp="1"/>
          </p:cNvSpPr>
          <p:nvPr>
            <p:ph idx="1"/>
          </p:nvPr>
        </p:nvSpPr>
        <p:spPr/>
        <p:txBody>
          <a:bodyPr/>
          <a:lstStyle/>
          <a:p>
            <a:r>
              <a:rPr lang="en-US" noProof="0" dirty="0" smtClean="0"/>
              <a:t>Over the last 7 years the Latvian STANAG testing team has had a rather high personnel turnover rate – 11 testers in 7 years – which has pushed for the need of establishing personnel recruitment and selection policies and procedures.</a:t>
            </a:r>
            <a:endParaRPr lang="en-US" noProof="0" dirty="0"/>
          </a:p>
        </p:txBody>
      </p:sp>
    </p:spTree>
    <p:extLst>
      <p:ext uri="{BB962C8B-B14F-4D97-AF65-F5344CB8AC3E}">
        <p14:creationId xmlns:p14="http://schemas.microsoft.com/office/powerpoint/2010/main" val="39035636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noProof="0" dirty="0" smtClean="0"/>
              <a:t>Testing team</a:t>
            </a:r>
            <a:endParaRPr lang="en-US" noProof="0" dirty="0"/>
          </a:p>
        </p:txBody>
      </p:sp>
      <p:sp>
        <p:nvSpPr>
          <p:cNvPr id="3" name="Content Placeholder 2"/>
          <p:cNvSpPr>
            <a:spLocks noGrp="1"/>
          </p:cNvSpPr>
          <p:nvPr>
            <p:ph idx="1"/>
          </p:nvPr>
        </p:nvSpPr>
        <p:spPr/>
        <p:txBody>
          <a:bodyPr>
            <a:normAutofit fontScale="92500" lnSpcReduction="10000"/>
          </a:bodyPr>
          <a:lstStyle/>
          <a:p>
            <a:r>
              <a:rPr lang="en-US" noProof="0" dirty="0" smtClean="0"/>
              <a:t>Team - 6+1</a:t>
            </a:r>
          </a:p>
          <a:p>
            <a:r>
              <a:rPr lang="en-US" noProof="0" dirty="0" smtClean="0"/>
              <a:t>4 sessions a year – organized around courses </a:t>
            </a:r>
            <a:br>
              <a:rPr lang="en-US" noProof="0" dirty="0" smtClean="0"/>
            </a:br>
            <a:r>
              <a:rPr lang="en-US" noProof="0" dirty="0" smtClean="0"/>
              <a:t>   + upon request (individuals)</a:t>
            </a:r>
            <a:r>
              <a:rPr lang="en-US" dirty="0" smtClean="0"/>
              <a:t> </a:t>
            </a:r>
          </a:p>
          <a:p>
            <a:r>
              <a:rPr lang="en-US" dirty="0" smtClean="0"/>
              <a:t>50-160 PAX tested per session</a:t>
            </a:r>
            <a:br>
              <a:rPr lang="en-US" dirty="0" smtClean="0"/>
            </a:br>
            <a:endParaRPr lang="en-US" noProof="0" dirty="0" smtClean="0"/>
          </a:p>
          <a:p>
            <a:r>
              <a:rPr lang="en-US" noProof="0" dirty="0" smtClean="0"/>
              <a:t>Main tasks:</a:t>
            </a:r>
            <a:br>
              <a:rPr lang="en-US" noProof="0" dirty="0" smtClean="0"/>
            </a:br>
            <a:r>
              <a:rPr lang="en-US" noProof="0" dirty="0" smtClean="0"/>
              <a:t>  - develop and administer STANAG tests (Levels 1-3)</a:t>
            </a:r>
            <a:br>
              <a:rPr lang="en-US" noProof="0" dirty="0" smtClean="0"/>
            </a:br>
            <a:r>
              <a:rPr lang="en-US" noProof="0" dirty="0" smtClean="0"/>
              <a:t>  - develop sample tests</a:t>
            </a:r>
            <a:r>
              <a:rPr lang="en-US" dirty="0" smtClean="0"/>
              <a:t> (Levels 1-3)</a:t>
            </a:r>
            <a:r>
              <a:rPr lang="en-US" noProof="0" dirty="0" smtClean="0"/>
              <a:t/>
            </a:r>
            <a:br>
              <a:rPr lang="en-US" noProof="0" dirty="0" smtClean="0"/>
            </a:br>
            <a:r>
              <a:rPr lang="en-US" noProof="0" dirty="0" smtClean="0"/>
              <a:t>  - assist teachers in developing and marking entrance &amp;</a:t>
            </a:r>
            <a:br>
              <a:rPr lang="en-US" noProof="0" dirty="0" smtClean="0"/>
            </a:br>
            <a:r>
              <a:rPr lang="en-US" noProof="0" dirty="0" smtClean="0"/>
              <a:t>      classroom tests</a:t>
            </a:r>
            <a:br>
              <a:rPr lang="en-US" noProof="0" dirty="0" smtClean="0"/>
            </a:br>
            <a:r>
              <a:rPr lang="en-US" noProof="0" dirty="0" smtClean="0"/>
              <a:t>  </a:t>
            </a:r>
            <a:r>
              <a:rPr lang="en-US" noProof="0" dirty="0" smtClean="0">
                <a:solidFill>
                  <a:schemeClr val="bg1">
                    <a:lumMod val="50000"/>
                  </a:schemeClr>
                </a:solidFill>
              </a:rPr>
              <a:t>- </a:t>
            </a:r>
            <a:r>
              <a:rPr lang="en-US" dirty="0" smtClean="0">
                <a:solidFill>
                  <a:schemeClr val="bg1">
                    <a:lumMod val="50000"/>
                  </a:schemeClr>
                </a:solidFill>
              </a:rPr>
              <a:t>develop and administer progress and achievement</a:t>
            </a:r>
            <a:br>
              <a:rPr lang="en-US" dirty="0" smtClean="0">
                <a:solidFill>
                  <a:schemeClr val="bg1">
                    <a:lumMod val="50000"/>
                  </a:schemeClr>
                </a:solidFill>
              </a:rPr>
            </a:br>
            <a:r>
              <a:rPr lang="en-US" dirty="0" smtClean="0">
                <a:solidFill>
                  <a:schemeClr val="bg1">
                    <a:lumMod val="50000"/>
                  </a:schemeClr>
                </a:solidFill>
              </a:rPr>
              <a:t>      tests (5 levels in our own system)</a:t>
            </a:r>
          </a:p>
        </p:txBody>
      </p:sp>
    </p:spTree>
    <p:extLst>
      <p:ext uri="{BB962C8B-B14F-4D97-AF65-F5344CB8AC3E}">
        <p14:creationId xmlns:p14="http://schemas.microsoft.com/office/powerpoint/2010/main" val="9286701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792480"/>
            <a:ext cx="2142680" cy="2276480"/>
          </a:xfrm>
        </p:spPr>
        <p:txBody>
          <a:bodyPr>
            <a:normAutofit/>
          </a:bodyPr>
          <a:lstStyle/>
          <a:p>
            <a:r>
              <a:rPr lang="en-US" sz="4000" dirty="0"/>
              <a:t>What I had </a:t>
            </a:r>
            <a:r>
              <a:rPr lang="en-US" sz="4000" dirty="0"/>
              <a:t>imagined</a:t>
            </a:r>
            <a:endParaRPr lang="en-US" sz="4000" dirty="0"/>
          </a:p>
        </p:txBody>
      </p:sp>
      <p:sp>
        <p:nvSpPr>
          <p:cNvPr id="3" name="Picture Placeholder 2"/>
          <p:cNvSpPr>
            <a:spLocks noGrp="1"/>
          </p:cNvSpPr>
          <p:nvPr>
            <p:ph type="pic" idx="1"/>
          </p:nvPr>
        </p:nvSpPr>
        <p:spPr/>
      </p:sp>
      <p:sp>
        <p:nvSpPr>
          <p:cNvPr id="4" name="Text Placeholder 3"/>
          <p:cNvSpPr>
            <a:spLocks noGrp="1"/>
          </p:cNvSpPr>
          <p:nvPr>
            <p:ph type="body" sz="half" idx="2"/>
          </p:nvPr>
        </p:nvSpPr>
        <p:spPr/>
        <p:txBody>
          <a:bodyPr/>
          <a:lstStyle/>
          <a:p>
            <a:endParaRPr lang="en-US" dirty="0"/>
          </a:p>
        </p:txBody>
      </p:sp>
      <p:pic>
        <p:nvPicPr>
          <p:cNvPr id="1026" name="Picture 2" descr="Attēlu rezultāti vaicājumam “personnel recruitment and selectio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223792" y="797016"/>
            <a:ext cx="6048672" cy="544029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610260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400" dirty="0"/>
              <a:t>Reality</a:t>
            </a:r>
            <a:endParaRPr lang="en-US" sz="4400" dirty="0"/>
          </a:p>
        </p:txBody>
      </p:sp>
      <p:sp>
        <p:nvSpPr>
          <p:cNvPr id="4" name="Text Placeholder 3"/>
          <p:cNvSpPr>
            <a:spLocks noGrp="1"/>
          </p:cNvSpPr>
          <p:nvPr>
            <p:ph type="body" sz="half" idx="2"/>
          </p:nvPr>
        </p:nvSpPr>
        <p:spPr/>
        <p:txBody>
          <a:bodyPr/>
          <a:lstStyle/>
          <a:p>
            <a:endParaRPr lang="en-US" dirty="0"/>
          </a:p>
        </p:txBody>
      </p:sp>
      <p:sp>
        <p:nvSpPr>
          <p:cNvPr id="5" name="Picture Placeholder 4"/>
          <p:cNvSpPr>
            <a:spLocks noGrp="1"/>
          </p:cNvSpPr>
          <p:nvPr>
            <p:ph type="pic" idx="1"/>
          </p:nvPr>
        </p:nvSpPr>
        <p:spPr/>
      </p:sp>
      <p:pic>
        <p:nvPicPr>
          <p:cNvPr id="2052" name="Picture 4" descr="Attēlu rezultāti vaicājumam “frustrated”"/>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367808" y="811758"/>
            <a:ext cx="5904656" cy="549756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793293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noProof="0" dirty="0" smtClean="0"/>
              <a:t>Personnel recruitment</a:t>
            </a:r>
            <a:endParaRPr lang="en-US" noProof="0" dirty="0"/>
          </a:p>
        </p:txBody>
      </p:sp>
      <p:sp>
        <p:nvSpPr>
          <p:cNvPr id="3" name="Content Placeholder 2"/>
          <p:cNvSpPr>
            <a:spLocks noGrp="1"/>
          </p:cNvSpPr>
          <p:nvPr>
            <p:ph idx="1"/>
          </p:nvPr>
        </p:nvSpPr>
        <p:spPr/>
        <p:txBody>
          <a:bodyPr>
            <a:normAutofit fontScale="92500" lnSpcReduction="20000"/>
          </a:bodyPr>
          <a:lstStyle/>
          <a:p>
            <a:r>
              <a:rPr lang="en-US" b="1" noProof="0" dirty="0" smtClean="0"/>
              <a:t>External factors affecting recruitment</a:t>
            </a:r>
            <a:br>
              <a:rPr lang="en-US" b="1" noProof="0" dirty="0" smtClean="0"/>
            </a:br>
            <a:r>
              <a:rPr lang="en-US" b="1" noProof="0" dirty="0" smtClean="0"/>
              <a:t>   </a:t>
            </a:r>
            <a:r>
              <a:rPr lang="en-US" noProof="0" dirty="0" smtClean="0"/>
              <a:t>Job</a:t>
            </a:r>
            <a:r>
              <a:rPr lang="en-US" dirty="0" smtClean="0"/>
              <a:t> market</a:t>
            </a:r>
            <a:br>
              <a:rPr lang="en-US" dirty="0" smtClean="0"/>
            </a:br>
            <a:r>
              <a:rPr lang="en-US" dirty="0" smtClean="0"/>
              <a:t>    - supply </a:t>
            </a:r>
            <a:r>
              <a:rPr lang="en-US" noProof="0" dirty="0" smtClean="0"/>
              <a:t>and demand (emigration)</a:t>
            </a:r>
            <a:br>
              <a:rPr lang="en-US" noProof="0" dirty="0" smtClean="0"/>
            </a:br>
            <a:r>
              <a:rPr lang="en-US" noProof="0" dirty="0" smtClean="0"/>
              <a:t>    - </a:t>
            </a:r>
            <a:r>
              <a:rPr lang="en-US" dirty="0" smtClean="0"/>
              <a:t>unemployment rate</a:t>
            </a:r>
            <a:br>
              <a:rPr lang="en-US" dirty="0" smtClean="0"/>
            </a:br>
            <a:r>
              <a:rPr lang="en-US" dirty="0" smtClean="0"/>
              <a:t>    - competitors</a:t>
            </a:r>
            <a:r>
              <a:rPr lang="en-US" noProof="0" dirty="0" smtClean="0"/>
              <a:t/>
            </a:r>
            <a:br>
              <a:rPr lang="en-US" noProof="0" dirty="0" smtClean="0"/>
            </a:br>
            <a:r>
              <a:rPr lang="en-US" noProof="0" dirty="0" smtClean="0"/>
              <a:t>   Image of organization</a:t>
            </a:r>
            <a:r>
              <a:rPr lang="en-US" dirty="0" smtClean="0"/>
              <a:t/>
            </a:r>
            <a:br>
              <a:rPr lang="en-US" dirty="0" smtClean="0"/>
            </a:br>
            <a:endParaRPr lang="en-US" noProof="0" dirty="0" smtClean="0"/>
          </a:p>
          <a:p>
            <a:r>
              <a:rPr lang="en-US" b="1" dirty="0" smtClean="0"/>
              <a:t>Internal factors affecting recruitment</a:t>
            </a:r>
            <a:br>
              <a:rPr lang="en-US" b="1" dirty="0" smtClean="0"/>
            </a:br>
            <a:r>
              <a:rPr lang="en-US" b="1" dirty="0" smtClean="0"/>
              <a:t>    </a:t>
            </a:r>
            <a:r>
              <a:rPr lang="en-US" dirty="0" err="1" smtClean="0"/>
              <a:t>Recruitment</a:t>
            </a:r>
            <a:r>
              <a:rPr lang="en-US" dirty="0" smtClean="0"/>
              <a:t> restrictions</a:t>
            </a:r>
            <a:br>
              <a:rPr lang="en-US" dirty="0" smtClean="0"/>
            </a:br>
            <a:r>
              <a:rPr lang="en-US" dirty="0" smtClean="0"/>
              <a:t>    Background checks</a:t>
            </a:r>
          </a:p>
          <a:p>
            <a:pPr marL="0" indent="0">
              <a:buNone/>
            </a:pPr>
            <a:endParaRPr lang="en-US" dirty="0" smtClean="0"/>
          </a:p>
          <a:p>
            <a:r>
              <a:rPr lang="en-US" b="1" dirty="0" smtClean="0"/>
              <a:t>Sourcing</a:t>
            </a:r>
            <a:r>
              <a:rPr lang="en-US" dirty="0" smtClean="0"/>
              <a:t> - recruitment advertising (job portals, social media, Latvian State Employment Agency)</a:t>
            </a:r>
            <a:endParaRPr lang="en-US" noProof="0" dirty="0"/>
          </a:p>
        </p:txBody>
      </p:sp>
    </p:spTree>
    <p:extLst>
      <p:ext uri="{BB962C8B-B14F-4D97-AF65-F5344CB8AC3E}">
        <p14:creationId xmlns:p14="http://schemas.microsoft.com/office/powerpoint/2010/main" val="26298157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noProof="0" dirty="0" smtClean="0"/>
              <a:t>Personnel selection - CVs</a:t>
            </a:r>
            <a:endParaRPr lang="en-US" noProof="0" dirty="0"/>
          </a:p>
        </p:txBody>
      </p:sp>
      <p:sp>
        <p:nvSpPr>
          <p:cNvPr id="3" name="Content Placeholder 2"/>
          <p:cNvSpPr>
            <a:spLocks noGrp="1"/>
          </p:cNvSpPr>
          <p:nvPr>
            <p:ph idx="1"/>
          </p:nvPr>
        </p:nvSpPr>
        <p:spPr/>
        <p:txBody>
          <a:bodyPr>
            <a:normAutofit lnSpcReduction="10000"/>
          </a:bodyPr>
          <a:lstStyle/>
          <a:p>
            <a:r>
              <a:rPr lang="en-US" b="1" noProof="0" dirty="0" smtClean="0"/>
              <a:t>Education</a:t>
            </a:r>
            <a:r>
              <a:rPr lang="en-US" noProof="0" dirty="0" smtClean="0"/>
              <a:t/>
            </a:r>
            <a:br>
              <a:rPr lang="en-US" noProof="0" dirty="0" smtClean="0"/>
            </a:br>
            <a:r>
              <a:rPr lang="en-US" noProof="0" dirty="0" smtClean="0"/>
              <a:t>   - which universities &amp;</a:t>
            </a:r>
            <a:r>
              <a:rPr lang="en-US" dirty="0" smtClean="0"/>
              <a:t> study programs?</a:t>
            </a:r>
            <a:br>
              <a:rPr lang="en-US" dirty="0" smtClean="0"/>
            </a:br>
            <a:r>
              <a:rPr lang="en-US" dirty="0" smtClean="0"/>
              <a:t>   - BA or MA?</a:t>
            </a:r>
            <a:br>
              <a:rPr lang="en-US" dirty="0" smtClean="0"/>
            </a:br>
            <a:endParaRPr lang="en-US" noProof="0" dirty="0" smtClean="0"/>
          </a:p>
          <a:p>
            <a:r>
              <a:rPr lang="en-US" b="1" noProof="0" dirty="0" smtClean="0"/>
              <a:t>Work experience</a:t>
            </a:r>
            <a:r>
              <a:rPr lang="en-US" noProof="0" dirty="0" smtClean="0"/>
              <a:t> (relevant)</a:t>
            </a:r>
            <a:br>
              <a:rPr lang="en-US" noProof="0" dirty="0" smtClean="0"/>
            </a:br>
            <a:r>
              <a:rPr lang="en-US" noProof="0" dirty="0" smtClean="0"/>
              <a:t>   - testing, teaching, admin, </a:t>
            </a:r>
            <a:r>
              <a:rPr lang="en-US" dirty="0" smtClean="0"/>
              <a:t>translating </a:t>
            </a:r>
            <a:r>
              <a:rPr lang="lv-LV" noProof="0" dirty="0" smtClean="0"/>
              <a:t>/</a:t>
            </a:r>
            <a:r>
              <a:rPr lang="en-US" noProof="0" dirty="0" smtClean="0"/>
              <a:t>interpreting</a:t>
            </a:r>
            <a:br>
              <a:rPr lang="en-US" noProof="0" dirty="0" smtClean="0"/>
            </a:br>
            <a:r>
              <a:rPr lang="en-US" noProof="0" dirty="0" smtClean="0"/>
              <a:t>   - state vs private schools</a:t>
            </a:r>
            <a:br>
              <a:rPr lang="en-US" noProof="0" dirty="0" smtClean="0"/>
            </a:br>
            <a:endParaRPr lang="en-US" noProof="0" dirty="0" smtClean="0"/>
          </a:p>
          <a:p>
            <a:r>
              <a:rPr lang="en-US" b="1" noProof="0" dirty="0" smtClean="0"/>
              <a:t>Skill sets</a:t>
            </a:r>
            <a:br>
              <a:rPr lang="en-US" b="1" noProof="0" dirty="0" smtClean="0"/>
            </a:br>
            <a:r>
              <a:rPr lang="en-US" noProof="0" dirty="0" smtClean="0"/>
              <a:t>   - hard skills - </a:t>
            </a:r>
            <a:r>
              <a:rPr lang="en-US" dirty="0" smtClean="0"/>
              <a:t>specific knowledge/abilities</a:t>
            </a:r>
            <a:r>
              <a:rPr lang="en-US" noProof="0" dirty="0" smtClean="0"/>
              <a:t/>
            </a:r>
            <a:br>
              <a:rPr lang="en-US" noProof="0" dirty="0" smtClean="0"/>
            </a:br>
            <a:r>
              <a:rPr lang="en-US" noProof="0" dirty="0" smtClean="0"/>
              <a:t>   - people skills</a:t>
            </a:r>
          </a:p>
        </p:txBody>
      </p:sp>
    </p:spTree>
    <p:extLst>
      <p:ext uri="{BB962C8B-B14F-4D97-AF65-F5344CB8AC3E}">
        <p14:creationId xmlns:p14="http://schemas.microsoft.com/office/powerpoint/2010/main" val="9431083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noProof="0" dirty="0" smtClean="0"/>
              <a:t>Personnel selection 2</a:t>
            </a:r>
            <a:endParaRPr lang="en-US" noProof="0" dirty="0"/>
          </a:p>
        </p:txBody>
      </p:sp>
      <p:sp>
        <p:nvSpPr>
          <p:cNvPr id="3" name="Content Placeholder 2"/>
          <p:cNvSpPr>
            <a:spLocks noGrp="1"/>
          </p:cNvSpPr>
          <p:nvPr>
            <p:ph idx="1"/>
          </p:nvPr>
        </p:nvSpPr>
        <p:spPr/>
        <p:txBody>
          <a:bodyPr>
            <a:normAutofit fontScale="92500" lnSpcReduction="10000"/>
          </a:bodyPr>
          <a:lstStyle/>
          <a:p>
            <a:r>
              <a:rPr lang="en-US" b="1" noProof="0" dirty="0" smtClean="0"/>
              <a:t>Mock lesson/ test</a:t>
            </a:r>
            <a:br>
              <a:rPr lang="en-US" b="1" noProof="0" dirty="0" smtClean="0"/>
            </a:br>
            <a:r>
              <a:rPr lang="en-US" noProof="0" dirty="0" smtClean="0"/>
              <a:t>   - </a:t>
            </a:r>
            <a:r>
              <a:rPr lang="en-US" b="1" noProof="0" dirty="0" smtClean="0"/>
              <a:t>work survival </a:t>
            </a:r>
            <a:r>
              <a:rPr lang="en-US" b="1" dirty="0" smtClean="0"/>
              <a:t>s</a:t>
            </a:r>
            <a:r>
              <a:rPr lang="en-US" b="1" noProof="0" dirty="0" smtClean="0"/>
              <a:t>kills</a:t>
            </a:r>
            <a:r>
              <a:rPr lang="en-US" noProof="0" dirty="0" smtClean="0"/>
              <a:t>;</a:t>
            </a:r>
            <a:br>
              <a:rPr lang="en-US" noProof="0" dirty="0" smtClean="0"/>
            </a:br>
            <a:r>
              <a:rPr lang="en-US" noProof="0" dirty="0" smtClean="0"/>
              <a:t>   - human </a:t>
            </a:r>
            <a:r>
              <a:rPr lang="en-US" dirty="0" smtClean="0"/>
              <a:t>r</a:t>
            </a:r>
            <a:r>
              <a:rPr lang="en-US" noProof="0" dirty="0" smtClean="0"/>
              <a:t>elations </a:t>
            </a:r>
            <a:r>
              <a:rPr lang="en-US" dirty="0" smtClean="0"/>
              <a:t>s</a:t>
            </a:r>
            <a:r>
              <a:rPr lang="en-US" noProof="0" dirty="0" smtClean="0"/>
              <a:t>kills;</a:t>
            </a:r>
            <a:br>
              <a:rPr lang="en-US" noProof="0" dirty="0" smtClean="0"/>
            </a:br>
            <a:r>
              <a:rPr lang="en-US" noProof="0" dirty="0" smtClean="0"/>
              <a:t>   - communication </a:t>
            </a:r>
            <a:r>
              <a:rPr lang="en-US" dirty="0" smtClean="0"/>
              <a:t>s</a:t>
            </a:r>
            <a:r>
              <a:rPr lang="en-US" noProof="0" dirty="0" smtClean="0"/>
              <a:t>kills;   </a:t>
            </a:r>
            <a:br>
              <a:rPr lang="en-US" noProof="0" dirty="0" smtClean="0"/>
            </a:br>
            <a:r>
              <a:rPr lang="en-US" noProof="0" dirty="0" smtClean="0"/>
              <a:t>   - language skills</a:t>
            </a:r>
            <a:br>
              <a:rPr lang="en-US" noProof="0" dirty="0" smtClean="0"/>
            </a:br>
            <a:r>
              <a:rPr lang="en-US" noProof="0" dirty="0" smtClean="0"/>
              <a:t>   - teaching skills</a:t>
            </a:r>
          </a:p>
          <a:p>
            <a:r>
              <a:rPr lang="en-US" b="1" noProof="0" dirty="0" smtClean="0"/>
              <a:t>STANAG listening/ reading test</a:t>
            </a:r>
            <a:br>
              <a:rPr lang="en-US" b="1" noProof="0" dirty="0" smtClean="0"/>
            </a:br>
            <a:r>
              <a:rPr lang="en-US" b="1" noProof="0" dirty="0" smtClean="0"/>
              <a:t>   </a:t>
            </a:r>
            <a:r>
              <a:rPr lang="en-US" noProof="0" dirty="0" smtClean="0"/>
              <a:t>- </a:t>
            </a:r>
            <a:r>
              <a:rPr lang="en-US" dirty="0" smtClean="0"/>
              <a:t>l</a:t>
            </a:r>
            <a:r>
              <a:rPr lang="en-US" noProof="0" dirty="0" smtClean="0"/>
              <a:t>an</a:t>
            </a:r>
            <a:r>
              <a:rPr lang="lv-LV" noProof="0" dirty="0" err="1" smtClean="0"/>
              <a:t>guage</a:t>
            </a:r>
            <a:r>
              <a:rPr lang="en-US" noProof="0" dirty="0" smtClean="0"/>
              <a:t> skills</a:t>
            </a:r>
            <a:br>
              <a:rPr lang="en-US" noProof="0" dirty="0" smtClean="0"/>
            </a:br>
            <a:r>
              <a:rPr lang="en-US" noProof="0" dirty="0" smtClean="0"/>
              <a:t>   - familiarization with job</a:t>
            </a:r>
          </a:p>
          <a:p>
            <a:r>
              <a:rPr lang="en-US" b="1" noProof="0" dirty="0" smtClean="0"/>
              <a:t>Interview</a:t>
            </a:r>
            <a:r>
              <a:rPr lang="en-US" noProof="0" dirty="0" smtClean="0"/>
              <a:t/>
            </a:r>
            <a:br>
              <a:rPr lang="en-US" noProof="0" dirty="0" smtClean="0"/>
            </a:br>
            <a:r>
              <a:rPr lang="en-US" noProof="0" dirty="0" smtClean="0"/>
              <a:t>   - education/ experience/ professional interests </a:t>
            </a:r>
            <a:br>
              <a:rPr lang="en-US" noProof="0" dirty="0" smtClean="0"/>
            </a:br>
            <a:r>
              <a:rPr lang="en-US" noProof="0" dirty="0" smtClean="0"/>
              <a:t>      + background (security)</a:t>
            </a:r>
            <a:endParaRPr lang="en-US" noProof="0" dirty="0"/>
          </a:p>
        </p:txBody>
      </p:sp>
    </p:spTree>
    <p:extLst>
      <p:ext uri="{BB962C8B-B14F-4D97-AF65-F5344CB8AC3E}">
        <p14:creationId xmlns:p14="http://schemas.microsoft.com/office/powerpoint/2010/main" val="36206462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noProof="0" dirty="0" smtClean="0"/>
              <a:t>Integrating – probationary period</a:t>
            </a:r>
            <a:endParaRPr lang="en-US" noProof="0" dirty="0"/>
          </a:p>
        </p:txBody>
      </p:sp>
      <p:sp>
        <p:nvSpPr>
          <p:cNvPr id="3" name="Content Placeholder 2"/>
          <p:cNvSpPr>
            <a:spLocks noGrp="1"/>
          </p:cNvSpPr>
          <p:nvPr>
            <p:ph idx="1"/>
          </p:nvPr>
        </p:nvSpPr>
        <p:spPr/>
        <p:txBody>
          <a:bodyPr>
            <a:noAutofit/>
          </a:bodyPr>
          <a:lstStyle/>
          <a:p>
            <a:r>
              <a:rPr lang="en-US" sz="2700" dirty="0"/>
              <a:t>Probationary period - 3 months</a:t>
            </a:r>
          </a:p>
          <a:p>
            <a:r>
              <a:rPr lang="en-US" sz="2700" b="1" dirty="0"/>
              <a:t>On-boarding</a:t>
            </a:r>
            <a:r>
              <a:rPr lang="en-US" sz="2700" dirty="0"/>
              <a:t>:</a:t>
            </a:r>
            <a:br>
              <a:rPr lang="en-US" sz="2700" dirty="0"/>
            </a:br>
            <a:r>
              <a:rPr lang="en-US" sz="2700" dirty="0"/>
              <a:t>   preparing workspace, equipment, supplies,</a:t>
            </a:r>
            <a:br>
              <a:rPr lang="en-US" sz="2700" dirty="0"/>
            </a:br>
            <a:r>
              <a:rPr lang="en-US" sz="2700" dirty="0"/>
              <a:t>   keys, pass &amp; code cards, email accounts and </a:t>
            </a:r>
          </a:p>
          <a:p>
            <a:pPr marL="0" indent="0">
              <a:buNone/>
            </a:pPr>
            <a:r>
              <a:rPr lang="en-US" sz="2700" dirty="0"/>
              <a:t>     network access</a:t>
            </a:r>
          </a:p>
          <a:p>
            <a:r>
              <a:rPr lang="en-US" sz="2700" b="1" dirty="0"/>
              <a:t>Topics to cover during on-boarding</a:t>
            </a:r>
            <a:r>
              <a:rPr lang="en-US" sz="2700" dirty="0"/>
              <a:t/>
            </a:r>
            <a:br>
              <a:rPr lang="en-US" sz="2700" dirty="0"/>
            </a:br>
            <a:r>
              <a:rPr lang="en-US" sz="2700" dirty="0"/>
              <a:t>  - </a:t>
            </a:r>
            <a:r>
              <a:rPr lang="en-US" sz="2600" dirty="0"/>
              <a:t>NAFL, Language school &amp; testing team overview; </a:t>
            </a:r>
            <a:r>
              <a:rPr lang="en-US" sz="2700" dirty="0"/>
              <a:t/>
            </a:r>
            <a:br>
              <a:rPr lang="en-US" sz="2700" dirty="0"/>
            </a:br>
            <a:r>
              <a:rPr lang="en-US" sz="2700" dirty="0"/>
              <a:t>  - administration, </a:t>
            </a:r>
            <a:br>
              <a:rPr lang="en-US" sz="2700" dirty="0"/>
            </a:br>
            <a:r>
              <a:rPr lang="en-US" sz="2700" dirty="0"/>
              <a:t>  - office tour and introductions</a:t>
            </a:r>
            <a:br>
              <a:rPr lang="en-US" sz="2700" dirty="0"/>
            </a:br>
            <a:r>
              <a:rPr lang="en-US" sz="2700" dirty="0"/>
              <a:t>  - </a:t>
            </a:r>
            <a:r>
              <a:rPr lang="lv-LV" sz="2700" dirty="0" err="1"/>
              <a:t>job</a:t>
            </a:r>
            <a:r>
              <a:rPr lang="en-US" sz="2700" dirty="0"/>
              <a:t> expectations (setting up goals)</a:t>
            </a:r>
            <a:br>
              <a:rPr lang="en-US" sz="2700" dirty="0"/>
            </a:br>
            <a:r>
              <a:rPr lang="en-US" sz="2700" dirty="0"/>
              <a:t>  - appropriate training &amp; providing a mentor</a:t>
            </a:r>
          </a:p>
        </p:txBody>
      </p:sp>
    </p:spTree>
    <p:extLst>
      <p:ext uri="{BB962C8B-B14F-4D97-AF65-F5344CB8AC3E}">
        <p14:creationId xmlns:p14="http://schemas.microsoft.com/office/powerpoint/2010/main" val="330819403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617</Words>
  <Application>Microsoft Office PowerPoint</Application>
  <PresentationFormat>Widescreen</PresentationFormat>
  <Paragraphs>145</Paragraphs>
  <Slides>12</Slides>
  <Notes>12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12</vt:i4>
      </vt:variant>
    </vt:vector>
  </HeadingPairs>
  <TitlesOfParts>
    <vt:vector size="18" baseType="lpstr">
      <vt:lpstr>Arial</vt:lpstr>
      <vt:lpstr>Calibri</vt:lpstr>
      <vt:lpstr>Calibri Light</vt:lpstr>
      <vt:lpstr>Tahoma</vt:lpstr>
      <vt:lpstr>Wingdings</vt:lpstr>
      <vt:lpstr>Office Theme</vt:lpstr>
      <vt:lpstr>Selecting new testers and integrating them into test team</vt:lpstr>
      <vt:lpstr>Background</vt:lpstr>
      <vt:lpstr>Testing team</vt:lpstr>
      <vt:lpstr>What I had imagined</vt:lpstr>
      <vt:lpstr>Reality</vt:lpstr>
      <vt:lpstr>Personnel recruitment</vt:lpstr>
      <vt:lpstr>Personnel selection - CVs</vt:lpstr>
      <vt:lpstr>Personnel selection 2</vt:lpstr>
      <vt:lpstr>Integrating – probationary period</vt:lpstr>
      <vt:lpstr>Probationary period &amp; evaluation</vt:lpstr>
      <vt:lpstr>Integrating new testers</vt:lpstr>
      <vt:lpstr>Happy team</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Selecting new testers and integrating them into test team</dc:title>
  <dc:creator>Inga Fārte-Zālīte</dc:creator>
  <cp:lastModifiedBy>Inga Fārte-Zālīte</cp:lastModifiedBy>
  <cp:revision>1</cp:revision>
  <dcterms:created xsi:type="dcterms:W3CDTF">2017-09-05T05:37:17Z</dcterms:created>
  <dcterms:modified xsi:type="dcterms:W3CDTF">2017-09-05T05:37:58Z</dcterms:modified>
</cp:coreProperties>
</file>