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819" r:id="rId3"/>
    <p:sldId id="821" r:id="rId4"/>
    <p:sldId id="823" r:id="rId5"/>
    <p:sldId id="822" r:id="rId6"/>
    <p:sldId id="824" r:id="rId7"/>
    <p:sldId id="814" r:id="rId8"/>
    <p:sldId id="825" r:id="rId9"/>
    <p:sldId id="815" r:id="rId10"/>
    <p:sldId id="816" r:id="rId11"/>
    <p:sldId id="827" r:id="rId12"/>
    <p:sldId id="817" r:id="rId13"/>
    <p:sldId id="828" r:id="rId14"/>
    <p:sldId id="811" r:id="rId15"/>
    <p:sldId id="788" r:id="rId16"/>
    <p:sldId id="783" r:id="rId17"/>
    <p:sldId id="784" r:id="rId18"/>
    <p:sldId id="789" r:id="rId19"/>
    <p:sldId id="785" r:id="rId20"/>
    <p:sldId id="795" r:id="rId21"/>
    <p:sldId id="790" r:id="rId22"/>
    <p:sldId id="796" r:id="rId23"/>
    <p:sldId id="791" r:id="rId24"/>
    <p:sldId id="797" r:id="rId25"/>
    <p:sldId id="844" r:id="rId26"/>
    <p:sldId id="800" r:id="rId27"/>
    <p:sldId id="802" r:id="rId28"/>
    <p:sldId id="801" r:id="rId29"/>
    <p:sldId id="845" r:id="rId30"/>
    <p:sldId id="835" r:id="rId31"/>
    <p:sldId id="832" r:id="rId32"/>
    <p:sldId id="833" r:id="rId33"/>
    <p:sldId id="839" r:id="rId34"/>
    <p:sldId id="836" r:id="rId35"/>
    <p:sldId id="809" r:id="rId36"/>
    <p:sldId id="651" r:id="rId37"/>
    <p:sldId id="655" r:id="rId38"/>
    <p:sldId id="658" r:id="rId39"/>
    <p:sldId id="659" r:id="rId40"/>
    <p:sldId id="837" r:id="rId41"/>
    <p:sldId id="714" r:id="rId42"/>
    <p:sldId id="838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D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640" autoAdjust="0"/>
  </p:normalViewPr>
  <p:slideViewPr>
    <p:cSldViewPr>
      <p:cViewPr varScale="1">
        <p:scale>
          <a:sx n="74" d="100"/>
          <a:sy n="74" d="100"/>
        </p:scale>
        <p:origin x="471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BADE3-15A8-447F-961F-50B1D69409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85DE7E-0F31-46F9-B51A-C69ABF86A63E}">
      <dgm:prSet phldrT="[Text]"/>
      <dgm:spPr/>
      <dgm:t>
        <a:bodyPr/>
        <a:lstStyle/>
        <a:p>
          <a:r>
            <a:rPr lang="en-US" baseline="0" dirty="0" smtClean="0">
              <a:solidFill>
                <a:srgbClr val="FF0000"/>
              </a:solidFill>
            </a:rPr>
            <a:t>Construct Definition</a:t>
          </a:r>
        </a:p>
        <a:p>
          <a:r>
            <a:rPr lang="en-US" baseline="0" dirty="0" smtClean="0">
              <a:solidFill>
                <a:schemeClr val="tx1"/>
              </a:solidFill>
            </a:rPr>
            <a:t>What is to be tested</a:t>
          </a:r>
          <a:endParaRPr lang="en-US" baseline="0" dirty="0">
            <a:solidFill>
              <a:schemeClr val="tx1"/>
            </a:solidFill>
          </a:endParaRPr>
        </a:p>
      </dgm:t>
    </dgm:pt>
    <dgm:pt modelId="{956498AB-9C4F-4A42-83FA-5D474698CCB2}" type="parTrans" cxnId="{8B1E27CC-EF04-448B-ABB4-A7BD2C997925}">
      <dgm:prSet/>
      <dgm:spPr/>
      <dgm:t>
        <a:bodyPr/>
        <a:lstStyle/>
        <a:p>
          <a:endParaRPr lang="en-US"/>
        </a:p>
      </dgm:t>
    </dgm:pt>
    <dgm:pt modelId="{A371FDA2-F861-4BDC-9494-FF44B9A91DBB}" type="sibTrans" cxnId="{8B1E27CC-EF04-448B-ABB4-A7BD2C997925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36066A-14F0-4770-8996-C6B40B7D3757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Test Design</a:t>
          </a:r>
        </a:p>
        <a:p>
          <a:r>
            <a:rPr lang="en-US" dirty="0" smtClean="0">
              <a:solidFill>
                <a:schemeClr val="tx1"/>
              </a:solidFill>
            </a:rPr>
            <a:t>How it is tested</a:t>
          </a:r>
          <a:endParaRPr lang="en-US" dirty="0">
            <a:solidFill>
              <a:schemeClr val="tx1"/>
            </a:solidFill>
          </a:endParaRPr>
        </a:p>
      </dgm:t>
    </dgm:pt>
    <dgm:pt modelId="{C1C7292D-EEB7-4A8A-9AFA-A5FE3F58CE29}" type="parTrans" cxnId="{645A83A3-2A5B-40EE-AEDA-BDC2E1B9B15C}">
      <dgm:prSet/>
      <dgm:spPr/>
      <dgm:t>
        <a:bodyPr/>
        <a:lstStyle/>
        <a:p>
          <a:endParaRPr lang="en-US"/>
        </a:p>
      </dgm:t>
    </dgm:pt>
    <dgm:pt modelId="{5144D804-4070-43E6-9CD4-3B32143375E8}" type="sibTrans" cxnId="{645A83A3-2A5B-40EE-AEDA-BDC2E1B9B15C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AFA6465F-B9EC-4CD4-825F-CDA950BCB850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Test Scoring Process</a:t>
          </a:r>
        </a:p>
        <a:p>
          <a:r>
            <a:rPr lang="en-US" dirty="0" smtClean="0">
              <a:solidFill>
                <a:schemeClr val="tx1"/>
              </a:solidFill>
            </a:rPr>
            <a:t>How the test is scored</a:t>
          </a:r>
          <a:endParaRPr lang="en-US" dirty="0">
            <a:solidFill>
              <a:schemeClr val="tx1"/>
            </a:solidFill>
          </a:endParaRPr>
        </a:p>
      </dgm:t>
    </dgm:pt>
    <dgm:pt modelId="{A5045DEC-692D-4B96-AF70-82E29155A4DD}" type="parTrans" cxnId="{6F2B43F0-E76A-4CE0-B2D7-906B434A489B}">
      <dgm:prSet/>
      <dgm:spPr/>
      <dgm:t>
        <a:bodyPr/>
        <a:lstStyle/>
        <a:p>
          <a:endParaRPr lang="en-US"/>
        </a:p>
      </dgm:t>
    </dgm:pt>
    <dgm:pt modelId="{1463A6A0-EB8E-4E98-A701-225863663709}" type="sibTrans" cxnId="{6F2B43F0-E76A-4CE0-B2D7-906B434A489B}">
      <dgm:prSet/>
      <dgm:spPr/>
      <dgm:t>
        <a:bodyPr/>
        <a:lstStyle/>
        <a:p>
          <a:endParaRPr lang="en-US"/>
        </a:p>
      </dgm:t>
    </dgm:pt>
    <dgm:pt modelId="{1FAC76DD-6CF3-4FED-B7ED-6A0949CE4DA0}" type="pres">
      <dgm:prSet presAssocID="{FA5BADE3-15A8-447F-961F-50B1D69409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95ACF-F8A6-44AB-A7A9-B71010B2F4AA}" type="pres">
      <dgm:prSet presAssocID="{FA5BADE3-15A8-447F-961F-50B1D69409AC}" presName="dummyMaxCanvas" presStyleCnt="0">
        <dgm:presLayoutVars/>
      </dgm:prSet>
      <dgm:spPr/>
    </dgm:pt>
    <dgm:pt modelId="{7E2AB335-9DD0-4B73-934F-4970F89D61C0}" type="pres">
      <dgm:prSet presAssocID="{FA5BADE3-15A8-447F-961F-50B1D69409AC}" presName="ThreeNodes_1" presStyleLbl="node1" presStyleIdx="0" presStyleCnt="3" custLinFactNeighborX="1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D9D89-E332-4F42-BF4E-0B3EDFD97565}" type="pres">
      <dgm:prSet presAssocID="{FA5BADE3-15A8-447F-961F-50B1D69409A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9E3CF-91A1-4760-BB07-41A344EE39BF}" type="pres">
      <dgm:prSet presAssocID="{FA5BADE3-15A8-447F-961F-50B1D69409A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37E6A-E4D1-4CCB-8A84-D023CA5D8B97}" type="pres">
      <dgm:prSet presAssocID="{FA5BADE3-15A8-447F-961F-50B1D69409AC}" presName="ThreeConn_1-2" presStyleLbl="fgAccFollowNode1" presStyleIdx="0" presStyleCnt="2" custScaleX="231009" custScaleY="155818" custLinFactX="-26069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8D5B2-D3DC-401E-9227-B95EBE16D635}" type="pres">
      <dgm:prSet presAssocID="{FA5BADE3-15A8-447F-961F-50B1D69409AC}" presName="ThreeConn_2-3" presStyleLbl="fgAccFollowNode1" presStyleIdx="1" presStyleCnt="2" custScaleX="236653" custScaleY="197318" custLinFactNeighborX="-41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28141-5D26-48B1-93AD-92A07B544D91}" type="pres">
      <dgm:prSet presAssocID="{FA5BADE3-15A8-447F-961F-50B1D69409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2A23D-E195-43A8-B364-3D2D6421363C}" type="pres">
      <dgm:prSet presAssocID="{FA5BADE3-15A8-447F-961F-50B1D69409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BC5BF-5E64-4733-B93B-E7AF284FBCA2}" type="pres">
      <dgm:prSet presAssocID="{FA5BADE3-15A8-447F-961F-50B1D69409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BB350E-EBA2-4AFF-B32D-78F1E2A206DB}" type="presOf" srcId="{5144D804-4070-43E6-9CD4-3B32143375E8}" destId="{B318D5B2-D3DC-401E-9227-B95EBE16D635}" srcOrd="0" destOrd="0" presId="urn:microsoft.com/office/officeart/2005/8/layout/vProcess5"/>
    <dgm:cxn modelId="{2DB615ED-8DF1-4A7F-9358-CBEE4C5D1891}" type="presOf" srcId="{4536066A-14F0-4770-8996-C6B40B7D3757}" destId="{FBC2A23D-E195-43A8-B364-3D2D6421363C}" srcOrd="1" destOrd="0" presId="urn:microsoft.com/office/officeart/2005/8/layout/vProcess5"/>
    <dgm:cxn modelId="{9C174F47-7D4A-41E7-94E4-458514A5ABF0}" type="presOf" srcId="{FA5BADE3-15A8-447F-961F-50B1D69409AC}" destId="{1FAC76DD-6CF3-4FED-B7ED-6A0949CE4DA0}" srcOrd="0" destOrd="0" presId="urn:microsoft.com/office/officeart/2005/8/layout/vProcess5"/>
    <dgm:cxn modelId="{0684EEBA-2956-4B95-9124-E9E7A78C20C2}" type="presOf" srcId="{9B85DE7E-0F31-46F9-B51A-C69ABF86A63E}" destId="{89528141-5D26-48B1-93AD-92A07B544D91}" srcOrd="1" destOrd="0" presId="urn:microsoft.com/office/officeart/2005/8/layout/vProcess5"/>
    <dgm:cxn modelId="{645A83A3-2A5B-40EE-AEDA-BDC2E1B9B15C}" srcId="{FA5BADE3-15A8-447F-961F-50B1D69409AC}" destId="{4536066A-14F0-4770-8996-C6B40B7D3757}" srcOrd="1" destOrd="0" parTransId="{C1C7292D-EEB7-4A8A-9AFA-A5FE3F58CE29}" sibTransId="{5144D804-4070-43E6-9CD4-3B32143375E8}"/>
    <dgm:cxn modelId="{9E98B1D5-F88C-4022-9F1A-53DF2965D782}" type="presOf" srcId="{A371FDA2-F861-4BDC-9494-FF44B9A91DBB}" destId="{62337E6A-E4D1-4CCB-8A84-D023CA5D8B97}" srcOrd="0" destOrd="0" presId="urn:microsoft.com/office/officeart/2005/8/layout/vProcess5"/>
    <dgm:cxn modelId="{7CB18DF6-8FFA-48C3-B217-D650E04DAA77}" type="presOf" srcId="{4536066A-14F0-4770-8996-C6B40B7D3757}" destId="{51AD9D89-E332-4F42-BF4E-0B3EDFD97565}" srcOrd="0" destOrd="0" presId="urn:microsoft.com/office/officeart/2005/8/layout/vProcess5"/>
    <dgm:cxn modelId="{87B2CB44-2811-4B0C-A9ED-876C6B8B9358}" type="presOf" srcId="{AFA6465F-B9EC-4CD4-825F-CDA950BCB850}" destId="{185BC5BF-5E64-4733-B93B-E7AF284FBCA2}" srcOrd="1" destOrd="0" presId="urn:microsoft.com/office/officeart/2005/8/layout/vProcess5"/>
    <dgm:cxn modelId="{6F2B43F0-E76A-4CE0-B2D7-906B434A489B}" srcId="{FA5BADE3-15A8-447F-961F-50B1D69409AC}" destId="{AFA6465F-B9EC-4CD4-825F-CDA950BCB850}" srcOrd="2" destOrd="0" parTransId="{A5045DEC-692D-4B96-AF70-82E29155A4DD}" sibTransId="{1463A6A0-EB8E-4E98-A701-225863663709}"/>
    <dgm:cxn modelId="{8B1E27CC-EF04-448B-ABB4-A7BD2C997925}" srcId="{FA5BADE3-15A8-447F-961F-50B1D69409AC}" destId="{9B85DE7E-0F31-46F9-B51A-C69ABF86A63E}" srcOrd="0" destOrd="0" parTransId="{956498AB-9C4F-4A42-83FA-5D474698CCB2}" sibTransId="{A371FDA2-F861-4BDC-9494-FF44B9A91DBB}"/>
    <dgm:cxn modelId="{3D5FD7BC-8232-4DBF-B574-9941F3328188}" type="presOf" srcId="{9B85DE7E-0F31-46F9-B51A-C69ABF86A63E}" destId="{7E2AB335-9DD0-4B73-934F-4970F89D61C0}" srcOrd="0" destOrd="0" presId="urn:microsoft.com/office/officeart/2005/8/layout/vProcess5"/>
    <dgm:cxn modelId="{DA3A2754-DF89-4FB0-8C8D-7D62EE454151}" type="presOf" srcId="{AFA6465F-B9EC-4CD4-825F-CDA950BCB850}" destId="{51E9E3CF-91A1-4760-BB07-41A344EE39BF}" srcOrd="0" destOrd="0" presId="urn:microsoft.com/office/officeart/2005/8/layout/vProcess5"/>
    <dgm:cxn modelId="{A921930B-68BE-4D19-A948-2611D194E687}" type="presParOf" srcId="{1FAC76DD-6CF3-4FED-B7ED-6A0949CE4DA0}" destId="{05895ACF-F8A6-44AB-A7A9-B71010B2F4AA}" srcOrd="0" destOrd="0" presId="urn:microsoft.com/office/officeart/2005/8/layout/vProcess5"/>
    <dgm:cxn modelId="{61385882-71D0-42D4-834D-4DDF0F031451}" type="presParOf" srcId="{1FAC76DD-6CF3-4FED-B7ED-6A0949CE4DA0}" destId="{7E2AB335-9DD0-4B73-934F-4970F89D61C0}" srcOrd="1" destOrd="0" presId="urn:microsoft.com/office/officeart/2005/8/layout/vProcess5"/>
    <dgm:cxn modelId="{4E8A2138-09BB-4C3F-BDF5-88F69EC76DAC}" type="presParOf" srcId="{1FAC76DD-6CF3-4FED-B7ED-6A0949CE4DA0}" destId="{51AD9D89-E332-4F42-BF4E-0B3EDFD97565}" srcOrd="2" destOrd="0" presId="urn:microsoft.com/office/officeart/2005/8/layout/vProcess5"/>
    <dgm:cxn modelId="{9075A578-5DD5-4127-991B-46244DA57FA3}" type="presParOf" srcId="{1FAC76DD-6CF3-4FED-B7ED-6A0949CE4DA0}" destId="{51E9E3CF-91A1-4760-BB07-41A344EE39BF}" srcOrd="3" destOrd="0" presId="urn:microsoft.com/office/officeart/2005/8/layout/vProcess5"/>
    <dgm:cxn modelId="{5FB0D7A0-2D32-475E-A95B-0C716E15435C}" type="presParOf" srcId="{1FAC76DD-6CF3-4FED-B7ED-6A0949CE4DA0}" destId="{62337E6A-E4D1-4CCB-8A84-D023CA5D8B97}" srcOrd="4" destOrd="0" presId="urn:microsoft.com/office/officeart/2005/8/layout/vProcess5"/>
    <dgm:cxn modelId="{560B9C78-02CB-4251-B688-5D85EBF6D6ED}" type="presParOf" srcId="{1FAC76DD-6CF3-4FED-B7ED-6A0949CE4DA0}" destId="{B318D5B2-D3DC-401E-9227-B95EBE16D635}" srcOrd="5" destOrd="0" presId="urn:microsoft.com/office/officeart/2005/8/layout/vProcess5"/>
    <dgm:cxn modelId="{1FEB8493-6B2F-4A20-AA2E-3EAFB6473D09}" type="presParOf" srcId="{1FAC76DD-6CF3-4FED-B7ED-6A0949CE4DA0}" destId="{89528141-5D26-48B1-93AD-92A07B544D91}" srcOrd="6" destOrd="0" presId="urn:microsoft.com/office/officeart/2005/8/layout/vProcess5"/>
    <dgm:cxn modelId="{AEB36C99-26D8-45AF-84D0-2DCDD49BC9BF}" type="presParOf" srcId="{1FAC76DD-6CF3-4FED-B7ED-6A0949CE4DA0}" destId="{FBC2A23D-E195-43A8-B364-3D2D6421363C}" srcOrd="7" destOrd="0" presId="urn:microsoft.com/office/officeart/2005/8/layout/vProcess5"/>
    <dgm:cxn modelId="{CB2326CA-4565-43B1-8C42-76234DDA296B}" type="presParOf" srcId="{1FAC76DD-6CF3-4FED-B7ED-6A0949CE4DA0}" destId="{185BC5BF-5E64-4733-B93B-E7AF284FBC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6A4B2-0D6D-4B41-A39B-7C685D4C07F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90149FD-D630-4D5F-B0B9-69FBC6FB49B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The Test Design</a:t>
          </a:r>
        </a:p>
        <a:p>
          <a:r>
            <a:rPr lang="en-US" dirty="0" smtClean="0">
              <a:solidFill>
                <a:srgbClr val="FF0000"/>
              </a:solidFill>
            </a:rPr>
            <a:t>(Has a subtest for each level)</a:t>
          </a:r>
          <a:endParaRPr lang="en-US" dirty="0">
            <a:solidFill>
              <a:srgbClr val="FF0000"/>
            </a:solidFill>
          </a:endParaRPr>
        </a:p>
      </dgm:t>
    </dgm:pt>
    <dgm:pt modelId="{0CCE5CB1-C3C7-4E61-B44F-068C2F49B94B}" type="parTrans" cxnId="{C6AFD9D3-43B3-48D4-A86A-8EC538237FB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85D3ECC-4536-4B92-BE86-2A6DA8BA5FF7}" type="sibTrans" cxnId="{C6AFD9D3-43B3-48D4-A86A-8EC538237FB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0D6B627-A9C1-4565-9A9D-613AFDB8C7D6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The Scoring Process</a:t>
          </a:r>
        </a:p>
        <a:p>
          <a:r>
            <a:rPr lang="en-US" dirty="0" smtClean="0">
              <a:solidFill>
                <a:srgbClr val="FF0000"/>
              </a:solidFill>
            </a:rPr>
            <a:t>(yields a separate score for each level)</a:t>
          </a:r>
          <a:endParaRPr lang="en-US" dirty="0">
            <a:solidFill>
              <a:srgbClr val="FF0000"/>
            </a:solidFill>
          </a:endParaRPr>
        </a:p>
      </dgm:t>
    </dgm:pt>
    <dgm:pt modelId="{4F14E9E6-548F-4E9D-B130-4597416A790C}" type="parTrans" cxnId="{953E5F57-E345-4187-ACAB-A683D691D65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045FB8B-0231-440C-A70C-67085F6F5E8C}" type="sibTrans" cxnId="{953E5F57-E345-4187-ACAB-A683D691D65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BCF0084-2DD2-4104-922A-0A3312E1970B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The Construct</a:t>
          </a:r>
        </a:p>
        <a:p>
          <a:r>
            <a:rPr lang="en-US" dirty="0" smtClean="0">
              <a:solidFill>
                <a:srgbClr val="FFFF00"/>
              </a:solidFill>
            </a:rPr>
            <a:t>(Has multiple levels)</a:t>
          </a:r>
          <a:endParaRPr lang="en-US" dirty="0">
            <a:solidFill>
              <a:srgbClr val="FFFF00"/>
            </a:solidFill>
          </a:endParaRPr>
        </a:p>
      </dgm:t>
    </dgm:pt>
    <dgm:pt modelId="{E4A83186-4AEA-44AF-9F69-A0CF14F22B37}" type="parTrans" cxnId="{039F837F-C278-41AA-9005-EEA2EE4FE2F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08C7BB0-A747-425C-B946-9E2976C7AC10}" type="sibTrans" cxnId="{039F837F-C278-41AA-9005-EEA2EE4FE2F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75D674C-A502-4D96-B09C-CFF7135CCA47}" type="pres">
      <dgm:prSet presAssocID="{EE96A4B2-0D6D-4B41-A39B-7C685D4C07F7}" presName="compositeShape" presStyleCnt="0">
        <dgm:presLayoutVars>
          <dgm:chMax val="7"/>
          <dgm:dir/>
          <dgm:resizeHandles val="exact"/>
        </dgm:presLayoutVars>
      </dgm:prSet>
      <dgm:spPr/>
    </dgm:pt>
    <dgm:pt modelId="{2FEA4794-AF0A-40D1-8820-0F674D141DC4}" type="pres">
      <dgm:prSet presAssocID="{EE96A4B2-0D6D-4B41-A39B-7C685D4C07F7}" presName="wedge1" presStyleLbl="node1" presStyleIdx="0" presStyleCnt="3" custLinFactNeighborX="-1266" custLinFactNeighborY="1786"/>
      <dgm:spPr/>
      <dgm:t>
        <a:bodyPr/>
        <a:lstStyle/>
        <a:p>
          <a:endParaRPr lang="en-US"/>
        </a:p>
      </dgm:t>
    </dgm:pt>
    <dgm:pt modelId="{EEE00A81-E7A0-4355-B6F1-851C6EBFEEEC}" type="pres">
      <dgm:prSet presAssocID="{EE96A4B2-0D6D-4B41-A39B-7C685D4C07F7}" presName="dummy1a" presStyleCnt="0"/>
      <dgm:spPr/>
    </dgm:pt>
    <dgm:pt modelId="{3ECA6BDE-E705-49B9-B96D-063C0F7836A0}" type="pres">
      <dgm:prSet presAssocID="{EE96A4B2-0D6D-4B41-A39B-7C685D4C07F7}" presName="dummy1b" presStyleCnt="0"/>
      <dgm:spPr/>
    </dgm:pt>
    <dgm:pt modelId="{64C7E4EF-6485-4315-AC02-B6BBB5A12948}" type="pres">
      <dgm:prSet presAssocID="{EE96A4B2-0D6D-4B41-A39B-7C685D4C07F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FEA05-1DEF-4AEE-B105-3F744BAAE4BA}" type="pres">
      <dgm:prSet presAssocID="{EE96A4B2-0D6D-4B41-A39B-7C685D4C07F7}" presName="wedge2" presStyleLbl="node1" presStyleIdx="1" presStyleCnt="3"/>
      <dgm:spPr/>
      <dgm:t>
        <a:bodyPr/>
        <a:lstStyle/>
        <a:p>
          <a:endParaRPr lang="en-US"/>
        </a:p>
      </dgm:t>
    </dgm:pt>
    <dgm:pt modelId="{0A2512D4-6B5F-492C-991A-5EB313C01527}" type="pres">
      <dgm:prSet presAssocID="{EE96A4B2-0D6D-4B41-A39B-7C685D4C07F7}" presName="dummy2a" presStyleCnt="0"/>
      <dgm:spPr/>
    </dgm:pt>
    <dgm:pt modelId="{192E7A29-2171-4F98-9CC9-68300DFB3B2B}" type="pres">
      <dgm:prSet presAssocID="{EE96A4B2-0D6D-4B41-A39B-7C685D4C07F7}" presName="dummy2b" presStyleCnt="0"/>
      <dgm:spPr/>
    </dgm:pt>
    <dgm:pt modelId="{06CC3C27-5231-4C2E-8848-44848BA86764}" type="pres">
      <dgm:prSet presAssocID="{EE96A4B2-0D6D-4B41-A39B-7C685D4C07F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AA0F9-0937-4610-9430-7C5B117A2AD4}" type="pres">
      <dgm:prSet presAssocID="{EE96A4B2-0D6D-4B41-A39B-7C685D4C07F7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3433ABA0-AD08-439A-97A7-54253E3E2100}" type="pres">
      <dgm:prSet presAssocID="{EE96A4B2-0D6D-4B41-A39B-7C685D4C07F7}" presName="dummy3a" presStyleCnt="0"/>
      <dgm:spPr/>
    </dgm:pt>
    <dgm:pt modelId="{7E04EA43-D7C9-4FA0-89EA-79783F9870CC}" type="pres">
      <dgm:prSet presAssocID="{EE96A4B2-0D6D-4B41-A39B-7C685D4C07F7}" presName="dummy3b" presStyleCnt="0"/>
      <dgm:spPr/>
    </dgm:pt>
    <dgm:pt modelId="{47A6ED09-2B98-4518-B96A-4F8F2FDB13F9}" type="pres">
      <dgm:prSet presAssocID="{EE96A4B2-0D6D-4B41-A39B-7C685D4C07F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8050B-F1D2-4AE6-8B3F-4DFAA48326DC}" type="pres">
      <dgm:prSet presAssocID="{485D3ECC-4536-4B92-BE86-2A6DA8BA5FF7}" presName="arrowWedge1" presStyleLbl="fgSibTrans2D1" presStyleIdx="0" presStyleCnt="3"/>
      <dgm:spPr/>
    </dgm:pt>
    <dgm:pt modelId="{12FF4A9F-8D60-4AF5-B1EA-C8A5CA79B988}" type="pres">
      <dgm:prSet presAssocID="{0045FB8B-0231-440C-A70C-67085F6F5E8C}" presName="arrowWedge2" presStyleLbl="fgSibTrans2D1" presStyleIdx="1" presStyleCnt="3"/>
      <dgm:spPr/>
    </dgm:pt>
    <dgm:pt modelId="{B7E9AA27-FE16-4D2D-B963-720AF0C58A76}" type="pres">
      <dgm:prSet presAssocID="{B08C7BB0-A747-425C-B946-9E2976C7AC10}" presName="arrowWedge3" presStyleLbl="fgSibTrans2D1" presStyleIdx="2" presStyleCnt="3"/>
      <dgm:spPr/>
    </dgm:pt>
  </dgm:ptLst>
  <dgm:cxnLst>
    <dgm:cxn modelId="{039F837F-C278-41AA-9005-EEA2EE4FE2F7}" srcId="{EE96A4B2-0D6D-4B41-A39B-7C685D4C07F7}" destId="{EBCF0084-2DD2-4104-922A-0A3312E1970B}" srcOrd="2" destOrd="0" parTransId="{E4A83186-4AEA-44AF-9F69-A0CF14F22B37}" sibTransId="{B08C7BB0-A747-425C-B946-9E2976C7AC10}"/>
    <dgm:cxn modelId="{F429997A-FC81-43C5-A523-B4B1CCA668ED}" type="presOf" srcId="{F90149FD-D630-4D5F-B0B9-69FBC6FB49BA}" destId="{64C7E4EF-6485-4315-AC02-B6BBB5A12948}" srcOrd="1" destOrd="0" presId="urn:microsoft.com/office/officeart/2005/8/layout/cycle8"/>
    <dgm:cxn modelId="{F36420F2-E51F-47D9-9EBA-DADBFC25FA28}" type="presOf" srcId="{F90149FD-D630-4D5F-B0B9-69FBC6FB49BA}" destId="{2FEA4794-AF0A-40D1-8820-0F674D141DC4}" srcOrd="0" destOrd="0" presId="urn:microsoft.com/office/officeart/2005/8/layout/cycle8"/>
    <dgm:cxn modelId="{C6AFD9D3-43B3-48D4-A86A-8EC538237FBB}" srcId="{EE96A4B2-0D6D-4B41-A39B-7C685D4C07F7}" destId="{F90149FD-D630-4D5F-B0B9-69FBC6FB49BA}" srcOrd="0" destOrd="0" parTransId="{0CCE5CB1-C3C7-4E61-B44F-068C2F49B94B}" sibTransId="{485D3ECC-4536-4B92-BE86-2A6DA8BA5FF7}"/>
    <dgm:cxn modelId="{9ECF2B6B-00B3-4A83-81DC-8218A0E6464E}" type="presOf" srcId="{90D6B627-A9C1-4565-9A9D-613AFDB8C7D6}" destId="{06CC3C27-5231-4C2E-8848-44848BA86764}" srcOrd="1" destOrd="0" presId="urn:microsoft.com/office/officeart/2005/8/layout/cycle8"/>
    <dgm:cxn modelId="{DD242557-A1AF-47DD-A93E-3BD183F02F18}" type="presOf" srcId="{EBCF0084-2DD2-4104-922A-0A3312E1970B}" destId="{47A6ED09-2B98-4518-B96A-4F8F2FDB13F9}" srcOrd="1" destOrd="0" presId="urn:microsoft.com/office/officeart/2005/8/layout/cycle8"/>
    <dgm:cxn modelId="{953E5F57-E345-4187-ACAB-A683D691D652}" srcId="{EE96A4B2-0D6D-4B41-A39B-7C685D4C07F7}" destId="{90D6B627-A9C1-4565-9A9D-613AFDB8C7D6}" srcOrd="1" destOrd="0" parTransId="{4F14E9E6-548F-4E9D-B130-4597416A790C}" sibTransId="{0045FB8B-0231-440C-A70C-67085F6F5E8C}"/>
    <dgm:cxn modelId="{4CB20190-3E24-4DD0-BB5D-3DB4BE71052B}" type="presOf" srcId="{EE96A4B2-0D6D-4B41-A39B-7C685D4C07F7}" destId="{775D674C-A502-4D96-B09C-CFF7135CCA47}" srcOrd="0" destOrd="0" presId="urn:microsoft.com/office/officeart/2005/8/layout/cycle8"/>
    <dgm:cxn modelId="{79D009E7-3E88-4D19-B2E8-3C1A21A3961C}" type="presOf" srcId="{90D6B627-A9C1-4565-9A9D-613AFDB8C7D6}" destId="{B38FEA05-1DEF-4AEE-B105-3F744BAAE4BA}" srcOrd="0" destOrd="0" presId="urn:microsoft.com/office/officeart/2005/8/layout/cycle8"/>
    <dgm:cxn modelId="{2118D648-08EA-43AF-97B3-FD0A737AB73B}" type="presOf" srcId="{EBCF0084-2DD2-4104-922A-0A3312E1970B}" destId="{747AA0F9-0937-4610-9430-7C5B117A2AD4}" srcOrd="0" destOrd="0" presId="urn:microsoft.com/office/officeart/2005/8/layout/cycle8"/>
    <dgm:cxn modelId="{51F4EA14-DE75-4FB7-B51E-920BE9AF638A}" type="presParOf" srcId="{775D674C-A502-4D96-B09C-CFF7135CCA47}" destId="{2FEA4794-AF0A-40D1-8820-0F674D141DC4}" srcOrd="0" destOrd="0" presId="urn:microsoft.com/office/officeart/2005/8/layout/cycle8"/>
    <dgm:cxn modelId="{8244774D-F3C3-4AD0-BC67-3A137FC7CC9C}" type="presParOf" srcId="{775D674C-A502-4D96-B09C-CFF7135CCA47}" destId="{EEE00A81-E7A0-4355-B6F1-851C6EBFEEEC}" srcOrd="1" destOrd="0" presId="urn:microsoft.com/office/officeart/2005/8/layout/cycle8"/>
    <dgm:cxn modelId="{DC2622B0-D478-4F49-AE6E-C6E119427C1C}" type="presParOf" srcId="{775D674C-A502-4D96-B09C-CFF7135CCA47}" destId="{3ECA6BDE-E705-49B9-B96D-063C0F7836A0}" srcOrd="2" destOrd="0" presId="urn:microsoft.com/office/officeart/2005/8/layout/cycle8"/>
    <dgm:cxn modelId="{93D64207-B25F-43FD-87D9-39E8B0DB1CC2}" type="presParOf" srcId="{775D674C-A502-4D96-B09C-CFF7135CCA47}" destId="{64C7E4EF-6485-4315-AC02-B6BBB5A12948}" srcOrd="3" destOrd="0" presId="urn:microsoft.com/office/officeart/2005/8/layout/cycle8"/>
    <dgm:cxn modelId="{23159AC4-B1BD-4F6B-9CE5-38A7FBF9912D}" type="presParOf" srcId="{775D674C-A502-4D96-B09C-CFF7135CCA47}" destId="{B38FEA05-1DEF-4AEE-B105-3F744BAAE4BA}" srcOrd="4" destOrd="0" presId="urn:microsoft.com/office/officeart/2005/8/layout/cycle8"/>
    <dgm:cxn modelId="{3976A8F2-AF7D-4B13-AF43-F813CCD4DBA5}" type="presParOf" srcId="{775D674C-A502-4D96-B09C-CFF7135CCA47}" destId="{0A2512D4-6B5F-492C-991A-5EB313C01527}" srcOrd="5" destOrd="0" presId="urn:microsoft.com/office/officeart/2005/8/layout/cycle8"/>
    <dgm:cxn modelId="{1B06FCB4-9089-47D2-A76C-AD6BAEBAC772}" type="presParOf" srcId="{775D674C-A502-4D96-B09C-CFF7135CCA47}" destId="{192E7A29-2171-4F98-9CC9-68300DFB3B2B}" srcOrd="6" destOrd="0" presId="urn:microsoft.com/office/officeart/2005/8/layout/cycle8"/>
    <dgm:cxn modelId="{8F73B1CF-1907-44F1-B6DE-0A98B7CD52D2}" type="presParOf" srcId="{775D674C-A502-4D96-B09C-CFF7135CCA47}" destId="{06CC3C27-5231-4C2E-8848-44848BA86764}" srcOrd="7" destOrd="0" presId="urn:microsoft.com/office/officeart/2005/8/layout/cycle8"/>
    <dgm:cxn modelId="{5FF6E5A1-DC67-41A8-9A8A-FE7E9EF3D7A9}" type="presParOf" srcId="{775D674C-A502-4D96-B09C-CFF7135CCA47}" destId="{747AA0F9-0937-4610-9430-7C5B117A2AD4}" srcOrd="8" destOrd="0" presId="urn:microsoft.com/office/officeart/2005/8/layout/cycle8"/>
    <dgm:cxn modelId="{8030A72D-69B1-4BBD-895E-7410120868AC}" type="presParOf" srcId="{775D674C-A502-4D96-B09C-CFF7135CCA47}" destId="{3433ABA0-AD08-439A-97A7-54253E3E2100}" srcOrd="9" destOrd="0" presId="urn:microsoft.com/office/officeart/2005/8/layout/cycle8"/>
    <dgm:cxn modelId="{0C3FCA61-52CE-48E2-B9AD-900D0C409615}" type="presParOf" srcId="{775D674C-A502-4D96-B09C-CFF7135CCA47}" destId="{7E04EA43-D7C9-4FA0-89EA-79783F9870CC}" srcOrd="10" destOrd="0" presId="urn:microsoft.com/office/officeart/2005/8/layout/cycle8"/>
    <dgm:cxn modelId="{808E2AA0-6C71-4878-AC05-91A9563B127E}" type="presParOf" srcId="{775D674C-A502-4D96-B09C-CFF7135CCA47}" destId="{47A6ED09-2B98-4518-B96A-4F8F2FDB13F9}" srcOrd="11" destOrd="0" presId="urn:microsoft.com/office/officeart/2005/8/layout/cycle8"/>
    <dgm:cxn modelId="{1BE814E6-F4B6-4F28-8DB2-B946A4812D83}" type="presParOf" srcId="{775D674C-A502-4D96-B09C-CFF7135CCA47}" destId="{CB28050B-F1D2-4AE6-8B3F-4DFAA48326DC}" srcOrd="12" destOrd="0" presId="urn:microsoft.com/office/officeart/2005/8/layout/cycle8"/>
    <dgm:cxn modelId="{C023BA1E-A1EA-4C6D-8FD3-12D4EE24FDCF}" type="presParOf" srcId="{775D674C-A502-4D96-B09C-CFF7135CCA47}" destId="{12FF4A9F-8D60-4AF5-B1EA-C8A5CA79B988}" srcOrd="13" destOrd="0" presId="urn:microsoft.com/office/officeart/2005/8/layout/cycle8"/>
    <dgm:cxn modelId="{80B978F5-CF05-484A-B427-A53568871E2E}" type="presParOf" srcId="{775D674C-A502-4D96-B09C-CFF7135CCA47}" destId="{B7E9AA27-FE16-4D2D-B963-720AF0C58A76}" srcOrd="14" destOrd="0" presId="urn:microsoft.com/office/officeart/2005/8/layout/cycle8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6A4B2-0D6D-4B41-A39B-7C685D4C07F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90149FD-D630-4D5F-B0B9-69FBC6FB49B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Test Design</a:t>
          </a:r>
        </a:p>
        <a:p>
          <a:r>
            <a:rPr lang="en-US" dirty="0" smtClean="0">
              <a:solidFill>
                <a:srgbClr val="FFFF00"/>
              </a:solidFill>
            </a:rPr>
            <a:t>(Should have a subtest for each level)</a:t>
          </a:r>
          <a:endParaRPr lang="en-US" dirty="0">
            <a:solidFill>
              <a:srgbClr val="FFFF00"/>
            </a:solidFill>
          </a:endParaRPr>
        </a:p>
      </dgm:t>
    </dgm:pt>
    <dgm:pt modelId="{0CCE5CB1-C3C7-4E61-B44F-068C2F49B94B}" type="parTrans" cxnId="{C6AFD9D3-43B3-48D4-A86A-8EC538237FB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85D3ECC-4536-4B92-BE86-2A6DA8BA5FF7}" type="sibTrans" cxnId="{C6AFD9D3-43B3-48D4-A86A-8EC538237FB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0D6B627-A9C1-4565-9A9D-613AFDB8C7D6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Scoring Process</a:t>
          </a:r>
        </a:p>
        <a:p>
          <a:r>
            <a:rPr lang="en-US" dirty="0" smtClean="0">
              <a:solidFill>
                <a:srgbClr val="FF0000"/>
              </a:solidFill>
            </a:rPr>
            <a:t>(Should yield a separate score for each level)</a:t>
          </a:r>
          <a:endParaRPr lang="en-US" dirty="0">
            <a:solidFill>
              <a:srgbClr val="FF0000"/>
            </a:solidFill>
          </a:endParaRPr>
        </a:p>
      </dgm:t>
    </dgm:pt>
    <dgm:pt modelId="{4F14E9E6-548F-4E9D-B130-4597416A790C}" type="parTrans" cxnId="{953E5F57-E345-4187-ACAB-A683D691D65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045FB8B-0231-440C-A70C-67085F6F5E8C}" type="sibTrans" cxnId="{953E5F57-E345-4187-ACAB-A683D691D65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BCF0084-2DD2-4104-922A-0A3312E1970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Construct</a:t>
          </a:r>
        </a:p>
        <a:p>
          <a:r>
            <a:rPr lang="en-US" dirty="0" smtClean="0">
              <a:solidFill>
                <a:srgbClr val="FF0000"/>
              </a:solidFill>
            </a:rPr>
            <a:t>(Has multiple levels)</a:t>
          </a:r>
          <a:endParaRPr lang="en-US" dirty="0">
            <a:solidFill>
              <a:srgbClr val="FF0000"/>
            </a:solidFill>
          </a:endParaRPr>
        </a:p>
      </dgm:t>
    </dgm:pt>
    <dgm:pt modelId="{E4A83186-4AEA-44AF-9F69-A0CF14F22B37}" type="parTrans" cxnId="{039F837F-C278-41AA-9005-EEA2EE4FE2F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08C7BB0-A747-425C-B946-9E2976C7AC10}" type="sibTrans" cxnId="{039F837F-C278-41AA-9005-EEA2EE4FE2F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75D674C-A502-4D96-B09C-CFF7135CCA47}" type="pres">
      <dgm:prSet presAssocID="{EE96A4B2-0D6D-4B41-A39B-7C685D4C07F7}" presName="compositeShape" presStyleCnt="0">
        <dgm:presLayoutVars>
          <dgm:chMax val="7"/>
          <dgm:dir/>
          <dgm:resizeHandles val="exact"/>
        </dgm:presLayoutVars>
      </dgm:prSet>
      <dgm:spPr/>
    </dgm:pt>
    <dgm:pt modelId="{2FEA4794-AF0A-40D1-8820-0F674D141DC4}" type="pres">
      <dgm:prSet presAssocID="{EE96A4B2-0D6D-4B41-A39B-7C685D4C07F7}" presName="wedge1" presStyleLbl="node1" presStyleIdx="0" presStyleCnt="3"/>
      <dgm:spPr/>
      <dgm:t>
        <a:bodyPr/>
        <a:lstStyle/>
        <a:p>
          <a:endParaRPr lang="en-US"/>
        </a:p>
      </dgm:t>
    </dgm:pt>
    <dgm:pt modelId="{EEE00A81-E7A0-4355-B6F1-851C6EBFEEEC}" type="pres">
      <dgm:prSet presAssocID="{EE96A4B2-0D6D-4B41-A39B-7C685D4C07F7}" presName="dummy1a" presStyleCnt="0"/>
      <dgm:spPr/>
    </dgm:pt>
    <dgm:pt modelId="{3ECA6BDE-E705-49B9-B96D-063C0F7836A0}" type="pres">
      <dgm:prSet presAssocID="{EE96A4B2-0D6D-4B41-A39B-7C685D4C07F7}" presName="dummy1b" presStyleCnt="0"/>
      <dgm:spPr/>
    </dgm:pt>
    <dgm:pt modelId="{64C7E4EF-6485-4315-AC02-B6BBB5A12948}" type="pres">
      <dgm:prSet presAssocID="{EE96A4B2-0D6D-4B41-A39B-7C685D4C07F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FEA05-1DEF-4AEE-B105-3F744BAAE4BA}" type="pres">
      <dgm:prSet presAssocID="{EE96A4B2-0D6D-4B41-A39B-7C685D4C07F7}" presName="wedge2" presStyleLbl="node1" presStyleIdx="1" presStyleCnt="3"/>
      <dgm:spPr/>
      <dgm:t>
        <a:bodyPr/>
        <a:lstStyle/>
        <a:p>
          <a:endParaRPr lang="en-US"/>
        </a:p>
      </dgm:t>
    </dgm:pt>
    <dgm:pt modelId="{0A2512D4-6B5F-492C-991A-5EB313C01527}" type="pres">
      <dgm:prSet presAssocID="{EE96A4B2-0D6D-4B41-A39B-7C685D4C07F7}" presName="dummy2a" presStyleCnt="0"/>
      <dgm:spPr/>
    </dgm:pt>
    <dgm:pt modelId="{192E7A29-2171-4F98-9CC9-68300DFB3B2B}" type="pres">
      <dgm:prSet presAssocID="{EE96A4B2-0D6D-4B41-A39B-7C685D4C07F7}" presName="dummy2b" presStyleCnt="0"/>
      <dgm:spPr/>
    </dgm:pt>
    <dgm:pt modelId="{06CC3C27-5231-4C2E-8848-44848BA86764}" type="pres">
      <dgm:prSet presAssocID="{EE96A4B2-0D6D-4B41-A39B-7C685D4C07F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AA0F9-0937-4610-9430-7C5B117A2AD4}" type="pres">
      <dgm:prSet presAssocID="{EE96A4B2-0D6D-4B41-A39B-7C685D4C07F7}" presName="wedge3" presStyleLbl="node1" presStyleIdx="2" presStyleCnt="3" custAng="0" custLinFactNeighborX="70" custLinFactNeighborY="-203"/>
      <dgm:spPr/>
      <dgm:t>
        <a:bodyPr/>
        <a:lstStyle/>
        <a:p>
          <a:endParaRPr lang="en-US"/>
        </a:p>
      </dgm:t>
    </dgm:pt>
    <dgm:pt modelId="{3433ABA0-AD08-439A-97A7-54253E3E2100}" type="pres">
      <dgm:prSet presAssocID="{EE96A4B2-0D6D-4B41-A39B-7C685D4C07F7}" presName="dummy3a" presStyleCnt="0"/>
      <dgm:spPr/>
    </dgm:pt>
    <dgm:pt modelId="{7E04EA43-D7C9-4FA0-89EA-79783F9870CC}" type="pres">
      <dgm:prSet presAssocID="{EE96A4B2-0D6D-4B41-A39B-7C685D4C07F7}" presName="dummy3b" presStyleCnt="0"/>
      <dgm:spPr/>
    </dgm:pt>
    <dgm:pt modelId="{47A6ED09-2B98-4518-B96A-4F8F2FDB13F9}" type="pres">
      <dgm:prSet presAssocID="{EE96A4B2-0D6D-4B41-A39B-7C685D4C07F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8050B-F1D2-4AE6-8B3F-4DFAA48326DC}" type="pres">
      <dgm:prSet presAssocID="{485D3ECC-4536-4B92-BE86-2A6DA8BA5FF7}" presName="arrowWedge1" presStyleLbl="fgSibTrans2D1" presStyleIdx="0" presStyleCnt="3"/>
      <dgm:spPr/>
    </dgm:pt>
    <dgm:pt modelId="{12FF4A9F-8D60-4AF5-B1EA-C8A5CA79B988}" type="pres">
      <dgm:prSet presAssocID="{0045FB8B-0231-440C-A70C-67085F6F5E8C}" presName="arrowWedge2" presStyleLbl="fgSibTrans2D1" presStyleIdx="1" presStyleCnt="3"/>
      <dgm:spPr/>
    </dgm:pt>
    <dgm:pt modelId="{B7E9AA27-FE16-4D2D-B963-720AF0C58A76}" type="pres">
      <dgm:prSet presAssocID="{B08C7BB0-A747-425C-B946-9E2976C7AC10}" presName="arrowWedge3" presStyleLbl="fgSibTrans2D1" presStyleIdx="2" presStyleCnt="3"/>
      <dgm:spPr/>
    </dgm:pt>
  </dgm:ptLst>
  <dgm:cxnLst>
    <dgm:cxn modelId="{039F837F-C278-41AA-9005-EEA2EE4FE2F7}" srcId="{EE96A4B2-0D6D-4B41-A39B-7C685D4C07F7}" destId="{EBCF0084-2DD2-4104-922A-0A3312E1970B}" srcOrd="2" destOrd="0" parTransId="{E4A83186-4AEA-44AF-9F69-A0CF14F22B37}" sibTransId="{B08C7BB0-A747-425C-B946-9E2976C7AC10}"/>
    <dgm:cxn modelId="{F429997A-FC81-43C5-A523-B4B1CCA668ED}" type="presOf" srcId="{F90149FD-D630-4D5F-B0B9-69FBC6FB49BA}" destId="{64C7E4EF-6485-4315-AC02-B6BBB5A12948}" srcOrd="1" destOrd="0" presId="urn:microsoft.com/office/officeart/2005/8/layout/cycle8"/>
    <dgm:cxn modelId="{F36420F2-E51F-47D9-9EBA-DADBFC25FA28}" type="presOf" srcId="{F90149FD-D630-4D5F-B0B9-69FBC6FB49BA}" destId="{2FEA4794-AF0A-40D1-8820-0F674D141DC4}" srcOrd="0" destOrd="0" presId="urn:microsoft.com/office/officeart/2005/8/layout/cycle8"/>
    <dgm:cxn modelId="{C6AFD9D3-43B3-48D4-A86A-8EC538237FBB}" srcId="{EE96A4B2-0D6D-4B41-A39B-7C685D4C07F7}" destId="{F90149FD-D630-4D5F-B0B9-69FBC6FB49BA}" srcOrd="0" destOrd="0" parTransId="{0CCE5CB1-C3C7-4E61-B44F-068C2F49B94B}" sibTransId="{485D3ECC-4536-4B92-BE86-2A6DA8BA5FF7}"/>
    <dgm:cxn modelId="{9ECF2B6B-00B3-4A83-81DC-8218A0E6464E}" type="presOf" srcId="{90D6B627-A9C1-4565-9A9D-613AFDB8C7D6}" destId="{06CC3C27-5231-4C2E-8848-44848BA86764}" srcOrd="1" destOrd="0" presId="urn:microsoft.com/office/officeart/2005/8/layout/cycle8"/>
    <dgm:cxn modelId="{DD242557-A1AF-47DD-A93E-3BD183F02F18}" type="presOf" srcId="{EBCF0084-2DD2-4104-922A-0A3312E1970B}" destId="{47A6ED09-2B98-4518-B96A-4F8F2FDB13F9}" srcOrd="1" destOrd="0" presId="urn:microsoft.com/office/officeart/2005/8/layout/cycle8"/>
    <dgm:cxn modelId="{953E5F57-E345-4187-ACAB-A683D691D652}" srcId="{EE96A4B2-0D6D-4B41-A39B-7C685D4C07F7}" destId="{90D6B627-A9C1-4565-9A9D-613AFDB8C7D6}" srcOrd="1" destOrd="0" parTransId="{4F14E9E6-548F-4E9D-B130-4597416A790C}" sibTransId="{0045FB8B-0231-440C-A70C-67085F6F5E8C}"/>
    <dgm:cxn modelId="{4CB20190-3E24-4DD0-BB5D-3DB4BE71052B}" type="presOf" srcId="{EE96A4B2-0D6D-4B41-A39B-7C685D4C07F7}" destId="{775D674C-A502-4D96-B09C-CFF7135CCA47}" srcOrd="0" destOrd="0" presId="urn:microsoft.com/office/officeart/2005/8/layout/cycle8"/>
    <dgm:cxn modelId="{79D009E7-3E88-4D19-B2E8-3C1A21A3961C}" type="presOf" srcId="{90D6B627-A9C1-4565-9A9D-613AFDB8C7D6}" destId="{B38FEA05-1DEF-4AEE-B105-3F744BAAE4BA}" srcOrd="0" destOrd="0" presId="urn:microsoft.com/office/officeart/2005/8/layout/cycle8"/>
    <dgm:cxn modelId="{2118D648-08EA-43AF-97B3-FD0A737AB73B}" type="presOf" srcId="{EBCF0084-2DD2-4104-922A-0A3312E1970B}" destId="{747AA0F9-0937-4610-9430-7C5B117A2AD4}" srcOrd="0" destOrd="0" presId="urn:microsoft.com/office/officeart/2005/8/layout/cycle8"/>
    <dgm:cxn modelId="{51F4EA14-DE75-4FB7-B51E-920BE9AF638A}" type="presParOf" srcId="{775D674C-A502-4D96-B09C-CFF7135CCA47}" destId="{2FEA4794-AF0A-40D1-8820-0F674D141DC4}" srcOrd="0" destOrd="0" presId="urn:microsoft.com/office/officeart/2005/8/layout/cycle8"/>
    <dgm:cxn modelId="{8244774D-F3C3-4AD0-BC67-3A137FC7CC9C}" type="presParOf" srcId="{775D674C-A502-4D96-B09C-CFF7135CCA47}" destId="{EEE00A81-E7A0-4355-B6F1-851C6EBFEEEC}" srcOrd="1" destOrd="0" presId="urn:microsoft.com/office/officeart/2005/8/layout/cycle8"/>
    <dgm:cxn modelId="{DC2622B0-D478-4F49-AE6E-C6E119427C1C}" type="presParOf" srcId="{775D674C-A502-4D96-B09C-CFF7135CCA47}" destId="{3ECA6BDE-E705-49B9-B96D-063C0F7836A0}" srcOrd="2" destOrd="0" presId="urn:microsoft.com/office/officeart/2005/8/layout/cycle8"/>
    <dgm:cxn modelId="{93D64207-B25F-43FD-87D9-39E8B0DB1CC2}" type="presParOf" srcId="{775D674C-A502-4D96-B09C-CFF7135CCA47}" destId="{64C7E4EF-6485-4315-AC02-B6BBB5A12948}" srcOrd="3" destOrd="0" presId="urn:microsoft.com/office/officeart/2005/8/layout/cycle8"/>
    <dgm:cxn modelId="{23159AC4-B1BD-4F6B-9CE5-38A7FBF9912D}" type="presParOf" srcId="{775D674C-A502-4D96-B09C-CFF7135CCA47}" destId="{B38FEA05-1DEF-4AEE-B105-3F744BAAE4BA}" srcOrd="4" destOrd="0" presId="urn:microsoft.com/office/officeart/2005/8/layout/cycle8"/>
    <dgm:cxn modelId="{3976A8F2-AF7D-4B13-AF43-F813CCD4DBA5}" type="presParOf" srcId="{775D674C-A502-4D96-B09C-CFF7135CCA47}" destId="{0A2512D4-6B5F-492C-991A-5EB313C01527}" srcOrd="5" destOrd="0" presId="urn:microsoft.com/office/officeart/2005/8/layout/cycle8"/>
    <dgm:cxn modelId="{1B06FCB4-9089-47D2-A76C-AD6BAEBAC772}" type="presParOf" srcId="{775D674C-A502-4D96-B09C-CFF7135CCA47}" destId="{192E7A29-2171-4F98-9CC9-68300DFB3B2B}" srcOrd="6" destOrd="0" presId="urn:microsoft.com/office/officeart/2005/8/layout/cycle8"/>
    <dgm:cxn modelId="{8F73B1CF-1907-44F1-B6DE-0A98B7CD52D2}" type="presParOf" srcId="{775D674C-A502-4D96-B09C-CFF7135CCA47}" destId="{06CC3C27-5231-4C2E-8848-44848BA86764}" srcOrd="7" destOrd="0" presId="urn:microsoft.com/office/officeart/2005/8/layout/cycle8"/>
    <dgm:cxn modelId="{5FF6E5A1-DC67-41A8-9A8A-FE7E9EF3D7A9}" type="presParOf" srcId="{775D674C-A502-4D96-B09C-CFF7135CCA47}" destId="{747AA0F9-0937-4610-9430-7C5B117A2AD4}" srcOrd="8" destOrd="0" presId="urn:microsoft.com/office/officeart/2005/8/layout/cycle8"/>
    <dgm:cxn modelId="{8030A72D-69B1-4BBD-895E-7410120868AC}" type="presParOf" srcId="{775D674C-A502-4D96-B09C-CFF7135CCA47}" destId="{3433ABA0-AD08-439A-97A7-54253E3E2100}" srcOrd="9" destOrd="0" presId="urn:microsoft.com/office/officeart/2005/8/layout/cycle8"/>
    <dgm:cxn modelId="{0C3FCA61-52CE-48E2-B9AD-900D0C409615}" type="presParOf" srcId="{775D674C-A502-4D96-B09C-CFF7135CCA47}" destId="{7E04EA43-D7C9-4FA0-89EA-79783F9870CC}" srcOrd="10" destOrd="0" presId="urn:microsoft.com/office/officeart/2005/8/layout/cycle8"/>
    <dgm:cxn modelId="{808E2AA0-6C71-4878-AC05-91A9563B127E}" type="presParOf" srcId="{775D674C-A502-4D96-B09C-CFF7135CCA47}" destId="{47A6ED09-2B98-4518-B96A-4F8F2FDB13F9}" srcOrd="11" destOrd="0" presId="urn:microsoft.com/office/officeart/2005/8/layout/cycle8"/>
    <dgm:cxn modelId="{1BE814E6-F4B6-4F28-8DB2-B946A4812D83}" type="presParOf" srcId="{775D674C-A502-4D96-B09C-CFF7135CCA47}" destId="{CB28050B-F1D2-4AE6-8B3F-4DFAA48326DC}" srcOrd="12" destOrd="0" presId="urn:microsoft.com/office/officeart/2005/8/layout/cycle8"/>
    <dgm:cxn modelId="{C023BA1E-A1EA-4C6D-8FD3-12D4EE24FDCF}" type="presParOf" srcId="{775D674C-A502-4D96-B09C-CFF7135CCA47}" destId="{12FF4A9F-8D60-4AF5-B1EA-C8A5CA79B988}" srcOrd="13" destOrd="0" presId="urn:microsoft.com/office/officeart/2005/8/layout/cycle8"/>
    <dgm:cxn modelId="{80B978F5-CF05-484A-B427-A53568871E2E}" type="presParOf" srcId="{775D674C-A502-4D96-B09C-CFF7135CCA47}" destId="{B7E9AA27-FE16-4D2D-B963-720AF0C58A76}" srcOrd="14" destOrd="0" presId="urn:microsoft.com/office/officeart/2005/8/layout/cycle8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96A4B2-0D6D-4B41-A39B-7C685D4C07F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90149FD-D630-4D5F-B0B9-69FBC6FB49B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Test Design</a:t>
          </a:r>
        </a:p>
        <a:p>
          <a:r>
            <a:rPr lang="en-US" dirty="0" smtClean="0">
              <a:solidFill>
                <a:srgbClr val="FF0000"/>
              </a:solidFill>
            </a:rPr>
            <a:t>(Has a subtest for each level)</a:t>
          </a:r>
          <a:endParaRPr lang="en-US" dirty="0">
            <a:solidFill>
              <a:srgbClr val="FF0000"/>
            </a:solidFill>
          </a:endParaRPr>
        </a:p>
      </dgm:t>
    </dgm:pt>
    <dgm:pt modelId="{0CCE5CB1-C3C7-4E61-B44F-068C2F49B94B}" type="parTrans" cxnId="{C6AFD9D3-43B3-48D4-A86A-8EC538237FB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85D3ECC-4536-4B92-BE86-2A6DA8BA5FF7}" type="sibTrans" cxnId="{C6AFD9D3-43B3-48D4-A86A-8EC538237FB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0D6B627-A9C1-4565-9A9D-613AFDB8C7D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Scoring Process</a:t>
          </a:r>
        </a:p>
        <a:p>
          <a:r>
            <a:rPr lang="en-US" dirty="0" smtClean="0">
              <a:solidFill>
                <a:srgbClr val="FFFF00"/>
              </a:solidFill>
            </a:rPr>
            <a:t>(Yields a separate score for each level)</a:t>
          </a:r>
          <a:endParaRPr lang="en-US" dirty="0">
            <a:solidFill>
              <a:srgbClr val="FFFF00"/>
            </a:solidFill>
          </a:endParaRPr>
        </a:p>
      </dgm:t>
    </dgm:pt>
    <dgm:pt modelId="{4F14E9E6-548F-4E9D-B130-4597416A790C}" type="parTrans" cxnId="{953E5F57-E345-4187-ACAB-A683D691D65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045FB8B-0231-440C-A70C-67085F6F5E8C}" type="sibTrans" cxnId="{953E5F57-E345-4187-ACAB-A683D691D65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BCF0084-2DD2-4104-922A-0A3312E1970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Construct</a:t>
          </a:r>
        </a:p>
        <a:p>
          <a:r>
            <a:rPr lang="en-US" dirty="0" smtClean="0">
              <a:solidFill>
                <a:srgbClr val="FF0000"/>
              </a:solidFill>
            </a:rPr>
            <a:t>(Has multiple levels)</a:t>
          </a:r>
          <a:endParaRPr lang="en-US" dirty="0">
            <a:solidFill>
              <a:srgbClr val="FF0000"/>
            </a:solidFill>
          </a:endParaRPr>
        </a:p>
      </dgm:t>
    </dgm:pt>
    <dgm:pt modelId="{E4A83186-4AEA-44AF-9F69-A0CF14F22B37}" type="parTrans" cxnId="{039F837F-C278-41AA-9005-EEA2EE4FE2F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08C7BB0-A747-425C-B946-9E2976C7AC10}" type="sibTrans" cxnId="{039F837F-C278-41AA-9005-EEA2EE4FE2F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75D674C-A502-4D96-B09C-CFF7135CCA47}" type="pres">
      <dgm:prSet presAssocID="{EE96A4B2-0D6D-4B41-A39B-7C685D4C07F7}" presName="compositeShape" presStyleCnt="0">
        <dgm:presLayoutVars>
          <dgm:chMax val="7"/>
          <dgm:dir/>
          <dgm:resizeHandles val="exact"/>
        </dgm:presLayoutVars>
      </dgm:prSet>
      <dgm:spPr/>
    </dgm:pt>
    <dgm:pt modelId="{2FEA4794-AF0A-40D1-8820-0F674D141DC4}" type="pres">
      <dgm:prSet presAssocID="{EE96A4B2-0D6D-4B41-A39B-7C685D4C07F7}" presName="wedge1" presStyleLbl="node1" presStyleIdx="0" presStyleCnt="3"/>
      <dgm:spPr/>
      <dgm:t>
        <a:bodyPr/>
        <a:lstStyle/>
        <a:p>
          <a:endParaRPr lang="en-US"/>
        </a:p>
      </dgm:t>
    </dgm:pt>
    <dgm:pt modelId="{EEE00A81-E7A0-4355-B6F1-851C6EBFEEEC}" type="pres">
      <dgm:prSet presAssocID="{EE96A4B2-0D6D-4B41-A39B-7C685D4C07F7}" presName="dummy1a" presStyleCnt="0"/>
      <dgm:spPr/>
    </dgm:pt>
    <dgm:pt modelId="{3ECA6BDE-E705-49B9-B96D-063C0F7836A0}" type="pres">
      <dgm:prSet presAssocID="{EE96A4B2-0D6D-4B41-A39B-7C685D4C07F7}" presName="dummy1b" presStyleCnt="0"/>
      <dgm:spPr/>
    </dgm:pt>
    <dgm:pt modelId="{64C7E4EF-6485-4315-AC02-B6BBB5A12948}" type="pres">
      <dgm:prSet presAssocID="{EE96A4B2-0D6D-4B41-A39B-7C685D4C07F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FEA05-1DEF-4AEE-B105-3F744BAAE4BA}" type="pres">
      <dgm:prSet presAssocID="{EE96A4B2-0D6D-4B41-A39B-7C685D4C07F7}" presName="wedge2" presStyleLbl="node1" presStyleIdx="1" presStyleCnt="3"/>
      <dgm:spPr/>
      <dgm:t>
        <a:bodyPr/>
        <a:lstStyle/>
        <a:p>
          <a:endParaRPr lang="en-US"/>
        </a:p>
      </dgm:t>
    </dgm:pt>
    <dgm:pt modelId="{0A2512D4-6B5F-492C-991A-5EB313C01527}" type="pres">
      <dgm:prSet presAssocID="{EE96A4B2-0D6D-4B41-A39B-7C685D4C07F7}" presName="dummy2a" presStyleCnt="0"/>
      <dgm:spPr/>
    </dgm:pt>
    <dgm:pt modelId="{192E7A29-2171-4F98-9CC9-68300DFB3B2B}" type="pres">
      <dgm:prSet presAssocID="{EE96A4B2-0D6D-4B41-A39B-7C685D4C07F7}" presName="dummy2b" presStyleCnt="0"/>
      <dgm:spPr/>
    </dgm:pt>
    <dgm:pt modelId="{06CC3C27-5231-4C2E-8848-44848BA86764}" type="pres">
      <dgm:prSet presAssocID="{EE96A4B2-0D6D-4B41-A39B-7C685D4C07F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AA0F9-0937-4610-9430-7C5B117A2AD4}" type="pres">
      <dgm:prSet presAssocID="{EE96A4B2-0D6D-4B41-A39B-7C685D4C07F7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3433ABA0-AD08-439A-97A7-54253E3E2100}" type="pres">
      <dgm:prSet presAssocID="{EE96A4B2-0D6D-4B41-A39B-7C685D4C07F7}" presName="dummy3a" presStyleCnt="0"/>
      <dgm:spPr/>
    </dgm:pt>
    <dgm:pt modelId="{7E04EA43-D7C9-4FA0-89EA-79783F9870CC}" type="pres">
      <dgm:prSet presAssocID="{EE96A4B2-0D6D-4B41-A39B-7C685D4C07F7}" presName="dummy3b" presStyleCnt="0"/>
      <dgm:spPr/>
    </dgm:pt>
    <dgm:pt modelId="{47A6ED09-2B98-4518-B96A-4F8F2FDB13F9}" type="pres">
      <dgm:prSet presAssocID="{EE96A4B2-0D6D-4B41-A39B-7C685D4C07F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8050B-F1D2-4AE6-8B3F-4DFAA48326DC}" type="pres">
      <dgm:prSet presAssocID="{485D3ECC-4536-4B92-BE86-2A6DA8BA5FF7}" presName="arrowWedge1" presStyleLbl="fgSibTrans2D1" presStyleIdx="0" presStyleCnt="3"/>
      <dgm:spPr/>
    </dgm:pt>
    <dgm:pt modelId="{12FF4A9F-8D60-4AF5-B1EA-C8A5CA79B988}" type="pres">
      <dgm:prSet presAssocID="{0045FB8B-0231-440C-A70C-67085F6F5E8C}" presName="arrowWedge2" presStyleLbl="fgSibTrans2D1" presStyleIdx="1" presStyleCnt="3"/>
      <dgm:spPr/>
    </dgm:pt>
    <dgm:pt modelId="{B7E9AA27-FE16-4D2D-B963-720AF0C58A76}" type="pres">
      <dgm:prSet presAssocID="{B08C7BB0-A747-425C-B946-9E2976C7AC10}" presName="arrowWedge3" presStyleLbl="fgSibTrans2D1" presStyleIdx="2" presStyleCnt="3"/>
      <dgm:spPr/>
    </dgm:pt>
  </dgm:ptLst>
  <dgm:cxnLst>
    <dgm:cxn modelId="{039F837F-C278-41AA-9005-EEA2EE4FE2F7}" srcId="{EE96A4B2-0D6D-4B41-A39B-7C685D4C07F7}" destId="{EBCF0084-2DD2-4104-922A-0A3312E1970B}" srcOrd="2" destOrd="0" parTransId="{E4A83186-4AEA-44AF-9F69-A0CF14F22B37}" sibTransId="{B08C7BB0-A747-425C-B946-9E2976C7AC10}"/>
    <dgm:cxn modelId="{F429997A-FC81-43C5-A523-B4B1CCA668ED}" type="presOf" srcId="{F90149FD-D630-4D5F-B0B9-69FBC6FB49BA}" destId="{64C7E4EF-6485-4315-AC02-B6BBB5A12948}" srcOrd="1" destOrd="0" presId="urn:microsoft.com/office/officeart/2005/8/layout/cycle8"/>
    <dgm:cxn modelId="{F36420F2-E51F-47D9-9EBA-DADBFC25FA28}" type="presOf" srcId="{F90149FD-D630-4D5F-B0B9-69FBC6FB49BA}" destId="{2FEA4794-AF0A-40D1-8820-0F674D141DC4}" srcOrd="0" destOrd="0" presId="urn:microsoft.com/office/officeart/2005/8/layout/cycle8"/>
    <dgm:cxn modelId="{C6AFD9D3-43B3-48D4-A86A-8EC538237FBB}" srcId="{EE96A4B2-0D6D-4B41-A39B-7C685D4C07F7}" destId="{F90149FD-D630-4D5F-B0B9-69FBC6FB49BA}" srcOrd="0" destOrd="0" parTransId="{0CCE5CB1-C3C7-4E61-B44F-068C2F49B94B}" sibTransId="{485D3ECC-4536-4B92-BE86-2A6DA8BA5FF7}"/>
    <dgm:cxn modelId="{9ECF2B6B-00B3-4A83-81DC-8218A0E6464E}" type="presOf" srcId="{90D6B627-A9C1-4565-9A9D-613AFDB8C7D6}" destId="{06CC3C27-5231-4C2E-8848-44848BA86764}" srcOrd="1" destOrd="0" presId="urn:microsoft.com/office/officeart/2005/8/layout/cycle8"/>
    <dgm:cxn modelId="{DD242557-A1AF-47DD-A93E-3BD183F02F18}" type="presOf" srcId="{EBCF0084-2DD2-4104-922A-0A3312E1970B}" destId="{47A6ED09-2B98-4518-B96A-4F8F2FDB13F9}" srcOrd="1" destOrd="0" presId="urn:microsoft.com/office/officeart/2005/8/layout/cycle8"/>
    <dgm:cxn modelId="{953E5F57-E345-4187-ACAB-A683D691D652}" srcId="{EE96A4B2-0D6D-4B41-A39B-7C685D4C07F7}" destId="{90D6B627-A9C1-4565-9A9D-613AFDB8C7D6}" srcOrd="1" destOrd="0" parTransId="{4F14E9E6-548F-4E9D-B130-4597416A790C}" sibTransId="{0045FB8B-0231-440C-A70C-67085F6F5E8C}"/>
    <dgm:cxn modelId="{4CB20190-3E24-4DD0-BB5D-3DB4BE71052B}" type="presOf" srcId="{EE96A4B2-0D6D-4B41-A39B-7C685D4C07F7}" destId="{775D674C-A502-4D96-B09C-CFF7135CCA47}" srcOrd="0" destOrd="0" presId="urn:microsoft.com/office/officeart/2005/8/layout/cycle8"/>
    <dgm:cxn modelId="{79D009E7-3E88-4D19-B2E8-3C1A21A3961C}" type="presOf" srcId="{90D6B627-A9C1-4565-9A9D-613AFDB8C7D6}" destId="{B38FEA05-1DEF-4AEE-B105-3F744BAAE4BA}" srcOrd="0" destOrd="0" presId="urn:microsoft.com/office/officeart/2005/8/layout/cycle8"/>
    <dgm:cxn modelId="{2118D648-08EA-43AF-97B3-FD0A737AB73B}" type="presOf" srcId="{EBCF0084-2DD2-4104-922A-0A3312E1970B}" destId="{747AA0F9-0937-4610-9430-7C5B117A2AD4}" srcOrd="0" destOrd="0" presId="urn:microsoft.com/office/officeart/2005/8/layout/cycle8"/>
    <dgm:cxn modelId="{51F4EA14-DE75-4FB7-B51E-920BE9AF638A}" type="presParOf" srcId="{775D674C-A502-4D96-B09C-CFF7135CCA47}" destId="{2FEA4794-AF0A-40D1-8820-0F674D141DC4}" srcOrd="0" destOrd="0" presId="urn:microsoft.com/office/officeart/2005/8/layout/cycle8"/>
    <dgm:cxn modelId="{8244774D-F3C3-4AD0-BC67-3A137FC7CC9C}" type="presParOf" srcId="{775D674C-A502-4D96-B09C-CFF7135CCA47}" destId="{EEE00A81-E7A0-4355-B6F1-851C6EBFEEEC}" srcOrd="1" destOrd="0" presId="urn:microsoft.com/office/officeart/2005/8/layout/cycle8"/>
    <dgm:cxn modelId="{DC2622B0-D478-4F49-AE6E-C6E119427C1C}" type="presParOf" srcId="{775D674C-A502-4D96-B09C-CFF7135CCA47}" destId="{3ECA6BDE-E705-49B9-B96D-063C0F7836A0}" srcOrd="2" destOrd="0" presId="urn:microsoft.com/office/officeart/2005/8/layout/cycle8"/>
    <dgm:cxn modelId="{93D64207-B25F-43FD-87D9-39E8B0DB1CC2}" type="presParOf" srcId="{775D674C-A502-4D96-B09C-CFF7135CCA47}" destId="{64C7E4EF-6485-4315-AC02-B6BBB5A12948}" srcOrd="3" destOrd="0" presId="urn:microsoft.com/office/officeart/2005/8/layout/cycle8"/>
    <dgm:cxn modelId="{23159AC4-B1BD-4F6B-9CE5-38A7FBF9912D}" type="presParOf" srcId="{775D674C-A502-4D96-B09C-CFF7135CCA47}" destId="{B38FEA05-1DEF-4AEE-B105-3F744BAAE4BA}" srcOrd="4" destOrd="0" presId="urn:microsoft.com/office/officeart/2005/8/layout/cycle8"/>
    <dgm:cxn modelId="{3976A8F2-AF7D-4B13-AF43-F813CCD4DBA5}" type="presParOf" srcId="{775D674C-A502-4D96-B09C-CFF7135CCA47}" destId="{0A2512D4-6B5F-492C-991A-5EB313C01527}" srcOrd="5" destOrd="0" presId="urn:microsoft.com/office/officeart/2005/8/layout/cycle8"/>
    <dgm:cxn modelId="{1B06FCB4-9089-47D2-A76C-AD6BAEBAC772}" type="presParOf" srcId="{775D674C-A502-4D96-B09C-CFF7135CCA47}" destId="{192E7A29-2171-4F98-9CC9-68300DFB3B2B}" srcOrd="6" destOrd="0" presId="urn:microsoft.com/office/officeart/2005/8/layout/cycle8"/>
    <dgm:cxn modelId="{8F73B1CF-1907-44F1-B6DE-0A98B7CD52D2}" type="presParOf" srcId="{775D674C-A502-4D96-B09C-CFF7135CCA47}" destId="{06CC3C27-5231-4C2E-8848-44848BA86764}" srcOrd="7" destOrd="0" presId="urn:microsoft.com/office/officeart/2005/8/layout/cycle8"/>
    <dgm:cxn modelId="{5FF6E5A1-DC67-41A8-9A8A-FE7E9EF3D7A9}" type="presParOf" srcId="{775D674C-A502-4D96-B09C-CFF7135CCA47}" destId="{747AA0F9-0937-4610-9430-7C5B117A2AD4}" srcOrd="8" destOrd="0" presId="urn:microsoft.com/office/officeart/2005/8/layout/cycle8"/>
    <dgm:cxn modelId="{8030A72D-69B1-4BBD-895E-7410120868AC}" type="presParOf" srcId="{775D674C-A502-4D96-B09C-CFF7135CCA47}" destId="{3433ABA0-AD08-439A-97A7-54253E3E2100}" srcOrd="9" destOrd="0" presId="urn:microsoft.com/office/officeart/2005/8/layout/cycle8"/>
    <dgm:cxn modelId="{0C3FCA61-52CE-48E2-B9AD-900D0C409615}" type="presParOf" srcId="{775D674C-A502-4D96-B09C-CFF7135CCA47}" destId="{7E04EA43-D7C9-4FA0-89EA-79783F9870CC}" srcOrd="10" destOrd="0" presId="urn:microsoft.com/office/officeart/2005/8/layout/cycle8"/>
    <dgm:cxn modelId="{808E2AA0-6C71-4878-AC05-91A9563B127E}" type="presParOf" srcId="{775D674C-A502-4D96-B09C-CFF7135CCA47}" destId="{47A6ED09-2B98-4518-B96A-4F8F2FDB13F9}" srcOrd="11" destOrd="0" presId="urn:microsoft.com/office/officeart/2005/8/layout/cycle8"/>
    <dgm:cxn modelId="{1BE814E6-F4B6-4F28-8DB2-B946A4812D83}" type="presParOf" srcId="{775D674C-A502-4D96-B09C-CFF7135CCA47}" destId="{CB28050B-F1D2-4AE6-8B3F-4DFAA48326DC}" srcOrd="12" destOrd="0" presId="urn:microsoft.com/office/officeart/2005/8/layout/cycle8"/>
    <dgm:cxn modelId="{C023BA1E-A1EA-4C6D-8FD3-12D4EE24FDCF}" type="presParOf" srcId="{775D674C-A502-4D96-B09C-CFF7135CCA47}" destId="{12FF4A9F-8D60-4AF5-B1EA-C8A5CA79B988}" srcOrd="13" destOrd="0" presId="urn:microsoft.com/office/officeart/2005/8/layout/cycle8"/>
    <dgm:cxn modelId="{80B978F5-CF05-484A-B427-A53568871E2E}" type="presParOf" srcId="{775D674C-A502-4D96-B09C-CFF7135CCA47}" destId="{B7E9AA27-FE16-4D2D-B963-720AF0C58A76}" srcOrd="14" destOrd="0" presId="urn:microsoft.com/office/officeart/2005/8/layout/cycle8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AB335-9DD0-4B73-934F-4970F89D61C0}">
      <dsp:nvSpPr>
        <dsp:cNvPr id="0" name=""/>
        <dsp:cNvSpPr/>
      </dsp:nvSpPr>
      <dsp:spPr>
        <a:xfrm>
          <a:off x="75145" y="0"/>
          <a:ext cx="5764530" cy="1188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rgbClr val="FF0000"/>
              </a:solidFill>
            </a:rPr>
            <a:t>Construct Definition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chemeClr val="tx1"/>
              </a:solidFill>
            </a:rPr>
            <a:t>What is to be tested</a:t>
          </a:r>
          <a:endParaRPr lang="en-US" sz="2800" kern="1200" baseline="0" dirty="0">
            <a:solidFill>
              <a:schemeClr val="tx1"/>
            </a:solidFill>
          </a:endParaRPr>
        </a:p>
      </dsp:txBody>
      <dsp:txXfrm>
        <a:off x="109961" y="34816"/>
        <a:ext cx="4481809" cy="1119088"/>
      </dsp:txXfrm>
    </dsp:sp>
    <dsp:sp modelId="{51AD9D89-E332-4F42-BF4E-0B3EDFD97565}">
      <dsp:nvSpPr>
        <dsp:cNvPr id="0" name=""/>
        <dsp:cNvSpPr/>
      </dsp:nvSpPr>
      <dsp:spPr>
        <a:xfrm>
          <a:off x="498983" y="1386839"/>
          <a:ext cx="5764530" cy="1188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Test Design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How it is tested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33799" y="1421655"/>
        <a:ext cx="4413594" cy="1119088"/>
      </dsp:txXfrm>
    </dsp:sp>
    <dsp:sp modelId="{51E9E3CF-91A1-4760-BB07-41A344EE39BF}">
      <dsp:nvSpPr>
        <dsp:cNvPr id="0" name=""/>
        <dsp:cNvSpPr/>
      </dsp:nvSpPr>
      <dsp:spPr>
        <a:xfrm>
          <a:off x="1007618" y="2773679"/>
          <a:ext cx="5764530" cy="1188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Test Scoring Process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How the test is scored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042434" y="2808495"/>
        <a:ext cx="4413595" cy="1119088"/>
      </dsp:txXfrm>
    </dsp:sp>
    <dsp:sp modelId="{62337E6A-E4D1-4CCB-8A84-D023CA5D8B97}">
      <dsp:nvSpPr>
        <dsp:cNvPr id="0" name=""/>
        <dsp:cNvSpPr/>
      </dsp:nvSpPr>
      <dsp:spPr>
        <a:xfrm>
          <a:off x="3501983" y="685802"/>
          <a:ext cx="1784932" cy="120395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3903593" y="685802"/>
        <a:ext cx="981712" cy="905976"/>
      </dsp:txXfrm>
    </dsp:sp>
    <dsp:sp modelId="{B318D5B2-D3DC-401E-9227-B95EBE16D635}">
      <dsp:nvSpPr>
        <dsp:cNvPr id="0" name=""/>
        <dsp:cNvSpPr/>
      </dsp:nvSpPr>
      <dsp:spPr>
        <a:xfrm>
          <a:off x="4638550" y="1904388"/>
          <a:ext cx="1828542" cy="1524613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49972" y="1904388"/>
        <a:ext cx="1005698" cy="1147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A4794-AF0A-40D1-8820-0F674D141DC4}">
      <dsp:nvSpPr>
        <dsp:cNvPr id="0" name=""/>
        <dsp:cNvSpPr/>
      </dsp:nvSpPr>
      <dsp:spPr>
        <a:xfrm>
          <a:off x="914393" y="457213"/>
          <a:ext cx="4800600" cy="480060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The Test Design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(Has a subtest for each level)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444424" y="1474483"/>
        <a:ext cx="1714500" cy="1428750"/>
      </dsp:txXfrm>
    </dsp:sp>
    <dsp:sp modelId="{B38FEA05-1DEF-4AEE-B105-3F744BAAE4BA}">
      <dsp:nvSpPr>
        <dsp:cNvPr id="0" name=""/>
        <dsp:cNvSpPr/>
      </dsp:nvSpPr>
      <dsp:spPr>
        <a:xfrm>
          <a:off x="876299" y="542924"/>
          <a:ext cx="4800600" cy="480060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The Scoring Process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(yields a separate score for each level)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2019299" y="3657600"/>
        <a:ext cx="2571750" cy="1257300"/>
      </dsp:txXfrm>
    </dsp:sp>
    <dsp:sp modelId="{747AA0F9-0937-4610-9430-7C5B117A2AD4}">
      <dsp:nvSpPr>
        <dsp:cNvPr id="0" name=""/>
        <dsp:cNvSpPr/>
      </dsp:nvSpPr>
      <dsp:spPr>
        <a:xfrm>
          <a:off x="777430" y="371474"/>
          <a:ext cx="4800600" cy="4800600"/>
        </a:xfrm>
        <a:prstGeom prst="pie">
          <a:avLst>
            <a:gd name="adj1" fmla="val 900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The Construct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</a:rPr>
            <a:t>(Has multiple levels)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1333499" y="1388745"/>
        <a:ext cx="1714500" cy="1428750"/>
      </dsp:txXfrm>
    </dsp:sp>
    <dsp:sp modelId="{CB28050B-F1D2-4AE6-8B3F-4DFAA48326DC}">
      <dsp:nvSpPr>
        <dsp:cNvPr id="0" name=""/>
        <dsp:cNvSpPr/>
      </dsp:nvSpPr>
      <dsp:spPr>
        <a:xfrm>
          <a:off x="617610" y="160033"/>
          <a:ext cx="5394960" cy="539496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F4A9F-8D60-4AF5-B1EA-C8A5CA79B988}">
      <dsp:nvSpPr>
        <dsp:cNvPr id="0" name=""/>
        <dsp:cNvSpPr/>
      </dsp:nvSpPr>
      <dsp:spPr>
        <a:xfrm>
          <a:off x="579119" y="245441"/>
          <a:ext cx="5394960" cy="539496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9AA27-FE16-4D2D-B963-720AF0C58A76}">
      <dsp:nvSpPr>
        <dsp:cNvPr id="0" name=""/>
        <dsp:cNvSpPr/>
      </dsp:nvSpPr>
      <dsp:spPr>
        <a:xfrm>
          <a:off x="479854" y="74294"/>
          <a:ext cx="5394960" cy="53949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A4794-AF0A-40D1-8820-0F674D141DC4}">
      <dsp:nvSpPr>
        <dsp:cNvPr id="0" name=""/>
        <dsp:cNvSpPr/>
      </dsp:nvSpPr>
      <dsp:spPr>
        <a:xfrm>
          <a:off x="1042926" y="391287"/>
          <a:ext cx="5056632" cy="5056632"/>
        </a:xfrm>
        <a:prstGeom prst="pie">
          <a:avLst>
            <a:gd name="adj1" fmla="val 16200000"/>
            <a:gd name="adj2" fmla="val 18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Test Design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00"/>
              </a:solidFill>
            </a:rPr>
            <a:t>(Should have a subtest for each level)</a:t>
          </a:r>
          <a:endParaRPr lang="en-US" sz="2100" kern="1200" dirty="0">
            <a:solidFill>
              <a:srgbClr val="FFFF00"/>
            </a:solidFill>
          </a:endParaRPr>
        </a:p>
      </dsp:txBody>
      <dsp:txXfrm>
        <a:off x="3707892" y="1462811"/>
        <a:ext cx="1805940" cy="1504950"/>
      </dsp:txXfrm>
    </dsp:sp>
    <dsp:sp modelId="{B38FEA05-1DEF-4AEE-B105-3F744BAAE4BA}">
      <dsp:nvSpPr>
        <dsp:cNvPr id="0" name=""/>
        <dsp:cNvSpPr/>
      </dsp:nvSpPr>
      <dsp:spPr>
        <a:xfrm>
          <a:off x="938783" y="571881"/>
          <a:ext cx="5056632" cy="505663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Scoring Process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(Should yield a separate score for each level)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142743" y="3852672"/>
        <a:ext cx="2708910" cy="1324356"/>
      </dsp:txXfrm>
    </dsp:sp>
    <dsp:sp modelId="{747AA0F9-0937-4610-9430-7C5B117A2AD4}">
      <dsp:nvSpPr>
        <dsp:cNvPr id="0" name=""/>
        <dsp:cNvSpPr/>
      </dsp:nvSpPr>
      <dsp:spPr>
        <a:xfrm>
          <a:off x="838180" y="381022"/>
          <a:ext cx="5056632" cy="5056632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Construct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(Has multiple levels)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1423907" y="1452546"/>
        <a:ext cx="1805940" cy="1504950"/>
      </dsp:txXfrm>
    </dsp:sp>
    <dsp:sp modelId="{CB28050B-F1D2-4AE6-8B3F-4DFAA48326DC}">
      <dsp:nvSpPr>
        <dsp:cNvPr id="0" name=""/>
        <dsp:cNvSpPr/>
      </dsp:nvSpPr>
      <dsp:spPr>
        <a:xfrm>
          <a:off x="730313" y="78257"/>
          <a:ext cx="5682692" cy="56826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F4A9F-8D60-4AF5-B1EA-C8A5CA79B988}">
      <dsp:nvSpPr>
        <dsp:cNvPr id="0" name=""/>
        <dsp:cNvSpPr/>
      </dsp:nvSpPr>
      <dsp:spPr>
        <a:xfrm>
          <a:off x="625753" y="258531"/>
          <a:ext cx="5682692" cy="56826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9AA27-FE16-4D2D-B963-720AF0C58A76}">
      <dsp:nvSpPr>
        <dsp:cNvPr id="0" name=""/>
        <dsp:cNvSpPr/>
      </dsp:nvSpPr>
      <dsp:spPr>
        <a:xfrm>
          <a:off x="524733" y="67992"/>
          <a:ext cx="5682692" cy="56826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A4794-AF0A-40D1-8820-0F674D141DC4}">
      <dsp:nvSpPr>
        <dsp:cNvPr id="0" name=""/>
        <dsp:cNvSpPr/>
      </dsp:nvSpPr>
      <dsp:spPr>
        <a:xfrm>
          <a:off x="1042926" y="391286"/>
          <a:ext cx="5056632" cy="505663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Test Design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(Has a subtest for each level)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3707892" y="1462811"/>
        <a:ext cx="1805940" cy="1504950"/>
      </dsp:txXfrm>
    </dsp:sp>
    <dsp:sp modelId="{B38FEA05-1DEF-4AEE-B105-3F744BAAE4BA}">
      <dsp:nvSpPr>
        <dsp:cNvPr id="0" name=""/>
        <dsp:cNvSpPr/>
      </dsp:nvSpPr>
      <dsp:spPr>
        <a:xfrm>
          <a:off x="938783" y="571880"/>
          <a:ext cx="5056632" cy="5056632"/>
        </a:xfrm>
        <a:prstGeom prst="pie">
          <a:avLst>
            <a:gd name="adj1" fmla="val 1800000"/>
            <a:gd name="adj2" fmla="val 90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Scoring Process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00"/>
              </a:solidFill>
            </a:rPr>
            <a:t>(Yields a separate score for each level)</a:t>
          </a:r>
          <a:endParaRPr lang="en-US" sz="2300" kern="1200" dirty="0">
            <a:solidFill>
              <a:srgbClr val="FFFF00"/>
            </a:solidFill>
          </a:endParaRPr>
        </a:p>
      </dsp:txBody>
      <dsp:txXfrm>
        <a:off x="2142744" y="3852672"/>
        <a:ext cx="2708910" cy="1324356"/>
      </dsp:txXfrm>
    </dsp:sp>
    <dsp:sp modelId="{747AA0F9-0937-4610-9430-7C5B117A2AD4}">
      <dsp:nvSpPr>
        <dsp:cNvPr id="0" name=""/>
        <dsp:cNvSpPr/>
      </dsp:nvSpPr>
      <dsp:spPr>
        <a:xfrm>
          <a:off x="834641" y="391286"/>
          <a:ext cx="5056632" cy="5056632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Construct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(Has multiple levels)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1420367" y="1462811"/>
        <a:ext cx="1805940" cy="1504950"/>
      </dsp:txXfrm>
    </dsp:sp>
    <dsp:sp modelId="{CB28050B-F1D2-4AE6-8B3F-4DFAA48326DC}">
      <dsp:nvSpPr>
        <dsp:cNvPr id="0" name=""/>
        <dsp:cNvSpPr/>
      </dsp:nvSpPr>
      <dsp:spPr>
        <a:xfrm>
          <a:off x="730314" y="78257"/>
          <a:ext cx="5682691" cy="568269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F4A9F-8D60-4AF5-B1EA-C8A5CA79B988}">
      <dsp:nvSpPr>
        <dsp:cNvPr id="0" name=""/>
        <dsp:cNvSpPr/>
      </dsp:nvSpPr>
      <dsp:spPr>
        <a:xfrm>
          <a:off x="625754" y="258531"/>
          <a:ext cx="5682691" cy="568269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9AA27-FE16-4D2D-B963-720AF0C58A76}">
      <dsp:nvSpPr>
        <dsp:cNvPr id="0" name=""/>
        <dsp:cNvSpPr/>
      </dsp:nvSpPr>
      <dsp:spPr>
        <a:xfrm>
          <a:off x="521194" y="78257"/>
          <a:ext cx="5682691" cy="568269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720B28-167C-4604-AD59-E35D1A7090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012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0B28-167C-4604-AD59-E35D1A7090DF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7242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0B28-167C-4604-AD59-E35D1A7090DF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639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7C76B-D084-4E3B-9B76-0C5A650EA45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01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7C76B-D084-4E3B-9B76-0C5A650EA45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92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5D4BE-7CCA-49BD-A65D-1A8E0BBCB8B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97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5D4BE-7CCA-49BD-A65D-1A8E0BBCB8B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90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200B9-A539-4249-B159-745A93B2D2C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38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200B9-A539-4249-B159-745A93B2D2C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575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075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1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68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61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587D9F4-0B32-4F84-B561-B900BCFB6369}" type="slidenum">
              <a:rPr lang="en-US" altLang="en-US">
                <a:latin typeface="Calibri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0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075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1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68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61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B431379-1DB5-4ED4-BACA-FE56A8913ADD}" type="slidenum">
              <a:rPr lang="en-US" altLang="en-US">
                <a:latin typeface="Calibri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8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CBF1F-BD01-441A-9731-B4A7B412FE3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435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62E86-EFC9-463C-A1B4-9F60B8D721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14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7972A-C575-4550-AF6B-332D86296B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247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D76E4-A0B4-4E7E-8665-74BEBBD6C0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657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DB035-FB1E-4DB3-A376-75A5A5F695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70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29EAF-090D-46E1-8DB6-8641A174F9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07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439A5-4EE0-409C-B308-D64640098B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4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D8E5E-FF5A-4BA5-A780-AF4D8078FB4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56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2D01D-71C3-4C6B-AAD1-AA7075CB06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228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983B7-9A71-4D2E-A5A5-C83D6833C6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620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E7C6A-A6A7-4035-8AFB-B8AFFA921CB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07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85085-49B0-43B3-B307-A8B950EF3A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49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A874-D214-47C9-A091-5C4F08C1A3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505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3113EAD-07C5-4522-8384-EC686161E2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ey.com/WileyCDA/WileyTitle/productCd-0787988502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7391400" cy="2914650"/>
          </a:xfrm>
        </p:spPr>
        <p:txBody>
          <a:bodyPr/>
          <a:lstStyle/>
          <a:p>
            <a:r>
              <a:rPr lang="en-US" altLang="en-US" b="1" dirty="0" smtClean="0"/>
              <a:t>Test Standardization:</a:t>
            </a:r>
            <a:br>
              <a:rPr lang="en-US" altLang="en-US" b="1" dirty="0" smtClean="0"/>
            </a:br>
            <a:r>
              <a:rPr lang="en-US" altLang="en-US" sz="3600" b="1" dirty="0" smtClean="0"/>
              <a:t>From Design to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Concurrent Validation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2209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BILC Professional Seminar</a:t>
            </a: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3 October 2017</a:t>
            </a: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Tbilisi, Georgia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Ray Clifford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 translation:</a:t>
            </a:r>
            <a:endParaRPr lang="en-US" alt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1"/>
            <a:ext cx="82296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dirty="0"/>
              <a:t>	</a:t>
            </a:r>
            <a:r>
              <a:rPr lang="en-US" altLang="en-US" sz="4000" b="1" dirty="0" err="1"/>
              <a:t>Cooles</a:t>
            </a:r>
            <a:r>
              <a:rPr lang="en-US" altLang="en-US" sz="4000" b="1" dirty="0"/>
              <a:t> and </a:t>
            </a:r>
            <a:r>
              <a:rPr lang="en-US" altLang="en-US" sz="4000" b="1" dirty="0" err="1"/>
              <a:t>Heates</a:t>
            </a:r>
            <a:r>
              <a:rPr lang="en-US" altLang="en-US" sz="4000" b="1" dirty="0"/>
              <a:t>:  If you want just condition of warm in your room, please control yourself.</a:t>
            </a:r>
          </a:p>
        </p:txBody>
      </p:sp>
    </p:spTree>
    <p:extLst>
      <p:ext uri="{BB962C8B-B14F-4D97-AF65-F5344CB8AC3E}">
        <p14:creationId xmlns:p14="http://schemas.microsoft.com/office/powerpoint/2010/main" val="1177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better translation?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b="1" dirty="0" err="1"/>
              <a:t>Cooles</a:t>
            </a:r>
            <a:r>
              <a:rPr lang="en-US" altLang="en-US" sz="4000" b="1" dirty="0"/>
              <a:t> and </a:t>
            </a:r>
            <a:r>
              <a:rPr lang="en-US" altLang="en-US" sz="4000" b="1" dirty="0" err="1"/>
              <a:t>Heates</a:t>
            </a:r>
            <a:r>
              <a:rPr lang="en-US" altLang="en-US" sz="4000" b="1" dirty="0"/>
              <a:t>:  If you want just condition of warm in your room, please control yourself.</a:t>
            </a:r>
            <a:endParaRPr lang="en-US" sz="4000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657600"/>
            <a:ext cx="8610600" cy="24685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dirty="0"/>
              <a:t>	</a:t>
            </a:r>
            <a:r>
              <a:rPr lang="en-US" altLang="en-US" sz="4200" b="1" dirty="0" smtClean="0"/>
              <a:t>Cooling and heating your room:  </a:t>
            </a:r>
            <a:r>
              <a:rPr lang="en-US" altLang="en-US" sz="4200" b="1" dirty="0"/>
              <a:t>If you </a:t>
            </a:r>
            <a:r>
              <a:rPr lang="en-US" altLang="en-US" sz="4200" b="1" dirty="0" smtClean="0"/>
              <a:t>would like more heat, please adjust the thermostat.</a:t>
            </a:r>
            <a:endParaRPr lang="en-US" alt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34655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 translation:</a:t>
            </a:r>
            <a:endParaRPr lang="en-US" alt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936" y="1752601"/>
            <a:ext cx="8229600" cy="1371599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 dirty="0" smtClean="0"/>
              <a:t>Ladies </a:t>
            </a:r>
            <a:r>
              <a:rPr lang="en-US" altLang="en-US" sz="4200" b="1" dirty="0"/>
              <a:t>are requested not </a:t>
            </a:r>
            <a:r>
              <a:rPr lang="en-US" altLang="en-US" sz="4200" b="1" dirty="0" smtClean="0"/>
              <a:t>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 dirty="0" smtClean="0"/>
              <a:t>have children in </a:t>
            </a:r>
            <a:r>
              <a:rPr lang="en-US" altLang="en-US" sz="4200" b="1" dirty="0"/>
              <a:t>the bar.</a:t>
            </a:r>
          </a:p>
        </p:txBody>
      </p:sp>
    </p:spTree>
    <p:extLst>
      <p:ext uri="{BB962C8B-B14F-4D97-AF65-F5344CB8AC3E}">
        <p14:creationId xmlns:p14="http://schemas.microsoft.com/office/powerpoint/2010/main" val="25200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better translation?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1717" y="1752600"/>
            <a:ext cx="8229600" cy="14478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 dirty="0"/>
              <a:t>Ladies are requested not </a:t>
            </a:r>
            <a:r>
              <a:rPr lang="en-US" altLang="en-US" sz="4200" b="1" dirty="0" smtClean="0"/>
              <a:t>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 dirty="0" smtClean="0"/>
              <a:t>have </a:t>
            </a:r>
            <a:r>
              <a:rPr lang="en-US" altLang="en-US" sz="4200" b="1" dirty="0"/>
              <a:t>children in the bar.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 dirty="0" smtClean="0"/>
              <a:t>Please do not take children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 dirty="0" smtClean="0"/>
              <a:t>into the  </a:t>
            </a:r>
            <a:r>
              <a:rPr lang="en-US" altLang="en-US" sz="4200" b="1" dirty="0"/>
              <a:t>bar.</a:t>
            </a:r>
          </a:p>
        </p:txBody>
      </p:sp>
    </p:spTree>
    <p:extLst>
      <p:ext uri="{BB962C8B-B14F-4D97-AF65-F5344CB8AC3E}">
        <p14:creationId xmlns:p14="http://schemas.microsoft.com/office/powerpoint/2010/main" val="30793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Language testing is a</a:t>
            </a:r>
            <a:br>
              <a:rPr lang="en-US" dirty="0" smtClean="0"/>
            </a:br>
            <a:r>
              <a:rPr lang="en-US" dirty="0" smtClean="0"/>
              <a:t>professional discipline.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Autofit/>
          </a:bodyPr>
          <a:lstStyle/>
          <a:p>
            <a:r>
              <a:rPr lang="en-US" u="sng" dirty="0" smtClean="0"/>
              <a:t>Language</a:t>
            </a:r>
            <a:r>
              <a:rPr lang="en-US" dirty="0" smtClean="0"/>
              <a:t> is the most complex of observable human behaviors.</a:t>
            </a:r>
          </a:p>
          <a:p>
            <a:r>
              <a:rPr lang="en-US" u="sng" dirty="0" smtClean="0"/>
              <a:t>Testing</a:t>
            </a:r>
            <a:r>
              <a:rPr lang="en-US" dirty="0" smtClean="0"/>
              <a:t> language is a complex science.</a:t>
            </a:r>
          </a:p>
          <a:p>
            <a:r>
              <a:rPr lang="en-US" sz="4200" u="sng" dirty="0" smtClean="0"/>
              <a:t>Language testing</a:t>
            </a:r>
            <a:r>
              <a:rPr lang="en-US" sz="4200" dirty="0" smtClean="0"/>
              <a:t> is complexity</a:t>
            </a:r>
            <a:r>
              <a:rPr lang="en-US" sz="4200" b="1" baseline="40000" dirty="0" smtClean="0"/>
              <a:t>2</a:t>
            </a:r>
            <a:r>
              <a:rPr lang="en-US" sz="4200" b="1" dirty="0" smtClean="0"/>
              <a:t>.</a:t>
            </a:r>
          </a:p>
          <a:p>
            <a:pPr lvl="1"/>
            <a:r>
              <a:rPr lang="en-US" dirty="0" smtClean="0"/>
              <a:t>Every test development effort is a research project.</a:t>
            </a:r>
          </a:p>
          <a:p>
            <a:pPr lvl="1"/>
            <a:r>
              <a:rPr lang="en-US" dirty="0" smtClean="0"/>
              <a:t>Every research project should be conducted in a precise, disciplined manner.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905000"/>
          </a:xfrm>
        </p:spPr>
        <p:txBody>
          <a:bodyPr/>
          <a:lstStyle/>
          <a:p>
            <a:r>
              <a:rPr lang="en-US" dirty="0" smtClean="0"/>
              <a:t>Our goal is to equivalent test </a:t>
            </a:r>
            <a:r>
              <a:rPr lang="en-US" dirty="0"/>
              <a:t>results from </a:t>
            </a:r>
            <a:r>
              <a:rPr lang="en-US" dirty="0" smtClean="0"/>
              <a:t>all member nations’ STANAG 6001 tests.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/>
          <a:lstStyle/>
          <a:p>
            <a:r>
              <a:rPr lang="en-US" dirty="0" smtClean="0"/>
              <a:t>Experts tell us that to get consistent results, we need to apply aligned Criterion-Referenced testing procedures, with:</a:t>
            </a:r>
          </a:p>
          <a:p>
            <a:pPr lvl="1"/>
            <a:r>
              <a:rPr lang="en-US" dirty="0" smtClean="0"/>
              <a:t>Consistent elicitation and scoring criteria when testing Speaking and Writing skills.</a:t>
            </a:r>
          </a:p>
          <a:p>
            <a:pPr lvl="1"/>
            <a:r>
              <a:rPr lang="en-US" dirty="0" smtClean="0"/>
              <a:t>Consistent test design and scoring criteria when testing Reading and Listening skills.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“full story” read: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 err="1" smtClean="0"/>
              <a:t>Luecht</a:t>
            </a:r>
            <a:r>
              <a:rPr lang="en-US" sz="3000" dirty="0"/>
              <a:t>, R. (2003). Multistage complexity in language proficiency assessment: A framework for aligning theoretical perspectives, test development, and psychometrics. </a:t>
            </a:r>
            <a:r>
              <a:rPr lang="en-US" sz="3000" i="1" dirty="0"/>
              <a:t>Foreign Language Annals, 36, 527-535</a:t>
            </a:r>
            <a:r>
              <a:rPr lang="en-US" sz="30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 err="1" smtClean="0"/>
              <a:t>Shrock</a:t>
            </a:r>
            <a:r>
              <a:rPr lang="en-US" sz="3000" dirty="0"/>
              <a:t>, S. A. &amp; Coscarelli, W. C. (2007). </a:t>
            </a:r>
            <a:r>
              <a:rPr lang="en-US" sz="3000" i="1" dirty="0"/>
              <a:t>Criterion-referenced test development:</a:t>
            </a:r>
            <a:r>
              <a:rPr lang="en-US" sz="3000" i="1" dirty="0">
                <a:hlinkClick r:id="rId2"/>
              </a:rPr>
              <a:t> Technical and legal guidelines for corporate training and certification</a:t>
            </a:r>
            <a:r>
              <a:rPr lang="en-US" sz="3000" i="1" dirty="0"/>
              <a:t>.</a:t>
            </a:r>
            <a:r>
              <a:rPr lang="en-US" sz="3000" dirty="0"/>
              <a:t> (3rd.ed.). San Francisco, CA:  John Wiley and Sons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833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z="4000" dirty="0" smtClean="0"/>
              <a:t>For today, here are the basics: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tested construct must have clear Task, Context, and Accuracy (TCA) expectations.</a:t>
            </a:r>
          </a:p>
          <a:p>
            <a:pPr>
              <a:defRPr/>
            </a:pPr>
            <a:r>
              <a:rPr lang="en-US" dirty="0" smtClean="0"/>
              <a:t>And these three elements must be aligned: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construct</a:t>
            </a:r>
            <a:r>
              <a:rPr lang="en-US" dirty="0" smtClean="0">
                <a:solidFill>
                  <a:srgbClr val="FF0000"/>
                </a:solidFill>
              </a:rPr>
              <a:t> to be tested.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test design </a:t>
            </a:r>
            <a:r>
              <a:rPr lang="en-US" dirty="0" smtClean="0">
                <a:solidFill>
                  <a:srgbClr val="FF0000"/>
                </a:solidFill>
              </a:rPr>
              <a:t>and its development.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scoring process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dirty="0" smtClean="0"/>
              <a:t>If all of these elements are aligned, the tests are legally defensible.</a:t>
            </a:r>
          </a:p>
          <a:p>
            <a:pPr>
              <a:defRPr/>
            </a:pPr>
            <a:r>
              <a:rPr lang="en-US" sz="3200" dirty="0" smtClean="0"/>
              <a:t>It is this alignment that establishes the </a:t>
            </a:r>
            <a:r>
              <a:rPr lang="en-US" sz="3200" b="1" dirty="0" smtClean="0"/>
              <a:t>provenance</a:t>
            </a:r>
            <a:r>
              <a:rPr lang="en-US" sz="3200" dirty="0" smtClean="0"/>
              <a:t> of a Criterion-Referenced test.</a:t>
            </a:r>
          </a:p>
        </p:txBody>
      </p:sp>
    </p:spTree>
    <p:extLst>
      <p:ext uri="{BB962C8B-B14F-4D97-AF65-F5344CB8AC3E}">
        <p14:creationId xmlns:p14="http://schemas.microsoft.com/office/powerpoint/2010/main" val="1296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dirty="0" smtClean="0"/>
              <a:t>C-R Testing Experts Stress </a:t>
            </a:r>
            <a:br>
              <a:rPr lang="en-US" dirty="0" smtClean="0"/>
            </a:br>
            <a:r>
              <a:rPr lang="en-US" dirty="0" smtClean="0"/>
              <a:t>the Need for Alignment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20410761"/>
              </p:ext>
            </p:extLst>
          </p:nvPr>
        </p:nvGraphicFramePr>
        <p:xfrm>
          <a:off x="1143000" y="2133600"/>
          <a:ext cx="6781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0" y="29718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Must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align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with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4267200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align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with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9596957"/>
              </p:ext>
            </p:extLst>
          </p:nvPr>
        </p:nvGraphicFramePr>
        <p:xfrm>
          <a:off x="1143000" y="914400"/>
          <a:ext cx="6553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304801"/>
            <a:ext cx="662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For STANAG 6001 Tests: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66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dirty="0" smtClean="0"/>
              <a:t>Did you know that September 30</a:t>
            </a:r>
            <a:r>
              <a:rPr lang="en-US" baseline="30000" dirty="0" smtClean="0"/>
              <a:t>th</a:t>
            </a:r>
            <a:r>
              <a:rPr lang="en-US" dirty="0" smtClean="0"/>
              <a:t> was International </a:t>
            </a:r>
            <a:r>
              <a:rPr lang="en-US" dirty="0"/>
              <a:t>Translation </a:t>
            </a:r>
            <a:r>
              <a:rPr lang="en-US" dirty="0" smtClean="0"/>
              <a:t>Day?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209" y="2513384"/>
            <a:ext cx="3805068" cy="2666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3477" y="2937570"/>
            <a:ext cx="43219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That date was selected as International Translation Day, because that is the feast day for St. Jerome, the patron saint of translators.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648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r>
              <a:rPr lang="en-US" dirty="0" smtClean="0"/>
              <a:t>Everyone accepts that</a:t>
            </a:r>
            <a:br>
              <a:rPr lang="en-US" dirty="0" smtClean="0"/>
            </a:br>
            <a:r>
              <a:rPr lang="en-US" dirty="0" smtClean="0"/>
              <a:t>STANAG 6001</a:t>
            </a:r>
            <a:br>
              <a:rPr lang="en-US" dirty="0" smtClean="0"/>
            </a:br>
            <a:r>
              <a:rPr lang="en-US" dirty="0" smtClean="0"/>
              <a:t>has multiple levels to be tested.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65972"/>
              </p:ext>
            </p:extLst>
          </p:nvPr>
        </p:nvGraphicFramePr>
        <p:xfrm>
          <a:off x="1143000" y="2667000"/>
          <a:ext cx="1193800" cy="3599499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127767071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What: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68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STANAG 6001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63128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7055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65614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71688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94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54941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940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5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0927541"/>
              </p:ext>
            </p:extLst>
          </p:nvPr>
        </p:nvGraphicFramePr>
        <p:xfrm>
          <a:off x="1143000" y="685799"/>
          <a:ext cx="6934200" cy="601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295400" y="762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000000"/>
                </a:solidFill>
              </a:rPr>
              <a:t>For STANAG 6001 Tests:</a:t>
            </a:r>
          </a:p>
        </p:txBody>
      </p:sp>
    </p:spTree>
    <p:extLst>
      <p:ext uri="{BB962C8B-B14F-4D97-AF65-F5344CB8AC3E}">
        <p14:creationId xmlns:p14="http://schemas.microsoft.com/office/powerpoint/2010/main" val="22379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US" dirty="0" smtClean="0"/>
              <a:t>Not everyone designs their STANAG 6001 tests</a:t>
            </a:r>
            <a:br>
              <a:rPr lang="en-US" dirty="0" smtClean="0"/>
            </a:br>
            <a:r>
              <a:rPr lang="en-US" dirty="0" smtClean="0"/>
              <a:t>with STANAG 6001 levels.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9540"/>
              </p:ext>
            </p:extLst>
          </p:nvPr>
        </p:nvGraphicFramePr>
        <p:xfrm>
          <a:off x="609600" y="2667000"/>
          <a:ext cx="8229599" cy="3372113"/>
        </p:xfrm>
        <a:graphic>
          <a:graphicData uri="http://schemas.openxmlformats.org/drawingml/2006/table">
            <a:tbl>
              <a:tblPr/>
              <a:tblGrid>
                <a:gridCol w="1107095">
                  <a:extLst>
                    <a:ext uri="{9D8B030D-6E8A-4147-A177-3AD203B41FA5}">
                      <a16:colId xmlns:a16="http://schemas.microsoft.com/office/drawing/2014/main" val="3182391431"/>
                    </a:ext>
                  </a:extLst>
                </a:gridCol>
                <a:gridCol w="376883">
                  <a:extLst>
                    <a:ext uri="{9D8B030D-6E8A-4147-A177-3AD203B41FA5}">
                      <a16:colId xmlns:a16="http://schemas.microsoft.com/office/drawing/2014/main" val="867697884"/>
                    </a:ext>
                  </a:extLst>
                </a:gridCol>
                <a:gridCol w="2025748">
                  <a:extLst>
                    <a:ext uri="{9D8B030D-6E8A-4147-A177-3AD203B41FA5}">
                      <a16:colId xmlns:a16="http://schemas.microsoft.com/office/drawing/2014/main" val="1301545439"/>
                    </a:ext>
                  </a:extLst>
                </a:gridCol>
                <a:gridCol w="376883">
                  <a:extLst>
                    <a:ext uri="{9D8B030D-6E8A-4147-A177-3AD203B41FA5}">
                      <a16:colId xmlns:a16="http://schemas.microsoft.com/office/drawing/2014/main" val="3584708558"/>
                    </a:ext>
                  </a:extLst>
                </a:gridCol>
                <a:gridCol w="1872638">
                  <a:extLst>
                    <a:ext uri="{9D8B030D-6E8A-4147-A177-3AD203B41FA5}">
                      <a16:colId xmlns:a16="http://schemas.microsoft.com/office/drawing/2014/main" val="3617540987"/>
                    </a:ext>
                  </a:extLst>
                </a:gridCol>
                <a:gridCol w="185497">
                  <a:extLst>
                    <a:ext uri="{9D8B030D-6E8A-4147-A177-3AD203B41FA5}">
                      <a16:colId xmlns:a16="http://schemas.microsoft.com/office/drawing/2014/main" val="627709546"/>
                    </a:ext>
                  </a:extLst>
                </a:gridCol>
                <a:gridCol w="2284855">
                  <a:extLst>
                    <a:ext uri="{9D8B030D-6E8A-4147-A177-3AD203B41FA5}">
                      <a16:colId xmlns:a16="http://schemas.microsoft.com/office/drawing/2014/main" val="2633327382"/>
                    </a:ext>
                  </a:extLst>
                </a:gridCol>
              </a:tblGrid>
              <a:tr h="501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What: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Tested: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Scored: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669893"/>
                  </a:ext>
                </a:extLst>
              </a:tr>
              <a:tr h="353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STANAG 6001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Non-aligned Test Design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a Single Test Score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"cut scores"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52648"/>
                  </a:ext>
                </a:extLst>
              </a:tr>
              <a:tr h="358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29918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651166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 ?s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624224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|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Uncertainty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76501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|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996484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|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Uncertainty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7000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 ?s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32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5881905"/>
              </p:ext>
            </p:extLst>
          </p:nvPr>
        </p:nvGraphicFramePr>
        <p:xfrm>
          <a:off x="1143000" y="609600"/>
          <a:ext cx="6934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447800" y="152400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000000"/>
                </a:solidFill>
              </a:rPr>
              <a:t>For STANAG 6001 Tests:</a:t>
            </a:r>
          </a:p>
        </p:txBody>
      </p:sp>
    </p:spTree>
    <p:extLst>
      <p:ext uri="{BB962C8B-B14F-4D97-AF65-F5344CB8AC3E}">
        <p14:creationId xmlns:p14="http://schemas.microsoft.com/office/powerpoint/2010/main" val="40691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dirty="0" smtClean="0"/>
              <a:t>Very few nations assign a separate score to each subtest in their STANAG 6001 tests.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98556"/>
              </p:ext>
            </p:extLst>
          </p:nvPr>
        </p:nvGraphicFramePr>
        <p:xfrm>
          <a:off x="457200" y="2685274"/>
          <a:ext cx="8229599" cy="3334526"/>
        </p:xfrm>
        <a:graphic>
          <a:graphicData uri="http://schemas.openxmlformats.org/drawingml/2006/table">
            <a:tbl>
              <a:tblPr/>
              <a:tblGrid>
                <a:gridCol w="1107095">
                  <a:extLst>
                    <a:ext uri="{9D8B030D-6E8A-4147-A177-3AD203B41FA5}">
                      <a16:colId xmlns:a16="http://schemas.microsoft.com/office/drawing/2014/main" val="2349995620"/>
                    </a:ext>
                  </a:extLst>
                </a:gridCol>
                <a:gridCol w="376883">
                  <a:extLst>
                    <a:ext uri="{9D8B030D-6E8A-4147-A177-3AD203B41FA5}">
                      <a16:colId xmlns:a16="http://schemas.microsoft.com/office/drawing/2014/main" val="1641731371"/>
                    </a:ext>
                  </a:extLst>
                </a:gridCol>
                <a:gridCol w="2025748">
                  <a:extLst>
                    <a:ext uri="{9D8B030D-6E8A-4147-A177-3AD203B41FA5}">
                      <a16:colId xmlns:a16="http://schemas.microsoft.com/office/drawing/2014/main" val="3883180880"/>
                    </a:ext>
                  </a:extLst>
                </a:gridCol>
                <a:gridCol w="376883">
                  <a:extLst>
                    <a:ext uri="{9D8B030D-6E8A-4147-A177-3AD203B41FA5}">
                      <a16:colId xmlns:a16="http://schemas.microsoft.com/office/drawing/2014/main" val="1481229854"/>
                    </a:ext>
                  </a:extLst>
                </a:gridCol>
                <a:gridCol w="1872638">
                  <a:extLst>
                    <a:ext uri="{9D8B030D-6E8A-4147-A177-3AD203B41FA5}">
                      <a16:colId xmlns:a16="http://schemas.microsoft.com/office/drawing/2014/main" val="3078816301"/>
                    </a:ext>
                  </a:extLst>
                </a:gridCol>
                <a:gridCol w="185497">
                  <a:extLst>
                    <a:ext uri="{9D8B030D-6E8A-4147-A177-3AD203B41FA5}">
                      <a16:colId xmlns:a16="http://schemas.microsoft.com/office/drawing/2014/main" val="797137978"/>
                    </a:ext>
                  </a:extLst>
                </a:gridCol>
                <a:gridCol w="2284855">
                  <a:extLst>
                    <a:ext uri="{9D8B030D-6E8A-4147-A177-3AD203B41FA5}">
                      <a16:colId xmlns:a16="http://schemas.microsoft.com/office/drawing/2014/main" val="2159787598"/>
                    </a:ext>
                  </a:extLst>
                </a:gridCol>
              </a:tblGrid>
              <a:tr h="501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What: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endParaRPr lang="en-US" sz="3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tested: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Scored: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310448"/>
                  </a:ext>
                </a:extLst>
              </a:tr>
              <a:tr h="353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STANAG 6001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Aligned Test Design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a Single Test Score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"cut scores"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147312"/>
                  </a:ext>
                </a:extLst>
              </a:tr>
              <a:tr h="319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375826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0257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3 Test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043412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Uncertainty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66963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 Test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102962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Uncertainty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913753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 Test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90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3238"/>
            <a:ext cx="7848600" cy="2087562"/>
          </a:xfrm>
        </p:spPr>
        <p:txBody>
          <a:bodyPr/>
          <a:lstStyle/>
          <a:p>
            <a:r>
              <a:rPr lang="en-US" dirty="0" smtClean="0"/>
              <a:t>To have direct evidence of a C-R test’s validity requires full alignment, including scoring.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21396"/>
              </p:ext>
            </p:extLst>
          </p:nvPr>
        </p:nvGraphicFramePr>
        <p:xfrm>
          <a:off x="520810" y="2743200"/>
          <a:ext cx="8229599" cy="3752612"/>
        </p:xfrm>
        <a:graphic>
          <a:graphicData uri="http://schemas.openxmlformats.org/drawingml/2006/table">
            <a:tbl>
              <a:tblPr/>
              <a:tblGrid>
                <a:gridCol w="1107095">
                  <a:extLst>
                    <a:ext uri="{9D8B030D-6E8A-4147-A177-3AD203B41FA5}">
                      <a16:colId xmlns:a16="http://schemas.microsoft.com/office/drawing/2014/main" val="4063768875"/>
                    </a:ext>
                  </a:extLst>
                </a:gridCol>
                <a:gridCol w="376883">
                  <a:extLst>
                    <a:ext uri="{9D8B030D-6E8A-4147-A177-3AD203B41FA5}">
                      <a16:colId xmlns:a16="http://schemas.microsoft.com/office/drawing/2014/main" val="1259489760"/>
                    </a:ext>
                  </a:extLst>
                </a:gridCol>
                <a:gridCol w="2025748">
                  <a:extLst>
                    <a:ext uri="{9D8B030D-6E8A-4147-A177-3AD203B41FA5}">
                      <a16:colId xmlns:a16="http://schemas.microsoft.com/office/drawing/2014/main" val="3305729201"/>
                    </a:ext>
                  </a:extLst>
                </a:gridCol>
                <a:gridCol w="376883">
                  <a:extLst>
                    <a:ext uri="{9D8B030D-6E8A-4147-A177-3AD203B41FA5}">
                      <a16:colId xmlns:a16="http://schemas.microsoft.com/office/drawing/2014/main" val="1092268536"/>
                    </a:ext>
                  </a:extLst>
                </a:gridCol>
                <a:gridCol w="1872638">
                  <a:extLst>
                    <a:ext uri="{9D8B030D-6E8A-4147-A177-3AD203B41FA5}">
                      <a16:colId xmlns:a16="http://schemas.microsoft.com/office/drawing/2014/main" val="1785801251"/>
                    </a:ext>
                  </a:extLst>
                </a:gridCol>
                <a:gridCol w="185497">
                  <a:extLst>
                    <a:ext uri="{9D8B030D-6E8A-4147-A177-3AD203B41FA5}">
                      <a16:colId xmlns:a16="http://schemas.microsoft.com/office/drawing/2014/main" val="1642193774"/>
                    </a:ext>
                  </a:extLst>
                </a:gridCol>
                <a:gridCol w="2284855">
                  <a:extLst>
                    <a:ext uri="{9D8B030D-6E8A-4147-A177-3AD203B41FA5}">
                      <a16:colId xmlns:a16="http://schemas.microsoft.com/office/drawing/2014/main" val="2998271202"/>
                    </a:ext>
                  </a:extLst>
                </a:gridCol>
              </a:tblGrid>
              <a:tr h="501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What: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Tested: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Scored: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064572"/>
                  </a:ext>
                </a:extLst>
              </a:tr>
              <a:tr h="4920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STANAG 6001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Aligned Test Design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Each Level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 the Highest Level Passed</a:t>
                      </a:r>
                    </a:p>
                  </a:txBody>
                  <a:tcPr marL="4317" marR="4317" marT="431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2870"/>
                  </a:ext>
                </a:extLst>
              </a:tr>
              <a:tr h="60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41359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572777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3 Test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3 Score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Passed at 3?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626930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994520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 Test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 Score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Passed at 2?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95687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17" marR="4317" marT="43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285820"/>
                  </a:ext>
                </a:extLst>
              </a:tr>
              <a:tr h="362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 Test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 Score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Pased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1?</a:t>
                      </a:r>
                    </a:p>
                  </a:txBody>
                  <a:tcPr marL="4317" marR="4317" marT="43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234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951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219200"/>
          </a:xfrm>
        </p:spPr>
        <p:txBody>
          <a:bodyPr>
            <a:noAutofit/>
          </a:bodyPr>
          <a:lstStyle/>
          <a:p>
            <a:r>
              <a:rPr lang="en-US" altLang="en-US" sz="3600" b="1" dirty="0" smtClean="0"/>
              <a:t>Why does not having separate scores 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lead to inaccurate results?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Language learners do not completely master one proficiency level before they begin learning the skills described at the next higher level.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Usually, learners develop conceptual control or even partial control over the next higher proficiency level by the time they have attained sustained, consistent control over the lower level.</a:t>
            </a:r>
          </a:p>
        </p:txBody>
      </p:sp>
    </p:spTree>
    <p:extLst>
      <p:ext uri="{BB962C8B-B14F-4D97-AF65-F5344CB8AC3E}">
        <p14:creationId xmlns:p14="http://schemas.microsoft.com/office/powerpoint/2010/main" val="2316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46100" y="208947"/>
            <a:ext cx="4864100" cy="1066800"/>
          </a:xfrm>
        </p:spPr>
        <p:txBody>
          <a:bodyPr>
            <a:noAutofit/>
          </a:bodyPr>
          <a:lstStyle/>
          <a:p>
            <a:pPr algn="l"/>
            <a:r>
              <a:rPr lang="en-US" altLang="en-US" sz="3600" dirty="0" smtClean="0"/>
              <a:t>STANAG 6001 Levels</a:t>
            </a:r>
            <a:br>
              <a:rPr lang="en-US" altLang="en-US" sz="3600" dirty="0" smtClean="0"/>
            </a:br>
            <a:r>
              <a:rPr lang="en-US" altLang="en-US" sz="3600" dirty="0" smtClean="0"/>
              <a:t>are like buckets…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13" y="1463964"/>
            <a:ext cx="2666999" cy="379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743200"/>
            <a:ext cx="19939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73" y="406400"/>
            <a:ext cx="3352799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46100" y="4164012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984500" y="4164012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651500" y="4164012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387727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9813" y="319147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26813" y="274320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7661" name="TextBox 14"/>
          <p:cNvSpPr txBox="1">
            <a:spLocks noChangeArrowheads="1"/>
          </p:cNvSpPr>
          <p:nvPr/>
        </p:nvSpPr>
        <p:spPr bwMode="auto">
          <a:xfrm>
            <a:off x="235260" y="5181600"/>
            <a:ext cx="82229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Some notes on language learning: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The buckets may begin filling at the same time.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Some Level 2 </a:t>
            </a:r>
            <a:r>
              <a:rPr lang="en-US" altLang="en-US" sz="2000" dirty="0" smtClean="0"/>
              <a:t>skills </a:t>
            </a:r>
            <a:r>
              <a:rPr lang="en-US" altLang="en-US" sz="2000" dirty="0"/>
              <a:t>will develop before Level 1 is </a:t>
            </a:r>
            <a:r>
              <a:rPr lang="en-US" altLang="en-US" sz="2000" dirty="0" smtClean="0"/>
              <a:t>mastered and some Level 3 skills will develop before Level 2 is mastered.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But </a:t>
            </a:r>
            <a:r>
              <a:rPr lang="en-US" altLang="en-US" sz="2000" dirty="0"/>
              <a:t>the buckets will still reach their full </a:t>
            </a:r>
            <a:r>
              <a:rPr lang="en-US" altLang="en-US" sz="2000" dirty="0" smtClean="0"/>
              <a:t>(or mastery</a:t>
            </a:r>
            <a:r>
              <a:rPr lang="en-US" altLang="en-US" sz="2000" dirty="0"/>
              <a:t>) state sequentially</a:t>
            </a:r>
            <a:r>
              <a:rPr lang="en-US" altLang="en-US" sz="1800" dirty="0"/>
              <a:t>.</a:t>
            </a:r>
          </a:p>
        </p:txBody>
      </p:sp>
      <p:sp>
        <p:nvSpPr>
          <p:cNvPr id="27662" name="TextBox 15"/>
          <p:cNvSpPr txBox="1">
            <a:spLocks noChangeArrowheads="1"/>
          </p:cNvSpPr>
          <p:nvPr/>
        </p:nvSpPr>
        <p:spPr bwMode="auto">
          <a:xfrm>
            <a:off x="297544" y="1522451"/>
            <a:ext cx="3041339" cy="132343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The blue arrows indicate the </a:t>
            </a:r>
            <a:r>
              <a:rPr lang="en-US" altLang="en-US" sz="2000" dirty="0" smtClean="0"/>
              <a:t>water (</a:t>
            </a:r>
            <a:r>
              <a:rPr lang="en-US" altLang="en-US" sz="2000" dirty="0"/>
              <a:t>ability) </a:t>
            </a:r>
            <a:r>
              <a:rPr lang="en-US" altLang="en-US" sz="2000" dirty="0" smtClean="0"/>
              <a:t>level observed </a:t>
            </a:r>
            <a:r>
              <a:rPr lang="en-US" altLang="en-US" sz="2000" dirty="0"/>
              <a:t>at each </a:t>
            </a:r>
            <a:r>
              <a:rPr lang="en-US" altLang="en-US" sz="2000" dirty="0" smtClean="0"/>
              <a:t>level for a Level 1 speaker..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82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219200"/>
          </a:xfrm>
        </p:spPr>
        <p:txBody>
          <a:bodyPr>
            <a:noAutofit/>
          </a:bodyPr>
          <a:lstStyle/>
          <a:p>
            <a:r>
              <a:rPr lang="en-US" altLang="en-US" sz="3600" b="1" dirty="0" smtClean="0"/>
              <a:t>Why does not having separate scores 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lead to inaccurate results?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altLang="en-US" dirty="0" smtClean="0"/>
              <a:t>A proficiency rating of a 1, a 2, or a 3 can only be assigned if all of the Task</a:t>
            </a:r>
            <a:r>
              <a:rPr lang="en-US" altLang="en-US" dirty="0"/>
              <a:t>, </a:t>
            </a:r>
            <a:r>
              <a:rPr lang="en-US" altLang="en-US" dirty="0" smtClean="0"/>
              <a:t>Condition, </a:t>
            </a:r>
            <a:r>
              <a:rPr lang="en-US" altLang="en-US" dirty="0"/>
              <a:t>and Accuracy expectations associated with </a:t>
            </a:r>
            <a:r>
              <a:rPr lang="en-US" altLang="en-US" dirty="0" smtClean="0"/>
              <a:t>that level have been met.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r>
              <a:rPr lang="en-US" altLang="en-US" dirty="0" smtClean="0"/>
              <a:t>Therefore, it </a:t>
            </a:r>
            <a:r>
              <a:rPr lang="en-US" altLang="en-US" dirty="0"/>
              <a:t>is more important to know how much </a:t>
            </a:r>
            <a:r>
              <a:rPr lang="en-US" altLang="en-US" dirty="0" smtClean="0"/>
              <a:t>“water” (ability) </a:t>
            </a:r>
            <a:r>
              <a:rPr lang="en-US" altLang="en-US" u="sng" dirty="0" smtClean="0"/>
              <a:t>is </a:t>
            </a:r>
            <a:r>
              <a:rPr lang="en-US" altLang="en-US" u="sng" dirty="0"/>
              <a:t>in each </a:t>
            </a:r>
            <a:r>
              <a:rPr lang="en-US" altLang="en-US" u="sng" dirty="0" smtClean="0"/>
              <a:t>bucket</a:t>
            </a:r>
            <a:r>
              <a:rPr lang="en-US" altLang="en-US" dirty="0" smtClean="0"/>
              <a:t>, than it is to </a:t>
            </a:r>
            <a:r>
              <a:rPr lang="en-US" altLang="en-US" dirty="0"/>
              <a:t>know how much </a:t>
            </a:r>
            <a:r>
              <a:rPr lang="en-US" altLang="en-US" dirty="0" smtClean="0"/>
              <a:t>“total water” there </a:t>
            </a:r>
            <a:r>
              <a:rPr lang="en-US" altLang="en-US" dirty="0"/>
              <a:t>i</a:t>
            </a:r>
            <a:r>
              <a:rPr lang="en-US" altLang="en-US" dirty="0" smtClean="0"/>
              <a:t>s.</a:t>
            </a:r>
          </a:p>
          <a:p>
            <a:r>
              <a:rPr lang="en-US" altLang="en-US" dirty="0" smtClean="0"/>
              <a:t>Here is an example.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6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Which learner is more proficient?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received a </a:t>
            </a:r>
            <a:r>
              <a:rPr lang="en-US" b="1" dirty="0" smtClean="0"/>
              <a:t>TOTAL</a:t>
            </a:r>
            <a:r>
              <a:rPr lang="en-US" dirty="0" smtClean="0"/>
              <a:t> score of </a:t>
            </a:r>
            <a:r>
              <a:rPr lang="en-US" b="1" dirty="0" smtClean="0"/>
              <a:t>35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Bob received a </a:t>
            </a:r>
            <a:r>
              <a:rPr lang="en-US" b="1" dirty="0" smtClean="0"/>
              <a:t>TOTAL</a:t>
            </a:r>
            <a:r>
              <a:rPr lang="en-US" dirty="0" smtClean="0"/>
              <a:t> score of </a:t>
            </a:r>
            <a:r>
              <a:rPr lang="en-US" b="1" dirty="0" smtClean="0"/>
              <a:t>37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50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Because language is the most complex of all of the observable human behaviors…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 smtClean="0"/>
              <a:t>Even professional translators can make mistakes that reveal the complexities of language.</a:t>
            </a:r>
          </a:p>
        </p:txBody>
      </p:sp>
    </p:spTree>
    <p:extLst>
      <p:ext uri="{BB962C8B-B14F-4D97-AF65-F5344CB8AC3E}">
        <p14:creationId xmlns:p14="http://schemas.microsoft.com/office/powerpoint/2010/main" val="3879317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Which learner is more proficient?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received a </a:t>
            </a:r>
            <a:r>
              <a:rPr lang="en-US" b="1" dirty="0" smtClean="0"/>
              <a:t>TOTAL</a:t>
            </a:r>
            <a:r>
              <a:rPr lang="en-US" dirty="0" smtClean="0"/>
              <a:t> score of </a:t>
            </a:r>
            <a:r>
              <a:rPr lang="en-US" b="1" dirty="0" smtClean="0"/>
              <a:t>35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Bob received a </a:t>
            </a:r>
            <a:r>
              <a:rPr lang="en-US" b="1" dirty="0" smtClean="0"/>
              <a:t>TOTAL</a:t>
            </a:r>
            <a:r>
              <a:rPr lang="en-US" dirty="0" smtClean="0"/>
              <a:t> score of </a:t>
            </a:r>
            <a:r>
              <a:rPr lang="en-US" b="1" dirty="0" smtClean="0"/>
              <a:t>37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/>
              <a:t>Before we decide, let’s look at their subtest scores.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19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752600"/>
          </a:xfrm>
        </p:spPr>
        <p:txBody>
          <a:bodyPr/>
          <a:lstStyle/>
          <a:p>
            <a:r>
              <a:rPr lang="en-US" altLang="en-US" sz="3500" u="sng" dirty="0" smtClean="0"/>
              <a:t>Example A:</a:t>
            </a:r>
            <a:r>
              <a:rPr lang="en-US" altLang="en-US" sz="3500" dirty="0" smtClean="0"/>
              <a:t>  Alice’s total score = </a:t>
            </a:r>
            <a:r>
              <a:rPr lang="en-US" altLang="en-US" sz="3500" b="1" dirty="0" smtClean="0">
                <a:solidFill>
                  <a:srgbClr val="FF0000"/>
                </a:solidFill>
              </a:rPr>
              <a:t>35</a:t>
            </a:r>
            <a:r>
              <a:rPr lang="en-US" altLang="en-US" sz="3500" dirty="0" smtClean="0"/>
              <a:t/>
            </a:r>
            <a:br>
              <a:rPr lang="en-US" altLang="en-US" sz="3500" dirty="0" smtClean="0"/>
            </a:br>
            <a:r>
              <a:rPr lang="en-US" altLang="en-US" sz="3500" b="1" dirty="0" smtClean="0"/>
              <a:t>C-R Proficiency Level = </a:t>
            </a:r>
            <a:r>
              <a:rPr lang="en-US" altLang="en-US" sz="3500" b="1" dirty="0" smtClean="0">
                <a:solidFill>
                  <a:srgbClr val="FF0000"/>
                </a:solidFill>
              </a:rPr>
              <a:t>2</a:t>
            </a:r>
            <a:r>
              <a:rPr lang="en-US" altLang="en-US" sz="3500" dirty="0" smtClean="0">
                <a:solidFill>
                  <a:srgbClr val="FF0000"/>
                </a:solidFill>
              </a:rPr>
              <a:t/>
            </a:r>
            <a:br>
              <a:rPr lang="en-US" altLang="en-US" sz="3500" dirty="0" smtClean="0">
                <a:solidFill>
                  <a:srgbClr val="FF0000"/>
                </a:solidFill>
              </a:rPr>
            </a:br>
            <a:r>
              <a:rPr lang="en-US" altLang="en-US" sz="3500" dirty="0" smtClean="0">
                <a:solidFill>
                  <a:srgbClr val="FF0000"/>
                </a:solidFill>
              </a:rPr>
              <a:t>Level 2 </a:t>
            </a:r>
            <a:r>
              <a:rPr lang="en-US" altLang="en-US" sz="2400" dirty="0" smtClean="0">
                <a:solidFill>
                  <a:srgbClr val="FF0000"/>
                </a:solidFill>
              </a:rPr>
              <a:t>(with Random abilities at Level 3)</a:t>
            </a:r>
            <a:endParaRPr lang="en-US" altLang="en-US" sz="35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0340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09121987"/>
              </p:ext>
            </p:extLst>
          </p:nvPr>
        </p:nvGraphicFramePr>
        <p:xfrm>
          <a:off x="533400" y="2001838"/>
          <a:ext cx="8107364" cy="4357687"/>
        </p:xfrm>
        <a:graphic>
          <a:graphicData uri="http://schemas.openxmlformats.org/drawingml/2006/table">
            <a:tbl>
              <a:tblPr/>
              <a:tblGrid>
                <a:gridCol w="137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1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7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1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2</a:t>
                      </a: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3</a:t>
                      </a: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8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"Almost all"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points,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85%</a:t>
                      </a: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points,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75%</a:t>
                      </a: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0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90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13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points,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15%</a:t>
                      </a:r>
                    </a:p>
                  </a:txBody>
                  <a:tcPr marL="91438" marR="91438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3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1905000"/>
          </a:xfrm>
        </p:spPr>
        <p:txBody>
          <a:bodyPr/>
          <a:lstStyle/>
          <a:p>
            <a:r>
              <a:rPr lang="en-US" altLang="en-US" sz="3500" u="sng" dirty="0" smtClean="0"/>
              <a:t>Example B:</a:t>
            </a:r>
            <a:r>
              <a:rPr lang="en-US" altLang="en-US" sz="3500" dirty="0" smtClean="0"/>
              <a:t>  Bob’s total score = </a:t>
            </a:r>
            <a:r>
              <a:rPr lang="en-US" altLang="en-US" sz="3500" b="1" dirty="0" smtClean="0">
                <a:solidFill>
                  <a:srgbClr val="FF0000"/>
                </a:solidFill>
              </a:rPr>
              <a:t>37</a:t>
            </a:r>
            <a:r>
              <a:rPr lang="en-US" altLang="en-US" sz="3500" dirty="0" smtClean="0">
                <a:solidFill>
                  <a:srgbClr val="FF0000"/>
                </a:solidFill>
              </a:rPr>
              <a:t/>
            </a:r>
            <a:br>
              <a:rPr lang="en-US" altLang="en-US" sz="3500" dirty="0" smtClean="0">
                <a:solidFill>
                  <a:srgbClr val="FF0000"/>
                </a:solidFill>
              </a:rPr>
            </a:br>
            <a:r>
              <a:rPr lang="en-US" altLang="en-US" sz="3500" b="1" dirty="0" smtClean="0">
                <a:solidFill>
                  <a:schemeClr val="tx1"/>
                </a:solidFill>
              </a:rPr>
              <a:t>C-R Proficiency </a:t>
            </a:r>
            <a:r>
              <a:rPr lang="en-US" altLang="en-US" sz="3500" b="1" dirty="0" smtClean="0"/>
              <a:t>Level = </a:t>
            </a:r>
            <a:r>
              <a:rPr lang="en-US" altLang="en-US" sz="3500" b="1" dirty="0" smtClean="0">
                <a:solidFill>
                  <a:srgbClr val="FF0000"/>
                </a:solidFill>
              </a:rPr>
              <a:t>1+</a:t>
            </a:r>
            <a:br>
              <a:rPr lang="en-US" altLang="en-US" sz="3500" b="1" dirty="0" smtClean="0">
                <a:solidFill>
                  <a:srgbClr val="FF0000"/>
                </a:solidFill>
              </a:rPr>
            </a:br>
            <a:r>
              <a:rPr lang="en-US" altLang="en-US" sz="3500" dirty="0" smtClean="0">
                <a:solidFill>
                  <a:srgbClr val="FF0000"/>
                </a:solidFill>
              </a:rPr>
              <a:t>Level 1 </a:t>
            </a:r>
            <a:r>
              <a:rPr lang="en-US" altLang="en-US" sz="2400" dirty="0" smtClean="0">
                <a:solidFill>
                  <a:srgbClr val="FF0000"/>
                </a:solidFill>
              </a:rPr>
              <a:t>(with Developing abilities at Level 2)</a:t>
            </a:r>
            <a:endParaRPr lang="en-US" altLang="en-US" sz="35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0340" name="Group 52"/>
          <p:cNvGraphicFramePr>
            <a:graphicFrameLocks noGrp="1"/>
          </p:cNvGraphicFramePr>
          <p:nvPr>
            <p:ph type="tbl" idx="1"/>
          </p:nvPr>
        </p:nvGraphicFramePr>
        <p:xfrm>
          <a:off x="228600" y="2212975"/>
          <a:ext cx="8640764" cy="4264025"/>
        </p:xfrm>
        <a:graphic>
          <a:graphicData uri="http://schemas.openxmlformats.org/drawingml/2006/table">
            <a:tbl>
              <a:tblPr/>
              <a:tblGrid>
                <a:gridCol w="155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1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2</a:t>
                      </a: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3</a:t>
                      </a: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9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"Almost all"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points,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85%</a:t>
                      </a: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42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points,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55%</a:t>
                      </a: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5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9 points,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45%</a:t>
                      </a: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22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722" marB="4572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6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Which learner is more proficient?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r>
              <a:rPr lang="en-US" b="1" dirty="0" smtClean="0"/>
              <a:t>Alice is more proficient. </a:t>
            </a:r>
            <a:r>
              <a:rPr lang="en-US" dirty="0" smtClean="0"/>
              <a:t> She received a TOTAL score of 35, </a:t>
            </a:r>
            <a:r>
              <a:rPr lang="en-US" sz="3200" dirty="0" smtClean="0"/>
              <a:t>but met the Criterion-Referenced ,TCA requirements for both </a:t>
            </a:r>
            <a:r>
              <a:rPr lang="en-US" sz="3200" b="1" dirty="0" smtClean="0"/>
              <a:t>Levels 1 and Level 2</a:t>
            </a:r>
            <a:r>
              <a:rPr lang="en-US" sz="3200" dirty="0" smtClean="0"/>
              <a:t> !</a:t>
            </a:r>
          </a:p>
          <a:p>
            <a:endParaRPr lang="en-US" dirty="0"/>
          </a:p>
          <a:p>
            <a:r>
              <a:rPr lang="en-US" dirty="0" smtClean="0"/>
              <a:t>Bob received a total score of 37, </a:t>
            </a:r>
            <a:r>
              <a:rPr lang="en-US" sz="3200" dirty="0" smtClean="0"/>
              <a:t>but he only satisfied the TCA requirements for </a:t>
            </a:r>
            <a:r>
              <a:rPr lang="en-US" sz="3200" b="1" dirty="0" smtClean="0"/>
              <a:t>Level 1</a:t>
            </a:r>
            <a:r>
              <a:rPr lang="en-US" sz="3200" dirty="0" smtClean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When Things Align, </a:t>
            </a:r>
            <a:br>
              <a:rPr lang="en-US" sz="4000" dirty="0" smtClean="0"/>
            </a:br>
            <a:r>
              <a:rPr lang="en-US" sz="4000" dirty="0" smtClean="0"/>
              <a:t>Everything’s Fine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/>
          <a:lstStyle/>
          <a:p>
            <a:r>
              <a:rPr lang="en-US" dirty="0" smtClean="0"/>
              <a:t>STANAG 6001 consists of a hierarchy of multiple, </a:t>
            </a:r>
            <a:r>
              <a:rPr lang="en-US" u="sng" dirty="0" smtClean="0"/>
              <a:t>independent</a:t>
            </a:r>
            <a:r>
              <a:rPr lang="en-US" dirty="0" smtClean="0"/>
              <a:t> standards.</a:t>
            </a:r>
          </a:p>
          <a:p>
            <a:r>
              <a:rPr lang="en-US" dirty="0" smtClean="0"/>
              <a:t>Each level in the hierarchy must be tested </a:t>
            </a:r>
            <a:r>
              <a:rPr lang="en-US" u="sng" dirty="0" smtClean="0"/>
              <a:t>separately</a:t>
            </a:r>
            <a:r>
              <a:rPr lang="en-US" dirty="0" smtClean="0"/>
              <a:t>.</a:t>
            </a:r>
          </a:p>
          <a:p>
            <a:r>
              <a:rPr lang="en-US" dirty="0"/>
              <a:t>Each level in the hierarchy must </a:t>
            </a:r>
            <a:r>
              <a:rPr lang="en-US" dirty="0" smtClean="0"/>
              <a:t>be scored </a:t>
            </a:r>
            <a:r>
              <a:rPr lang="en-US" u="sng" dirty="0" smtClean="0"/>
              <a:t>separately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(Reporting a total or combined score hides crucial Criterion-Referenced information.)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717"/>
            <a:ext cx="8229600" cy="2376884"/>
          </a:xfrm>
        </p:spPr>
        <p:txBody>
          <a:bodyPr>
            <a:noAutofit/>
          </a:bodyPr>
          <a:lstStyle/>
          <a:p>
            <a:r>
              <a:rPr lang="en-US" dirty="0" smtClean="0"/>
              <a:t>That is why both the BAT design and its scoring process use a level-by-level approach!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886003"/>
              </p:ext>
            </p:extLst>
          </p:nvPr>
        </p:nvGraphicFramePr>
        <p:xfrm>
          <a:off x="990601" y="3058319"/>
          <a:ext cx="6934197" cy="3033871"/>
        </p:xfrm>
        <a:graphic>
          <a:graphicData uri="http://schemas.openxmlformats.org/drawingml/2006/table">
            <a:tbl>
              <a:tblPr/>
              <a:tblGrid>
                <a:gridCol w="1291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Difficult Items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 3 Items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 2 Items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 1 Items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Easy Items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19800" y="3505200"/>
            <a:ext cx="190499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combined  design was not used!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 Reading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Is a Criterion-Referenced Proficiency Test.</a:t>
            </a:r>
          </a:p>
          <a:p>
            <a:pPr lvl="1"/>
            <a:r>
              <a:rPr lang="en-US" dirty="0" smtClean="0"/>
              <a:t>Defines the construct with a hierarchy of level-by-level TCA requirements.</a:t>
            </a:r>
          </a:p>
          <a:p>
            <a:pPr lvl="1"/>
            <a:r>
              <a:rPr lang="en-US" dirty="0" smtClean="0"/>
              <a:t>Follows those level-by-level criteria in the test design and development process.</a:t>
            </a:r>
          </a:p>
          <a:p>
            <a:pPr lvl="1"/>
            <a:r>
              <a:rPr lang="en-US" dirty="0" smtClean="0"/>
              <a:t>Applies the same level-by-level criteria in its scoring process.</a:t>
            </a:r>
          </a:p>
          <a:p>
            <a:r>
              <a:rPr lang="en-US" dirty="0" smtClean="0"/>
              <a:t>Has been empirically validated.</a:t>
            </a:r>
          </a:p>
          <a:p>
            <a:pPr lvl="1"/>
            <a:r>
              <a:rPr lang="en-US" dirty="0" smtClean="0"/>
              <a:t>Items clustered in difficulty at each level.</a:t>
            </a:r>
          </a:p>
          <a:p>
            <a:pPr lvl="1"/>
            <a:r>
              <a:rPr lang="en-US" dirty="0" smtClean="0"/>
              <a:t>The clusters did not overlap.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858962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Criterion-Referenced</a:t>
            </a:r>
            <a:br>
              <a:rPr lang="en-US" altLang="en-US" dirty="0" smtClean="0"/>
            </a:br>
            <a:r>
              <a:rPr lang="en-US" altLang="en-US" dirty="0" smtClean="0"/>
              <a:t>BAT Validity </a:t>
            </a:r>
            <a:r>
              <a:rPr lang="en-US" altLang="en-US" dirty="0" err="1" smtClean="0"/>
              <a:t>Statisitics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/>
              <a:t>With 3 Levels &amp; 4 </a:t>
            </a:r>
            <a:r>
              <a:rPr lang="en-US" altLang="en-US" sz="2400" dirty="0"/>
              <a:t>t</a:t>
            </a:r>
            <a:r>
              <a:rPr lang="en-US" altLang="en-US" sz="2400" dirty="0" smtClean="0"/>
              <a:t>estlets of 5 items each/level</a:t>
            </a:r>
            <a:r>
              <a:rPr lang="en-US" altLang="en-US" sz="2400" dirty="0"/>
              <a:t>;</a:t>
            </a:r>
            <a:r>
              <a:rPr lang="en-US" altLang="en-US" sz="2400" dirty="0" smtClean="0"/>
              <a:t> n = 680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050358"/>
              </p:ext>
            </p:extLst>
          </p:nvPr>
        </p:nvGraphicFramePr>
        <p:xfrm>
          <a:off x="649288" y="2355324"/>
          <a:ext cx="8153399" cy="366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0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STANAG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6001 Level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Logit value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of Testlet 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Logit value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of Testlet B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Logit value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of Testlet C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Logit value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of Testlet  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Standard Error of the model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 Logits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8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+ 1.8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+ 1.8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+ 1.8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+ 1.8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.04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+ 0.3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+ 0.3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+ 0.3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+ 0.2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.04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8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- 1.5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- 1.6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- 1.6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- 1.7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.06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0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dirty="0" smtClean="0"/>
              <a:t>Ascending Difficulty of Levels</a:t>
            </a:r>
            <a:br>
              <a:rPr lang="en-US" dirty="0" smtClean="0"/>
            </a:br>
            <a:r>
              <a:rPr lang="en-US" sz="2400" dirty="0" err="1" smtClean="0"/>
              <a:t>Testlet</a:t>
            </a:r>
            <a:r>
              <a:rPr lang="en-US" sz="2400" dirty="0" smtClean="0"/>
              <a:t> difficulties are within +/-.02 logits of each other.</a:t>
            </a:r>
            <a:br>
              <a:rPr lang="en-US" sz="2400" dirty="0" smtClean="0"/>
            </a:br>
            <a:r>
              <a:rPr lang="en-US" sz="2400" dirty="0" smtClean="0"/>
              <a:t>Standard Error of Measurement &lt; .06</a:t>
            </a:r>
            <a:br>
              <a:rPr lang="en-US" sz="2400" dirty="0" smtClean="0"/>
            </a:br>
            <a:r>
              <a:rPr lang="en-US" sz="2400" dirty="0" smtClean="0"/>
              <a:t>Vertical distance between clusters &gt; 1 logit</a:t>
            </a:r>
            <a:endParaRPr lang="en-US" sz="2400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638807" cy="338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7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087562"/>
          </a:xfrm>
        </p:spPr>
        <p:txBody>
          <a:bodyPr/>
          <a:lstStyle/>
          <a:p>
            <a:r>
              <a:rPr lang="en-US" sz="4000" dirty="0"/>
              <a:t>H</a:t>
            </a:r>
            <a:r>
              <a:rPr lang="en-US" sz="4000" dirty="0" smtClean="0"/>
              <a:t>ow do your Reading and Listening test results compare to the results from the validated BAT?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534400" cy="4267200"/>
          </a:xfrm>
        </p:spPr>
        <p:txBody>
          <a:bodyPr>
            <a:noAutofit/>
          </a:bodyPr>
          <a:lstStyle/>
          <a:p>
            <a:r>
              <a:rPr lang="en-US" dirty="0" smtClean="0"/>
              <a:t>Were the items in the Level 2 subtest more difficult than those in the Level 1 subtest?</a:t>
            </a:r>
          </a:p>
          <a:p>
            <a:r>
              <a:rPr lang="en-US" dirty="0" smtClean="0"/>
              <a:t>Were the items in the Level 3 subtest more difficult than those in the Level 2 subtest?</a:t>
            </a:r>
          </a:p>
          <a:p>
            <a:r>
              <a:rPr lang="en-US" dirty="0"/>
              <a:t>Did you assign a separate score for each STANAG Level?</a:t>
            </a:r>
          </a:p>
          <a:p>
            <a:r>
              <a:rPr lang="en-US" dirty="0" smtClean="0"/>
              <a:t>Did you use “floor and ceiling” procedures to determine each person’s proficiency level?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 translation: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950" y="1295400"/>
            <a:ext cx="7029450" cy="25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9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15200" cy="6248400"/>
          </a:xfrm>
        </p:spPr>
        <p:txBody>
          <a:bodyPr/>
          <a:lstStyle/>
          <a:p>
            <a:r>
              <a:rPr lang="en-US" altLang="en-US" dirty="0" smtClean="0"/>
              <a:t>The more “yes” answers you gave to these questions, the more likely it is that your results will align with the BAT results.</a:t>
            </a:r>
          </a:p>
        </p:txBody>
      </p:sp>
    </p:spTree>
    <p:extLst>
      <p:ext uri="{BB962C8B-B14F-4D97-AF65-F5344CB8AC3E}">
        <p14:creationId xmlns:p14="http://schemas.microsoft.com/office/powerpoint/2010/main" val="31753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altLang="en-US" sz="2800" dirty="0" smtClean="0"/>
              <a:t>For more </a:t>
            </a:r>
            <a:r>
              <a:rPr lang="en-US" altLang="en-US" sz="2800" dirty="0"/>
              <a:t>i</a:t>
            </a:r>
            <a:r>
              <a:rPr lang="en-US" altLang="en-US" sz="2800" dirty="0" smtClean="0"/>
              <a:t>nformation </a:t>
            </a:r>
            <a:r>
              <a:rPr lang="en-US" altLang="en-US" sz="2800" dirty="0"/>
              <a:t>o</a:t>
            </a:r>
            <a:r>
              <a:rPr lang="en-US" altLang="en-US" sz="2800" dirty="0" smtClean="0"/>
              <a:t>n the empirical validation</a:t>
            </a:r>
            <a:br>
              <a:rPr lang="en-US" altLang="en-US" sz="2800" dirty="0" smtClean="0"/>
            </a:br>
            <a:r>
              <a:rPr lang="en-US" altLang="en-US" sz="2800" dirty="0" smtClean="0"/>
              <a:t>of the CR approach to the testing of </a:t>
            </a:r>
            <a:br>
              <a:rPr lang="en-US" altLang="en-US" sz="2800" dirty="0" smtClean="0"/>
            </a:br>
            <a:r>
              <a:rPr lang="en-US" altLang="en-US" sz="2800" dirty="0" smtClean="0"/>
              <a:t>reading proficiency, see: 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 marL="400050" lvl="1" indent="0">
              <a:buFontTx/>
              <a:buNone/>
            </a:pPr>
            <a:r>
              <a:rPr lang="en-US" altLang="en-US" sz="3200" dirty="0" smtClean="0"/>
              <a:t>Clifford, R. &amp; Cox, T. (2013) “Empirical Validation of Reading Proficiency Guidelines”, </a:t>
            </a:r>
            <a:r>
              <a:rPr lang="en-US" altLang="en-US" sz="3200" i="1" dirty="0" smtClean="0"/>
              <a:t>Foreign Language Annals</a:t>
            </a:r>
            <a:r>
              <a:rPr lang="en-US" altLang="en-US" sz="3200" dirty="0" smtClean="0"/>
              <a:t>. </a:t>
            </a:r>
            <a:r>
              <a:rPr lang="en-US" altLang="en-US" sz="3200" i="1" dirty="0" smtClean="0"/>
              <a:t> </a:t>
            </a:r>
            <a:r>
              <a:rPr lang="en-US" altLang="en-US" sz="3200" dirty="0" smtClean="0"/>
              <a:t>Vol. 46, No. 1.</a:t>
            </a:r>
          </a:p>
          <a:p>
            <a:pPr marL="400050" lvl="1" indent="0">
              <a:buFontTx/>
              <a:buNone/>
            </a:pPr>
            <a:endParaRPr lang="en-US" altLang="en-US" sz="3200" dirty="0" smtClean="0"/>
          </a:p>
          <a:p>
            <a:pPr marL="400050" lvl="1" indent="0">
              <a:buNone/>
            </a:pPr>
            <a:r>
              <a:rPr lang="en-US" sz="3200" dirty="0" smtClean="0"/>
              <a:t>Clifford, R. (2016) “A </a:t>
            </a:r>
            <a:r>
              <a:rPr lang="en-US" sz="3200" dirty="0"/>
              <a:t>Rational for Criterion-Referenced Proficiency Testing”, </a:t>
            </a:r>
            <a:r>
              <a:rPr lang="en-US" sz="3200" i="1" dirty="0"/>
              <a:t>Foreign Language Annals</a:t>
            </a:r>
            <a:r>
              <a:rPr lang="en-US" sz="3200" dirty="0"/>
              <a:t>. </a:t>
            </a:r>
            <a:r>
              <a:rPr lang="en-US" sz="3200" i="1" dirty="0"/>
              <a:t> </a:t>
            </a:r>
            <a:r>
              <a:rPr lang="en-US" sz="3200" dirty="0"/>
              <a:t>Vol. 49, No. </a:t>
            </a:r>
            <a:r>
              <a:rPr lang="en-US" sz="3200" dirty="0" smtClean="0"/>
              <a:t>2.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15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Thank you.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93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better translation?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950" y="1295400"/>
            <a:ext cx="7029450" cy="255616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66800" y="4572001"/>
            <a:ext cx="68580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The restrooms are behind you.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269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Consider this </a:t>
            </a:r>
            <a:r>
              <a:rPr lang="en-US" dirty="0" smtClean="0"/>
              <a:t>translation: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8229600" cy="21859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dirty="0"/>
              <a:t>If this is your first visit to Moscow, you are welcome to it.	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36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18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better translation?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dirty="0"/>
              <a:t>If this is your first visit to Moscow, you are welcome to it.	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dirty="0" smtClean="0"/>
              <a:t>We especially welcome those who are first-time visitors to Moscow.</a:t>
            </a:r>
            <a:r>
              <a:rPr lang="en-US" altLang="en-US" sz="36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818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 translation: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16525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200" b="1" dirty="0"/>
              <a:t>Ladies may have </a:t>
            </a:r>
            <a:r>
              <a:rPr lang="en-US" altLang="en-US" sz="4200" b="1" dirty="0" smtClean="0"/>
              <a:t>a </a:t>
            </a:r>
            <a:r>
              <a:rPr lang="en-US" altLang="en-US" sz="4200" b="1" dirty="0"/>
              <a:t>fit upstairs</a:t>
            </a:r>
            <a:r>
              <a:rPr lang="en-US" altLang="en-US" sz="3600" b="1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81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better translation?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16525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200" b="1" dirty="0"/>
              <a:t>Ladies may have </a:t>
            </a:r>
            <a:r>
              <a:rPr lang="en-US" altLang="en-US" sz="4200" b="1" dirty="0" smtClean="0"/>
              <a:t>a </a:t>
            </a:r>
            <a:r>
              <a:rPr lang="en-US" altLang="en-US" sz="4200" b="1" dirty="0"/>
              <a:t>fit upstairs</a:t>
            </a:r>
            <a:r>
              <a:rPr lang="en-US" altLang="en-US" sz="3600" b="1" dirty="0"/>
              <a:t>.</a:t>
            </a:r>
            <a:endParaRPr lang="en-US" sz="3600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124200"/>
            <a:ext cx="73914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/>
              <a:t>	</a:t>
            </a:r>
          </a:p>
          <a:p>
            <a:pPr algn="ctr">
              <a:buFontTx/>
              <a:buNone/>
            </a:pPr>
            <a:r>
              <a:rPr lang="en-US" altLang="en-US" sz="4200" b="1" dirty="0" smtClean="0"/>
              <a:t>Women’s tailoring is located upstairs.</a:t>
            </a:r>
            <a:endParaRPr lang="en-US" altLang="en-US" dirty="0"/>
          </a:p>
          <a:p>
            <a:pPr algn="ctr">
              <a:buFontTx/>
              <a:buNone/>
            </a:pP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069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1634</Words>
  <Application>Microsoft Office PowerPoint</Application>
  <PresentationFormat>On-screen Show (4:3)</PresentationFormat>
  <Paragraphs>356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Default Design</vt:lpstr>
      <vt:lpstr>Test Standardization: From Design to Concurrent Validation</vt:lpstr>
      <vt:lpstr>Did you know that September 30th was International Translation Day?</vt:lpstr>
      <vt:lpstr>PowerPoint Presentation</vt:lpstr>
      <vt:lpstr>Consider this translation:</vt:lpstr>
      <vt:lpstr>Which is the better translation?</vt:lpstr>
      <vt:lpstr>Consider this translation:</vt:lpstr>
      <vt:lpstr>Which is the better translation?</vt:lpstr>
      <vt:lpstr>Consider this translation:</vt:lpstr>
      <vt:lpstr>Which is the better translation?</vt:lpstr>
      <vt:lpstr>Consider this translation:</vt:lpstr>
      <vt:lpstr>Which is the better translation?</vt:lpstr>
      <vt:lpstr>Consider this translation:</vt:lpstr>
      <vt:lpstr>Which is the better translation?</vt:lpstr>
      <vt:lpstr>Language testing is a professional discipline. </vt:lpstr>
      <vt:lpstr>Our goal is to equivalent test results from all member nations’ STANAG 6001 tests.</vt:lpstr>
      <vt:lpstr>For the “full story” read:</vt:lpstr>
      <vt:lpstr>For today, here are the basics:</vt:lpstr>
      <vt:lpstr>C-R Testing Experts Stress  the Need for Alignment</vt:lpstr>
      <vt:lpstr>PowerPoint Presentation</vt:lpstr>
      <vt:lpstr>Everyone accepts that STANAG 6001 has multiple levels to be tested.</vt:lpstr>
      <vt:lpstr>PowerPoint Presentation</vt:lpstr>
      <vt:lpstr>Not everyone designs their STANAG 6001 tests with STANAG 6001 levels.</vt:lpstr>
      <vt:lpstr>PowerPoint Presentation</vt:lpstr>
      <vt:lpstr>Very few nations assign a separate score to each subtest in their STANAG 6001 tests.</vt:lpstr>
      <vt:lpstr>To have direct evidence of a C-R test’s validity requires full alignment, including scoring.</vt:lpstr>
      <vt:lpstr>Why does not having separate scores  lead to inaccurate results?</vt:lpstr>
      <vt:lpstr>STANAG 6001 Levels are like buckets…</vt:lpstr>
      <vt:lpstr>Why does not having separate scores  lead to inaccurate results?</vt:lpstr>
      <vt:lpstr>Which learner is more proficient?</vt:lpstr>
      <vt:lpstr>Which learner is more proficient?</vt:lpstr>
      <vt:lpstr>Example A:  Alice’s total score = 35 C-R Proficiency Level = 2 Level 2 (with Random abilities at Level 3)</vt:lpstr>
      <vt:lpstr>Example B:  Bob’s total score = 37 C-R Proficiency Level = 1+ Level 1 (with Developing abilities at Level 2)</vt:lpstr>
      <vt:lpstr>Which learner is more proficient?</vt:lpstr>
      <vt:lpstr>When Things Align,  Everything’s Fine</vt:lpstr>
      <vt:lpstr>That is why both the BAT design and its scoring process use a level-by-level approach!</vt:lpstr>
      <vt:lpstr>The BAT Reading Test</vt:lpstr>
      <vt:lpstr>Criterion-Referenced BAT Validity Statisitics With 3 Levels &amp; 4 testlets of 5 items each/level; n = 680 </vt:lpstr>
      <vt:lpstr>Ascending Difficulty of Levels Testlet difficulties are within +/-.02 logits of each other. Standard Error of Measurement &lt; .06 Vertical distance between clusters &gt; 1 logit</vt:lpstr>
      <vt:lpstr>How do your Reading and Listening test results compare to the results from the validated BAT?</vt:lpstr>
      <vt:lpstr>The more “yes” answers you gave to these questions, the more likely it is that your results will align with the BAT results.</vt:lpstr>
      <vt:lpstr>For more information on the empirical validation of the CR approach to the testing of  reading proficiency, see:  </vt:lpstr>
      <vt:lpstr>PowerPoint Presentation</vt:lpstr>
    </vt:vector>
  </TitlesOfParts>
  <Company>BYU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</dc:title>
  <dc:creator>Ray Clifford</dc:creator>
  <cp:lastModifiedBy>Ray Clifford</cp:lastModifiedBy>
  <cp:revision>242</cp:revision>
  <dcterms:created xsi:type="dcterms:W3CDTF">2008-11-18T17:20:13Z</dcterms:created>
  <dcterms:modified xsi:type="dcterms:W3CDTF">2017-10-03T04:38:17Z</dcterms:modified>
</cp:coreProperties>
</file>