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48" r:id="rId1"/>
    <p:sldMasterId id="2147483722" r:id="rId2"/>
    <p:sldMasterId id="2147483710" r:id="rId3"/>
    <p:sldMasterId id="2147483698" r:id="rId4"/>
    <p:sldMasterId id="2147483672" r:id="rId5"/>
    <p:sldMasterId id="2147483684" r:id="rId6"/>
    <p:sldMasterId id="2147483735" r:id="rId7"/>
    <p:sldMasterId id="2147483808" r:id="rId8"/>
    <p:sldMasterId id="2147483784" r:id="rId9"/>
    <p:sldMasterId id="2147483796" r:id="rId10"/>
    <p:sldMasterId id="2147483771" r:id="rId11"/>
    <p:sldMasterId id="2147483759" r:id="rId12"/>
    <p:sldMasterId id="2147483747" r:id="rId13"/>
  </p:sldMasterIdLst>
  <p:notesMasterIdLst>
    <p:notesMasterId r:id="rId36"/>
  </p:notesMasterIdLst>
  <p:handoutMasterIdLst>
    <p:handoutMasterId r:id="rId37"/>
  </p:handoutMasterIdLst>
  <p:sldIdLst>
    <p:sldId id="405" r:id="rId14"/>
    <p:sldId id="371" r:id="rId15"/>
    <p:sldId id="406" r:id="rId16"/>
    <p:sldId id="390" r:id="rId17"/>
    <p:sldId id="397" r:id="rId18"/>
    <p:sldId id="416" r:id="rId19"/>
    <p:sldId id="391" r:id="rId20"/>
    <p:sldId id="393" r:id="rId21"/>
    <p:sldId id="389" r:id="rId22"/>
    <p:sldId id="395" r:id="rId23"/>
    <p:sldId id="396" r:id="rId24"/>
    <p:sldId id="384" r:id="rId25"/>
    <p:sldId id="417" r:id="rId26"/>
    <p:sldId id="387" r:id="rId27"/>
    <p:sldId id="418" r:id="rId28"/>
    <p:sldId id="388" r:id="rId29"/>
    <p:sldId id="409" r:id="rId30"/>
    <p:sldId id="407" r:id="rId31"/>
    <p:sldId id="411" r:id="rId32"/>
    <p:sldId id="412" r:id="rId33"/>
    <p:sldId id="419" r:id="rId34"/>
    <p:sldId id="415" r:id="rId35"/>
  </p:sldIdLst>
  <p:sldSz cx="9144000" cy="6858000" type="screen4x3"/>
  <p:notesSz cx="6797675" cy="9925050"/>
  <p:defaultTextStyle>
    <a:defPPr>
      <a:defRPr lang="sv-SE"/>
    </a:defPPr>
    <a:lvl1pPr algn="r" rtl="0" eaLnBrk="0" fontAlgn="base" hangingPunct="0">
      <a:spcBef>
        <a:spcPct val="0"/>
      </a:spcBef>
      <a:spcAft>
        <a:spcPct val="0"/>
      </a:spcAft>
      <a:defRPr sz="2400" kern="1200">
        <a:solidFill>
          <a:schemeClr val="tx1"/>
        </a:solidFill>
        <a:latin typeface="Times" charset="0"/>
        <a:ea typeface="+mn-ea"/>
        <a:cs typeface="+mn-cs"/>
      </a:defRPr>
    </a:lvl1pPr>
    <a:lvl2pPr marL="457200" algn="r" rtl="0" eaLnBrk="0" fontAlgn="base" hangingPunct="0">
      <a:spcBef>
        <a:spcPct val="0"/>
      </a:spcBef>
      <a:spcAft>
        <a:spcPct val="0"/>
      </a:spcAft>
      <a:defRPr sz="2400" kern="1200">
        <a:solidFill>
          <a:schemeClr val="tx1"/>
        </a:solidFill>
        <a:latin typeface="Times" charset="0"/>
        <a:ea typeface="+mn-ea"/>
        <a:cs typeface="+mn-cs"/>
      </a:defRPr>
    </a:lvl2pPr>
    <a:lvl3pPr marL="914400" algn="r" rtl="0" eaLnBrk="0" fontAlgn="base" hangingPunct="0">
      <a:spcBef>
        <a:spcPct val="0"/>
      </a:spcBef>
      <a:spcAft>
        <a:spcPct val="0"/>
      </a:spcAft>
      <a:defRPr sz="2400" kern="1200">
        <a:solidFill>
          <a:schemeClr val="tx1"/>
        </a:solidFill>
        <a:latin typeface="Times" charset="0"/>
        <a:ea typeface="+mn-ea"/>
        <a:cs typeface="+mn-cs"/>
      </a:defRPr>
    </a:lvl3pPr>
    <a:lvl4pPr marL="1371600" algn="r" rtl="0" eaLnBrk="0" fontAlgn="base" hangingPunct="0">
      <a:spcBef>
        <a:spcPct val="0"/>
      </a:spcBef>
      <a:spcAft>
        <a:spcPct val="0"/>
      </a:spcAft>
      <a:defRPr sz="2400" kern="1200">
        <a:solidFill>
          <a:schemeClr val="tx1"/>
        </a:solidFill>
        <a:latin typeface="Times" charset="0"/>
        <a:ea typeface="+mn-ea"/>
        <a:cs typeface="+mn-cs"/>
      </a:defRPr>
    </a:lvl4pPr>
    <a:lvl5pPr marL="1828800" algn="r"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23236F"/>
    <a:srgbClr val="969696"/>
    <a:srgbClr val="DC4930"/>
    <a:srgbClr val="000000"/>
    <a:srgbClr val="6600CC"/>
    <a:srgbClr val="FFED0F"/>
    <a:srgbClr val="C70065"/>
    <a:srgbClr val="FF0080"/>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579" autoAdjust="0"/>
    <p:restoredTop sz="94595" autoAdjust="0"/>
  </p:normalViewPr>
  <p:slideViewPr>
    <p:cSldViewPr>
      <p:cViewPr>
        <p:scale>
          <a:sx n="96" d="100"/>
          <a:sy n="96" d="100"/>
        </p:scale>
        <p:origin x="-780"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750"/>
    </p:cViewPr>
  </p:notesTextViewPr>
  <p:sorterViewPr>
    <p:cViewPr>
      <p:scale>
        <a:sx n="66" d="100"/>
        <a:sy n="66" d="100"/>
      </p:scale>
      <p:origin x="0" y="0"/>
    </p:cViewPr>
  </p:sorterViewPr>
  <p:notesViewPr>
    <p:cSldViewPr>
      <p:cViewPr>
        <p:scale>
          <a:sx n="100" d="100"/>
          <a:sy n="100" d="100"/>
        </p:scale>
        <p:origin x="-2130" y="1224"/>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45659" cy="496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sv-SE"/>
          </a:p>
        </p:txBody>
      </p:sp>
      <p:sp>
        <p:nvSpPr>
          <p:cNvPr id="104451" name="Rectangle 3"/>
          <p:cNvSpPr>
            <a:spLocks noGrp="1" noChangeArrowheads="1"/>
          </p:cNvSpPr>
          <p:nvPr>
            <p:ph type="dt" sz="quarter" idx="1"/>
          </p:nvPr>
        </p:nvSpPr>
        <p:spPr bwMode="auto">
          <a:xfrm>
            <a:off x="3852016" y="0"/>
            <a:ext cx="2945659" cy="496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sv-SE"/>
          </a:p>
        </p:txBody>
      </p:sp>
      <p:sp>
        <p:nvSpPr>
          <p:cNvPr id="104452" name="Rectangle 4"/>
          <p:cNvSpPr>
            <a:spLocks noGrp="1" noChangeArrowheads="1"/>
          </p:cNvSpPr>
          <p:nvPr>
            <p:ph type="ftr" sz="quarter" idx="2"/>
          </p:nvPr>
        </p:nvSpPr>
        <p:spPr bwMode="auto">
          <a:xfrm>
            <a:off x="0" y="9428797"/>
            <a:ext cx="2945659" cy="49625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sv-SE"/>
          </a:p>
        </p:txBody>
      </p:sp>
      <p:sp>
        <p:nvSpPr>
          <p:cNvPr id="104453" name="Rectangle 5"/>
          <p:cNvSpPr>
            <a:spLocks noGrp="1" noChangeArrowheads="1"/>
          </p:cNvSpPr>
          <p:nvPr>
            <p:ph type="sldNum" sz="quarter" idx="3"/>
          </p:nvPr>
        </p:nvSpPr>
        <p:spPr bwMode="auto">
          <a:xfrm>
            <a:off x="3852016" y="9428797"/>
            <a:ext cx="2945659" cy="49625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fld id="{A56463F4-4A53-4F7D-80EF-960A088FD13F}" type="slidenum">
              <a:rPr lang="sv-SE"/>
              <a:pPr>
                <a:defRPr/>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6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sv-SE"/>
          </a:p>
        </p:txBody>
      </p:sp>
      <p:sp>
        <p:nvSpPr>
          <p:cNvPr id="66563" name="Rectangle 3"/>
          <p:cNvSpPr>
            <a:spLocks noGrp="1" noChangeArrowheads="1"/>
          </p:cNvSpPr>
          <p:nvPr>
            <p:ph type="dt" idx="1"/>
          </p:nvPr>
        </p:nvSpPr>
        <p:spPr bwMode="auto">
          <a:xfrm>
            <a:off x="3852016" y="0"/>
            <a:ext cx="2945659" cy="496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sv-SE"/>
          </a:p>
        </p:txBody>
      </p:sp>
      <p:sp>
        <p:nvSpPr>
          <p:cNvPr id="512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66565" name="Rectangle 5"/>
          <p:cNvSpPr>
            <a:spLocks noGrp="1" noChangeArrowheads="1"/>
          </p:cNvSpPr>
          <p:nvPr>
            <p:ph type="body" sz="quarter" idx="3"/>
          </p:nvPr>
        </p:nvSpPr>
        <p:spPr bwMode="auto">
          <a:xfrm>
            <a:off x="906357" y="4714399"/>
            <a:ext cx="4984962" cy="44662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dirty="0" smtClean="0"/>
              <a:t>Klicka här för att ändra format på bakgrundstexten</a:t>
            </a:r>
          </a:p>
          <a:p>
            <a:pPr lvl="1"/>
            <a:r>
              <a:rPr lang="sv-SE" noProof="0" dirty="0" smtClean="0"/>
              <a:t>Nivå två</a:t>
            </a:r>
          </a:p>
          <a:p>
            <a:pPr lvl="2"/>
            <a:r>
              <a:rPr lang="sv-SE" noProof="0" dirty="0" smtClean="0"/>
              <a:t>Nivå tre</a:t>
            </a:r>
          </a:p>
          <a:p>
            <a:pPr lvl="3"/>
            <a:r>
              <a:rPr lang="sv-SE" noProof="0" dirty="0" smtClean="0"/>
              <a:t>Nivå fyra</a:t>
            </a:r>
          </a:p>
          <a:p>
            <a:pPr lvl="4"/>
            <a:r>
              <a:rPr lang="sv-SE" noProof="0" dirty="0" smtClean="0"/>
              <a:t>Nivå fem</a:t>
            </a:r>
          </a:p>
        </p:txBody>
      </p:sp>
      <p:sp>
        <p:nvSpPr>
          <p:cNvPr id="66566" name="Rectangle 6"/>
          <p:cNvSpPr>
            <a:spLocks noGrp="1" noChangeArrowheads="1"/>
          </p:cNvSpPr>
          <p:nvPr>
            <p:ph type="ftr" sz="quarter" idx="4"/>
          </p:nvPr>
        </p:nvSpPr>
        <p:spPr bwMode="auto">
          <a:xfrm>
            <a:off x="0" y="9428797"/>
            <a:ext cx="2945659" cy="49625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sv-SE"/>
          </a:p>
        </p:txBody>
      </p:sp>
      <p:sp>
        <p:nvSpPr>
          <p:cNvPr id="66567" name="Rectangle 7"/>
          <p:cNvSpPr>
            <a:spLocks noGrp="1" noChangeArrowheads="1"/>
          </p:cNvSpPr>
          <p:nvPr>
            <p:ph type="sldNum" sz="quarter" idx="5"/>
          </p:nvPr>
        </p:nvSpPr>
        <p:spPr bwMode="auto">
          <a:xfrm>
            <a:off x="3852016" y="9428797"/>
            <a:ext cx="2945659" cy="49625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fld id="{CFAFEB1E-D625-482D-8B13-F387C1098653}"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6382375C-77A7-4F0F-AE94-1D819D1D3E00}" type="slidenum">
              <a:rPr lang="sv-SE">
                <a:solidFill>
                  <a:prstClr val="black"/>
                </a:solidFill>
              </a:rPr>
              <a:pPr/>
              <a:t>1</a:t>
            </a:fld>
            <a:endParaRPr lang="sv-SE">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sv-SE" dirty="0" smtClean="0"/>
          </a:p>
        </p:txBody>
      </p:sp>
      <p:sp>
        <p:nvSpPr>
          <p:cNvPr id="5" name="textruta 4"/>
          <p:cNvSpPr txBox="1"/>
          <p:nvPr/>
        </p:nvSpPr>
        <p:spPr>
          <a:xfrm>
            <a:off x="1022573" y="5034533"/>
            <a:ext cx="4320480" cy="3970318"/>
          </a:xfrm>
          <a:prstGeom prst="rect">
            <a:avLst/>
          </a:prstGeom>
          <a:noFill/>
        </p:spPr>
        <p:txBody>
          <a:bodyPr wrap="square" rtlCol="0">
            <a:spAutoFit/>
          </a:bodyPr>
          <a:lstStyle/>
          <a:p>
            <a:pPr algn="l"/>
            <a:endParaRPr lang="sv-SE" sz="1400" dirty="0" smtClean="0"/>
          </a:p>
          <a:p>
            <a:pPr algn="l"/>
            <a:endParaRPr lang="sv-SE" sz="1400" dirty="0" smtClean="0"/>
          </a:p>
          <a:p>
            <a:pPr algn="l"/>
            <a:r>
              <a:rPr lang="sv-SE" sz="1400" dirty="0" smtClean="0"/>
              <a:t>My presentation is </a:t>
            </a:r>
            <a:r>
              <a:rPr lang="sv-SE" sz="1400" dirty="0" err="1" smtClean="0"/>
              <a:t>going</a:t>
            </a:r>
            <a:r>
              <a:rPr lang="sv-SE" sz="1400" dirty="0" smtClean="0"/>
              <a:t> to be </a:t>
            </a:r>
            <a:r>
              <a:rPr lang="sv-SE" sz="1400" dirty="0" err="1" smtClean="0"/>
              <a:t>about</a:t>
            </a:r>
            <a:r>
              <a:rPr lang="sv-SE" sz="1400" dirty="0" smtClean="0"/>
              <a:t>  </a:t>
            </a:r>
            <a:r>
              <a:rPr lang="sv-SE" sz="1400" dirty="0" err="1" smtClean="0"/>
              <a:t>how</a:t>
            </a:r>
            <a:r>
              <a:rPr lang="sv-SE" sz="1400" dirty="0" smtClean="0"/>
              <a:t> the English </a:t>
            </a:r>
            <a:r>
              <a:rPr lang="sv-SE" sz="1400" dirty="0" err="1" smtClean="0"/>
              <a:t>language</a:t>
            </a:r>
            <a:r>
              <a:rPr lang="sv-SE" sz="1400" dirty="0" smtClean="0"/>
              <a:t> </a:t>
            </a:r>
            <a:r>
              <a:rPr lang="sv-SE" sz="1400" dirty="0" err="1" smtClean="0"/>
              <a:t>teachers</a:t>
            </a:r>
            <a:r>
              <a:rPr lang="sv-SE" sz="1400" dirty="0" smtClean="0"/>
              <a:t> at the Swedish national </a:t>
            </a:r>
            <a:r>
              <a:rPr lang="sv-SE" sz="1400" dirty="0" err="1" smtClean="0"/>
              <a:t>defence</a:t>
            </a:r>
            <a:r>
              <a:rPr lang="sv-SE" sz="1400" dirty="0" smtClean="0"/>
              <a:t> college </a:t>
            </a:r>
            <a:r>
              <a:rPr lang="sv-SE" sz="1400" dirty="0" err="1" smtClean="0"/>
              <a:t>went</a:t>
            </a:r>
            <a:r>
              <a:rPr lang="sv-SE" sz="1400" dirty="0" smtClean="0"/>
              <a:t> back to </a:t>
            </a:r>
            <a:r>
              <a:rPr lang="sv-SE" sz="1400" dirty="0" err="1" smtClean="0"/>
              <a:t>basics</a:t>
            </a:r>
            <a:r>
              <a:rPr lang="sv-SE" sz="1400" dirty="0" smtClean="0"/>
              <a:t> and </a:t>
            </a:r>
            <a:r>
              <a:rPr lang="sv-SE" sz="1400" dirty="0" err="1" smtClean="0"/>
              <a:t>produced</a:t>
            </a:r>
            <a:r>
              <a:rPr lang="sv-SE" sz="1400" dirty="0" smtClean="0"/>
              <a:t> material for the first 4 </a:t>
            </a:r>
            <a:r>
              <a:rPr lang="sv-SE" sz="1400" dirty="0" err="1" smtClean="0"/>
              <a:t>weeks</a:t>
            </a:r>
            <a:r>
              <a:rPr lang="sv-SE" sz="1400" dirty="0" smtClean="0"/>
              <a:t> or so of 3 different </a:t>
            </a:r>
            <a:r>
              <a:rPr lang="sv-SE" sz="1400" dirty="0" err="1" smtClean="0"/>
              <a:t>courses</a:t>
            </a:r>
            <a:r>
              <a:rPr lang="sv-SE" sz="1400" dirty="0" smtClean="0"/>
              <a:t> at </a:t>
            </a:r>
            <a:r>
              <a:rPr lang="sv-SE" sz="1400" dirty="0" err="1" smtClean="0"/>
              <a:t>our</a:t>
            </a:r>
            <a:r>
              <a:rPr lang="sv-SE" sz="1400" dirty="0" smtClean="0"/>
              <a:t> college. </a:t>
            </a:r>
          </a:p>
          <a:p>
            <a:pPr algn="l"/>
            <a:endParaRPr lang="sv-SE" sz="1400" dirty="0" smtClean="0"/>
          </a:p>
          <a:p>
            <a:pPr algn="l"/>
            <a:r>
              <a:rPr lang="sv-SE" sz="1400" dirty="0" smtClean="0"/>
              <a:t>4 </a:t>
            </a:r>
            <a:r>
              <a:rPr lang="sv-SE" sz="1400" dirty="0" err="1" smtClean="0"/>
              <a:t>years</a:t>
            </a:r>
            <a:r>
              <a:rPr lang="sv-SE" sz="1400" dirty="0" smtClean="0"/>
              <a:t> </a:t>
            </a:r>
            <a:r>
              <a:rPr lang="sv-SE" sz="1400" dirty="0" err="1" smtClean="0"/>
              <a:t>ago</a:t>
            </a:r>
            <a:r>
              <a:rPr lang="sv-SE" sz="1400" dirty="0" smtClean="0"/>
              <a:t>, in 2008, </a:t>
            </a:r>
            <a:r>
              <a:rPr lang="sv-SE" sz="1400" dirty="0" err="1" smtClean="0"/>
              <a:t>we</a:t>
            </a:r>
            <a:r>
              <a:rPr lang="sv-SE" sz="1400" dirty="0" smtClean="0"/>
              <a:t> </a:t>
            </a:r>
            <a:r>
              <a:rPr lang="sv-SE" sz="1400" dirty="0" err="1" smtClean="0"/>
              <a:t>became</a:t>
            </a:r>
            <a:r>
              <a:rPr lang="sv-SE" sz="1400" dirty="0" smtClean="0"/>
              <a:t> a </a:t>
            </a:r>
            <a:r>
              <a:rPr lang="sv-SE" sz="1400" dirty="0" err="1" smtClean="0"/>
              <a:t>university</a:t>
            </a:r>
            <a:r>
              <a:rPr lang="sv-SE" sz="1400" dirty="0" smtClean="0"/>
              <a:t> college and </a:t>
            </a:r>
            <a:r>
              <a:rPr lang="sv-SE" sz="1400" dirty="0" err="1" smtClean="0"/>
              <a:t>our</a:t>
            </a:r>
            <a:r>
              <a:rPr lang="sv-SE" sz="1400" dirty="0" smtClean="0"/>
              <a:t> </a:t>
            </a:r>
            <a:r>
              <a:rPr lang="sv-SE" sz="1400" dirty="0" err="1" smtClean="0"/>
              <a:t>language</a:t>
            </a:r>
            <a:r>
              <a:rPr lang="sv-SE" sz="1400" dirty="0" smtClean="0"/>
              <a:t> </a:t>
            </a:r>
            <a:r>
              <a:rPr lang="sv-SE" sz="1400" dirty="0" err="1" smtClean="0"/>
              <a:t>classes</a:t>
            </a:r>
            <a:r>
              <a:rPr lang="sv-SE" sz="1400" dirty="0" smtClean="0"/>
              <a:t> </a:t>
            </a:r>
            <a:r>
              <a:rPr lang="sv-SE" sz="1400" dirty="0" err="1" smtClean="0"/>
              <a:t>were</a:t>
            </a:r>
            <a:r>
              <a:rPr lang="sv-SE" sz="1400" dirty="0" smtClean="0"/>
              <a:t> to </a:t>
            </a:r>
            <a:r>
              <a:rPr lang="sv-SE" sz="1400" dirty="0" err="1" smtClean="0"/>
              <a:t>become</a:t>
            </a:r>
            <a:r>
              <a:rPr lang="sv-SE" sz="1400" dirty="0" smtClean="0"/>
              <a:t> ”</a:t>
            </a:r>
            <a:r>
              <a:rPr lang="sv-SE" sz="1400" dirty="0" err="1" smtClean="0"/>
              <a:t>academically</a:t>
            </a:r>
            <a:r>
              <a:rPr lang="sv-SE" sz="1400" dirty="0" smtClean="0"/>
              <a:t>” </a:t>
            </a:r>
            <a:r>
              <a:rPr lang="sv-SE" sz="1400" dirty="0" err="1" smtClean="0"/>
              <a:t>oriented</a:t>
            </a:r>
            <a:r>
              <a:rPr lang="sv-SE" sz="1400" dirty="0" smtClean="0"/>
              <a:t>  and </a:t>
            </a:r>
            <a:r>
              <a:rPr lang="sv-SE" sz="1400" dirty="0" err="1" smtClean="0"/>
              <a:t>we</a:t>
            </a:r>
            <a:r>
              <a:rPr lang="sv-SE" sz="1400" dirty="0" smtClean="0"/>
              <a:t> </a:t>
            </a:r>
            <a:r>
              <a:rPr lang="sv-SE" sz="1400" dirty="0" err="1" smtClean="0"/>
              <a:t>unwittingly</a:t>
            </a:r>
            <a:r>
              <a:rPr lang="sv-SE" sz="1400" dirty="0" smtClean="0"/>
              <a:t> </a:t>
            </a:r>
            <a:r>
              <a:rPr lang="sv-SE" sz="1400" dirty="0" err="1" smtClean="0"/>
              <a:t>assumed</a:t>
            </a:r>
            <a:r>
              <a:rPr lang="sv-SE" sz="1400" dirty="0" smtClean="0"/>
              <a:t>  </a:t>
            </a:r>
            <a:r>
              <a:rPr lang="sv-SE" sz="1400" dirty="0" err="1" smtClean="0"/>
              <a:t>everyone</a:t>
            </a:r>
            <a:r>
              <a:rPr lang="sv-SE" sz="1400" dirty="0" smtClean="0"/>
              <a:t> </a:t>
            </a:r>
            <a:r>
              <a:rPr lang="sv-SE" sz="1400" dirty="0" err="1" smtClean="0"/>
              <a:t>had</a:t>
            </a:r>
            <a:r>
              <a:rPr lang="sv-SE" sz="1400" dirty="0" smtClean="0"/>
              <a:t> </a:t>
            </a:r>
            <a:r>
              <a:rPr lang="sv-SE" sz="1400" dirty="0" err="1" smtClean="0"/>
              <a:t>language</a:t>
            </a:r>
            <a:r>
              <a:rPr lang="sv-SE" sz="1400" dirty="0" smtClean="0"/>
              <a:t> </a:t>
            </a:r>
            <a:r>
              <a:rPr lang="sv-SE" sz="1400" dirty="0" err="1" smtClean="0"/>
              <a:t>skills</a:t>
            </a:r>
            <a:r>
              <a:rPr lang="sv-SE" sz="1400" dirty="0" smtClean="0"/>
              <a:t> to match.</a:t>
            </a:r>
          </a:p>
          <a:p>
            <a:pPr algn="l"/>
            <a:r>
              <a:rPr lang="sv-SE" sz="1400" dirty="0" smtClean="0"/>
              <a:t>The material </a:t>
            </a:r>
            <a:r>
              <a:rPr lang="sv-SE" sz="1400" dirty="0" err="1" smtClean="0"/>
              <a:t>I’m</a:t>
            </a:r>
            <a:r>
              <a:rPr lang="sv-SE" sz="1400" dirty="0" smtClean="0"/>
              <a:t> </a:t>
            </a:r>
            <a:r>
              <a:rPr lang="sv-SE" sz="1400" dirty="0" err="1" smtClean="0"/>
              <a:t>going</a:t>
            </a:r>
            <a:r>
              <a:rPr lang="sv-SE" sz="1400" dirty="0" smtClean="0"/>
              <a:t> to </a:t>
            </a:r>
            <a:r>
              <a:rPr lang="sv-SE" sz="1400" dirty="0" err="1" smtClean="0"/>
              <a:t>describe</a:t>
            </a:r>
            <a:r>
              <a:rPr lang="sv-SE" sz="1400" dirty="0" smtClean="0"/>
              <a:t> </a:t>
            </a:r>
            <a:r>
              <a:rPr lang="sv-SE" sz="1400" dirty="0" err="1" smtClean="0"/>
              <a:t>was</a:t>
            </a:r>
            <a:r>
              <a:rPr lang="sv-SE" sz="1400" dirty="0" smtClean="0"/>
              <a:t> </a:t>
            </a:r>
            <a:r>
              <a:rPr lang="sv-SE" sz="1400" dirty="0" err="1" smtClean="0"/>
              <a:t>created</a:t>
            </a:r>
            <a:r>
              <a:rPr lang="sv-SE" sz="1400" dirty="0" smtClean="0"/>
              <a:t> </a:t>
            </a:r>
            <a:r>
              <a:rPr lang="sv-SE" sz="1400" dirty="0" err="1" smtClean="0"/>
              <a:t>when</a:t>
            </a:r>
            <a:r>
              <a:rPr lang="sv-SE" sz="1400" dirty="0" smtClean="0"/>
              <a:t> </a:t>
            </a:r>
            <a:r>
              <a:rPr lang="sv-SE" sz="1400" dirty="0" err="1" smtClean="0"/>
              <a:t>we</a:t>
            </a:r>
            <a:r>
              <a:rPr lang="sv-SE" sz="1400" dirty="0" smtClean="0"/>
              <a:t> </a:t>
            </a:r>
            <a:r>
              <a:rPr lang="sv-SE" sz="1400" dirty="0" err="1" smtClean="0"/>
              <a:t>came</a:t>
            </a:r>
            <a:r>
              <a:rPr lang="sv-SE" sz="1400" dirty="0" smtClean="0"/>
              <a:t> to a </a:t>
            </a:r>
            <a:r>
              <a:rPr lang="sv-SE" sz="1400" dirty="0" err="1" smtClean="0"/>
              <a:t>point</a:t>
            </a:r>
            <a:r>
              <a:rPr lang="sv-SE" sz="1400" dirty="0" smtClean="0"/>
              <a:t>  </a:t>
            </a:r>
            <a:r>
              <a:rPr lang="sv-SE" sz="1400" dirty="0" err="1" smtClean="0"/>
              <a:t>some</a:t>
            </a:r>
            <a:r>
              <a:rPr lang="sv-SE" sz="1400" dirty="0" smtClean="0"/>
              <a:t> </a:t>
            </a:r>
            <a:r>
              <a:rPr lang="sv-SE" sz="1400" dirty="0" err="1" smtClean="0"/>
              <a:t>years</a:t>
            </a:r>
            <a:r>
              <a:rPr lang="sv-SE" sz="1400" dirty="0" smtClean="0"/>
              <a:t> </a:t>
            </a:r>
            <a:r>
              <a:rPr lang="sv-SE" sz="1400" dirty="0" err="1" smtClean="0"/>
              <a:t>afterwards</a:t>
            </a:r>
            <a:r>
              <a:rPr lang="sv-SE" sz="1400" dirty="0" smtClean="0"/>
              <a:t>, </a:t>
            </a:r>
            <a:r>
              <a:rPr lang="sv-SE" sz="1400" dirty="0" err="1" smtClean="0"/>
              <a:t>where</a:t>
            </a:r>
            <a:r>
              <a:rPr lang="sv-SE" sz="1400" dirty="0" smtClean="0"/>
              <a:t> </a:t>
            </a:r>
            <a:r>
              <a:rPr lang="sv-SE" sz="1400" dirty="0" err="1" smtClean="0"/>
              <a:t>we</a:t>
            </a:r>
            <a:r>
              <a:rPr lang="sv-SE" sz="1400" dirty="0" smtClean="0"/>
              <a:t> </a:t>
            </a:r>
            <a:r>
              <a:rPr lang="sv-SE" sz="1400" dirty="0" err="1" smtClean="0"/>
              <a:t>realised</a:t>
            </a:r>
            <a:r>
              <a:rPr lang="sv-SE" sz="1400" dirty="0" smtClean="0"/>
              <a:t> that new students </a:t>
            </a:r>
            <a:r>
              <a:rPr lang="sv-SE" sz="1400" dirty="0" err="1" smtClean="0"/>
              <a:t>need</a:t>
            </a:r>
            <a:r>
              <a:rPr lang="sv-SE" sz="1400" dirty="0" smtClean="0"/>
              <a:t> to </a:t>
            </a:r>
            <a:r>
              <a:rPr lang="sv-SE" sz="1400" dirty="0" err="1" smtClean="0"/>
              <a:t>have</a:t>
            </a:r>
            <a:r>
              <a:rPr lang="sv-SE" sz="1400" dirty="0" smtClean="0"/>
              <a:t>  a </a:t>
            </a:r>
            <a:r>
              <a:rPr lang="sv-SE" sz="1400" dirty="0" err="1" smtClean="0"/>
              <a:t>common</a:t>
            </a:r>
            <a:r>
              <a:rPr lang="sv-SE" sz="1400" dirty="0" smtClean="0"/>
              <a:t> </a:t>
            </a:r>
            <a:r>
              <a:rPr lang="sv-SE" sz="1400" dirty="0" err="1" smtClean="0"/>
              <a:t>base</a:t>
            </a:r>
            <a:r>
              <a:rPr lang="sv-SE" sz="1400" dirty="0" smtClean="0"/>
              <a:t>  of </a:t>
            </a:r>
            <a:r>
              <a:rPr lang="sv-SE" sz="1400" dirty="0" err="1" smtClean="0"/>
              <a:t>language</a:t>
            </a:r>
            <a:r>
              <a:rPr lang="sv-SE" sz="1400" dirty="0" smtClean="0"/>
              <a:t> </a:t>
            </a:r>
            <a:r>
              <a:rPr lang="sv-SE" sz="1400" dirty="0" err="1" smtClean="0"/>
              <a:t>skills</a:t>
            </a:r>
            <a:r>
              <a:rPr lang="sv-SE" sz="1400" dirty="0" smtClean="0"/>
              <a:t> to </a:t>
            </a:r>
            <a:r>
              <a:rPr lang="sv-SE" sz="1400" dirty="0" err="1" smtClean="0"/>
              <a:t>build</a:t>
            </a:r>
            <a:r>
              <a:rPr lang="sv-SE" sz="1400" dirty="0" smtClean="0"/>
              <a:t> on.  </a:t>
            </a:r>
          </a:p>
          <a:p>
            <a:pPr algn="l"/>
            <a:endParaRPr lang="sv-SE" sz="1400" dirty="0" smtClean="0"/>
          </a:p>
          <a:p>
            <a:pPr algn="l"/>
            <a:r>
              <a:rPr lang="sv-SE" sz="1400" dirty="0" smtClean="0"/>
              <a:t>Before </a:t>
            </a:r>
            <a:r>
              <a:rPr lang="sv-SE" sz="1400" dirty="0" err="1" smtClean="0"/>
              <a:t>going</a:t>
            </a:r>
            <a:r>
              <a:rPr lang="sv-SE" sz="1400" dirty="0" smtClean="0"/>
              <a:t> </a:t>
            </a:r>
            <a:r>
              <a:rPr lang="sv-SE" sz="1400" dirty="0" err="1" smtClean="0"/>
              <a:t>further</a:t>
            </a:r>
            <a:r>
              <a:rPr lang="sv-SE" sz="1400" dirty="0" smtClean="0"/>
              <a:t>,  </a:t>
            </a:r>
            <a:r>
              <a:rPr lang="sv-SE" sz="1400" dirty="0" err="1" smtClean="0"/>
              <a:t>here’s</a:t>
            </a:r>
            <a:r>
              <a:rPr lang="sv-SE" sz="1400" dirty="0" smtClean="0"/>
              <a:t> an agenda of the </a:t>
            </a:r>
            <a:r>
              <a:rPr lang="sv-SE" sz="1400" dirty="0" err="1" smtClean="0"/>
              <a:t>main</a:t>
            </a:r>
            <a:r>
              <a:rPr lang="sv-SE" sz="1400" dirty="0" smtClean="0"/>
              <a:t> points I </a:t>
            </a:r>
            <a:r>
              <a:rPr lang="sv-SE" sz="1400" dirty="0" err="1" smtClean="0"/>
              <a:t>shall</a:t>
            </a:r>
            <a:r>
              <a:rPr lang="sv-SE" sz="1400" dirty="0" smtClean="0"/>
              <a:t> be </a:t>
            </a:r>
            <a:r>
              <a:rPr lang="sv-SE" sz="1400" dirty="0" err="1" smtClean="0"/>
              <a:t>speaking</a:t>
            </a:r>
            <a:r>
              <a:rPr lang="sv-SE" sz="1400" dirty="0" smtClean="0"/>
              <a:t> </a:t>
            </a:r>
            <a:r>
              <a:rPr lang="sv-SE" sz="1400" dirty="0" err="1" smtClean="0"/>
              <a:t>about</a:t>
            </a:r>
            <a:r>
              <a:rPr lang="sv-SE" sz="1400" dirty="0"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smtClean="0"/>
          </a:p>
          <a:p>
            <a:r>
              <a:rPr lang="en-US" sz="1400" dirty="0" smtClean="0"/>
              <a:t>Here’s the second objective addressing terminology and writing and speaking skills, again, quite similar for the 3 levels.</a:t>
            </a:r>
          </a:p>
          <a:p>
            <a:endParaRPr lang="sv-SE" sz="1400"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dirty="0" smtClean="0"/>
              <a:t>And the </a:t>
            </a:r>
            <a:r>
              <a:rPr lang="sv-SE" sz="1400" dirty="0" err="1" smtClean="0"/>
              <a:t>third</a:t>
            </a:r>
            <a:r>
              <a:rPr lang="sv-SE" sz="1400" dirty="0" smtClean="0"/>
              <a:t>.</a:t>
            </a:r>
          </a:p>
          <a:p>
            <a:endParaRPr lang="sv-SE" sz="1400" dirty="0" smtClean="0"/>
          </a:p>
          <a:p>
            <a:endParaRPr lang="sv-SE" sz="1400" dirty="0" smtClean="0"/>
          </a:p>
          <a:p>
            <a:endParaRPr lang="sv-SE" sz="1400" dirty="0" smtClean="0"/>
          </a:p>
          <a:p>
            <a:endParaRPr lang="en-US" sz="1400" dirty="0" smtClean="0"/>
          </a:p>
          <a:p>
            <a:endParaRPr lang="en-US" sz="1400" dirty="0" smtClean="0"/>
          </a:p>
          <a:p>
            <a:endParaRPr lang="en-US" sz="1400" dirty="0" smtClean="0"/>
          </a:p>
          <a:p>
            <a:endParaRPr lang="en-US" dirty="0" smtClean="0"/>
          </a:p>
          <a:p>
            <a:endParaRPr lang="en-US" dirty="0" smtClean="0"/>
          </a:p>
          <a:p>
            <a:endParaRPr lang="sv-SE"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518517" y="4602485"/>
            <a:ext cx="5372802" cy="4968552"/>
          </a:xfrm>
        </p:spPr>
        <p:txBody>
          <a:bodyPr>
            <a:normAutofit fontScale="62500" lnSpcReduction="20000"/>
          </a:bodyPr>
          <a:lstStyle/>
          <a:p>
            <a:r>
              <a:rPr lang="sv-SE" sz="1900" dirty="0" smtClean="0"/>
              <a:t>The </a:t>
            </a:r>
            <a:r>
              <a:rPr lang="sv-SE" sz="1900" dirty="0" err="1" smtClean="0"/>
              <a:t>compendiums</a:t>
            </a:r>
            <a:r>
              <a:rPr lang="sv-SE" sz="1900" dirty="0" smtClean="0"/>
              <a:t> </a:t>
            </a:r>
            <a:r>
              <a:rPr lang="sv-SE" sz="1900" dirty="0" err="1" smtClean="0"/>
              <a:t>have</a:t>
            </a:r>
            <a:r>
              <a:rPr lang="sv-SE" sz="1900" dirty="0" smtClean="0"/>
              <a:t> </a:t>
            </a:r>
            <a:r>
              <a:rPr lang="sv-SE" sz="1900" dirty="0" err="1" smtClean="0"/>
              <a:t>many</a:t>
            </a:r>
            <a:r>
              <a:rPr lang="sv-SE" sz="1900" dirty="0" smtClean="0"/>
              <a:t> </a:t>
            </a:r>
            <a:r>
              <a:rPr lang="sv-SE" sz="1900" dirty="0" err="1" smtClean="0"/>
              <a:t>similar</a:t>
            </a:r>
            <a:r>
              <a:rPr lang="sv-SE" sz="1900" dirty="0" smtClean="0"/>
              <a:t> features and </a:t>
            </a:r>
            <a:r>
              <a:rPr lang="sv-SE" sz="1900" dirty="0" err="1" smtClean="0"/>
              <a:t>traditional</a:t>
            </a:r>
            <a:r>
              <a:rPr lang="sv-SE" sz="1900" dirty="0" smtClean="0"/>
              <a:t> </a:t>
            </a:r>
            <a:r>
              <a:rPr lang="sv-SE" sz="1900" dirty="0" err="1" smtClean="0"/>
              <a:t>language</a:t>
            </a:r>
            <a:r>
              <a:rPr lang="sv-SE" sz="1900" dirty="0" smtClean="0"/>
              <a:t> </a:t>
            </a:r>
            <a:r>
              <a:rPr lang="sv-SE" sz="1900" dirty="0" err="1" smtClean="0"/>
              <a:t>teaching</a:t>
            </a:r>
            <a:r>
              <a:rPr lang="sv-SE" sz="1900" dirty="0" smtClean="0"/>
              <a:t> </a:t>
            </a:r>
            <a:r>
              <a:rPr lang="sv-SE" sz="1900" dirty="0" err="1" smtClean="0"/>
              <a:t>components</a:t>
            </a:r>
            <a:r>
              <a:rPr lang="sv-SE" sz="1900" dirty="0" smtClean="0"/>
              <a:t>.</a:t>
            </a:r>
          </a:p>
          <a:p>
            <a:r>
              <a:rPr lang="sv-SE" sz="1900" dirty="0" smtClean="0"/>
              <a:t>I must </a:t>
            </a:r>
            <a:r>
              <a:rPr lang="sv-SE" sz="1900" dirty="0" err="1" smtClean="0"/>
              <a:t>admit</a:t>
            </a:r>
            <a:r>
              <a:rPr lang="sv-SE" sz="1900" dirty="0" smtClean="0"/>
              <a:t> </a:t>
            </a:r>
            <a:r>
              <a:rPr lang="sv-SE" sz="1900" dirty="0" err="1" smtClean="0"/>
              <a:t>we</a:t>
            </a:r>
            <a:r>
              <a:rPr lang="sv-SE" sz="1900" dirty="0" smtClean="0"/>
              <a:t> devote </a:t>
            </a:r>
            <a:r>
              <a:rPr lang="sv-SE" sz="1900" dirty="0" err="1" smtClean="0"/>
              <a:t>least</a:t>
            </a:r>
            <a:r>
              <a:rPr lang="sv-SE" sz="1900" dirty="0" smtClean="0"/>
              <a:t> time to </a:t>
            </a:r>
            <a:r>
              <a:rPr lang="sv-SE" sz="1900" dirty="0" err="1" smtClean="0"/>
              <a:t>listening</a:t>
            </a:r>
            <a:r>
              <a:rPr lang="sv-SE" sz="1900" dirty="0" smtClean="0"/>
              <a:t> </a:t>
            </a:r>
            <a:r>
              <a:rPr lang="sv-SE" sz="1900" dirty="0" err="1" smtClean="0"/>
              <a:t>because</a:t>
            </a:r>
            <a:r>
              <a:rPr lang="sv-SE" sz="1900" dirty="0" smtClean="0"/>
              <a:t> as I </a:t>
            </a:r>
            <a:r>
              <a:rPr lang="sv-SE" sz="1900" dirty="0" err="1" smtClean="0"/>
              <a:t>said</a:t>
            </a:r>
            <a:r>
              <a:rPr lang="sv-SE" sz="1900" dirty="0" smtClean="0"/>
              <a:t>, </a:t>
            </a:r>
            <a:r>
              <a:rPr lang="sv-SE" sz="1900" dirty="0" err="1" smtClean="0"/>
              <a:t>we</a:t>
            </a:r>
            <a:r>
              <a:rPr lang="sv-SE" sz="1900" dirty="0" smtClean="0"/>
              <a:t> </a:t>
            </a:r>
            <a:r>
              <a:rPr lang="sv-SE" sz="1900" dirty="0" err="1" smtClean="0"/>
              <a:t>only</a:t>
            </a:r>
            <a:r>
              <a:rPr lang="sv-SE" sz="1900" dirty="0" smtClean="0"/>
              <a:t> </a:t>
            </a:r>
            <a:r>
              <a:rPr lang="sv-SE" sz="1900" dirty="0" err="1" smtClean="0"/>
              <a:t>have</a:t>
            </a:r>
            <a:r>
              <a:rPr lang="sv-SE" sz="1900" dirty="0" smtClean="0"/>
              <a:t> 2 </a:t>
            </a:r>
            <a:r>
              <a:rPr lang="sv-SE" sz="1900" dirty="0" err="1" smtClean="0"/>
              <a:t>hours</a:t>
            </a:r>
            <a:r>
              <a:rPr lang="sv-SE" sz="1900" dirty="0" smtClean="0"/>
              <a:t> a </a:t>
            </a:r>
            <a:r>
              <a:rPr lang="sv-SE" sz="1900" dirty="0" err="1" smtClean="0"/>
              <a:t>week</a:t>
            </a:r>
            <a:r>
              <a:rPr lang="sv-SE" sz="1900" dirty="0" smtClean="0"/>
              <a:t>.</a:t>
            </a:r>
          </a:p>
          <a:p>
            <a:endParaRPr lang="sv-SE" sz="1900" dirty="0" smtClean="0"/>
          </a:p>
          <a:p>
            <a:r>
              <a:rPr lang="sv-SE" sz="1900" dirty="0" smtClean="0"/>
              <a:t>The </a:t>
            </a:r>
            <a:r>
              <a:rPr lang="sv-SE" sz="1900" dirty="0" err="1" smtClean="0"/>
              <a:t>reading</a:t>
            </a:r>
            <a:r>
              <a:rPr lang="sv-SE" sz="1900" dirty="0" smtClean="0"/>
              <a:t> </a:t>
            </a:r>
            <a:r>
              <a:rPr lang="sv-SE" sz="1900" dirty="0" err="1" smtClean="0"/>
              <a:t>we</a:t>
            </a:r>
            <a:r>
              <a:rPr lang="sv-SE" sz="1900" dirty="0" smtClean="0"/>
              <a:t> </a:t>
            </a:r>
            <a:r>
              <a:rPr lang="sv-SE" sz="1900" dirty="0" err="1" smtClean="0"/>
              <a:t>have</a:t>
            </a:r>
            <a:r>
              <a:rPr lang="sv-SE" sz="1900" dirty="0" smtClean="0"/>
              <a:t> in the </a:t>
            </a:r>
            <a:r>
              <a:rPr lang="sv-SE" sz="1900" dirty="0" err="1" smtClean="0"/>
              <a:t>compendiums</a:t>
            </a:r>
            <a:r>
              <a:rPr lang="sv-SE" sz="1900" dirty="0" smtClean="0"/>
              <a:t> is </a:t>
            </a:r>
            <a:r>
              <a:rPr lang="sv-SE" sz="1900" dirty="0" err="1" smtClean="0"/>
              <a:t>either</a:t>
            </a:r>
            <a:r>
              <a:rPr lang="sv-SE" sz="1900" dirty="0" smtClean="0"/>
              <a:t> </a:t>
            </a:r>
            <a:r>
              <a:rPr lang="sv-SE" sz="1900" dirty="0" err="1" smtClean="0"/>
              <a:t>pertinent</a:t>
            </a:r>
            <a:r>
              <a:rPr lang="sv-SE" sz="1900" dirty="0" smtClean="0"/>
              <a:t> to the students’ </a:t>
            </a:r>
            <a:r>
              <a:rPr lang="sv-SE" sz="1900" dirty="0" err="1" smtClean="0"/>
              <a:t>other</a:t>
            </a:r>
            <a:r>
              <a:rPr lang="sv-SE" sz="1900" dirty="0" smtClean="0"/>
              <a:t> studies or to </a:t>
            </a:r>
            <a:r>
              <a:rPr lang="sv-SE" sz="1900" dirty="0" err="1" smtClean="0"/>
              <a:t>something</a:t>
            </a:r>
            <a:r>
              <a:rPr lang="sv-SE" sz="1900" dirty="0" smtClean="0"/>
              <a:t> </a:t>
            </a:r>
            <a:r>
              <a:rPr lang="sv-SE" sz="1900" dirty="0" err="1" smtClean="0"/>
              <a:t>we</a:t>
            </a:r>
            <a:r>
              <a:rPr lang="sv-SE" sz="1900" dirty="0" smtClean="0"/>
              <a:t> </a:t>
            </a:r>
            <a:r>
              <a:rPr lang="sv-SE" sz="1900" dirty="0" err="1" smtClean="0"/>
              <a:t>consider</a:t>
            </a:r>
            <a:r>
              <a:rPr lang="sv-SE" sz="1900" dirty="0" smtClean="0"/>
              <a:t> </a:t>
            </a:r>
            <a:r>
              <a:rPr lang="sv-SE" sz="1900" dirty="0" err="1" smtClean="0"/>
              <a:t>they</a:t>
            </a:r>
            <a:r>
              <a:rPr lang="sv-SE" sz="1900" dirty="0" smtClean="0"/>
              <a:t> </a:t>
            </a:r>
            <a:r>
              <a:rPr lang="sv-SE" sz="1900" dirty="0" err="1" smtClean="0"/>
              <a:t>should</a:t>
            </a:r>
            <a:r>
              <a:rPr lang="sv-SE" sz="1900" dirty="0" smtClean="0"/>
              <a:t> be </a:t>
            </a:r>
            <a:r>
              <a:rPr lang="sv-SE" sz="1900" dirty="0" err="1" smtClean="0"/>
              <a:t>able</a:t>
            </a:r>
            <a:r>
              <a:rPr lang="sv-SE" sz="1900" dirty="0" smtClean="0"/>
              <a:t> to </a:t>
            </a:r>
            <a:r>
              <a:rPr lang="sv-SE" sz="1900" dirty="0" err="1" smtClean="0"/>
              <a:t>do</a:t>
            </a:r>
            <a:r>
              <a:rPr lang="sv-SE" sz="1900" dirty="0" smtClean="0"/>
              <a:t> in </a:t>
            </a:r>
            <a:r>
              <a:rPr lang="sv-SE" sz="1900" dirty="0" err="1" smtClean="0"/>
              <a:t>their</a:t>
            </a:r>
            <a:r>
              <a:rPr lang="sv-SE" sz="1900" dirty="0" smtClean="0"/>
              <a:t> profession in English.</a:t>
            </a:r>
            <a:r>
              <a:rPr lang="en-US" sz="1900" dirty="0" smtClean="0"/>
              <a:t> It’s practical to do most reading at home, though personally,  I think some reading aloud to each other in class is valuable</a:t>
            </a:r>
            <a:endParaRPr lang="sv-SE" sz="1900" dirty="0" smtClean="0"/>
          </a:p>
          <a:p>
            <a:r>
              <a:rPr lang="en-US" sz="1900" dirty="0" smtClean="0"/>
              <a:t>The emphasis in class tends to be on speaking and especially creating situations where the students are responsible for teaching or briefing their colleagues. </a:t>
            </a:r>
          </a:p>
          <a:p>
            <a:r>
              <a:rPr lang="sv-SE" sz="1900" dirty="0" err="1" smtClean="0"/>
              <a:t>We</a:t>
            </a:r>
            <a:r>
              <a:rPr lang="sv-SE" sz="1900" dirty="0" smtClean="0"/>
              <a:t> </a:t>
            </a:r>
            <a:r>
              <a:rPr lang="sv-SE" sz="1900" dirty="0" err="1" smtClean="0"/>
              <a:t>encourage</a:t>
            </a:r>
            <a:r>
              <a:rPr lang="sv-SE" sz="1900" dirty="0" smtClean="0"/>
              <a:t>  students to be </a:t>
            </a:r>
            <a:r>
              <a:rPr lang="sv-SE" sz="1900" dirty="0" err="1" smtClean="0"/>
              <a:t>autonomous</a:t>
            </a:r>
            <a:r>
              <a:rPr lang="sv-SE" sz="1900" dirty="0" smtClean="0"/>
              <a:t>; </a:t>
            </a:r>
            <a:r>
              <a:rPr lang="sv-SE" sz="1900" dirty="0" err="1" smtClean="0"/>
              <a:t>they</a:t>
            </a:r>
            <a:r>
              <a:rPr lang="sv-SE" sz="1900" dirty="0" smtClean="0"/>
              <a:t> </a:t>
            </a:r>
            <a:r>
              <a:rPr lang="sv-SE" sz="1900" dirty="0" err="1" smtClean="0"/>
              <a:t>could</a:t>
            </a:r>
            <a:r>
              <a:rPr lang="sv-SE" sz="1900" dirty="0" smtClean="0"/>
              <a:t> be </a:t>
            </a:r>
            <a:r>
              <a:rPr lang="sv-SE" sz="1900" dirty="0" err="1" smtClean="0"/>
              <a:t>asked</a:t>
            </a:r>
            <a:r>
              <a:rPr lang="sv-SE" sz="1900" dirty="0" smtClean="0"/>
              <a:t> to </a:t>
            </a:r>
            <a:r>
              <a:rPr lang="sv-SE" sz="1900" dirty="0" err="1" smtClean="0"/>
              <a:t>prepare</a:t>
            </a:r>
            <a:r>
              <a:rPr lang="sv-SE" sz="1900" dirty="0" smtClean="0"/>
              <a:t> a presentation  on the material for the </a:t>
            </a:r>
            <a:r>
              <a:rPr lang="sv-SE" sz="1900" dirty="0" err="1" smtClean="0"/>
              <a:t>lesson</a:t>
            </a:r>
            <a:r>
              <a:rPr lang="sv-SE" sz="1900" dirty="0" smtClean="0"/>
              <a:t> or </a:t>
            </a:r>
            <a:r>
              <a:rPr lang="sv-SE" sz="1900" dirty="0" err="1" smtClean="0"/>
              <a:t>asked</a:t>
            </a:r>
            <a:r>
              <a:rPr lang="sv-SE" sz="1900" dirty="0" smtClean="0"/>
              <a:t> to </a:t>
            </a:r>
            <a:r>
              <a:rPr lang="sv-SE" sz="1900" dirty="0" err="1" smtClean="0"/>
              <a:t>prepare</a:t>
            </a:r>
            <a:r>
              <a:rPr lang="sv-SE" sz="1900" dirty="0" smtClean="0"/>
              <a:t> </a:t>
            </a:r>
            <a:r>
              <a:rPr lang="sv-SE" sz="1900" dirty="0" err="1" smtClean="0"/>
              <a:t>discussion</a:t>
            </a:r>
            <a:r>
              <a:rPr lang="sv-SE" sz="1900" dirty="0" smtClean="0"/>
              <a:t> </a:t>
            </a:r>
            <a:r>
              <a:rPr lang="sv-SE" sz="1900" dirty="0" err="1" smtClean="0"/>
              <a:t>questions</a:t>
            </a:r>
            <a:r>
              <a:rPr lang="sv-SE" sz="1900" dirty="0" smtClean="0"/>
              <a:t> . </a:t>
            </a:r>
            <a:r>
              <a:rPr lang="sv-SE" sz="1900" dirty="0" err="1" smtClean="0"/>
              <a:t>We</a:t>
            </a:r>
            <a:r>
              <a:rPr lang="sv-SE" sz="1900" dirty="0" smtClean="0"/>
              <a:t> </a:t>
            </a:r>
            <a:r>
              <a:rPr lang="sv-SE" sz="1900" dirty="0" err="1" smtClean="0"/>
              <a:t>allow</a:t>
            </a:r>
            <a:r>
              <a:rPr lang="sv-SE" sz="1900" dirty="0" smtClean="0"/>
              <a:t> </a:t>
            </a:r>
            <a:r>
              <a:rPr lang="sv-SE" sz="1900" dirty="0" err="1" smtClean="0"/>
              <a:t>them</a:t>
            </a:r>
            <a:r>
              <a:rPr lang="sv-SE" sz="1900" dirty="0" smtClean="0"/>
              <a:t> to </a:t>
            </a:r>
            <a:r>
              <a:rPr lang="sv-SE" sz="1900" dirty="0" err="1" smtClean="0"/>
              <a:t>chair</a:t>
            </a:r>
            <a:r>
              <a:rPr lang="sv-SE" sz="1900" dirty="0" smtClean="0"/>
              <a:t> and </a:t>
            </a:r>
            <a:r>
              <a:rPr lang="sv-SE" sz="1900" dirty="0" err="1" smtClean="0"/>
              <a:t>lead</a:t>
            </a:r>
            <a:r>
              <a:rPr lang="sv-SE" sz="1900" dirty="0" smtClean="0"/>
              <a:t> </a:t>
            </a:r>
            <a:r>
              <a:rPr lang="sv-SE" sz="1900" dirty="0" err="1" smtClean="0"/>
              <a:t>discussions</a:t>
            </a:r>
            <a:r>
              <a:rPr lang="sv-SE" sz="1900" dirty="0" smtClean="0"/>
              <a:t>.</a:t>
            </a:r>
          </a:p>
          <a:p>
            <a:r>
              <a:rPr lang="sv-SE" sz="1900" dirty="0" smtClean="0"/>
              <a:t> </a:t>
            </a:r>
            <a:r>
              <a:rPr lang="sv-SE" sz="1900" dirty="0" err="1" smtClean="0"/>
              <a:t>We</a:t>
            </a:r>
            <a:r>
              <a:rPr lang="sv-SE" sz="1900" dirty="0" smtClean="0"/>
              <a:t> ask </a:t>
            </a:r>
            <a:r>
              <a:rPr lang="sv-SE" sz="1900" dirty="0" err="1" smtClean="0"/>
              <a:t>them</a:t>
            </a:r>
            <a:r>
              <a:rPr lang="sv-SE" sz="1900" dirty="0" smtClean="0"/>
              <a:t> to </a:t>
            </a:r>
            <a:r>
              <a:rPr lang="sv-SE" sz="1900" dirty="0" err="1" smtClean="0"/>
              <a:t>teach</a:t>
            </a:r>
            <a:r>
              <a:rPr lang="sv-SE" sz="1900" dirty="0" smtClean="0"/>
              <a:t> </a:t>
            </a:r>
            <a:r>
              <a:rPr lang="sv-SE" sz="1900" dirty="0" err="1" smtClean="0"/>
              <a:t>content</a:t>
            </a:r>
            <a:r>
              <a:rPr lang="sv-SE" sz="1900" dirty="0" smtClean="0"/>
              <a:t> or </a:t>
            </a:r>
            <a:r>
              <a:rPr lang="sv-SE" sz="1900" dirty="0" err="1" smtClean="0"/>
              <a:t>vocabulary</a:t>
            </a:r>
            <a:r>
              <a:rPr lang="sv-SE" sz="1900" dirty="0" smtClean="0"/>
              <a:t> to </a:t>
            </a:r>
            <a:r>
              <a:rPr lang="sv-SE" sz="1900" dirty="0" err="1" smtClean="0"/>
              <a:t>their</a:t>
            </a:r>
            <a:r>
              <a:rPr lang="sv-SE" sz="1900" dirty="0" smtClean="0"/>
              <a:t> </a:t>
            </a:r>
            <a:r>
              <a:rPr lang="sv-SE" sz="1900" dirty="0" err="1" smtClean="0"/>
              <a:t>peers</a:t>
            </a:r>
            <a:r>
              <a:rPr lang="sv-SE" sz="1900" dirty="0" smtClean="0"/>
              <a:t> and </a:t>
            </a:r>
            <a:r>
              <a:rPr lang="sv-SE" sz="1900" dirty="0" err="1" smtClean="0"/>
              <a:t>construct</a:t>
            </a:r>
            <a:r>
              <a:rPr lang="sv-SE" sz="1900" dirty="0" smtClean="0"/>
              <a:t> </a:t>
            </a:r>
            <a:r>
              <a:rPr lang="sv-SE" sz="1900" dirty="0" err="1" smtClean="0"/>
              <a:t>quizzes</a:t>
            </a:r>
            <a:r>
              <a:rPr lang="sv-SE" sz="1900" dirty="0" smtClean="0"/>
              <a:t> or </a:t>
            </a:r>
            <a:r>
              <a:rPr lang="sv-SE" sz="1900" dirty="0" err="1" smtClean="0"/>
              <a:t>exercises</a:t>
            </a:r>
            <a:r>
              <a:rPr lang="sv-SE" sz="1900" dirty="0" smtClean="0"/>
              <a:t>.</a:t>
            </a:r>
          </a:p>
          <a:p>
            <a:r>
              <a:rPr lang="sv-SE" sz="1900" dirty="0" err="1" smtClean="0"/>
              <a:t>We</a:t>
            </a:r>
            <a:r>
              <a:rPr lang="sv-SE" sz="1900" dirty="0" smtClean="0"/>
              <a:t> </a:t>
            </a:r>
            <a:r>
              <a:rPr lang="sv-SE" sz="1900" dirty="0" err="1" smtClean="0"/>
              <a:t>have</a:t>
            </a:r>
            <a:r>
              <a:rPr lang="sv-SE" sz="1900" dirty="0" smtClean="0"/>
              <a:t> a portfolio </a:t>
            </a:r>
            <a:r>
              <a:rPr lang="sv-SE" sz="1900" dirty="0" err="1" smtClean="0"/>
              <a:t>assessement</a:t>
            </a:r>
            <a:r>
              <a:rPr lang="sv-SE" sz="1900" dirty="0" smtClean="0"/>
              <a:t> of  </a:t>
            </a:r>
            <a:r>
              <a:rPr lang="sv-SE" sz="1900" dirty="0" err="1" smtClean="0"/>
              <a:t>writing</a:t>
            </a:r>
            <a:r>
              <a:rPr lang="sv-SE" sz="1900" dirty="0" smtClean="0"/>
              <a:t>  </a:t>
            </a:r>
            <a:r>
              <a:rPr lang="sv-SE" sz="1900" dirty="0" err="1" smtClean="0"/>
              <a:t>assignments</a:t>
            </a:r>
            <a:r>
              <a:rPr lang="sv-SE" sz="1900" dirty="0" smtClean="0"/>
              <a:t> and as I </a:t>
            </a:r>
            <a:r>
              <a:rPr lang="sv-SE" sz="1900" dirty="0" err="1" smtClean="0"/>
              <a:t>mentioned</a:t>
            </a:r>
            <a:r>
              <a:rPr lang="sv-SE" sz="1900" dirty="0" smtClean="0"/>
              <a:t> </a:t>
            </a:r>
            <a:r>
              <a:rPr lang="sv-SE" sz="1900" dirty="0" err="1" smtClean="0"/>
              <a:t>before</a:t>
            </a:r>
            <a:r>
              <a:rPr lang="sv-SE" sz="1900" dirty="0" smtClean="0"/>
              <a:t>, </a:t>
            </a:r>
            <a:r>
              <a:rPr lang="sv-SE" sz="1900" dirty="0" err="1" smtClean="0"/>
              <a:t>there</a:t>
            </a:r>
            <a:r>
              <a:rPr lang="sv-SE" sz="1900" dirty="0" smtClean="0"/>
              <a:t> are tasks in English </a:t>
            </a:r>
            <a:r>
              <a:rPr lang="sv-SE" sz="1900" dirty="0" err="1" smtClean="0"/>
              <a:t>required</a:t>
            </a:r>
            <a:r>
              <a:rPr lang="sv-SE" sz="1900" dirty="0" smtClean="0"/>
              <a:t> by the </a:t>
            </a:r>
            <a:r>
              <a:rPr lang="sv-SE" sz="1900" dirty="0" err="1" smtClean="0"/>
              <a:t>military</a:t>
            </a:r>
            <a:r>
              <a:rPr lang="sv-SE" sz="1900" dirty="0" smtClean="0"/>
              <a:t> </a:t>
            </a:r>
            <a:r>
              <a:rPr lang="sv-SE" sz="1900" dirty="0" err="1" smtClean="0"/>
              <a:t>subject</a:t>
            </a:r>
            <a:r>
              <a:rPr lang="sv-SE" sz="1900" dirty="0" smtClean="0"/>
              <a:t> </a:t>
            </a:r>
            <a:r>
              <a:rPr lang="sv-SE" sz="1900" dirty="0" err="1" smtClean="0"/>
              <a:t>teachers</a:t>
            </a:r>
            <a:r>
              <a:rPr lang="sv-SE" sz="1900" dirty="0" smtClean="0"/>
              <a:t> in the </a:t>
            </a:r>
            <a:r>
              <a:rPr lang="sv-SE" sz="1900" dirty="0" err="1" smtClean="0"/>
              <a:t>subject</a:t>
            </a:r>
            <a:r>
              <a:rPr lang="sv-SE" sz="1900" dirty="0" smtClean="0"/>
              <a:t> </a:t>
            </a:r>
            <a:r>
              <a:rPr lang="sv-SE" sz="1900" dirty="0" err="1" smtClean="0"/>
              <a:t>exams</a:t>
            </a:r>
            <a:r>
              <a:rPr lang="sv-SE" sz="1900" dirty="0" smtClean="0"/>
              <a:t>.</a:t>
            </a:r>
          </a:p>
          <a:p>
            <a:r>
              <a:rPr lang="en-US" sz="1900" dirty="0" smtClean="0"/>
              <a:t>At all levels we  have a writing process over several weeks where we systematically go through the skills of writing in various styles and in plain language, beginning at sentence level and then paragraph.</a:t>
            </a:r>
          </a:p>
          <a:p>
            <a:r>
              <a:rPr lang="sv-SE" sz="1900" dirty="0" err="1" smtClean="0"/>
              <a:t>We</a:t>
            </a:r>
            <a:r>
              <a:rPr lang="sv-SE" sz="1900" dirty="0" smtClean="0"/>
              <a:t> </a:t>
            </a:r>
            <a:r>
              <a:rPr lang="sv-SE" sz="1900" dirty="0" err="1" smtClean="0"/>
              <a:t>have</a:t>
            </a:r>
            <a:r>
              <a:rPr lang="sv-SE" sz="1900" dirty="0" smtClean="0"/>
              <a:t> a ”</a:t>
            </a:r>
            <a:r>
              <a:rPr lang="sv-SE" sz="1900" dirty="0" err="1" smtClean="0"/>
              <a:t>ping-pong</a:t>
            </a:r>
            <a:r>
              <a:rPr lang="sv-SE" sz="1900" dirty="0" smtClean="0"/>
              <a:t>” process of </a:t>
            </a:r>
            <a:r>
              <a:rPr lang="sv-SE" sz="1900" dirty="0" err="1" smtClean="0"/>
              <a:t>marking</a:t>
            </a:r>
            <a:r>
              <a:rPr lang="sv-SE" sz="1900" dirty="0" smtClean="0"/>
              <a:t> </a:t>
            </a:r>
            <a:r>
              <a:rPr lang="sv-SE" sz="1900" dirty="0" err="1" smtClean="0"/>
              <a:t>writing</a:t>
            </a:r>
            <a:r>
              <a:rPr lang="sv-SE" sz="1900" dirty="0" smtClean="0"/>
              <a:t>. The parts that are </a:t>
            </a:r>
            <a:r>
              <a:rPr lang="sv-SE" sz="1900" dirty="0" err="1" smtClean="0"/>
              <a:t>incorrect</a:t>
            </a:r>
            <a:r>
              <a:rPr lang="sv-SE" sz="1900" dirty="0" smtClean="0"/>
              <a:t> in </a:t>
            </a:r>
            <a:r>
              <a:rPr lang="sv-SE" sz="1900" dirty="0" err="1" smtClean="0"/>
              <a:t>one</a:t>
            </a:r>
            <a:r>
              <a:rPr lang="sv-SE" sz="1900" dirty="0" smtClean="0"/>
              <a:t> </a:t>
            </a:r>
            <a:r>
              <a:rPr lang="sv-SE" sz="1900" dirty="0" err="1" smtClean="0"/>
              <a:t>way</a:t>
            </a:r>
            <a:r>
              <a:rPr lang="sv-SE" sz="1900" dirty="0" smtClean="0"/>
              <a:t> or </a:t>
            </a:r>
            <a:r>
              <a:rPr lang="sv-SE" sz="1900" dirty="0" err="1" smtClean="0"/>
              <a:t>another</a:t>
            </a:r>
            <a:r>
              <a:rPr lang="sv-SE" sz="1900" dirty="0" smtClean="0"/>
              <a:t> are </a:t>
            </a:r>
            <a:r>
              <a:rPr lang="sv-SE" sz="1900" dirty="0" err="1" smtClean="0"/>
              <a:t>highlighted</a:t>
            </a:r>
            <a:r>
              <a:rPr lang="sv-SE" sz="1900" dirty="0" smtClean="0"/>
              <a:t> and the student is </a:t>
            </a:r>
            <a:r>
              <a:rPr lang="sv-SE" sz="1900" dirty="0" err="1" smtClean="0"/>
              <a:t>required</a:t>
            </a:r>
            <a:r>
              <a:rPr lang="sv-SE" sz="1900" dirty="0" smtClean="0"/>
              <a:t> to </a:t>
            </a:r>
            <a:r>
              <a:rPr lang="sv-SE" sz="1900" dirty="0" err="1" smtClean="0"/>
              <a:t>self-correct</a:t>
            </a:r>
            <a:r>
              <a:rPr lang="sv-SE" sz="1900" dirty="0" smtClean="0"/>
              <a:t> </a:t>
            </a:r>
            <a:r>
              <a:rPr lang="sv-SE" sz="1900" dirty="0" err="1" smtClean="0"/>
              <a:t>them</a:t>
            </a:r>
            <a:r>
              <a:rPr lang="sv-SE" sz="1900" dirty="0" smtClean="0"/>
              <a:t>. This </a:t>
            </a:r>
            <a:r>
              <a:rPr lang="sv-SE" sz="1900" dirty="0" err="1" smtClean="0"/>
              <a:t>can</a:t>
            </a:r>
            <a:r>
              <a:rPr lang="sv-SE" sz="1900" dirty="0" smtClean="0"/>
              <a:t> go back and </a:t>
            </a:r>
            <a:r>
              <a:rPr lang="sv-SE" sz="1900" dirty="0" err="1" smtClean="0"/>
              <a:t>forth</a:t>
            </a:r>
            <a:r>
              <a:rPr lang="sv-SE" sz="1900" dirty="0" smtClean="0"/>
              <a:t> </a:t>
            </a:r>
            <a:r>
              <a:rPr lang="sv-SE" sz="1900" dirty="0" err="1" smtClean="0"/>
              <a:t>until</a:t>
            </a:r>
            <a:r>
              <a:rPr lang="sv-SE" sz="1900" dirty="0" smtClean="0"/>
              <a:t> </a:t>
            </a:r>
            <a:r>
              <a:rPr lang="sv-SE" sz="1900" dirty="0" err="1" smtClean="0"/>
              <a:t>either</a:t>
            </a:r>
            <a:r>
              <a:rPr lang="sv-SE" sz="1900" dirty="0" smtClean="0"/>
              <a:t> student or </a:t>
            </a:r>
            <a:r>
              <a:rPr lang="sv-SE" sz="1900" dirty="0" err="1" smtClean="0"/>
              <a:t>teacher</a:t>
            </a:r>
            <a:r>
              <a:rPr lang="sv-SE" sz="1900" dirty="0" smtClean="0"/>
              <a:t> </a:t>
            </a:r>
            <a:r>
              <a:rPr lang="sv-SE" sz="1900" dirty="0" err="1" smtClean="0"/>
              <a:t>give</a:t>
            </a:r>
            <a:r>
              <a:rPr lang="sv-SE" sz="1900" dirty="0" smtClean="0"/>
              <a:t> up.</a:t>
            </a:r>
          </a:p>
          <a:p>
            <a:endParaRPr lang="en-US" sz="1900" dirty="0" smtClean="0"/>
          </a:p>
          <a:p>
            <a:endParaRPr lang="sv-SE" sz="1900" dirty="0" smtClean="0"/>
          </a:p>
          <a:p>
            <a:r>
              <a:rPr lang="en-US" sz="1900" dirty="0" smtClean="0"/>
              <a:t>.</a:t>
            </a:r>
            <a:r>
              <a:rPr lang="sv-SE" sz="1900" dirty="0" err="1" smtClean="0"/>
              <a:t>Here</a:t>
            </a:r>
            <a:r>
              <a:rPr lang="sv-SE" sz="1900" dirty="0" smtClean="0"/>
              <a:t> are the </a:t>
            </a:r>
            <a:r>
              <a:rPr lang="sv-SE" sz="1900" dirty="0" err="1" smtClean="0"/>
              <a:t>contents</a:t>
            </a:r>
            <a:r>
              <a:rPr lang="sv-SE" sz="1900" dirty="0" smtClean="0"/>
              <a:t> of the 3 </a:t>
            </a:r>
            <a:r>
              <a:rPr lang="sv-SE" sz="1900" dirty="0" err="1" smtClean="0"/>
              <a:t>compendiums</a:t>
            </a:r>
            <a:r>
              <a:rPr lang="sv-SE" sz="1900" dirty="0" smtClean="0"/>
              <a:t>.</a:t>
            </a:r>
            <a:endParaRPr lang="sv-SE" sz="1800" dirty="0" smtClean="0"/>
          </a:p>
          <a:p>
            <a:endParaRPr lang="sv-SE" sz="1800" dirty="0" smtClean="0"/>
          </a:p>
          <a:p>
            <a:endParaRPr lang="sv-SE" sz="1400" dirty="0" smtClean="0"/>
          </a:p>
          <a:p>
            <a:endParaRPr lang="sv-SE" sz="1400" dirty="0" smtClean="0"/>
          </a:p>
          <a:p>
            <a:endParaRPr lang="sv-SE" sz="1400" dirty="0" smtClean="0"/>
          </a:p>
          <a:p>
            <a:endParaRPr lang="sv-SE" sz="1400"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50913" y="714375"/>
            <a:ext cx="4959350" cy="3721100"/>
          </a:xfrm>
        </p:spPr>
      </p:sp>
      <p:sp>
        <p:nvSpPr>
          <p:cNvPr id="3" name="Platshållare för anteckningar 2"/>
          <p:cNvSpPr>
            <a:spLocks noGrp="1"/>
          </p:cNvSpPr>
          <p:nvPr>
            <p:ph type="body" idx="1"/>
          </p:nvPr>
        </p:nvSpPr>
        <p:spPr/>
        <p:txBody>
          <a:bodyPr>
            <a:normAutofit/>
          </a:bodyPr>
          <a:lstStyle/>
          <a:p>
            <a:r>
              <a:rPr lang="sv-SE" sz="1400" dirty="0" err="1" smtClean="0"/>
              <a:t>There</a:t>
            </a:r>
            <a:r>
              <a:rPr lang="sv-SE" sz="1400" dirty="0" smtClean="0"/>
              <a:t> are </a:t>
            </a:r>
            <a:r>
              <a:rPr lang="sv-SE" sz="1400" dirty="0" err="1" smtClean="0"/>
              <a:t>common</a:t>
            </a:r>
            <a:r>
              <a:rPr lang="sv-SE" sz="1400" dirty="0" smtClean="0"/>
              <a:t> features, </a:t>
            </a:r>
            <a:r>
              <a:rPr lang="sv-SE" sz="1400" dirty="0" err="1" smtClean="0"/>
              <a:t>though</a:t>
            </a:r>
            <a:r>
              <a:rPr lang="sv-SE" sz="1400" dirty="0" smtClean="0"/>
              <a:t> </a:t>
            </a:r>
            <a:r>
              <a:rPr lang="sv-SE" sz="1400" dirty="0" err="1" smtClean="0"/>
              <a:t>dealt</a:t>
            </a:r>
            <a:r>
              <a:rPr lang="sv-SE" sz="1400" dirty="0" smtClean="0"/>
              <a:t> with </a:t>
            </a:r>
            <a:r>
              <a:rPr lang="sv-SE" sz="1400" dirty="0" err="1" smtClean="0"/>
              <a:t>differently</a:t>
            </a:r>
            <a:r>
              <a:rPr lang="sv-SE" sz="1400" dirty="0" smtClean="0"/>
              <a:t>.</a:t>
            </a:r>
          </a:p>
          <a:p>
            <a:r>
              <a:rPr lang="sv-SE" sz="1400" dirty="0" err="1" smtClean="0"/>
              <a:t>Also</a:t>
            </a:r>
            <a:r>
              <a:rPr lang="sv-SE" sz="1400" dirty="0" smtClean="0"/>
              <a:t>, </a:t>
            </a:r>
            <a:r>
              <a:rPr lang="sv-SE" sz="1400" dirty="0" err="1" smtClean="0"/>
              <a:t>there</a:t>
            </a:r>
            <a:r>
              <a:rPr lang="sv-SE" sz="1400" dirty="0" smtClean="0"/>
              <a:t> are </a:t>
            </a:r>
            <a:r>
              <a:rPr lang="sv-SE" sz="1400" dirty="0" err="1" smtClean="0"/>
              <a:t>unique</a:t>
            </a:r>
            <a:r>
              <a:rPr lang="sv-SE" sz="1400" dirty="0" smtClean="0"/>
              <a:t> features, like </a:t>
            </a:r>
            <a:r>
              <a:rPr lang="sv-SE" sz="1400" dirty="0" err="1" smtClean="0"/>
              <a:t>military</a:t>
            </a:r>
            <a:r>
              <a:rPr lang="sv-SE" sz="1400" dirty="0" smtClean="0"/>
              <a:t> </a:t>
            </a:r>
            <a:r>
              <a:rPr lang="sv-SE" sz="1400" dirty="0" err="1" smtClean="0"/>
              <a:t>vocabulary</a:t>
            </a:r>
            <a:r>
              <a:rPr lang="sv-SE" sz="1400" dirty="0" smtClean="0"/>
              <a:t> for </a:t>
            </a:r>
            <a:r>
              <a:rPr lang="sv-SE" sz="1400" dirty="0" err="1" smtClean="0"/>
              <a:t>cadets</a:t>
            </a:r>
            <a:r>
              <a:rPr lang="sv-SE" sz="1400" dirty="0" smtClean="0"/>
              <a:t> who </a:t>
            </a:r>
            <a:r>
              <a:rPr lang="sv-SE" sz="1400" dirty="0" err="1" smtClean="0"/>
              <a:t>have</a:t>
            </a:r>
            <a:r>
              <a:rPr lang="sv-SE" sz="1400" dirty="0" smtClean="0"/>
              <a:t> </a:t>
            </a:r>
            <a:r>
              <a:rPr lang="sv-SE" sz="1400" dirty="0" err="1" smtClean="0"/>
              <a:t>had</a:t>
            </a:r>
            <a:r>
              <a:rPr lang="sv-SE" sz="1400" dirty="0" smtClean="0"/>
              <a:t> </a:t>
            </a:r>
            <a:r>
              <a:rPr lang="sv-SE" sz="1400" dirty="0" err="1" smtClean="0"/>
              <a:t>little</a:t>
            </a:r>
            <a:r>
              <a:rPr lang="sv-SE" sz="1400" dirty="0" smtClean="0"/>
              <a:t> exposure to </a:t>
            </a:r>
            <a:r>
              <a:rPr lang="sv-SE" sz="1400" dirty="0" err="1" smtClean="0"/>
              <a:t>military</a:t>
            </a:r>
            <a:r>
              <a:rPr lang="sv-SE" sz="1400" dirty="0" smtClean="0"/>
              <a:t> </a:t>
            </a:r>
            <a:r>
              <a:rPr lang="sv-SE" sz="1400" dirty="0" err="1" smtClean="0"/>
              <a:t>terminology</a:t>
            </a:r>
            <a:r>
              <a:rPr lang="sv-SE" sz="1400" dirty="0" smtClean="0"/>
              <a:t> at this </a:t>
            </a:r>
            <a:r>
              <a:rPr lang="sv-SE" sz="1400" dirty="0" err="1" smtClean="0"/>
              <a:t>stage</a:t>
            </a:r>
            <a:r>
              <a:rPr lang="sv-SE" sz="1400" dirty="0" smtClean="0"/>
              <a:t>. </a:t>
            </a:r>
          </a:p>
          <a:p>
            <a:r>
              <a:rPr lang="sv-SE" sz="1400" dirty="0" err="1" smtClean="0"/>
              <a:t>There’s</a:t>
            </a:r>
            <a:r>
              <a:rPr lang="sv-SE" sz="1400" dirty="0" smtClean="0"/>
              <a:t> an </a:t>
            </a:r>
            <a:r>
              <a:rPr lang="sv-SE" sz="1400" dirty="0" err="1" smtClean="0"/>
              <a:t>emphasis</a:t>
            </a:r>
            <a:r>
              <a:rPr lang="sv-SE" sz="1400" dirty="0" smtClean="0"/>
              <a:t> on </a:t>
            </a:r>
            <a:r>
              <a:rPr lang="sv-SE" sz="1400" dirty="0" err="1" smtClean="0"/>
              <a:t>staff</a:t>
            </a:r>
            <a:r>
              <a:rPr lang="sv-SE" sz="1400" dirty="0" smtClean="0"/>
              <a:t> work for the </a:t>
            </a:r>
            <a:r>
              <a:rPr lang="sv-SE" sz="1400" dirty="0" err="1" smtClean="0"/>
              <a:t>captains</a:t>
            </a:r>
            <a:r>
              <a:rPr lang="sv-SE" sz="1400" dirty="0" smtClean="0"/>
              <a:t> and the senior students </a:t>
            </a:r>
            <a:r>
              <a:rPr lang="sv-SE" sz="1400" dirty="0" err="1" smtClean="0"/>
              <a:t>have</a:t>
            </a:r>
            <a:r>
              <a:rPr lang="sv-SE" sz="1400" dirty="0" smtClean="0"/>
              <a:t> a </a:t>
            </a:r>
            <a:r>
              <a:rPr lang="sv-SE" sz="1400" dirty="0" err="1" smtClean="0"/>
              <a:t>chapter</a:t>
            </a:r>
            <a:r>
              <a:rPr lang="sv-SE" sz="1400" dirty="0" smtClean="0"/>
              <a:t> on </a:t>
            </a:r>
            <a:r>
              <a:rPr lang="sv-SE" sz="1400" dirty="0" err="1" smtClean="0"/>
              <a:t>seminar</a:t>
            </a:r>
            <a:r>
              <a:rPr lang="sv-SE" sz="1400" dirty="0" smtClean="0"/>
              <a:t> </a:t>
            </a:r>
            <a:r>
              <a:rPr lang="sv-SE" sz="1400" dirty="0" err="1" smtClean="0"/>
              <a:t>techniques</a:t>
            </a:r>
            <a:r>
              <a:rPr lang="sv-SE" sz="1400" dirty="0" smtClean="0"/>
              <a:t>.</a:t>
            </a:r>
          </a:p>
          <a:p>
            <a:endParaRPr lang="sv-SE" sz="1400" dirty="0" smtClean="0"/>
          </a:p>
          <a:p>
            <a:r>
              <a:rPr lang="sv-SE" sz="1400" dirty="0" smtClean="0"/>
              <a:t>At the </a:t>
            </a:r>
            <a:r>
              <a:rPr lang="sv-SE" sz="1400" dirty="0" err="1" smtClean="0"/>
              <a:t>beginning</a:t>
            </a:r>
            <a:r>
              <a:rPr lang="sv-SE" sz="1400" dirty="0" smtClean="0"/>
              <a:t> of </a:t>
            </a:r>
            <a:r>
              <a:rPr lang="sv-SE" sz="1400" dirty="0" err="1" smtClean="0"/>
              <a:t>each</a:t>
            </a:r>
            <a:r>
              <a:rPr lang="sv-SE" sz="1400" dirty="0" smtClean="0"/>
              <a:t> </a:t>
            </a:r>
            <a:r>
              <a:rPr lang="sv-SE" sz="1400" dirty="0" err="1" smtClean="0"/>
              <a:t>compendium</a:t>
            </a:r>
            <a:r>
              <a:rPr lang="sv-SE" sz="1400" dirty="0" smtClean="0"/>
              <a:t> </a:t>
            </a:r>
            <a:r>
              <a:rPr lang="sv-SE" sz="1400" dirty="0" err="1" smtClean="0"/>
              <a:t>there</a:t>
            </a:r>
            <a:r>
              <a:rPr lang="sv-SE" sz="1400" dirty="0" smtClean="0"/>
              <a:t> is a </a:t>
            </a:r>
            <a:r>
              <a:rPr lang="sv-SE" sz="1400" dirty="0" err="1" smtClean="0"/>
              <a:t>self-analysis</a:t>
            </a:r>
            <a:r>
              <a:rPr lang="sv-SE" sz="1400" dirty="0" smtClean="0"/>
              <a:t> of </a:t>
            </a:r>
            <a:r>
              <a:rPr lang="sv-SE" sz="1400" dirty="0" err="1" smtClean="0"/>
              <a:t>communcation</a:t>
            </a:r>
            <a:r>
              <a:rPr lang="sv-SE" sz="1400" dirty="0" smtClean="0"/>
              <a:t> </a:t>
            </a:r>
            <a:r>
              <a:rPr lang="sv-SE" sz="1400" dirty="0" err="1" smtClean="0"/>
              <a:t>skills</a:t>
            </a:r>
            <a:r>
              <a:rPr lang="sv-SE" sz="1400" dirty="0" smtClean="0"/>
              <a:t>.</a:t>
            </a:r>
          </a:p>
          <a:p>
            <a:pPr lvl="0"/>
            <a:r>
              <a:rPr lang="en-GB" sz="1400" dirty="0" smtClean="0"/>
              <a:t>This is the first lesson and a way for teachers to familiarise themselves with the new students and their capabilities.</a:t>
            </a:r>
          </a:p>
          <a:p>
            <a:pPr lvl="0"/>
            <a:r>
              <a:rPr lang="en-GB" sz="1400" dirty="0" smtClean="0"/>
              <a:t>Students work in 2s and discuss  what features of communication they consider are important and if there are any skills they feel they are lacking and for homework they e-mail their teacher.</a:t>
            </a:r>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pPr lvl="0"/>
            <a:endParaRPr lang="en-GB" dirty="0" smtClean="0"/>
          </a:p>
          <a:p>
            <a:pPr lvl="0"/>
            <a:r>
              <a:rPr lang="en-GB" dirty="0" smtClean="0"/>
              <a:t>In this self analysis the students are asked to consider their ability in</a:t>
            </a:r>
          </a:p>
          <a:p>
            <a:pPr lvl="0"/>
            <a:r>
              <a:rPr lang="en-GB" dirty="0" smtClean="0"/>
              <a:t>Planning messages effectively to eliminate ambiguity,</a:t>
            </a:r>
            <a:endParaRPr lang="sv-SE" dirty="0" smtClean="0"/>
          </a:p>
          <a:p>
            <a:pPr lvl="0"/>
            <a:r>
              <a:rPr lang="en-GB" dirty="0" smtClean="0"/>
              <a:t>having a wide range of accurate military vocabulary enabling effective communication in military situations e.g. giving orders and briefings, reading memos etc. </a:t>
            </a:r>
            <a:endParaRPr lang="sv-SE" dirty="0" smtClean="0"/>
          </a:p>
          <a:p>
            <a:pPr lvl="0"/>
            <a:r>
              <a:rPr lang="en-GB" dirty="0" smtClean="0"/>
              <a:t>Understanding and applying written and spoken genres used in military communications </a:t>
            </a:r>
            <a:endParaRPr lang="sv-SE" dirty="0" smtClean="0"/>
          </a:p>
          <a:p>
            <a:pPr lvl="0"/>
            <a:r>
              <a:rPr lang="en-GB" dirty="0" smtClean="0"/>
              <a:t>Understanding standardised complex terminology associated with international military operations including  international humanitarian law etc.</a:t>
            </a:r>
            <a:endParaRPr lang="sv-SE" dirty="0" smtClean="0"/>
          </a:p>
          <a:p>
            <a:pPr lvl="0"/>
            <a:r>
              <a:rPr lang="en-GB" dirty="0" smtClean="0"/>
              <a:t>Responding appropriately to audiences in meetings, negotiations and during briefings</a:t>
            </a:r>
            <a:endParaRPr lang="sv-SE" dirty="0" smtClean="0"/>
          </a:p>
          <a:p>
            <a:pPr lvl="0"/>
            <a:r>
              <a:rPr lang="en-GB" dirty="0" smtClean="0"/>
              <a:t>Using accurate grammar</a:t>
            </a:r>
            <a:endParaRPr lang="sv-SE" dirty="0" smtClean="0"/>
          </a:p>
          <a:p>
            <a:pPr lvl="0"/>
            <a:r>
              <a:rPr lang="en-GB" dirty="0" smtClean="0"/>
              <a:t>Using a broad range of sentence types</a:t>
            </a:r>
            <a:endParaRPr lang="sv-SE" dirty="0" smtClean="0"/>
          </a:p>
          <a:p>
            <a:pPr lvl="0"/>
            <a:r>
              <a:rPr lang="en-GB" dirty="0" smtClean="0"/>
              <a:t>Linking ideas logically and well, through effective linking phrases</a:t>
            </a:r>
            <a:endParaRPr lang="sv-SE" dirty="0" smtClean="0"/>
          </a:p>
          <a:p>
            <a:pPr lvl="0"/>
            <a:r>
              <a:rPr lang="en-GB" dirty="0" smtClean="0"/>
              <a:t>Mastering correct </a:t>
            </a:r>
            <a:r>
              <a:rPr lang="en-GB" i="1" dirty="0" smtClean="0"/>
              <a:t>register</a:t>
            </a:r>
            <a:r>
              <a:rPr lang="en-GB" dirty="0" smtClean="0"/>
              <a:t> of language for use in military situations and writing</a:t>
            </a:r>
            <a:endParaRPr lang="sv-SE" dirty="0" smtClean="0"/>
          </a:p>
          <a:p>
            <a:pPr lvl="0"/>
            <a:r>
              <a:rPr lang="en-GB" dirty="0" smtClean="0"/>
              <a:t>Knowing when it is your turn to speak</a:t>
            </a:r>
            <a:endParaRPr lang="sv-SE" dirty="0" smtClean="0"/>
          </a:p>
          <a:p>
            <a:pPr lvl="0"/>
            <a:r>
              <a:rPr lang="en-GB" dirty="0" smtClean="0"/>
              <a:t>Not being afraid of making mistakes</a:t>
            </a:r>
            <a:endParaRPr lang="sv-SE" dirty="0" smtClean="0"/>
          </a:p>
          <a:p>
            <a:pPr lvl="0"/>
            <a:r>
              <a:rPr lang="en-GB" dirty="0" smtClean="0"/>
              <a:t>Being aware of your body language</a:t>
            </a:r>
          </a:p>
          <a:p>
            <a:pPr lvl="0"/>
            <a:endParaRPr lang="en-GB" dirty="0" smtClean="0"/>
          </a:p>
          <a:p>
            <a:pPr lvl="0"/>
            <a:r>
              <a:rPr lang="en-GB" dirty="0" smtClean="0"/>
              <a:t>I’ll now proceed by giving examples from each compendium. First the Officers Programme</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sz="1400" dirty="0" smtClean="0"/>
              <a:t>The texts and lectures officer </a:t>
            </a:r>
            <a:r>
              <a:rPr lang="en-GB" sz="1400" dirty="0" err="1" smtClean="0"/>
              <a:t>programe</a:t>
            </a:r>
            <a:r>
              <a:rPr lang="en-GB" sz="1400" dirty="0" smtClean="0"/>
              <a:t> students encounter in war studies are full of unfamiliar vocabulary. </a:t>
            </a:r>
          </a:p>
          <a:p>
            <a:r>
              <a:rPr lang="en-GB" sz="1400" dirty="0" smtClean="0"/>
              <a:t>This is part of  the second unit. </a:t>
            </a:r>
          </a:p>
          <a:p>
            <a:r>
              <a:rPr lang="en-GB" sz="1400" dirty="0" smtClean="0"/>
              <a:t>In the first unit we have introduced  military vocabulary and tried to create an awareness of </a:t>
            </a:r>
            <a:r>
              <a:rPr lang="en-GB" sz="1400" b="1" dirty="0" smtClean="0"/>
              <a:t>general</a:t>
            </a:r>
            <a:r>
              <a:rPr lang="en-GB" sz="1400" dirty="0" smtClean="0"/>
              <a:t> and </a:t>
            </a:r>
            <a:r>
              <a:rPr lang="en-GB" sz="1400" b="1" dirty="0" smtClean="0"/>
              <a:t>thematic</a:t>
            </a:r>
            <a:r>
              <a:rPr lang="en-GB" sz="1400" dirty="0" smtClean="0"/>
              <a:t> vocabulary.</a:t>
            </a:r>
          </a:p>
          <a:p>
            <a:r>
              <a:rPr lang="en-GB" sz="1400" dirty="0" smtClean="0"/>
              <a:t>Here, you see some examples of thematic vocabulary ,which students were asked to identify by reading 2 texts by David </a:t>
            </a:r>
            <a:r>
              <a:rPr lang="en-GB" sz="1400" dirty="0" err="1" smtClean="0"/>
              <a:t>Galula</a:t>
            </a:r>
            <a:r>
              <a:rPr lang="en-GB" sz="1400" dirty="0" smtClean="0"/>
              <a:t>  from his work on </a:t>
            </a:r>
            <a:r>
              <a:rPr lang="en-GB" sz="1400" i="1" dirty="0" smtClean="0"/>
              <a:t>Counterinsurgency Warfare: Theory and Practice</a:t>
            </a:r>
            <a:r>
              <a:rPr lang="en-GB" sz="1400" dirty="0" smtClean="0"/>
              <a:t> (1964)</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sz="1400" dirty="0" smtClean="0"/>
              <a:t>This chapter is based on a BBC podcast.</a:t>
            </a:r>
          </a:p>
          <a:p>
            <a:r>
              <a:rPr lang="en-GB" sz="1400" dirty="0" smtClean="0"/>
              <a:t>First of all, the students begin with a </a:t>
            </a:r>
            <a:r>
              <a:rPr lang="en-GB" sz="1400" i="1" dirty="0" smtClean="0"/>
              <a:t>match the word and definition exercise </a:t>
            </a:r>
            <a:r>
              <a:rPr lang="en-GB" sz="1400" dirty="0" smtClean="0"/>
              <a:t>comprising</a:t>
            </a:r>
            <a:r>
              <a:rPr lang="en-GB" sz="1400" i="1" dirty="0" smtClean="0"/>
              <a:t> </a:t>
            </a:r>
            <a:r>
              <a:rPr lang="en-GB" sz="1400" dirty="0" smtClean="0"/>
              <a:t>the vocabulary likely to be difficult for the students and they do this in pairs.</a:t>
            </a:r>
          </a:p>
          <a:p>
            <a:r>
              <a:rPr lang="en-GB" sz="1400" dirty="0" smtClean="0"/>
              <a:t>While listening there are a couple of questions to be answered at the end.</a:t>
            </a:r>
          </a:p>
          <a:p>
            <a:endParaRPr lang="en-GB" sz="1400" dirty="0" smtClean="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7888" y="714375"/>
            <a:ext cx="4959350" cy="3721100"/>
          </a:xfrm>
        </p:spPr>
      </p:sp>
      <p:sp>
        <p:nvSpPr>
          <p:cNvPr id="3" name="Platshållare för anteckningar 2"/>
          <p:cNvSpPr>
            <a:spLocks noGrp="1"/>
          </p:cNvSpPr>
          <p:nvPr>
            <p:ph type="body" idx="1"/>
          </p:nvPr>
        </p:nvSpPr>
        <p:spPr/>
        <p:txBody>
          <a:bodyPr>
            <a:normAutofit/>
          </a:bodyPr>
          <a:lstStyle/>
          <a:p>
            <a:r>
              <a:rPr lang="sv-SE" sz="1400" dirty="0" smtClean="0"/>
              <a:t>To </a:t>
            </a:r>
            <a:r>
              <a:rPr lang="sv-SE" sz="1400" dirty="0" err="1" smtClean="0"/>
              <a:t>conclude</a:t>
            </a:r>
            <a:r>
              <a:rPr lang="sv-SE" sz="1400" dirty="0" smtClean="0"/>
              <a:t> the </a:t>
            </a:r>
            <a:r>
              <a:rPr lang="sv-SE" sz="1400" dirty="0" err="1" smtClean="0"/>
              <a:t>lesson</a:t>
            </a:r>
            <a:r>
              <a:rPr lang="sv-SE" sz="1400" dirty="0" smtClean="0"/>
              <a:t>, </a:t>
            </a:r>
            <a:r>
              <a:rPr lang="sv-SE" sz="1400" dirty="0" err="1" smtClean="0"/>
              <a:t>there</a:t>
            </a:r>
            <a:r>
              <a:rPr lang="sv-SE" sz="1400" dirty="0" smtClean="0"/>
              <a:t> is a </a:t>
            </a:r>
            <a:r>
              <a:rPr lang="sv-SE" sz="1400" dirty="0" err="1" smtClean="0"/>
              <a:t>discussion</a:t>
            </a:r>
            <a:r>
              <a:rPr lang="sv-SE" sz="1400" dirty="0" smtClean="0"/>
              <a:t>, </a:t>
            </a:r>
            <a:r>
              <a:rPr lang="sv-SE" sz="1400" dirty="0" err="1" smtClean="0"/>
              <a:t>which</a:t>
            </a:r>
            <a:r>
              <a:rPr lang="sv-SE" sz="1400" dirty="0" smtClean="0"/>
              <a:t> </a:t>
            </a:r>
            <a:r>
              <a:rPr lang="sv-SE" sz="1400" dirty="0" err="1" smtClean="0"/>
              <a:t>also</a:t>
            </a:r>
            <a:r>
              <a:rPr lang="sv-SE" sz="1400" dirty="0" smtClean="0"/>
              <a:t> </a:t>
            </a:r>
            <a:r>
              <a:rPr lang="sv-SE" sz="1400" dirty="0" err="1" smtClean="0"/>
              <a:t>links</a:t>
            </a:r>
            <a:r>
              <a:rPr lang="sv-SE" sz="1400" dirty="0" smtClean="0"/>
              <a:t> to the </a:t>
            </a:r>
            <a:r>
              <a:rPr lang="sv-SE" sz="1400" dirty="0" err="1" smtClean="0"/>
              <a:t>module</a:t>
            </a:r>
            <a:r>
              <a:rPr lang="sv-SE" sz="1400" dirty="0" smtClean="0"/>
              <a:t> of </a:t>
            </a:r>
            <a:r>
              <a:rPr lang="sv-SE" sz="1400" dirty="0" err="1" smtClean="0"/>
              <a:t>military</a:t>
            </a:r>
            <a:r>
              <a:rPr lang="sv-SE" sz="1400" dirty="0" smtClean="0"/>
              <a:t> </a:t>
            </a:r>
            <a:r>
              <a:rPr lang="sv-SE" sz="1400" dirty="0" err="1" smtClean="0"/>
              <a:t>theory</a:t>
            </a:r>
            <a:r>
              <a:rPr lang="sv-SE" sz="1400" dirty="0" smtClean="0"/>
              <a:t> the </a:t>
            </a:r>
            <a:r>
              <a:rPr lang="sv-SE" sz="1400" dirty="0" err="1" smtClean="0"/>
              <a:t>cadets</a:t>
            </a:r>
            <a:r>
              <a:rPr lang="sv-SE" sz="1400" dirty="0" smtClean="0"/>
              <a:t> are </a:t>
            </a:r>
            <a:r>
              <a:rPr lang="sv-SE" sz="1400" dirty="0" err="1" smtClean="0"/>
              <a:t>doing</a:t>
            </a:r>
            <a:r>
              <a:rPr lang="sv-SE" sz="1400" dirty="0" smtClean="0"/>
              <a:t> at the same time.</a:t>
            </a:r>
          </a:p>
          <a:p>
            <a:endParaRPr lang="sv-SE" sz="1400" dirty="0" smtClean="0"/>
          </a:p>
          <a:p>
            <a:r>
              <a:rPr lang="sv-SE" sz="1400" dirty="0" err="1" smtClean="0"/>
              <a:t>Now</a:t>
            </a:r>
            <a:r>
              <a:rPr lang="sv-SE" sz="1400" dirty="0" smtClean="0"/>
              <a:t> a look at the </a:t>
            </a:r>
            <a:r>
              <a:rPr lang="sv-SE" sz="1400" dirty="0" err="1" smtClean="0"/>
              <a:t>compendium</a:t>
            </a:r>
            <a:r>
              <a:rPr lang="sv-SE" sz="1400" dirty="0" smtClean="0"/>
              <a:t> for the </a:t>
            </a:r>
            <a:r>
              <a:rPr lang="sv-SE" sz="1400" dirty="0" err="1" smtClean="0"/>
              <a:t>captains</a:t>
            </a:r>
            <a:r>
              <a:rPr lang="sv-SE" sz="1400" dirty="0" smtClean="0"/>
              <a:t>.</a:t>
            </a:r>
            <a:endParaRPr lang="sv-SE" sz="1400"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sz="1400" dirty="0" smtClean="0"/>
              <a:t>In this particular unit  we encourage discussion and exchange of ideas and experiences, as the captains are familiar with briefing in Swedish.</a:t>
            </a:r>
            <a:endParaRPr lang="sv-SE" sz="1400" dirty="0" smtClean="0"/>
          </a:p>
          <a:p>
            <a:endParaRPr lang="en-GB" sz="1400" dirty="0" smtClean="0"/>
          </a:p>
          <a:p>
            <a:r>
              <a:rPr lang="en-GB" sz="1400" dirty="0" smtClean="0"/>
              <a:t>In order for a briefing to be successful we try to create an awareness for the use of effective transitions that indicate to the audience the relationship between phases and ideas in a briefing.</a:t>
            </a:r>
            <a:endParaRPr lang="sv-SE" sz="1400" dirty="0" smtClean="0"/>
          </a:p>
          <a:p>
            <a:endParaRPr lang="en-GB" sz="1400" dirty="0" smtClean="0"/>
          </a:p>
          <a:p>
            <a:r>
              <a:rPr lang="en-GB" sz="1400" dirty="0" smtClean="0"/>
              <a:t>In the context of delivering a briefing one is reliant on using the voice effectively, emphasising, pausing and changing the tone of voice</a:t>
            </a:r>
            <a:r>
              <a:rPr lang="en-GB" sz="1400" i="1" dirty="0" smtClean="0"/>
              <a:t> </a:t>
            </a:r>
            <a:r>
              <a:rPr lang="en-GB" sz="1400" dirty="0" smtClean="0"/>
              <a:t>and during the term there are several opportunities for individual practice and briefings.</a:t>
            </a:r>
            <a:endParaRPr lang="sv-SE" sz="1400" dirty="0" smtClean="0"/>
          </a:p>
          <a:p>
            <a:r>
              <a:rPr lang="en-GB" sz="1400" dirty="0" smtClean="0"/>
              <a:t> </a:t>
            </a:r>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18</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dirty="0" err="1" smtClean="0"/>
              <a:t>Here’s</a:t>
            </a:r>
            <a:r>
              <a:rPr lang="sv-SE" sz="1400" dirty="0" smtClean="0"/>
              <a:t> an </a:t>
            </a:r>
            <a:r>
              <a:rPr lang="sv-SE" sz="1400" dirty="0" err="1" smtClean="0"/>
              <a:t>opportunity</a:t>
            </a:r>
            <a:r>
              <a:rPr lang="sv-SE" sz="1400" dirty="0" smtClean="0"/>
              <a:t> for </a:t>
            </a:r>
            <a:r>
              <a:rPr lang="sv-SE" sz="1400" dirty="0" err="1" smtClean="0"/>
              <a:t>practice</a:t>
            </a:r>
            <a:r>
              <a:rPr lang="sv-SE" sz="1400" dirty="0" smtClean="0"/>
              <a:t> in the </a:t>
            </a:r>
            <a:r>
              <a:rPr lang="sv-SE" sz="1400" dirty="0" err="1" smtClean="0"/>
              <a:t>lesson</a:t>
            </a:r>
            <a:r>
              <a:rPr lang="sv-SE" sz="1400" dirty="0" smtClean="0"/>
              <a:t>.</a:t>
            </a:r>
            <a:endParaRPr lang="sv-SE" sz="1400"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600" dirty="0" err="1" smtClean="0"/>
              <a:t>Firstly</a:t>
            </a:r>
            <a:r>
              <a:rPr lang="sv-SE" sz="1600" dirty="0" smtClean="0"/>
              <a:t>, </a:t>
            </a:r>
            <a:r>
              <a:rPr lang="sv-SE" sz="1600" dirty="0" err="1" smtClean="0"/>
              <a:t>something</a:t>
            </a:r>
            <a:r>
              <a:rPr lang="sv-SE" sz="1600" dirty="0" smtClean="0"/>
              <a:t> </a:t>
            </a:r>
            <a:r>
              <a:rPr lang="sv-SE" sz="1600" dirty="0" err="1" smtClean="0"/>
              <a:t>about</a:t>
            </a:r>
            <a:r>
              <a:rPr lang="sv-SE" sz="1600" dirty="0" smtClean="0"/>
              <a:t> </a:t>
            </a:r>
            <a:r>
              <a:rPr lang="sv-SE" sz="1600" dirty="0" err="1" smtClean="0"/>
              <a:t>our</a:t>
            </a:r>
            <a:r>
              <a:rPr lang="sv-SE" sz="1600" dirty="0" smtClean="0"/>
              <a:t> college and </a:t>
            </a:r>
            <a:r>
              <a:rPr lang="sv-SE" sz="1600" dirty="0" err="1" smtClean="0"/>
              <a:t>language</a:t>
            </a:r>
            <a:r>
              <a:rPr lang="sv-SE" sz="1600" dirty="0" smtClean="0"/>
              <a:t> </a:t>
            </a:r>
            <a:r>
              <a:rPr lang="sv-SE" sz="1600" dirty="0" err="1" smtClean="0"/>
              <a:t>section</a:t>
            </a:r>
            <a:r>
              <a:rPr lang="sv-SE" sz="1600" dirty="0" smtClean="0"/>
              <a:t>.</a:t>
            </a:r>
          </a:p>
          <a:p>
            <a:r>
              <a:rPr lang="sv-SE" sz="1600" dirty="0" err="1" smtClean="0"/>
              <a:t>I’ll</a:t>
            </a:r>
            <a:r>
              <a:rPr lang="sv-SE" sz="1600" dirty="0" smtClean="0"/>
              <a:t> </a:t>
            </a:r>
            <a:r>
              <a:rPr lang="sv-SE" sz="1600" dirty="0" err="1" smtClean="0"/>
              <a:t>then</a:t>
            </a:r>
            <a:r>
              <a:rPr lang="sv-SE" sz="1600" dirty="0" smtClean="0"/>
              <a:t> </a:t>
            </a:r>
            <a:r>
              <a:rPr lang="sv-SE" sz="1600" dirty="0" err="1" smtClean="0"/>
              <a:t>describe</a:t>
            </a:r>
            <a:r>
              <a:rPr lang="sv-SE" sz="1600" dirty="0" smtClean="0"/>
              <a:t> who the students are and the </a:t>
            </a:r>
            <a:r>
              <a:rPr lang="sv-SE" sz="1600" dirty="0" err="1" smtClean="0"/>
              <a:t>compendiums</a:t>
            </a:r>
            <a:r>
              <a:rPr lang="sv-SE" sz="1600" dirty="0" smtClean="0"/>
              <a:t> </a:t>
            </a:r>
            <a:r>
              <a:rPr lang="sv-SE" sz="1600" dirty="0" err="1" smtClean="0"/>
              <a:t>we</a:t>
            </a:r>
            <a:r>
              <a:rPr lang="sv-SE" sz="1600" dirty="0" smtClean="0"/>
              <a:t> </a:t>
            </a:r>
            <a:r>
              <a:rPr lang="sv-SE" sz="1600" dirty="0" err="1" smtClean="0"/>
              <a:t>have</a:t>
            </a:r>
            <a:r>
              <a:rPr lang="sv-SE" sz="1600" dirty="0" smtClean="0"/>
              <a:t> </a:t>
            </a:r>
            <a:r>
              <a:rPr lang="sv-SE" sz="1600" dirty="0" err="1" smtClean="0"/>
              <a:t>compiled</a:t>
            </a:r>
            <a:r>
              <a:rPr lang="sv-SE" sz="1600" dirty="0" smtClean="0"/>
              <a:t> for the 3 </a:t>
            </a:r>
            <a:r>
              <a:rPr lang="sv-SE" sz="1600" dirty="0" err="1" smtClean="0"/>
              <a:t>categories</a:t>
            </a:r>
            <a:r>
              <a:rPr lang="sv-SE" sz="1600" dirty="0" smtClean="0"/>
              <a:t> of students </a:t>
            </a:r>
            <a:r>
              <a:rPr lang="sv-SE" sz="1600" dirty="0" err="1" smtClean="0"/>
              <a:t>we</a:t>
            </a:r>
            <a:r>
              <a:rPr lang="sv-SE" sz="1600" dirty="0" smtClean="0"/>
              <a:t> </a:t>
            </a:r>
            <a:r>
              <a:rPr lang="sv-SE" sz="1600" dirty="0" err="1" smtClean="0"/>
              <a:t>teach</a:t>
            </a:r>
            <a:r>
              <a:rPr lang="sv-SE" sz="1600" dirty="0" smtClean="0"/>
              <a:t>.</a:t>
            </a:r>
          </a:p>
          <a:p>
            <a:endParaRPr lang="sv-SE" sz="1400" dirty="0" smtClean="0"/>
          </a:p>
          <a:p>
            <a:endParaRPr lang="sv-SE" sz="1400" dirty="0" smtClean="0"/>
          </a:p>
          <a:p>
            <a:endParaRPr lang="sv-SE" sz="1400" dirty="0" smtClean="0"/>
          </a:p>
          <a:p>
            <a:endParaRPr lang="sv-SE" sz="1400"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dirty="0" err="1" smtClean="0"/>
              <a:t>We</a:t>
            </a:r>
            <a:r>
              <a:rPr lang="sv-SE" sz="1400" dirty="0" smtClean="0"/>
              <a:t> </a:t>
            </a:r>
            <a:r>
              <a:rPr lang="sv-SE" sz="1400" dirty="0" err="1" smtClean="0"/>
              <a:t>begin</a:t>
            </a:r>
            <a:r>
              <a:rPr lang="sv-SE" sz="1400" dirty="0" smtClean="0"/>
              <a:t> this </a:t>
            </a:r>
            <a:r>
              <a:rPr lang="sv-SE" sz="1400" dirty="0" err="1" smtClean="0"/>
              <a:t>unit</a:t>
            </a:r>
            <a:r>
              <a:rPr lang="sv-SE" sz="1400" dirty="0" smtClean="0"/>
              <a:t> </a:t>
            </a:r>
            <a:r>
              <a:rPr lang="sv-SE" sz="1400" dirty="0" err="1" smtClean="0"/>
              <a:t>using</a:t>
            </a:r>
            <a:r>
              <a:rPr lang="sv-SE" sz="1400" dirty="0" smtClean="0"/>
              <a:t> a </a:t>
            </a:r>
            <a:r>
              <a:rPr lang="sv-SE" sz="1400" dirty="0" err="1" smtClean="0"/>
              <a:t>similar</a:t>
            </a:r>
            <a:r>
              <a:rPr lang="sv-SE" sz="1400" dirty="0" smtClean="0"/>
              <a:t> </a:t>
            </a:r>
            <a:r>
              <a:rPr lang="sv-SE" sz="1400" dirty="0" err="1" smtClean="0"/>
              <a:t>self-assessment</a:t>
            </a:r>
            <a:r>
              <a:rPr lang="sv-SE" sz="1400" dirty="0" smtClean="0"/>
              <a:t> to the </a:t>
            </a:r>
            <a:r>
              <a:rPr lang="sv-SE" sz="1400" dirty="0" err="1" smtClean="0"/>
              <a:t>one</a:t>
            </a:r>
            <a:r>
              <a:rPr lang="sv-SE" sz="1400" dirty="0" smtClean="0"/>
              <a:t> </a:t>
            </a:r>
            <a:r>
              <a:rPr lang="sv-SE" sz="1400" dirty="0" err="1" smtClean="0"/>
              <a:t>we</a:t>
            </a:r>
            <a:r>
              <a:rPr lang="sv-SE" sz="1400" dirty="0" smtClean="0"/>
              <a:t> </a:t>
            </a:r>
            <a:r>
              <a:rPr lang="sv-SE" sz="1400" dirty="0" err="1" smtClean="0"/>
              <a:t>used</a:t>
            </a:r>
            <a:r>
              <a:rPr lang="sv-SE" sz="1400" dirty="0" smtClean="0"/>
              <a:t> at the </a:t>
            </a:r>
            <a:r>
              <a:rPr lang="sv-SE" sz="1400" dirty="0" err="1" smtClean="0"/>
              <a:t>beginning</a:t>
            </a:r>
            <a:r>
              <a:rPr lang="sv-SE" sz="1400" dirty="0" smtClean="0"/>
              <a:t> of term.  </a:t>
            </a:r>
          </a:p>
          <a:p>
            <a:r>
              <a:rPr lang="sv-SE" sz="1400" dirty="0" smtClean="0"/>
              <a:t>This is an </a:t>
            </a:r>
            <a:r>
              <a:rPr lang="sv-SE" sz="1400" dirty="0" err="1" smtClean="0"/>
              <a:t>opportunity</a:t>
            </a:r>
            <a:r>
              <a:rPr lang="sv-SE" sz="1400" dirty="0" smtClean="0"/>
              <a:t>  for the students to </a:t>
            </a:r>
            <a:r>
              <a:rPr lang="sv-SE" sz="1400" dirty="0" err="1" smtClean="0"/>
              <a:t>consider</a:t>
            </a:r>
            <a:r>
              <a:rPr lang="sv-SE" sz="1400" dirty="0" smtClean="0"/>
              <a:t> </a:t>
            </a:r>
            <a:r>
              <a:rPr lang="sv-SE" sz="1400" dirty="0" err="1" smtClean="0"/>
              <a:t>what</a:t>
            </a:r>
            <a:r>
              <a:rPr lang="sv-SE" sz="1400" dirty="0" smtClean="0"/>
              <a:t> </a:t>
            </a:r>
            <a:r>
              <a:rPr lang="sv-SE" sz="1400" dirty="0" err="1" smtClean="0"/>
              <a:t>their</a:t>
            </a:r>
            <a:r>
              <a:rPr lang="sv-SE" sz="1400" dirty="0" smtClean="0"/>
              <a:t> </a:t>
            </a:r>
            <a:r>
              <a:rPr lang="sv-SE" sz="1400" dirty="0" err="1" smtClean="0"/>
              <a:t>shortfalls</a:t>
            </a:r>
            <a:r>
              <a:rPr lang="sv-SE" sz="1400" dirty="0" smtClean="0"/>
              <a:t> </a:t>
            </a:r>
            <a:r>
              <a:rPr lang="sv-SE" sz="1400" dirty="0" err="1" smtClean="0"/>
              <a:t>might</a:t>
            </a:r>
            <a:r>
              <a:rPr lang="sv-SE" sz="1400" dirty="0" smtClean="0"/>
              <a:t> be in a </a:t>
            </a:r>
            <a:r>
              <a:rPr lang="sv-SE" sz="1400" dirty="0" err="1" smtClean="0"/>
              <a:t>seminar</a:t>
            </a:r>
            <a:r>
              <a:rPr lang="sv-SE" sz="1400" dirty="0" smtClean="0"/>
              <a:t> situation and to </a:t>
            </a:r>
            <a:r>
              <a:rPr lang="sv-SE" sz="1400" dirty="0" err="1" smtClean="0"/>
              <a:t>discuss</a:t>
            </a:r>
            <a:r>
              <a:rPr lang="sv-SE" sz="1400" dirty="0" smtClean="0"/>
              <a:t> with </a:t>
            </a:r>
            <a:r>
              <a:rPr lang="sv-SE" sz="1400" dirty="0" err="1" smtClean="0"/>
              <a:t>neighbours</a:t>
            </a:r>
            <a:r>
              <a:rPr lang="sv-SE" sz="1400" dirty="0" smtClean="0"/>
              <a:t> </a:t>
            </a:r>
            <a:r>
              <a:rPr lang="sv-SE" sz="1400" dirty="0" err="1" smtClean="0"/>
              <a:t>because</a:t>
            </a:r>
            <a:r>
              <a:rPr lang="sv-SE" sz="1400" dirty="0" smtClean="0"/>
              <a:t> this is </a:t>
            </a:r>
            <a:r>
              <a:rPr lang="sv-SE" sz="1400" dirty="0" err="1" smtClean="0"/>
              <a:t>also</a:t>
            </a:r>
            <a:r>
              <a:rPr lang="sv-SE" sz="1400" dirty="0" smtClean="0"/>
              <a:t> a </a:t>
            </a:r>
            <a:r>
              <a:rPr lang="sv-SE" sz="1400" dirty="0" err="1" smtClean="0"/>
              <a:t>way</a:t>
            </a:r>
            <a:r>
              <a:rPr lang="sv-SE" sz="1400" dirty="0" smtClean="0"/>
              <a:t> of </a:t>
            </a:r>
            <a:r>
              <a:rPr lang="sv-SE" sz="1400" dirty="0" err="1" smtClean="0"/>
              <a:t>discovering</a:t>
            </a:r>
            <a:r>
              <a:rPr lang="sv-SE" sz="1400" dirty="0" smtClean="0"/>
              <a:t> </a:t>
            </a:r>
            <a:r>
              <a:rPr lang="sv-SE" sz="1400" dirty="0" err="1" smtClean="0"/>
              <a:t>where</a:t>
            </a:r>
            <a:r>
              <a:rPr lang="sv-SE" sz="1400" dirty="0" smtClean="0"/>
              <a:t> </a:t>
            </a:r>
            <a:r>
              <a:rPr lang="sv-SE" sz="1400" dirty="0" err="1" smtClean="0"/>
              <a:t>weaknesses</a:t>
            </a:r>
            <a:r>
              <a:rPr lang="sv-SE" sz="1400" dirty="0" smtClean="0"/>
              <a:t> </a:t>
            </a:r>
            <a:r>
              <a:rPr lang="sv-SE" sz="1400" dirty="0" err="1" smtClean="0"/>
              <a:t>may</a:t>
            </a:r>
            <a:r>
              <a:rPr lang="sv-SE" sz="1400" dirty="0" smtClean="0"/>
              <a:t> lie.</a:t>
            </a:r>
          </a:p>
          <a:p>
            <a:endParaRPr lang="sv-SE" sz="1400"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dirty="0" err="1" smtClean="0"/>
              <a:t>We</a:t>
            </a:r>
            <a:r>
              <a:rPr lang="sv-SE" sz="1400" dirty="0" smtClean="0"/>
              <a:t> </a:t>
            </a:r>
            <a:r>
              <a:rPr lang="sv-SE" sz="1400" dirty="0" err="1" smtClean="0"/>
              <a:t>refer</a:t>
            </a:r>
            <a:r>
              <a:rPr lang="sv-SE" sz="1400" dirty="0" smtClean="0"/>
              <a:t> to </a:t>
            </a:r>
            <a:r>
              <a:rPr lang="sv-SE" sz="1400" dirty="0" err="1" smtClean="0"/>
              <a:t>various</a:t>
            </a:r>
            <a:r>
              <a:rPr lang="sv-SE" sz="1400" dirty="0" smtClean="0"/>
              <a:t> </a:t>
            </a:r>
            <a:r>
              <a:rPr lang="sv-SE" sz="1400" dirty="0" err="1" smtClean="0"/>
              <a:t>types</a:t>
            </a:r>
            <a:r>
              <a:rPr lang="sv-SE" sz="1400" dirty="0" smtClean="0"/>
              <a:t> of </a:t>
            </a:r>
            <a:r>
              <a:rPr lang="sv-SE" sz="1400" dirty="0" err="1" smtClean="0"/>
              <a:t>language</a:t>
            </a:r>
            <a:r>
              <a:rPr lang="sv-SE" sz="1400" dirty="0" smtClean="0"/>
              <a:t> that </a:t>
            </a:r>
            <a:r>
              <a:rPr lang="sv-SE" sz="1400" dirty="0" err="1" smtClean="0"/>
              <a:t>could</a:t>
            </a:r>
            <a:r>
              <a:rPr lang="sv-SE" sz="1400" dirty="0" smtClean="0"/>
              <a:t> be </a:t>
            </a:r>
            <a:r>
              <a:rPr lang="sv-SE" sz="1400" dirty="0" err="1" smtClean="0"/>
              <a:t>used</a:t>
            </a:r>
            <a:r>
              <a:rPr lang="sv-SE" sz="1400" dirty="0" smtClean="0"/>
              <a:t> in this </a:t>
            </a:r>
            <a:r>
              <a:rPr lang="sv-SE" sz="1400" dirty="0" err="1" smtClean="0"/>
              <a:t>context</a:t>
            </a:r>
            <a:r>
              <a:rPr lang="sv-SE" sz="1400" dirty="0" smtClean="0"/>
              <a:t>.</a:t>
            </a:r>
          </a:p>
          <a:p>
            <a:endParaRPr lang="sv-SE" sz="1400"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The </a:t>
            </a:r>
            <a:r>
              <a:rPr lang="sv-SE" dirty="0" err="1" smtClean="0"/>
              <a:t>compendium</a:t>
            </a:r>
            <a:r>
              <a:rPr lang="sv-SE" dirty="0" smtClean="0"/>
              <a:t> </a:t>
            </a:r>
            <a:r>
              <a:rPr lang="sv-SE" dirty="0" err="1" smtClean="0"/>
              <a:t>isn’t</a:t>
            </a:r>
            <a:r>
              <a:rPr lang="sv-SE" dirty="0" smtClean="0"/>
              <a:t> </a:t>
            </a:r>
            <a:r>
              <a:rPr lang="sv-SE" dirty="0" err="1" smtClean="0"/>
              <a:t>too</a:t>
            </a:r>
            <a:r>
              <a:rPr lang="sv-SE" dirty="0" smtClean="0"/>
              <a:t> </a:t>
            </a:r>
            <a:r>
              <a:rPr lang="sv-SE" dirty="0" err="1" smtClean="0"/>
              <a:t>conprehensive</a:t>
            </a:r>
            <a:r>
              <a:rPr lang="sv-SE" dirty="0" smtClean="0"/>
              <a:t> and so </a:t>
            </a:r>
            <a:r>
              <a:rPr lang="sv-SE" dirty="0" err="1" smtClean="0"/>
              <a:t>doesn’t</a:t>
            </a:r>
            <a:r>
              <a:rPr lang="sv-SE" dirty="0" smtClean="0"/>
              <a:t> </a:t>
            </a:r>
            <a:r>
              <a:rPr lang="sv-SE" dirty="0" err="1" smtClean="0"/>
              <a:t>feel</a:t>
            </a:r>
            <a:r>
              <a:rPr lang="sv-SE" dirty="0" smtClean="0"/>
              <a:t> </a:t>
            </a:r>
            <a:r>
              <a:rPr lang="sv-SE" dirty="0" err="1" smtClean="0"/>
              <a:t>daunting</a:t>
            </a:r>
            <a:r>
              <a:rPr lang="sv-SE" dirty="0" smtClean="0"/>
              <a:t> for new students on </a:t>
            </a:r>
            <a:r>
              <a:rPr lang="sv-SE" dirty="0" err="1" smtClean="0"/>
              <a:t>arrival</a:t>
            </a:r>
            <a:r>
              <a:rPr lang="sv-SE" dirty="0" smtClean="0"/>
              <a:t>.</a:t>
            </a:r>
          </a:p>
          <a:p>
            <a:r>
              <a:rPr lang="sv-SE" dirty="0" smtClean="0"/>
              <a:t>Students </a:t>
            </a:r>
            <a:r>
              <a:rPr lang="sv-SE" dirty="0" err="1" smtClean="0"/>
              <a:t>prefer</a:t>
            </a:r>
            <a:r>
              <a:rPr lang="sv-SE" dirty="0" smtClean="0"/>
              <a:t> </a:t>
            </a:r>
            <a:r>
              <a:rPr lang="sv-SE" dirty="0" err="1" smtClean="0"/>
              <a:t>having</a:t>
            </a:r>
            <a:r>
              <a:rPr lang="sv-SE" dirty="0" smtClean="0"/>
              <a:t> a </a:t>
            </a:r>
            <a:r>
              <a:rPr lang="sv-SE" dirty="0" err="1" smtClean="0"/>
              <a:t>compendium</a:t>
            </a:r>
            <a:r>
              <a:rPr lang="sv-SE" dirty="0" smtClean="0"/>
              <a:t> </a:t>
            </a:r>
            <a:r>
              <a:rPr lang="sv-SE" dirty="0" err="1" smtClean="0"/>
              <a:t>rather</a:t>
            </a:r>
            <a:r>
              <a:rPr lang="sv-SE" dirty="0" smtClean="0"/>
              <a:t> </a:t>
            </a:r>
            <a:r>
              <a:rPr lang="sv-SE" dirty="0" err="1" smtClean="0"/>
              <a:t>than</a:t>
            </a:r>
            <a:r>
              <a:rPr lang="sv-SE" dirty="0" smtClean="0"/>
              <a:t> </a:t>
            </a:r>
            <a:r>
              <a:rPr lang="sv-SE" dirty="0" err="1" smtClean="0"/>
              <a:t>sheets</a:t>
            </a:r>
            <a:r>
              <a:rPr lang="sv-SE" dirty="0" smtClean="0"/>
              <a:t> of </a:t>
            </a:r>
            <a:r>
              <a:rPr lang="sv-SE" dirty="0" err="1" smtClean="0"/>
              <a:t>paper</a:t>
            </a:r>
            <a:r>
              <a:rPr lang="sv-SE" dirty="0" smtClean="0"/>
              <a:t> </a:t>
            </a:r>
            <a:r>
              <a:rPr lang="sv-SE" dirty="0" err="1" smtClean="0"/>
              <a:t>issued</a:t>
            </a:r>
            <a:r>
              <a:rPr lang="sv-SE" dirty="0" smtClean="0"/>
              <a:t> </a:t>
            </a:r>
            <a:r>
              <a:rPr lang="sv-SE" dirty="0" err="1" smtClean="0"/>
              <a:t>weekly</a:t>
            </a:r>
            <a:r>
              <a:rPr lang="sv-SE" dirty="0" smtClean="0"/>
              <a:t>.</a:t>
            </a:r>
          </a:p>
          <a:p>
            <a:r>
              <a:rPr lang="sv-SE" dirty="0" smtClean="0"/>
              <a:t>Students </a:t>
            </a:r>
            <a:r>
              <a:rPr lang="sv-SE" dirty="0" err="1" smtClean="0"/>
              <a:t>can</a:t>
            </a:r>
            <a:r>
              <a:rPr lang="sv-SE" dirty="0" smtClean="0"/>
              <a:t> </a:t>
            </a:r>
            <a:r>
              <a:rPr lang="sv-SE" dirty="0" err="1" smtClean="0"/>
              <a:t>clearly</a:t>
            </a:r>
            <a:r>
              <a:rPr lang="sv-SE" dirty="0" smtClean="0"/>
              <a:t> </a:t>
            </a:r>
            <a:r>
              <a:rPr lang="sv-SE" dirty="0" err="1" smtClean="0"/>
              <a:t>see</a:t>
            </a:r>
            <a:r>
              <a:rPr lang="sv-SE" dirty="0" smtClean="0"/>
              <a:t> </a:t>
            </a:r>
            <a:r>
              <a:rPr lang="sv-SE" dirty="0" err="1" smtClean="0"/>
              <a:t>what</a:t>
            </a:r>
            <a:r>
              <a:rPr lang="sv-SE" dirty="0" smtClean="0"/>
              <a:t> the </a:t>
            </a:r>
            <a:r>
              <a:rPr lang="sv-SE" dirty="0" err="1" smtClean="0"/>
              <a:t>objectives</a:t>
            </a:r>
            <a:r>
              <a:rPr lang="sv-SE" dirty="0" smtClean="0"/>
              <a:t> are</a:t>
            </a:r>
          </a:p>
          <a:p>
            <a:r>
              <a:rPr lang="sv-SE" dirty="0" smtClean="0"/>
              <a:t>Students </a:t>
            </a:r>
            <a:r>
              <a:rPr lang="sv-SE" dirty="0" err="1" smtClean="0"/>
              <a:t>can</a:t>
            </a:r>
            <a:r>
              <a:rPr lang="sv-SE" dirty="0" smtClean="0"/>
              <a:t> </a:t>
            </a:r>
            <a:r>
              <a:rPr lang="sv-SE" dirty="0" err="1" smtClean="0"/>
              <a:t>see</a:t>
            </a:r>
            <a:r>
              <a:rPr lang="sv-SE" dirty="0" smtClean="0"/>
              <a:t> </a:t>
            </a:r>
            <a:r>
              <a:rPr lang="sv-SE" dirty="0" err="1" smtClean="0"/>
              <a:t>how</a:t>
            </a:r>
            <a:r>
              <a:rPr lang="sv-SE" dirty="0" smtClean="0"/>
              <a:t> </a:t>
            </a:r>
            <a:r>
              <a:rPr lang="sv-SE" dirty="0" err="1" smtClean="0"/>
              <a:t>each</a:t>
            </a:r>
            <a:r>
              <a:rPr lang="sv-SE" dirty="0" smtClean="0"/>
              <a:t> </a:t>
            </a:r>
            <a:r>
              <a:rPr lang="sv-SE" dirty="0" err="1" smtClean="0"/>
              <a:t>unit</a:t>
            </a:r>
            <a:r>
              <a:rPr lang="sv-SE" dirty="0" smtClean="0"/>
              <a:t> is a part of the </a:t>
            </a:r>
            <a:r>
              <a:rPr lang="sv-SE" dirty="0" err="1" smtClean="0"/>
              <a:t>whole</a:t>
            </a:r>
            <a:r>
              <a:rPr lang="sv-SE" dirty="0" smtClean="0"/>
              <a:t> or </a:t>
            </a:r>
            <a:r>
              <a:rPr lang="sv-SE" dirty="0" err="1" smtClean="0"/>
              <a:t>how</a:t>
            </a:r>
            <a:r>
              <a:rPr lang="sv-SE" dirty="0" smtClean="0"/>
              <a:t> </a:t>
            </a:r>
            <a:r>
              <a:rPr lang="sv-SE" dirty="0" err="1" smtClean="0"/>
              <a:t>one</a:t>
            </a:r>
            <a:r>
              <a:rPr lang="sv-SE" dirty="0" smtClean="0"/>
              <a:t> </a:t>
            </a:r>
            <a:r>
              <a:rPr lang="sv-SE" dirty="0" err="1" smtClean="0"/>
              <a:t>unit</a:t>
            </a:r>
            <a:r>
              <a:rPr lang="sv-SE" dirty="0" smtClean="0"/>
              <a:t> </a:t>
            </a:r>
            <a:r>
              <a:rPr lang="sv-SE" dirty="0" err="1" smtClean="0"/>
              <a:t>leads</a:t>
            </a:r>
            <a:r>
              <a:rPr lang="sv-SE" dirty="0" smtClean="0"/>
              <a:t> to the </a:t>
            </a:r>
            <a:r>
              <a:rPr lang="sv-SE" dirty="0" err="1" smtClean="0"/>
              <a:t>next</a:t>
            </a:r>
            <a:endParaRPr lang="sv-SE" dirty="0" smtClean="0"/>
          </a:p>
          <a:p>
            <a:r>
              <a:rPr lang="sv-SE" dirty="0" smtClean="0"/>
              <a:t>I </a:t>
            </a:r>
            <a:r>
              <a:rPr lang="sv-SE" dirty="0" err="1" smtClean="0"/>
              <a:t>think</a:t>
            </a:r>
            <a:r>
              <a:rPr lang="sv-SE" dirty="0" smtClean="0"/>
              <a:t> students like to </a:t>
            </a:r>
            <a:r>
              <a:rPr lang="sv-SE" dirty="0" err="1" smtClean="0"/>
              <a:t>know</a:t>
            </a:r>
            <a:r>
              <a:rPr lang="sv-SE" dirty="0" smtClean="0"/>
              <a:t> </a:t>
            </a:r>
            <a:r>
              <a:rPr lang="sv-SE" dirty="0" err="1" smtClean="0"/>
              <a:t>what</a:t>
            </a:r>
            <a:r>
              <a:rPr lang="sv-SE" dirty="0" smtClean="0"/>
              <a:t> is </a:t>
            </a:r>
            <a:r>
              <a:rPr lang="sv-SE" dirty="0" err="1" smtClean="0"/>
              <a:t>coming</a:t>
            </a:r>
            <a:r>
              <a:rPr lang="sv-SE" dirty="0" smtClean="0"/>
              <a:t> and not </a:t>
            </a:r>
            <a:r>
              <a:rPr lang="sv-SE" dirty="0" err="1" smtClean="0"/>
              <a:t>have</a:t>
            </a:r>
            <a:r>
              <a:rPr lang="sv-SE" dirty="0" smtClean="0"/>
              <a:t> </a:t>
            </a:r>
            <a:r>
              <a:rPr lang="sv-SE" dirty="0" err="1" smtClean="0"/>
              <a:t>something</a:t>
            </a:r>
            <a:r>
              <a:rPr lang="sv-SE" dirty="0" smtClean="0"/>
              <a:t> </a:t>
            </a:r>
            <a:r>
              <a:rPr lang="sv-SE" dirty="0" err="1" smtClean="0"/>
              <a:t>sprung</a:t>
            </a:r>
            <a:r>
              <a:rPr lang="sv-SE" dirty="0" smtClean="0"/>
              <a:t> on </a:t>
            </a:r>
            <a:r>
              <a:rPr lang="sv-SE" dirty="0" err="1" smtClean="0"/>
              <a:t>them</a:t>
            </a:r>
            <a:endParaRPr lang="sv-SE" dirty="0" smtClean="0"/>
          </a:p>
          <a:p>
            <a:r>
              <a:rPr lang="sv-SE" dirty="0" err="1" smtClean="0"/>
              <a:t>Teachers</a:t>
            </a:r>
            <a:r>
              <a:rPr lang="sv-SE" dirty="0" smtClean="0"/>
              <a:t> </a:t>
            </a:r>
            <a:r>
              <a:rPr lang="sv-SE" dirty="0" err="1" smtClean="0"/>
              <a:t>feel</a:t>
            </a:r>
            <a:r>
              <a:rPr lang="sv-SE" dirty="0" smtClean="0"/>
              <a:t> </a:t>
            </a:r>
            <a:r>
              <a:rPr lang="sv-SE" dirty="0" err="1" smtClean="0"/>
              <a:t>more</a:t>
            </a:r>
            <a:r>
              <a:rPr lang="sv-SE" dirty="0" smtClean="0"/>
              <a:t> </a:t>
            </a:r>
            <a:r>
              <a:rPr lang="sv-SE" dirty="0" err="1" smtClean="0"/>
              <a:t>confident</a:t>
            </a:r>
            <a:r>
              <a:rPr lang="sv-SE" dirty="0" smtClean="0"/>
              <a:t> as </a:t>
            </a:r>
            <a:r>
              <a:rPr lang="sv-SE" dirty="0" err="1" smtClean="0"/>
              <a:t>they</a:t>
            </a:r>
            <a:r>
              <a:rPr lang="sv-SE" dirty="0" smtClean="0"/>
              <a:t> </a:t>
            </a:r>
            <a:r>
              <a:rPr lang="sv-SE" dirty="0" err="1" smtClean="0"/>
              <a:t>know</a:t>
            </a:r>
            <a:r>
              <a:rPr lang="sv-SE" dirty="0" smtClean="0"/>
              <a:t> </a:t>
            </a:r>
            <a:r>
              <a:rPr lang="sv-SE" dirty="0" err="1" smtClean="0"/>
              <a:t>what</a:t>
            </a:r>
            <a:r>
              <a:rPr lang="sv-SE" dirty="0" smtClean="0"/>
              <a:t> is </a:t>
            </a:r>
            <a:r>
              <a:rPr lang="sv-SE" dirty="0" err="1" smtClean="0"/>
              <a:t>going</a:t>
            </a:r>
            <a:r>
              <a:rPr lang="sv-SE" dirty="0" smtClean="0"/>
              <a:t> to be </a:t>
            </a:r>
            <a:r>
              <a:rPr lang="sv-SE" dirty="0" err="1" smtClean="0"/>
              <a:t>covered</a:t>
            </a:r>
            <a:r>
              <a:rPr lang="sv-SE" dirty="0" smtClean="0"/>
              <a:t> </a:t>
            </a:r>
            <a:r>
              <a:rPr lang="sv-SE" dirty="0" err="1" smtClean="0"/>
              <a:t>each</a:t>
            </a:r>
            <a:r>
              <a:rPr lang="sv-SE" dirty="0" smtClean="0"/>
              <a:t> </a:t>
            </a:r>
            <a:r>
              <a:rPr lang="sv-SE" dirty="0" err="1" smtClean="0"/>
              <a:t>lesson</a:t>
            </a:r>
            <a:endParaRPr lang="sv-SE" dirty="0" smtClean="0"/>
          </a:p>
          <a:p>
            <a:r>
              <a:rPr lang="sv-SE" dirty="0" smtClean="0"/>
              <a:t>In the </a:t>
            </a:r>
            <a:r>
              <a:rPr lang="sv-SE" dirty="0" err="1" smtClean="0"/>
              <a:t>compendium</a:t>
            </a:r>
            <a:r>
              <a:rPr lang="sv-SE" dirty="0" smtClean="0"/>
              <a:t> </a:t>
            </a:r>
            <a:r>
              <a:rPr lang="sv-SE" dirty="0" err="1" smtClean="0"/>
              <a:t>there</a:t>
            </a:r>
            <a:r>
              <a:rPr lang="sv-SE" dirty="0" smtClean="0"/>
              <a:t> is time for </a:t>
            </a:r>
            <a:r>
              <a:rPr lang="sv-SE" dirty="0" err="1" smtClean="0"/>
              <a:t>teachers</a:t>
            </a:r>
            <a:r>
              <a:rPr lang="sv-SE" dirty="0" smtClean="0"/>
              <a:t> to </a:t>
            </a:r>
            <a:r>
              <a:rPr lang="sv-SE" dirty="0" err="1" smtClean="0"/>
              <a:t>elaborate</a:t>
            </a:r>
            <a:r>
              <a:rPr lang="sv-SE" dirty="0" smtClean="0"/>
              <a:t> on  areas </a:t>
            </a:r>
            <a:r>
              <a:rPr lang="sv-SE" dirty="0" err="1" smtClean="0"/>
              <a:t>they</a:t>
            </a:r>
            <a:r>
              <a:rPr lang="sv-SE" dirty="0" smtClean="0"/>
              <a:t> </a:t>
            </a:r>
            <a:r>
              <a:rPr lang="sv-SE" dirty="0" err="1" smtClean="0"/>
              <a:t>feel</a:t>
            </a:r>
            <a:r>
              <a:rPr lang="sv-SE" dirty="0" smtClean="0"/>
              <a:t> </a:t>
            </a:r>
            <a:r>
              <a:rPr lang="sv-SE" dirty="0" err="1" smtClean="0"/>
              <a:t>need</a:t>
            </a:r>
            <a:r>
              <a:rPr lang="sv-SE" dirty="0" smtClean="0"/>
              <a:t> </a:t>
            </a:r>
            <a:r>
              <a:rPr lang="sv-SE" dirty="0" err="1" smtClean="0"/>
              <a:t>more</a:t>
            </a:r>
            <a:r>
              <a:rPr lang="sv-SE" dirty="0" smtClean="0"/>
              <a:t> work.</a:t>
            </a:r>
          </a:p>
          <a:p>
            <a:endParaRPr lang="sv-SE" dirty="0" smtClean="0"/>
          </a:p>
          <a:p>
            <a:r>
              <a:rPr lang="sv-SE" dirty="0" err="1" smtClean="0"/>
              <a:t>We</a:t>
            </a:r>
            <a:r>
              <a:rPr lang="sv-SE" dirty="0" smtClean="0"/>
              <a:t> </a:t>
            </a:r>
            <a:r>
              <a:rPr lang="sv-SE" dirty="0" err="1" smtClean="0"/>
              <a:t>have</a:t>
            </a:r>
            <a:r>
              <a:rPr lang="sv-SE" dirty="0" smtClean="0"/>
              <a:t> </a:t>
            </a:r>
            <a:r>
              <a:rPr lang="sv-SE" dirty="0" err="1" smtClean="0"/>
              <a:t>completed</a:t>
            </a:r>
            <a:r>
              <a:rPr lang="sv-SE" dirty="0" smtClean="0"/>
              <a:t> </a:t>
            </a:r>
            <a:r>
              <a:rPr lang="sv-SE" dirty="0" err="1" smtClean="0"/>
              <a:t>them</a:t>
            </a:r>
            <a:r>
              <a:rPr lang="sv-SE" dirty="0" smtClean="0"/>
              <a:t> and on </a:t>
            </a:r>
            <a:r>
              <a:rPr lang="sv-SE" dirty="0" err="1" smtClean="0"/>
              <a:t>reflection</a:t>
            </a:r>
            <a:r>
              <a:rPr lang="sv-SE" dirty="0" smtClean="0"/>
              <a:t> </a:t>
            </a:r>
            <a:r>
              <a:rPr lang="sv-SE" dirty="0" err="1" smtClean="0"/>
              <a:t>we</a:t>
            </a:r>
            <a:r>
              <a:rPr lang="sv-SE" dirty="0" smtClean="0"/>
              <a:t> </a:t>
            </a:r>
            <a:r>
              <a:rPr lang="sv-SE" dirty="0" err="1" smtClean="0"/>
              <a:t>see</a:t>
            </a:r>
            <a:r>
              <a:rPr lang="sv-SE" dirty="0" smtClean="0"/>
              <a:t> </a:t>
            </a:r>
            <a:r>
              <a:rPr lang="sv-SE" dirty="0" err="1" smtClean="0"/>
              <a:t>there</a:t>
            </a:r>
            <a:r>
              <a:rPr lang="sv-SE" dirty="0" smtClean="0"/>
              <a:t> are a </a:t>
            </a:r>
            <a:r>
              <a:rPr lang="sv-SE" dirty="0" err="1" smtClean="0"/>
              <a:t>number</a:t>
            </a:r>
            <a:r>
              <a:rPr lang="sv-SE" dirty="0" smtClean="0"/>
              <a:t> of parts </a:t>
            </a:r>
            <a:r>
              <a:rPr lang="sv-SE" dirty="0" err="1" smtClean="0"/>
              <a:t>we</a:t>
            </a:r>
            <a:r>
              <a:rPr lang="sv-SE" dirty="0" smtClean="0"/>
              <a:t> </a:t>
            </a:r>
            <a:r>
              <a:rPr lang="sv-SE" dirty="0" err="1" smtClean="0"/>
              <a:t>want</a:t>
            </a:r>
            <a:r>
              <a:rPr lang="sv-SE" dirty="0" smtClean="0"/>
              <a:t> to </a:t>
            </a:r>
            <a:r>
              <a:rPr lang="sv-SE" dirty="0" err="1" smtClean="0"/>
              <a:t>re-work</a:t>
            </a:r>
            <a:r>
              <a:rPr lang="sv-SE" dirty="0" smtClean="0"/>
              <a:t>.</a:t>
            </a:r>
          </a:p>
          <a:p>
            <a:r>
              <a:rPr lang="sv-SE" dirty="0" err="1" smtClean="0"/>
              <a:t>You’re</a:t>
            </a:r>
            <a:r>
              <a:rPr lang="sv-SE" dirty="0" smtClean="0"/>
              <a:t> </a:t>
            </a:r>
            <a:r>
              <a:rPr lang="sv-SE" dirty="0" err="1" smtClean="0"/>
              <a:t>welcome</a:t>
            </a:r>
            <a:r>
              <a:rPr lang="sv-SE" dirty="0" smtClean="0"/>
              <a:t> to look at </a:t>
            </a:r>
            <a:r>
              <a:rPr lang="sv-SE" dirty="0" err="1" smtClean="0"/>
              <a:t>these</a:t>
            </a:r>
            <a:r>
              <a:rPr lang="sv-SE" dirty="0" smtClean="0"/>
              <a:t> </a:t>
            </a:r>
            <a:r>
              <a:rPr lang="sv-SE" dirty="0" err="1" smtClean="0"/>
              <a:t>compendiums</a:t>
            </a:r>
            <a:r>
              <a:rPr lang="sv-SE" dirty="0" smtClean="0"/>
              <a:t>. </a:t>
            </a:r>
          </a:p>
          <a:p>
            <a:endParaRPr lang="sv-SE" dirty="0" smtClean="0"/>
          </a:p>
          <a:p>
            <a:endParaRPr lang="sv-SE" dirty="0" smtClean="0"/>
          </a:p>
          <a:p>
            <a:r>
              <a:rPr lang="sv-SE" dirty="0" smtClean="0"/>
              <a:t>That </a:t>
            </a:r>
            <a:r>
              <a:rPr lang="sv-SE" dirty="0" err="1" smtClean="0"/>
              <a:t>concludes</a:t>
            </a:r>
            <a:r>
              <a:rPr lang="sv-SE" dirty="0" smtClean="0"/>
              <a:t> my presentation.</a:t>
            </a:r>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22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sz="1600" dirty="0" smtClean="0"/>
              <a:t>The Swedish National </a:t>
            </a:r>
            <a:r>
              <a:rPr lang="en-US" sz="1600" dirty="0" err="1" smtClean="0"/>
              <a:t>Defence</a:t>
            </a:r>
            <a:r>
              <a:rPr lang="en-US" sz="1600" dirty="0" smtClean="0"/>
              <a:t> College was established as a national university college on January 1, 2008, with the right to issue academic degrees. </a:t>
            </a:r>
          </a:p>
          <a:p>
            <a:r>
              <a:rPr lang="en-US" sz="1600" dirty="0" smtClean="0"/>
              <a:t>The beginnings of  the Swedish National </a:t>
            </a:r>
            <a:r>
              <a:rPr lang="en-US" sz="1600" dirty="0" err="1" smtClean="0"/>
              <a:t>Defence</a:t>
            </a:r>
            <a:r>
              <a:rPr lang="en-US" sz="1600" dirty="0" smtClean="0"/>
              <a:t> College go back to 1792, the building you see on the right</a:t>
            </a:r>
            <a:r>
              <a:rPr lang="sv-SE" sz="1600" dirty="0" smtClean="0"/>
              <a:t>, </a:t>
            </a:r>
            <a:r>
              <a:rPr lang="sv-SE" sz="1600" dirty="0" err="1" smtClean="0"/>
              <a:t>which</a:t>
            </a:r>
            <a:r>
              <a:rPr lang="sv-SE" sz="1600" dirty="0" smtClean="0"/>
              <a:t> is </a:t>
            </a:r>
            <a:r>
              <a:rPr lang="sv-SE" sz="1600" dirty="0" err="1" smtClean="0"/>
              <a:t>where</a:t>
            </a:r>
            <a:r>
              <a:rPr lang="sv-SE" sz="1600" dirty="0" smtClean="0"/>
              <a:t> hundreds of </a:t>
            </a:r>
            <a:r>
              <a:rPr lang="sv-SE" sz="1600" dirty="0" err="1" smtClean="0"/>
              <a:t>cadets</a:t>
            </a:r>
            <a:r>
              <a:rPr lang="sv-SE" sz="1600" dirty="0" smtClean="0"/>
              <a:t> </a:t>
            </a:r>
            <a:r>
              <a:rPr lang="sv-SE" sz="1600" dirty="0" err="1" smtClean="0"/>
              <a:t>doing</a:t>
            </a:r>
            <a:r>
              <a:rPr lang="sv-SE" sz="1600" dirty="0" smtClean="0"/>
              <a:t> </a:t>
            </a:r>
            <a:r>
              <a:rPr lang="sv-SE" sz="1600" dirty="0" err="1" smtClean="0"/>
              <a:t>their</a:t>
            </a:r>
            <a:r>
              <a:rPr lang="sv-SE" sz="1600" dirty="0" smtClean="0"/>
              <a:t> 3-year Officer </a:t>
            </a:r>
            <a:r>
              <a:rPr lang="sv-SE" sz="1600" dirty="0" err="1" smtClean="0"/>
              <a:t>Programme</a:t>
            </a:r>
            <a:r>
              <a:rPr lang="sv-SE" sz="1600" dirty="0" smtClean="0"/>
              <a:t> live and </a:t>
            </a:r>
            <a:r>
              <a:rPr lang="sv-SE" sz="1600" dirty="0" err="1" smtClean="0"/>
              <a:t>study</a:t>
            </a:r>
            <a:r>
              <a:rPr lang="sv-SE" sz="1600" dirty="0" smtClean="0"/>
              <a:t> today.  The </a:t>
            </a:r>
            <a:r>
              <a:rPr lang="sv-SE" sz="1600" dirty="0" err="1" smtClean="0"/>
              <a:t>building</a:t>
            </a:r>
            <a:r>
              <a:rPr lang="sv-SE" sz="1600" dirty="0" smtClean="0"/>
              <a:t> on the </a:t>
            </a:r>
            <a:r>
              <a:rPr lang="sv-SE" sz="1600" dirty="0" err="1" smtClean="0"/>
              <a:t>left</a:t>
            </a:r>
            <a:r>
              <a:rPr lang="sv-SE" sz="1600" dirty="0" smtClean="0"/>
              <a:t> </a:t>
            </a:r>
            <a:r>
              <a:rPr lang="sv-SE" sz="1600" dirty="0" err="1" smtClean="0"/>
              <a:t>was</a:t>
            </a:r>
            <a:r>
              <a:rPr lang="sv-SE" sz="1600" dirty="0" smtClean="0"/>
              <a:t> </a:t>
            </a:r>
            <a:r>
              <a:rPr lang="sv-SE" sz="1600" dirty="0" err="1" smtClean="0"/>
              <a:t>completed</a:t>
            </a:r>
            <a:r>
              <a:rPr lang="sv-SE" sz="1600" dirty="0" smtClean="0"/>
              <a:t> in 2005 and this is </a:t>
            </a:r>
            <a:r>
              <a:rPr lang="sv-SE" sz="1600" dirty="0" err="1" smtClean="0"/>
              <a:t>where</a:t>
            </a:r>
            <a:r>
              <a:rPr lang="sv-SE" sz="1600" dirty="0" smtClean="0"/>
              <a:t> the </a:t>
            </a:r>
            <a:r>
              <a:rPr lang="sv-SE" sz="1600" dirty="0" err="1" smtClean="0"/>
              <a:t>captains</a:t>
            </a:r>
            <a:r>
              <a:rPr lang="sv-SE" sz="1600" dirty="0" smtClean="0"/>
              <a:t> and senior officer students </a:t>
            </a:r>
            <a:r>
              <a:rPr lang="sv-SE" sz="1600" dirty="0" err="1" smtClean="0"/>
              <a:t>study</a:t>
            </a:r>
            <a:r>
              <a:rPr lang="sv-SE" sz="1600" dirty="0" smtClean="0"/>
              <a:t>. </a:t>
            </a:r>
          </a:p>
          <a:p>
            <a:r>
              <a:rPr lang="en-US" sz="1600" dirty="0" smtClean="0"/>
              <a:t>Today's College, comprising these 2 buildings, marks the latest development in a long line of military educational tradition.</a:t>
            </a:r>
          </a:p>
          <a:p>
            <a:r>
              <a:rPr lang="en-US" sz="1600" dirty="0" smtClean="0"/>
              <a:t>If you attend the seminar next year, you’ll have the opportunity to visit both.</a:t>
            </a:r>
          </a:p>
          <a:p>
            <a:endParaRPr lang="sv-SE" sz="1600"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400" dirty="0" smtClean="0"/>
              <a:t>The </a:t>
            </a:r>
            <a:r>
              <a:rPr lang="sv-SE" sz="1400" dirty="0" err="1" smtClean="0"/>
              <a:t>Foreign</a:t>
            </a:r>
            <a:r>
              <a:rPr lang="sv-SE" sz="1400" dirty="0" smtClean="0"/>
              <a:t> Languages </a:t>
            </a:r>
            <a:r>
              <a:rPr lang="sv-SE" sz="1400" dirty="0" err="1" smtClean="0"/>
              <a:t>Section</a:t>
            </a:r>
            <a:r>
              <a:rPr lang="sv-SE" sz="1400" dirty="0" smtClean="0"/>
              <a:t> is </a:t>
            </a:r>
            <a:r>
              <a:rPr lang="sv-SE" sz="1400" dirty="0" err="1" smtClean="0"/>
              <a:t>responsible</a:t>
            </a:r>
            <a:r>
              <a:rPr lang="sv-SE" sz="1400" dirty="0" smtClean="0"/>
              <a:t> for English and French </a:t>
            </a:r>
            <a:r>
              <a:rPr lang="sv-SE" sz="1400" dirty="0" err="1" smtClean="0"/>
              <a:t>instruction</a:t>
            </a:r>
            <a:r>
              <a:rPr lang="sv-SE" sz="1400" dirty="0" smtClean="0"/>
              <a:t> to all officer students in Sweden. </a:t>
            </a:r>
            <a:r>
              <a:rPr lang="sv-SE" sz="1400" dirty="0" err="1" smtClean="0"/>
              <a:t>Although</a:t>
            </a:r>
            <a:r>
              <a:rPr lang="sv-SE" sz="1400" dirty="0" smtClean="0"/>
              <a:t> the college </a:t>
            </a:r>
            <a:r>
              <a:rPr lang="sv-SE" sz="1400" dirty="0" err="1" smtClean="0"/>
              <a:t>received</a:t>
            </a:r>
            <a:r>
              <a:rPr lang="sv-SE" sz="1400" dirty="0" smtClean="0"/>
              <a:t> </a:t>
            </a:r>
            <a:r>
              <a:rPr lang="sv-SE" sz="1400" dirty="0" err="1" smtClean="0"/>
              <a:t>accreditation</a:t>
            </a:r>
            <a:r>
              <a:rPr lang="sv-SE" sz="1400" dirty="0" smtClean="0"/>
              <a:t> rights in 2008, </a:t>
            </a:r>
            <a:r>
              <a:rPr lang="sv-SE" sz="1400" dirty="0" err="1" smtClean="0"/>
              <a:t>military</a:t>
            </a:r>
            <a:r>
              <a:rPr lang="sv-SE" sz="1400" dirty="0" smtClean="0"/>
              <a:t> English and French are still not </a:t>
            </a:r>
            <a:r>
              <a:rPr lang="sv-SE" sz="1400" dirty="0" err="1" smtClean="0"/>
              <a:t>fully</a:t>
            </a:r>
            <a:r>
              <a:rPr lang="sv-SE" sz="1400" dirty="0" smtClean="0"/>
              <a:t> </a:t>
            </a:r>
            <a:r>
              <a:rPr lang="sv-SE" sz="1400" dirty="0" err="1" smtClean="0"/>
              <a:t>recognised</a:t>
            </a:r>
            <a:r>
              <a:rPr lang="sv-SE" sz="1400" dirty="0" smtClean="0"/>
              <a:t> as </a:t>
            </a:r>
            <a:r>
              <a:rPr lang="sv-SE" sz="1400" dirty="0" err="1" smtClean="0"/>
              <a:t>examinable</a:t>
            </a:r>
            <a:r>
              <a:rPr lang="sv-SE" sz="1400" dirty="0" smtClean="0"/>
              <a:t> </a:t>
            </a:r>
            <a:r>
              <a:rPr lang="sv-SE" sz="1400" dirty="0" err="1" smtClean="0"/>
              <a:t>subjects</a:t>
            </a:r>
            <a:r>
              <a:rPr lang="sv-SE" sz="1400" dirty="0" smtClean="0"/>
              <a:t>. </a:t>
            </a:r>
            <a:r>
              <a:rPr lang="sv-SE" sz="1400" dirty="0" err="1" smtClean="0"/>
              <a:t>While</a:t>
            </a:r>
            <a:r>
              <a:rPr lang="sv-SE" sz="1400" dirty="0" smtClean="0"/>
              <a:t> </a:t>
            </a:r>
            <a:r>
              <a:rPr lang="sv-SE" sz="1400" dirty="0" err="1" smtClean="0"/>
              <a:t>we</a:t>
            </a:r>
            <a:r>
              <a:rPr lang="sv-SE" sz="1400" dirty="0" smtClean="0"/>
              <a:t> are </a:t>
            </a:r>
            <a:r>
              <a:rPr lang="sv-SE" sz="1400" dirty="0" err="1" smtClean="0"/>
              <a:t>working</a:t>
            </a:r>
            <a:r>
              <a:rPr lang="sv-SE" sz="1400" dirty="0" smtClean="0"/>
              <a:t> on </a:t>
            </a:r>
            <a:r>
              <a:rPr lang="sv-SE" sz="1400" dirty="0" err="1" smtClean="0"/>
              <a:t>achieving</a:t>
            </a:r>
            <a:r>
              <a:rPr lang="sv-SE" sz="1400" dirty="0" smtClean="0"/>
              <a:t> this status in the </a:t>
            </a:r>
            <a:r>
              <a:rPr lang="sv-SE" sz="1400" dirty="0" err="1" smtClean="0"/>
              <a:t>future</a:t>
            </a:r>
            <a:r>
              <a:rPr lang="sv-SE" sz="1400" dirty="0" smtClean="0"/>
              <a:t>, </a:t>
            </a:r>
            <a:r>
              <a:rPr lang="sv-SE" sz="1400" dirty="0" err="1" smtClean="0"/>
              <a:t>military</a:t>
            </a:r>
            <a:r>
              <a:rPr lang="sv-SE" sz="1400" dirty="0" smtClean="0"/>
              <a:t> English is </a:t>
            </a:r>
            <a:r>
              <a:rPr lang="sv-SE" sz="1400" dirty="0" err="1" smtClean="0"/>
              <a:t>integrated</a:t>
            </a:r>
            <a:r>
              <a:rPr lang="sv-SE" sz="1400" dirty="0" smtClean="0"/>
              <a:t> </a:t>
            </a:r>
            <a:r>
              <a:rPr lang="sv-SE" sz="1400" dirty="0" err="1" smtClean="0"/>
              <a:t>into</a:t>
            </a:r>
            <a:r>
              <a:rPr lang="sv-SE" sz="1400" dirty="0" smtClean="0"/>
              <a:t> all the </a:t>
            </a:r>
            <a:r>
              <a:rPr lang="sv-SE" sz="1400" dirty="0" err="1" smtClean="0"/>
              <a:t>other</a:t>
            </a:r>
            <a:r>
              <a:rPr lang="sv-SE" sz="1400" dirty="0" smtClean="0"/>
              <a:t> </a:t>
            </a:r>
            <a:r>
              <a:rPr lang="sv-SE" sz="1400" dirty="0" err="1" smtClean="0"/>
              <a:t>subjects</a:t>
            </a:r>
            <a:r>
              <a:rPr lang="sv-SE" sz="1400" dirty="0" smtClean="0"/>
              <a:t> at the college. So in </a:t>
            </a:r>
            <a:r>
              <a:rPr lang="sv-SE" sz="1400" dirty="0" err="1" smtClean="0"/>
              <a:t>other</a:t>
            </a:r>
            <a:r>
              <a:rPr lang="sv-SE" sz="1400" dirty="0" smtClean="0"/>
              <a:t> </a:t>
            </a:r>
            <a:r>
              <a:rPr lang="sv-SE" sz="1400" dirty="0" err="1" smtClean="0"/>
              <a:t>words</a:t>
            </a:r>
            <a:r>
              <a:rPr lang="sv-SE" sz="1400" dirty="0" smtClean="0"/>
              <a:t>, </a:t>
            </a:r>
            <a:r>
              <a:rPr lang="sv-SE" sz="1400" dirty="0" err="1" smtClean="0"/>
              <a:t>we</a:t>
            </a:r>
            <a:r>
              <a:rPr lang="sv-SE" sz="1400" dirty="0" smtClean="0"/>
              <a:t> </a:t>
            </a:r>
            <a:r>
              <a:rPr lang="sv-SE" sz="1400" dirty="0" err="1" smtClean="0"/>
              <a:t>have</a:t>
            </a:r>
            <a:r>
              <a:rPr lang="sv-SE" sz="1400" dirty="0" smtClean="0"/>
              <a:t> a </a:t>
            </a:r>
            <a:r>
              <a:rPr lang="sv-SE" sz="1400" dirty="0" err="1" smtClean="0"/>
              <a:t>content-based</a:t>
            </a:r>
            <a:r>
              <a:rPr lang="sv-SE" sz="1400" dirty="0" smtClean="0"/>
              <a:t> curriculum, </a:t>
            </a:r>
            <a:r>
              <a:rPr lang="sv-SE" sz="1400" dirty="0" err="1" smtClean="0"/>
              <a:t>about</a:t>
            </a:r>
            <a:r>
              <a:rPr lang="sv-SE" sz="1400" dirty="0" smtClean="0"/>
              <a:t> </a:t>
            </a:r>
            <a:r>
              <a:rPr lang="sv-SE" sz="1400" dirty="0" err="1" smtClean="0"/>
              <a:t>which</a:t>
            </a:r>
            <a:r>
              <a:rPr lang="sv-SE" sz="1400" dirty="0" smtClean="0"/>
              <a:t> I </a:t>
            </a:r>
            <a:r>
              <a:rPr lang="sv-SE" sz="1400" dirty="0" err="1" smtClean="0"/>
              <a:t>spoke</a:t>
            </a:r>
            <a:r>
              <a:rPr lang="sv-SE" sz="1400" dirty="0" smtClean="0"/>
              <a:t> last time in </a:t>
            </a:r>
            <a:r>
              <a:rPr lang="sv-SE" sz="1400" dirty="0" err="1" smtClean="0"/>
              <a:t>Prague</a:t>
            </a:r>
            <a:r>
              <a:rPr lang="sv-SE" sz="1400" dirty="0" smtClean="0"/>
              <a:t>.</a:t>
            </a:r>
          </a:p>
          <a:p>
            <a:r>
              <a:rPr lang="sv-SE" sz="1400" dirty="0" err="1" smtClean="0"/>
              <a:t>Because</a:t>
            </a:r>
            <a:r>
              <a:rPr lang="sv-SE" sz="1400" dirty="0" smtClean="0"/>
              <a:t> French is at a </a:t>
            </a:r>
            <a:r>
              <a:rPr lang="sv-SE" sz="1400" dirty="0" err="1" smtClean="0"/>
              <a:t>lower</a:t>
            </a:r>
            <a:r>
              <a:rPr lang="sv-SE" sz="1400" dirty="0" smtClean="0"/>
              <a:t> </a:t>
            </a:r>
            <a:r>
              <a:rPr lang="sv-SE" sz="1400" dirty="0" err="1" smtClean="0"/>
              <a:t>level</a:t>
            </a:r>
            <a:r>
              <a:rPr lang="sv-SE" sz="1400" dirty="0" smtClean="0"/>
              <a:t>, it is not </a:t>
            </a:r>
            <a:r>
              <a:rPr lang="sv-SE" sz="1400" dirty="0" err="1" smtClean="0"/>
              <a:t>treated</a:t>
            </a:r>
            <a:r>
              <a:rPr lang="sv-SE" sz="1400" dirty="0" smtClean="0"/>
              <a:t> in the same </a:t>
            </a:r>
            <a:r>
              <a:rPr lang="sv-SE" sz="1400" dirty="0" err="1" smtClean="0"/>
              <a:t>way</a:t>
            </a:r>
            <a:r>
              <a:rPr lang="sv-SE" sz="1400" dirty="0" smtClean="0"/>
              <a:t> as English and </a:t>
            </a:r>
            <a:r>
              <a:rPr lang="sv-SE" sz="1400" dirty="0" err="1" smtClean="0"/>
              <a:t>therefore</a:t>
            </a:r>
            <a:r>
              <a:rPr lang="sv-SE" sz="1400" dirty="0" smtClean="0"/>
              <a:t>, my presentation today </a:t>
            </a:r>
            <a:r>
              <a:rPr lang="sv-SE" sz="1400" dirty="0" err="1" smtClean="0"/>
              <a:t>will</a:t>
            </a:r>
            <a:r>
              <a:rPr lang="sv-SE" sz="1400" dirty="0" smtClean="0"/>
              <a:t> be </a:t>
            </a:r>
            <a:r>
              <a:rPr lang="sv-SE" sz="1400" dirty="0" err="1" smtClean="0"/>
              <a:t>limited</a:t>
            </a:r>
            <a:r>
              <a:rPr lang="sv-SE" sz="1400" dirty="0" smtClean="0"/>
              <a:t> to </a:t>
            </a:r>
            <a:r>
              <a:rPr lang="sv-SE" sz="1400" dirty="0" err="1" smtClean="0"/>
              <a:t>teaching</a:t>
            </a:r>
            <a:r>
              <a:rPr lang="sv-SE" sz="1400" dirty="0" smtClean="0"/>
              <a:t> </a:t>
            </a:r>
            <a:r>
              <a:rPr lang="sv-SE" sz="1400" dirty="0" err="1" smtClean="0"/>
              <a:t>military</a:t>
            </a:r>
            <a:r>
              <a:rPr lang="sv-SE" sz="1400" dirty="0" smtClean="0"/>
              <a:t> English.</a:t>
            </a:r>
          </a:p>
          <a:p>
            <a:r>
              <a:rPr lang="sv-SE" sz="1400" dirty="0" smtClean="0"/>
              <a:t>This is </a:t>
            </a:r>
            <a:r>
              <a:rPr lang="sv-SE" sz="1400" dirty="0" err="1" smtClean="0"/>
              <a:t>our</a:t>
            </a:r>
            <a:r>
              <a:rPr lang="sv-SE" sz="1400" dirty="0" smtClean="0"/>
              <a:t> </a:t>
            </a:r>
            <a:r>
              <a:rPr lang="sv-SE" sz="1400" dirty="0" err="1" smtClean="0"/>
              <a:t>mandate</a:t>
            </a:r>
            <a:r>
              <a:rPr lang="sv-SE" sz="1400" dirty="0" smtClean="0"/>
              <a:t> in a </a:t>
            </a:r>
            <a:r>
              <a:rPr lang="sv-SE" sz="1400" dirty="0" err="1" smtClean="0"/>
              <a:t>nutshell</a:t>
            </a:r>
            <a:r>
              <a:rPr lang="sv-SE" sz="1400" dirty="0" smtClean="0"/>
              <a:t> and </a:t>
            </a:r>
            <a:r>
              <a:rPr lang="sv-SE" sz="1400" dirty="0" err="1" smtClean="0"/>
              <a:t>it’s</a:t>
            </a:r>
            <a:r>
              <a:rPr lang="sv-SE" sz="1400" dirty="0" smtClean="0"/>
              <a:t> </a:t>
            </a:r>
            <a:r>
              <a:rPr lang="sv-SE" sz="1400" dirty="0" err="1" smtClean="0"/>
              <a:t>two-fold</a:t>
            </a:r>
            <a:r>
              <a:rPr lang="sv-SE" sz="1400" dirty="0" smtClean="0"/>
              <a:t>. </a:t>
            </a:r>
          </a:p>
          <a:p>
            <a:r>
              <a:rPr lang="sv-SE" sz="1400" dirty="0" err="1" smtClean="0"/>
              <a:t>We</a:t>
            </a:r>
            <a:r>
              <a:rPr lang="sv-SE" sz="1400" dirty="0" smtClean="0"/>
              <a:t>  provide </a:t>
            </a:r>
            <a:r>
              <a:rPr lang="sv-SE" sz="1400" dirty="0" err="1" smtClean="0"/>
              <a:t>language</a:t>
            </a:r>
            <a:r>
              <a:rPr lang="sv-SE" sz="1400" dirty="0" smtClean="0"/>
              <a:t> </a:t>
            </a:r>
            <a:r>
              <a:rPr lang="sv-SE" sz="1400" dirty="0" err="1" smtClean="0"/>
              <a:t>training</a:t>
            </a:r>
            <a:r>
              <a:rPr lang="sv-SE" sz="1400" dirty="0" smtClean="0"/>
              <a:t>, </a:t>
            </a:r>
            <a:r>
              <a:rPr lang="sv-SE" sz="1400" dirty="0" err="1" smtClean="0"/>
              <a:t>such</a:t>
            </a:r>
            <a:r>
              <a:rPr lang="sv-SE" sz="1400" dirty="0" smtClean="0"/>
              <a:t> as </a:t>
            </a:r>
            <a:r>
              <a:rPr lang="sv-SE" sz="1400" dirty="0" err="1" smtClean="0"/>
              <a:t>grammar</a:t>
            </a:r>
            <a:r>
              <a:rPr lang="sv-SE" sz="1400" dirty="0" smtClean="0"/>
              <a:t> and </a:t>
            </a:r>
            <a:r>
              <a:rPr lang="sv-SE" sz="1400" dirty="0" err="1" smtClean="0"/>
              <a:t>vocabulary</a:t>
            </a:r>
            <a:r>
              <a:rPr lang="sv-SE" sz="1400" dirty="0" smtClean="0"/>
              <a:t> work </a:t>
            </a:r>
            <a:r>
              <a:rPr lang="sv-SE" sz="1400" dirty="0" err="1" smtClean="0"/>
              <a:t>within</a:t>
            </a:r>
            <a:r>
              <a:rPr lang="sv-SE" sz="1400" dirty="0" smtClean="0"/>
              <a:t> the </a:t>
            </a:r>
            <a:r>
              <a:rPr lang="sv-SE" sz="1400" dirty="0" err="1" smtClean="0"/>
              <a:t>context</a:t>
            </a:r>
            <a:r>
              <a:rPr lang="sv-SE" sz="1400" dirty="0" smtClean="0"/>
              <a:t> of </a:t>
            </a:r>
            <a:r>
              <a:rPr lang="sv-SE" sz="1400" dirty="0" err="1" smtClean="0"/>
              <a:t>learning</a:t>
            </a:r>
            <a:r>
              <a:rPr lang="sv-SE" sz="1400" dirty="0" smtClean="0"/>
              <a:t> </a:t>
            </a:r>
            <a:r>
              <a:rPr lang="sv-SE" sz="1400" dirty="0" err="1" smtClean="0"/>
              <a:t>another</a:t>
            </a:r>
            <a:r>
              <a:rPr lang="sv-SE" sz="1400" dirty="0" smtClean="0"/>
              <a:t> </a:t>
            </a:r>
            <a:r>
              <a:rPr lang="sv-SE" sz="1400" dirty="0" err="1" smtClean="0"/>
              <a:t>subject</a:t>
            </a:r>
            <a:r>
              <a:rPr lang="sv-SE" sz="1400" dirty="0" smtClean="0"/>
              <a:t>. This </a:t>
            </a:r>
            <a:r>
              <a:rPr lang="sv-SE" sz="1400" dirty="0" err="1" smtClean="0"/>
              <a:t>we</a:t>
            </a:r>
            <a:r>
              <a:rPr lang="sv-SE" sz="1400" dirty="0" smtClean="0"/>
              <a:t> </a:t>
            </a:r>
            <a:r>
              <a:rPr lang="sv-SE" sz="1400" dirty="0" err="1" smtClean="0"/>
              <a:t>do</a:t>
            </a:r>
            <a:r>
              <a:rPr lang="sv-SE" sz="1400" dirty="0" smtClean="0"/>
              <a:t> by </a:t>
            </a:r>
            <a:r>
              <a:rPr lang="sv-SE" sz="1400" dirty="0" err="1" smtClean="0"/>
              <a:t>using</a:t>
            </a:r>
            <a:r>
              <a:rPr lang="sv-SE" sz="1400" dirty="0" smtClean="0"/>
              <a:t> the same material as </a:t>
            </a:r>
            <a:r>
              <a:rPr lang="sv-SE" sz="1400" dirty="0" err="1" smtClean="0"/>
              <a:t>used</a:t>
            </a:r>
            <a:r>
              <a:rPr lang="sv-SE" sz="1400" dirty="0" smtClean="0"/>
              <a:t> by the </a:t>
            </a:r>
            <a:r>
              <a:rPr lang="sv-SE" sz="1400" dirty="0" err="1" smtClean="0"/>
              <a:t>other</a:t>
            </a:r>
            <a:r>
              <a:rPr lang="sv-SE" sz="1400" dirty="0" smtClean="0"/>
              <a:t> </a:t>
            </a:r>
            <a:r>
              <a:rPr lang="sv-SE" sz="1400" dirty="0" err="1" smtClean="0"/>
              <a:t>subject</a:t>
            </a:r>
            <a:r>
              <a:rPr lang="sv-SE" sz="1400" dirty="0" smtClean="0"/>
              <a:t> </a:t>
            </a:r>
            <a:r>
              <a:rPr lang="sv-SE" sz="1400" dirty="0" err="1" smtClean="0"/>
              <a:t>teachers</a:t>
            </a:r>
            <a:r>
              <a:rPr lang="sv-SE" sz="1400" dirty="0" smtClean="0"/>
              <a:t>, as </a:t>
            </a:r>
            <a:r>
              <a:rPr lang="sv-SE" sz="1400" dirty="0" err="1" smtClean="0"/>
              <a:t>it’s</a:t>
            </a:r>
            <a:r>
              <a:rPr lang="sv-SE" sz="1400" dirty="0" smtClean="0"/>
              <a:t> in English. </a:t>
            </a:r>
            <a:r>
              <a:rPr lang="sv-SE" sz="1400" dirty="0" err="1" smtClean="0"/>
              <a:t>Specific</a:t>
            </a:r>
            <a:r>
              <a:rPr lang="sv-SE" sz="1400" dirty="0" smtClean="0"/>
              <a:t> </a:t>
            </a:r>
            <a:r>
              <a:rPr lang="sv-SE" sz="1400" dirty="0" err="1" smtClean="0"/>
              <a:t>military</a:t>
            </a:r>
            <a:r>
              <a:rPr lang="sv-SE" sz="1400" dirty="0" smtClean="0"/>
              <a:t> English </a:t>
            </a:r>
            <a:r>
              <a:rPr lang="sv-SE" sz="1400" dirty="0" err="1" smtClean="0"/>
              <a:t>learning</a:t>
            </a:r>
            <a:r>
              <a:rPr lang="sv-SE" sz="1400" dirty="0" smtClean="0"/>
              <a:t> </a:t>
            </a:r>
            <a:r>
              <a:rPr lang="sv-SE" sz="1400" dirty="0" err="1" smtClean="0"/>
              <a:t>outcomes</a:t>
            </a:r>
            <a:r>
              <a:rPr lang="sv-SE" sz="1400" dirty="0" smtClean="0"/>
              <a:t> are expressed in </a:t>
            </a:r>
            <a:r>
              <a:rPr lang="sv-SE" sz="1400" dirty="0" err="1" smtClean="0"/>
              <a:t>every</a:t>
            </a:r>
            <a:r>
              <a:rPr lang="sv-SE" sz="1400" dirty="0" smtClean="0"/>
              <a:t> </a:t>
            </a:r>
            <a:r>
              <a:rPr lang="sv-SE" sz="1400" dirty="0" err="1" smtClean="0"/>
              <a:t>subject</a:t>
            </a:r>
            <a:r>
              <a:rPr lang="sv-SE" sz="1400" dirty="0" smtClean="0"/>
              <a:t> </a:t>
            </a:r>
            <a:r>
              <a:rPr lang="sv-SE" sz="1400" dirty="0" err="1" smtClean="0"/>
              <a:t>course</a:t>
            </a:r>
            <a:r>
              <a:rPr lang="sv-SE" sz="1400" dirty="0" smtClean="0"/>
              <a:t> plan, so that English is in </a:t>
            </a:r>
            <a:r>
              <a:rPr lang="sv-SE" sz="1400" dirty="0" err="1" smtClean="0"/>
              <a:t>fact</a:t>
            </a:r>
            <a:r>
              <a:rPr lang="sv-SE" sz="1400" dirty="0" smtClean="0"/>
              <a:t> </a:t>
            </a:r>
            <a:r>
              <a:rPr lang="sv-SE" sz="1400" dirty="0" err="1" smtClean="0"/>
              <a:t>being</a:t>
            </a:r>
            <a:r>
              <a:rPr lang="sv-SE" sz="1400" dirty="0" smtClean="0"/>
              <a:t> </a:t>
            </a:r>
            <a:r>
              <a:rPr lang="sv-SE" sz="1400" dirty="0" err="1" smtClean="0"/>
              <a:t>assessed</a:t>
            </a:r>
            <a:r>
              <a:rPr lang="sv-SE" sz="1400" dirty="0" smtClean="0"/>
              <a:t> and </a:t>
            </a:r>
            <a:r>
              <a:rPr lang="sv-SE" sz="1400" dirty="0" err="1" smtClean="0"/>
              <a:t>examined</a:t>
            </a:r>
            <a:r>
              <a:rPr lang="sv-SE" sz="1400" dirty="0" smtClean="0"/>
              <a:t> </a:t>
            </a:r>
            <a:r>
              <a:rPr lang="sv-SE" sz="1400" dirty="0" err="1" smtClean="0"/>
              <a:t>within</a:t>
            </a:r>
            <a:r>
              <a:rPr lang="sv-SE" sz="1400" dirty="0" smtClean="0"/>
              <a:t> the </a:t>
            </a:r>
            <a:r>
              <a:rPr lang="sv-SE" sz="1400" dirty="0" err="1" smtClean="0"/>
              <a:t>military</a:t>
            </a:r>
            <a:r>
              <a:rPr lang="sv-SE" sz="1400" dirty="0" smtClean="0"/>
              <a:t> </a:t>
            </a:r>
            <a:r>
              <a:rPr lang="sv-SE" sz="1400" dirty="0" err="1" smtClean="0"/>
              <a:t>subject</a:t>
            </a:r>
            <a:r>
              <a:rPr lang="sv-SE" sz="1400" dirty="0" smtClean="0"/>
              <a:t>.</a:t>
            </a:r>
          </a:p>
          <a:p>
            <a:r>
              <a:rPr lang="sv-SE" sz="1400" dirty="0" smtClean="0"/>
              <a:t>For </a:t>
            </a:r>
            <a:r>
              <a:rPr lang="sv-SE" sz="1400" dirty="0" err="1" smtClean="0"/>
              <a:t>example</a:t>
            </a:r>
            <a:r>
              <a:rPr lang="sv-SE" sz="1400" dirty="0" smtClean="0"/>
              <a:t>, this </a:t>
            </a:r>
            <a:r>
              <a:rPr lang="sv-SE" sz="1400" dirty="0" err="1" smtClean="0"/>
              <a:t>could</a:t>
            </a:r>
            <a:r>
              <a:rPr lang="sv-SE" sz="1400" dirty="0" smtClean="0"/>
              <a:t> be an essay on the </a:t>
            </a:r>
            <a:r>
              <a:rPr lang="sv-SE" sz="1400" dirty="0" err="1" smtClean="0"/>
              <a:t>main</a:t>
            </a:r>
            <a:r>
              <a:rPr lang="sv-SE" sz="1400" dirty="0" smtClean="0"/>
              <a:t> features of </a:t>
            </a:r>
            <a:r>
              <a:rPr lang="sv-SE" sz="1400" dirty="0" err="1" smtClean="0"/>
              <a:t>attrition</a:t>
            </a:r>
            <a:r>
              <a:rPr lang="sv-SE" sz="1400" dirty="0" smtClean="0"/>
              <a:t> </a:t>
            </a:r>
            <a:r>
              <a:rPr lang="sv-SE" sz="1400" dirty="0" err="1" smtClean="0"/>
              <a:t>warfare</a:t>
            </a:r>
            <a:r>
              <a:rPr lang="sv-SE" sz="1400" dirty="0" smtClean="0"/>
              <a:t> for </a:t>
            </a:r>
            <a:r>
              <a:rPr lang="sv-SE" sz="1400" dirty="0" err="1" smtClean="0"/>
              <a:t>cadets</a:t>
            </a:r>
            <a:r>
              <a:rPr lang="sv-SE" sz="1400" dirty="0" smtClean="0"/>
              <a:t> or a </a:t>
            </a:r>
            <a:r>
              <a:rPr lang="sv-SE" sz="1400" dirty="0" err="1" smtClean="0"/>
              <a:t>literature</a:t>
            </a:r>
            <a:r>
              <a:rPr lang="sv-SE" sz="1400" dirty="0" smtClean="0"/>
              <a:t> </a:t>
            </a:r>
            <a:r>
              <a:rPr lang="sv-SE" sz="1400" dirty="0" err="1" smtClean="0"/>
              <a:t>seminar</a:t>
            </a:r>
            <a:r>
              <a:rPr lang="sv-SE" sz="1400" dirty="0" smtClean="0"/>
              <a:t> for </a:t>
            </a:r>
            <a:r>
              <a:rPr lang="sv-SE" sz="1400" dirty="0" err="1" smtClean="0"/>
              <a:t>captains</a:t>
            </a:r>
            <a:r>
              <a:rPr lang="sv-SE" sz="1400" dirty="0" smtClean="0"/>
              <a:t> or </a:t>
            </a:r>
            <a:r>
              <a:rPr lang="sv-SE" sz="1400" dirty="0" err="1" smtClean="0"/>
              <a:t>assessing</a:t>
            </a:r>
            <a:r>
              <a:rPr lang="sv-SE" sz="1400" dirty="0" smtClean="0"/>
              <a:t> performance in a </a:t>
            </a:r>
            <a:r>
              <a:rPr lang="sv-SE" sz="1400" dirty="0" err="1" smtClean="0"/>
              <a:t>military</a:t>
            </a:r>
            <a:r>
              <a:rPr lang="sv-SE" sz="1400" dirty="0" smtClean="0"/>
              <a:t> </a:t>
            </a:r>
            <a:r>
              <a:rPr lang="sv-SE" sz="1400" dirty="0" err="1" smtClean="0"/>
              <a:t>exercise</a:t>
            </a:r>
            <a:r>
              <a:rPr lang="sv-SE" sz="1400" dirty="0" smtClean="0"/>
              <a:t> in English.</a:t>
            </a:r>
          </a:p>
          <a:p>
            <a:endParaRPr lang="sv-SE" sz="1400"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dirty="0" smtClean="0"/>
              <a:t>Our students come from all the services and </a:t>
            </a:r>
            <a:r>
              <a:rPr lang="sv-SE" sz="1400" dirty="0" err="1" smtClean="0"/>
              <a:t>depending</a:t>
            </a:r>
            <a:r>
              <a:rPr lang="sv-SE" sz="1400" dirty="0" smtClean="0"/>
              <a:t> on the rest of </a:t>
            </a:r>
            <a:r>
              <a:rPr lang="sv-SE" sz="1400" dirty="0" err="1" smtClean="0"/>
              <a:t>their</a:t>
            </a:r>
            <a:r>
              <a:rPr lang="sv-SE" sz="1400" dirty="0" smtClean="0"/>
              <a:t> </a:t>
            </a:r>
            <a:r>
              <a:rPr lang="sv-SE" sz="1400" dirty="0" err="1" smtClean="0"/>
              <a:t>education</a:t>
            </a:r>
            <a:r>
              <a:rPr lang="sv-SE" sz="1400" dirty="0" smtClean="0"/>
              <a:t> and </a:t>
            </a:r>
            <a:r>
              <a:rPr lang="sv-SE" sz="1400" dirty="0" err="1" smtClean="0"/>
              <a:t>training</a:t>
            </a:r>
            <a:r>
              <a:rPr lang="sv-SE" sz="1400" dirty="0" smtClean="0"/>
              <a:t>, the </a:t>
            </a:r>
            <a:r>
              <a:rPr lang="sv-SE" sz="1400" dirty="0" err="1" smtClean="0"/>
              <a:t>groups</a:t>
            </a:r>
            <a:r>
              <a:rPr lang="sv-SE" sz="1400" dirty="0" smtClean="0"/>
              <a:t> </a:t>
            </a:r>
            <a:r>
              <a:rPr lang="sv-SE" sz="1400" dirty="0" err="1" smtClean="0"/>
              <a:t>we</a:t>
            </a:r>
            <a:r>
              <a:rPr lang="sv-SE" sz="1400" dirty="0" smtClean="0"/>
              <a:t> </a:t>
            </a:r>
            <a:r>
              <a:rPr lang="sv-SE" sz="1400" dirty="0" err="1" smtClean="0"/>
              <a:t>teach</a:t>
            </a:r>
            <a:r>
              <a:rPr lang="sv-SE" sz="1400" dirty="0" smtClean="0"/>
              <a:t> </a:t>
            </a:r>
            <a:r>
              <a:rPr lang="sv-SE" sz="1400" dirty="0" err="1" smtClean="0"/>
              <a:t>can</a:t>
            </a:r>
            <a:r>
              <a:rPr lang="sv-SE" sz="1400" dirty="0" smtClean="0"/>
              <a:t> be </a:t>
            </a:r>
            <a:r>
              <a:rPr lang="sv-SE" sz="1400" dirty="0" err="1" smtClean="0"/>
              <a:t>organised</a:t>
            </a:r>
            <a:r>
              <a:rPr lang="sv-SE" sz="1400" dirty="0" smtClean="0"/>
              <a:t> </a:t>
            </a:r>
            <a:r>
              <a:rPr lang="sv-SE" sz="1400" dirty="0" err="1" smtClean="0"/>
              <a:t>either</a:t>
            </a:r>
            <a:r>
              <a:rPr lang="sv-SE" sz="1400" dirty="0" smtClean="0"/>
              <a:t> </a:t>
            </a:r>
            <a:r>
              <a:rPr lang="sv-SE" sz="1400" dirty="0" err="1" smtClean="0"/>
              <a:t>according</a:t>
            </a:r>
            <a:r>
              <a:rPr lang="sv-SE" sz="1400" dirty="0" smtClean="0"/>
              <a:t> to services or tri-service.</a:t>
            </a:r>
          </a:p>
          <a:p>
            <a:r>
              <a:rPr lang="sv-SE" sz="1400" dirty="0" err="1" smtClean="0"/>
              <a:t>Being</a:t>
            </a:r>
            <a:r>
              <a:rPr lang="sv-SE" sz="1400" dirty="0" smtClean="0"/>
              <a:t> </a:t>
            </a:r>
            <a:r>
              <a:rPr lang="sv-SE" sz="1400" dirty="0" err="1" smtClean="0"/>
              <a:t>integrated</a:t>
            </a:r>
            <a:r>
              <a:rPr lang="sv-SE" sz="1400" dirty="0" smtClean="0"/>
              <a:t> the </a:t>
            </a:r>
            <a:r>
              <a:rPr lang="sv-SE" sz="1400" dirty="0" err="1" smtClean="0"/>
              <a:t>way</a:t>
            </a:r>
            <a:r>
              <a:rPr lang="sv-SE" sz="1400" dirty="0" smtClean="0"/>
              <a:t> </a:t>
            </a:r>
            <a:r>
              <a:rPr lang="sv-SE" sz="1400" dirty="0" err="1" smtClean="0"/>
              <a:t>we</a:t>
            </a:r>
            <a:r>
              <a:rPr lang="sv-SE" sz="1400" dirty="0" smtClean="0"/>
              <a:t> are </a:t>
            </a:r>
            <a:r>
              <a:rPr lang="sv-SE" sz="1400" dirty="0" err="1" smtClean="0"/>
              <a:t>into</a:t>
            </a:r>
            <a:r>
              <a:rPr lang="sv-SE" sz="1400" dirty="0" smtClean="0"/>
              <a:t> </a:t>
            </a:r>
            <a:r>
              <a:rPr lang="sv-SE" sz="1400" dirty="0" err="1" smtClean="0"/>
              <a:t>other</a:t>
            </a:r>
            <a:r>
              <a:rPr lang="sv-SE" sz="1400" dirty="0" smtClean="0"/>
              <a:t> </a:t>
            </a:r>
            <a:r>
              <a:rPr lang="sv-SE" sz="1400" dirty="0" err="1" smtClean="0"/>
              <a:t>subjects</a:t>
            </a:r>
            <a:r>
              <a:rPr lang="sv-SE" sz="1400" dirty="0" smtClean="0"/>
              <a:t> is </a:t>
            </a:r>
            <a:r>
              <a:rPr lang="sv-SE" sz="1400" dirty="0" err="1" smtClean="0"/>
              <a:t>appreciated</a:t>
            </a:r>
            <a:r>
              <a:rPr lang="sv-SE" sz="1400" dirty="0" smtClean="0"/>
              <a:t> by </a:t>
            </a:r>
            <a:r>
              <a:rPr lang="sv-SE" sz="1400" dirty="0" err="1" smtClean="0"/>
              <a:t>both</a:t>
            </a:r>
            <a:r>
              <a:rPr lang="sv-SE" sz="1400" dirty="0" smtClean="0"/>
              <a:t> the students and </a:t>
            </a:r>
            <a:r>
              <a:rPr lang="sv-SE" sz="1400" dirty="0" err="1" smtClean="0"/>
              <a:t>other</a:t>
            </a:r>
            <a:r>
              <a:rPr lang="sv-SE" sz="1400" dirty="0" smtClean="0"/>
              <a:t> </a:t>
            </a:r>
            <a:r>
              <a:rPr lang="sv-SE" sz="1400" dirty="0" err="1" smtClean="0"/>
              <a:t>subject</a:t>
            </a:r>
            <a:r>
              <a:rPr lang="sv-SE" sz="1400" dirty="0" smtClean="0"/>
              <a:t> </a:t>
            </a:r>
            <a:r>
              <a:rPr lang="sv-SE" sz="1400" dirty="0" err="1" smtClean="0"/>
              <a:t>teachers</a:t>
            </a:r>
            <a:r>
              <a:rPr lang="sv-SE" sz="1400" dirty="0" smtClean="0"/>
              <a:t>. The students like the </a:t>
            </a:r>
            <a:r>
              <a:rPr lang="sv-SE" sz="1400" dirty="0" err="1" smtClean="0"/>
              <a:t>idea</a:t>
            </a:r>
            <a:r>
              <a:rPr lang="sv-SE" sz="1400" dirty="0" smtClean="0"/>
              <a:t> of </a:t>
            </a:r>
            <a:r>
              <a:rPr lang="sv-SE" sz="1400" dirty="0" err="1" smtClean="0"/>
              <a:t>reading</a:t>
            </a:r>
            <a:r>
              <a:rPr lang="sv-SE" sz="1400" dirty="0" smtClean="0"/>
              <a:t> the same </a:t>
            </a:r>
            <a:r>
              <a:rPr lang="sv-SE" sz="1400" dirty="0" err="1" smtClean="0"/>
              <a:t>piece</a:t>
            </a:r>
            <a:r>
              <a:rPr lang="sv-SE" sz="1400" dirty="0" smtClean="0"/>
              <a:t> for </a:t>
            </a:r>
            <a:r>
              <a:rPr lang="sv-SE" sz="1400" dirty="0" err="1" smtClean="0"/>
              <a:t>us</a:t>
            </a:r>
            <a:r>
              <a:rPr lang="sv-SE" sz="1400" dirty="0" smtClean="0"/>
              <a:t> as </a:t>
            </a:r>
            <a:r>
              <a:rPr lang="sv-SE" sz="1400" dirty="0" err="1" smtClean="0"/>
              <a:t>they</a:t>
            </a:r>
            <a:r>
              <a:rPr lang="sv-SE" sz="1400" dirty="0" smtClean="0"/>
              <a:t> </a:t>
            </a:r>
            <a:r>
              <a:rPr lang="sv-SE" sz="1400" dirty="0" err="1" smtClean="0"/>
              <a:t>do</a:t>
            </a:r>
            <a:r>
              <a:rPr lang="sv-SE" sz="1400" dirty="0" smtClean="0"/>
              <a:t> for the </a:t>
            </a:r>
            <a:r>
              <a:rPr lang="sv-SE" sz="1400" dirty="0" err="1" smtClean="0"/>
              <a:t>subject</a:t>
            </a:r>
            <a:r>
              <a:rPr lang="sv-SE" sz="1400" dirty="0" smtClean="0"/>
              <a:t> </a:t>
            </a:r>
            <a:r>
              <a:rPr lang="sv-SE" sz="1400" dirty="0" err="1" smtClean="0"/>
              <a:t>teacher</a:t>
            </a:r>
            <a:r>
              <a:rPr lang="sv-SE" sz="1400" dirty="0" smtClean="0"/>
              <a:t>. The </a:t>
            </a:r>
            <a:r>
              <a:rPr lang="sv-SE" sz="1400" dirty="0" err="1" smtClean="0"/>
              <a:t>subject</a:t>
            </a:r>
            <a:r>
              <a:rPr lang="sv-SE" sz="1400" dirty="0" smtClean="0"/>
              <a:t> </a:t>
            </a:r>
            <a:r>
              <a:rPr lang="sv-SE" sz="1400" dirty="0" err="1" smtClean="0"/>
              <a:t>teachers</a:t>
            </a:r>
            <a:r>
              <a:rPr lang="sv-SE" sz="1400" dirty="0" smtClean="0"/>
              <a:t>, </a:t>
            </a:r>
            <a:r>
              <a:rPr lang="sv-SE" sz="1400" dirty="0" err="1" smtClean="0"/>
              <a:t>appreciate</a:t>
            </a:r>
            <a:r>
              <a:rPr lang="sv-SE" sz="1400" dirty="0" smtClean="0"/>
              <a:t> the </a:t>
            </a:r>
            <a:r>
              <a:rPr lang="sv-SE" sz="1400" dirty="0" err="1" smtClean="0"/>
              <a:t>fact</a:t>
            </a:r>
            <a:r>
              <a:rPr lang="sv-SE" sz="1400" dirty="0" smtClean="0"/>
              <a:t> that the students </a:t>
            </a:r>
            <a:r>
              <a:rPr lang="sv-SE" sz="1400" dirty="0" err="1" smtClean="0"/>
              <a:t>have</a:t>
            </a:r>
            <a:r>
              <a:rPr lang="sv-SE" sz="1400" dirty="0" smtClean="0"/>
              <a:t> an </a:t>
            </a:r>
            <a:r>
              <a:rPr lang="sv-SE" sz="1400" dirty="0" err="1" smtClean="0"/>
              <a:t>opportunity</a:t>
            </a:r>
            <a:r>
              <a:rPr lang="sv-SE" sz="1400" dirty="0" smtClean="0"/>
              <a:t> to </a:t>
            </a:r>
            <a:r>
              <a:rPr lang="sv-SE" sz="1400" dirty="0" err="1" smtClean="0"/>
              <a:t>really</a:t>
            </a:r>
            <a:r>
              <a:rPr lang="sv-SE" sz="1400" dirty="0" smtClean="0"/>
              <a:t> </a:t>
            </a:r>
            <a:r>
              <a:rPr lang="sv-SE" sz="1400" dirty="0" err="1" smtClean="0"/>
              <a:t>understand</a:t>
            </a:r>
            <a:r>
              <a:rPr lang="sv-SE" sz="1400" dirty="0" smtClean="0"/>
              <a:t> and </a:t>
            </a:r>
            <a:r>
              <a:rPr lang="sv-SE" sz="1400" dirty="0" err="1" smtClean="0"/>
              <a:t>discuss</a:t>
            </a:r>
            <a:r>
              <a:rPr lang="sv-SE" sz="1400" dirty="0" smtClean="0"/>
              <a:t>  </a:t>
            </a:r>
            <a:r>
              <a:rPr lang="sv-SE" sz="1400" dirty="0" err="1" smtClean="0"/>
              <a:t>terminology</a:t>
            </a:r>
            <a:r>
              <a:rPr lang="sv-SE" sz="1400" dirty="0" smtClean="0"/>
              <a:t> and </a:t>
            </a:r>
            <a:r>
              <a:rPr lang="sv-SE" sz="1400" dirty="0" err="1" smtClean="0"/>
              <a:t>concepts</a:t>
            </a:r>
            <a:r>
              <a:rPr lang="sv-SE" sz="1400" dirty="0" smtClean="0"/>
              <a:t>, </a:t>
            </a:r>
            <a:r>
              <a:rPr lang="sv-SE" sz="1400" dirty="0" err="1" smtClean="0"/>
              <a:t>paving</a:t>
            </a:r>
            <a:r>
              <a:rPr lang="sv-SE" sz="1400" dirty="0" smtClean="0"/>
              <a:t> the </a:t>
            </a:r>
            <a:r>
              <a:rPr lang="sv-SE" sz="1400" dirty="0" err="1" smtClean="0"/>
              <a:t>way</a:t>
            </a:r>
            <a:r>
              <a:rPr lang="sv-SE" sz="1400" dirty="0" smtClean="0"/>
              <a:t> for  </a:t>
            </a:r>
            <a:r>
              <a:rPr lang="sv-SE" sz="1400" dirty="0" err="1" smtClean="0"/>
              <a:t>better</a:t>
            </a:r>
            <a:r>
              <a:rPr lang="sv-SE" sz="1400" dirty="0" smtClean="0"/>
              <a:t> </a:t>
            </a:r>
            <a:r>
              <a:rPr lang="sv-SE" sz="1400" dirty="0" err="1" smtClean="0"/>
              <a:t>insight</a:t>
            </a:r>
            <a:r>
              <a:rPr lang="sv-SE" sz="1400" dirty="0" smtClean="0"/>
              <a:t> in the </a:t>
            </a:r>
            <a:r>
              <a:rPr lang="sv-SE" sz="1400" dirty="0" err="1" smtClean="0"/>
              <a:t>subject</a:t>
            </a:r>
            <a:r>
              <a:rPr lang="sv-SE" sz="1400" dirty="0" smtClean="0"/>
              <a:t> </a:t>
            </a:r>
            <a:r>
              <a:rPr lang="sv-SE" sz="1400" dirty="0" err="1" smtClean="0"/>
              <a:t>lesson</a:t>
            </a:r>
            <a:r>
              <a:rPr lang="sv-SE" sz="1400" dirty="0" smtClean="0"/>
              <a:t>.</a:t>
            </a:r>
          </a:p>
          <a:p>
            <a:endParaRPr lang="sv-SE" sz="1400" dirty="0" smtClean="0"/>
          </a:p>
          <a:p>
            <a:endParaRPr lang="sv-SE" sz="1400" dirty="0" smtClean="0"/>
          </a:p>
          <a:p>
            <a:r>
              <a:rPr lang="sv-SE" sz="1400" dirty="0" smtClean="0"/>
              <a:t>So, </a:t>
            </a:r>
            <a:r>
              <a:rPr lang="sv-SE" sz="1400" dirty="0" err="1" smtClean="0"/>
              <a:t>here</a:t>
            </a:r>
            <a:r>
              <a:rPr lang="sv-SE" sz="1400" dirty="0" smtClean="0"/>
              <a:t> are the </a:t>
            </a:r>
            <a:r>
              <a:rPr lang="sv-SE" sz="1400" dirty="0" err="1" smtClean="0"/>
              <a:t>courses</a:t>
            </a:r>
            <a:r>
              <a:rPr lang="sv-SE" sz="1400" dirty="0" smtClean="0"/>
              <a:t> </a:t>
            </a:r>
            <a:r>
              <a:rPr lang="sv-SE" sz="1400" dirty="0" err="1" smtClean="0"/>
              <a:t>we</a:t>
            </a:r>
            <a:r>
              <a:rPr lang="sv-SE" sz="1400" dirty="0" smtClean="0"/>
              <a:t> </a:t>
            </a:r>
            <a:r>
              <a:rPr lang="sv-SE" sz="1400" dirty="0" err="1" smtClean="0"/>
              <a:t>teach</a:t>
            </a:r>
            <a:r>
              <a:rPr lang="sv-SE" sz="1400" dirty="0" smtClean="0"/>
              <a:t>.</a:t>
            </a:r>
          </a:p>
          <a:p>
            <a:endParaRPr lang="sv-SE" sz="1400"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878557" y="4602485"/>
            <a:ext cx="4984962" cy="4856638"/>
          </a:xfrm>
        </p:spPr>
        <p:txBody>
          <a:bodyPr>
            <a:normAutofit/>
          </a:bodyPr>
          <a:lstStyle/>
          <a:p>
            <a:r>
              <a:rPr lang="sv-SE" sz="1400" dirty="0" err="1" smtClean="0"/>
              <a:t>We</a:t>
            </a:r>
            <a:r>
              <a:rPr lang="sv-SE" sz="1400" dirty="0" smtClean="0"/>
              <a:t> </a:t>
            </a:r>
            <a:r>
              <a:rPr lang="sv-SE" sz="1400" dirty="0" err="1" smtClean="0"/>
              <a:t>have</a:t>
            </a:r>
            <a:r>
              <a:rPr lang="sv-SE" sz="1400" dirty="0" smtClean="0"/>
              <a:t> 3 </a:t>
            </a:r>
            <a:r>
              <a:rPr lang="sv-SE" sz="1400" dirty="0" err="1" smtClean="0"/>
              <a:t>types</a:t>
            </a:r>
            <a:r>
              <a:rPr lang="sv-SE" sz="1400" dirty="0" smtClean="0"/>
              <a:t> of </a:t>
            </a:r>
            <a:r>
              <a:rPr lang="sv-SE" sz="1400" dirty="0" err="1" smtClean="0"/>
              <a:t>courses</a:t>
            </a:r>
            <a:r>
              <a:rPr lang="sv-SE" sz="1400" dirty="0" smtClean="0"/>
              <a:t> with students </a:t>
            </a:r>
            <a:r>
              <a:rPr lang="sv-SE" sz="1400" dirty="0" err="1" smtClean="0"/>
              <a:t>very</a:t>
            </a:r>
            <a:r>
              <a:rPr lang="sv-SE" sz="1400" dirty="0" smtClean="0"/>
              <a:t> </a:t>
            </a:r>
            <a:r>
              <a:rPr lang="sv-SE" sz="1400" dirty="0" err="1" smtClean="0"/>
              <a:t>unlike</a:t>
            </a:r>
            <a:r>
              <a:rPr lang="sv-SE" sz="1400" dirty="0" smtClean="0"/>
              <a:t> </a:t>
            </a:r>
            <a:r>
              <a:rPr lang="sv-SE" sz="1400" dirty="0" err="1" smtClean="0"/>
              <a:t>each</a:t>
            </a:r>
            <a:r>
              <a:rPr lang="sv-SE" sz="1400" dirty="0" smtClean="0"/>
              <a:t> </a:t>
            </a:r>
            <a:r>
              <a:rPr lang="sv-SE" sz="1400" dirty="0" err="1" smtClean="0"/>
              <a:t>other</a:t>
            </a:r>
            <a:r>
              <a:rPr lang="sv-SE" sz="1400" dirty="0" smtClean="0"/>
              <a:t>.</a:t>
            </a:r>
          </a:p>
          <a:p>
            <a:r>
              <a:rPr lang="sv-SE" sz="1400" dirty="0" err="1" smtClean="0"/>
              <a:t>Firstly</a:t>
            </a:r>
            <a:r>
              <a:rPr lang="sv-SE" sz="1400" dirty="0" smtClean="0"/>
              <a:t>, the Officer </a:t>
            </a:r>
            <a:r>
              <a:rPr lang="sv-SE" sz="1400" dirty="0" err="1" smtClean="0"/>
              <a:t>Programme</a:t>
            </a:r>
            <a:r>
              <a:rPr lang="sv-SE" sz="1400" dirty="0" smtClean="0"/>
              <a:t>  with </a:t>
            </a:r>
            <a:r>
              <a:rPr lang="sv-SE" sz="1400" b="1" dirty="0" err="1" smtClean="0"/>
              <a:t>cadets</a:t>
            </a:r>
            <a:r>
              <a:rPr lang="sv-SE" sz="1400" dirty="0" smtClean="0"/>
              <a:t> in </a:t>
            </a:r>
            <a:r>
              <a:rPr lang="sv-SE" sz="1400" dirty="0" err="1" smtClean="0"/>
              <a:t>their</a:t>
            </a:r>
            <a:r>
              <a:rPr lang="sv-SE" sz="1400" dirty="0" smtClean="0"/>
              <a:t> 20s; juvenile, </a:t>
            </a:r>
            <a:r>
              <a:rPr lang="sv-SE" sz="1400" dirty="0" err="1" smtClean="0"/>
              <a:t>impatient</a:t>
            </a:r>
            <a:r>
              <a:rPr lang="sv-SE" sz="1400" dirty="0" smtClean="0"/>
              <a:t> and </a:t>
            </a:r>
            <a:r>
              <a:rPr lang="sv-SE" sz="1400" dirty="0" err="1" smtClean="0"/>
              <a:t>somewhat</a:t>
            </a:r>
            <a:r>
              <a:rPr lang="sv-SE" sz="1400" dirty="0" smtClean="0"/>
              <a:t> </a:t>
            </a:r>
            <a:r>
              <a:rPr lang="sv-SE" sz="1400" dirty="0" err="1" smtClean="0"/>
              <a:t>cocky</a:t>
            </a:r>
            <a:r>
              <a:rPr lang="sv-SE" sz="1400" dirty="0" smtClean="0"/>
              <a:t>, </a:t>
            </a:r>
            <a:r>
              <a:rPr lang="sv-SE" sz="1400" dirty="0" err="1" smtClean="0"/>
              <a:t>quite</a:t>
            </a:r>
            <a:r>
              <a:rPr lang="sv-SE" sz="1400" dirty="0" smtClean="0"/>
              <a:t> </a:t>
            </a:r>
            <a:r>
              <a:rPr lang="sv-SE" sz="1400" dirty="0" err="1" smtClean="0"/>
              <a:t>confident</a:t>
            </a:r>
            <a:r>
              <a:rPr lang="sv-SE" sz="1400" dirty="0" smtClean="0"/>
              <a:t> in </a:t>
            </a:r>
            <a:r>
              <a:rPr lang="sv-SE" sz="1400" dirty="0" err="1" smtClean="0"/>
              <a:t>their</a:t>
            </a:r>
            <a:r>
              <a:rPr lang="sv-SE" sz="1400" dirty="0" smtClean="0"/>
              <a:t> </a:t>
            </a:r>
            <a:r>
              <a:rPr lang="sv-SE" sz="1400" dirty="0" err="1" smtClean="0"/>
              <a:t>use</a:t>
            </a:r>
            <a:r>
              <a:rPr lang="sv-SE" sz="1400" dirty="0" smtClean="0"/>
              <a:t> of English, </a:t>
            </a:r>
            <a:r>
              <a:rPr lang="sv-SE" sz="1400" dirty="0" err="1" smtClean="0"/>
              <a:t>they</a:t>
            </a:r>
            <a:r>
              <a:rPr lang="sv-SE" sz="1400" dirty="0" smtClean="0"/>
              <a:t> sound </a:t>
            </a:r>
            <a:r>
              <a:rPr lang="sv-SE" sz="1400" dirty="0" err="1" smtClean="0"/>
              <a:t>good</a:t>
            </a:r>
            <a:r>
              <a:rPr lang="sv-SE" sz="1400" dirty="0" smtClean="0"/>
              <a:t> </a:t>
            </a:r>
            <a:r>
              <a:rPr lang="sv-SE" sz="1400" dirty="0" err="1" smtClean="0"/>
              <a:t>though</a:t>
            </a:r>
            <a:r>
              <a:rPr lang="sv-SE" sz="1400" dirty="0" smtClean="0"/>
              <a:t> not </a:t>
            </a:r>
            <a:r>
              <a:rPr lang="sv-SE" sz="1400" dirty="0" err="1" smtClean="0"/>
              <a:t>necessarily</a:t>
            </a:r>
            <a:r>
              <a:rPr lang="sv-SE" sz="1400" dirty="0" smtClean="0"/>
              <a:t> </a:t>
            </a:r>
            <a:r>
              <a:rPr lang="sv-SE" sz="1400" dirty="0" err="1" smtClean="0"/>
              <a:t>able</a:t>
            </a:r>
            <a:r>
              <a:rPr lang="sv-SE" sz="1400" dirty="0" smtClean="0"/>
              <a:t> to </a:t>
            </a:r>
            <a:r>
              <a:rPr lang="sv-SE" sz="1400" dirty="0" err="1" smtClean="0"/>
              <a:t>discuss</a:t>
            </a:r>
            <a:r>
              <a:rPr lang="sv-SE" sz="1400" dirty="0" smtClean="0"/>
              <a:t>  </a:t>
            </a:r>
            <a:r>
              <a:rPr lang="sv-SE" sz="1400" dirty="0" err="1" smtClean="0"/>
              <a:t>coherently</a:t>
            </a:r>
            <a:r>
              <a:rPr lang="sv-SE" sz="1400" dirty="0" smtClean="0"/>
              <a:t> </a:t>
            </a:r>
            <a:r>
              <a:rPr lang="sv-SE" sz="1400" dirty="0" err="1" smtClean="0"/>
              <a:t>once</a:t>
            </a:r>
            <a:r>
              <a:rPr lang="sv-SE" sz="1400" dirty="0" smtClean="0"/>
              <a:t> you scratch the </a:t>
            </a:r>
            <a:r>
              <a:rPr lang="sv-SE" sz="1400" dirty="0" err="1" smtClean="0"/>
              <a:t>surface</a:t>
            </a:r>
            <a:r>
              <a:rPr lang="sv-SE" sz="1400" dirty="0" smtClean="0"/>
              <a:t>.</a:t>
            </a:r>
          </a:p>
          <a:p>
            <a:r>
              <a:rPr lang="sv-SE" sz="1400" dirty="0" smtClean="0"/>
              <a:t>Staff </a:t>
            </a:r>
            <a:r>
              <a:rPr lang="sv-SE" sz="1400" dirty="0" err="1" smtClean="0"/>
              <a:t>Training</a:t>
            </a:r>
            <a:r>
              <a:rPr lang="sv-SE" sz="1400" dirty="0" smtClean="0"/>
              <a:t> </a:t>
            </a:r>
            <a:r>
              <a:rPr lang="sv-SE" sz="1400" b="1" dirty="0" smtClean="0"/>
              <a:t>- </a:t>
            </a:r>
            <a:r>
              <a:rPr lang="sv-SE" sz="1400" b="1" dirty="0" err="1" smtClean="0"/>
              <a:t>captains</a:t>
            </a:r>
            <a:r>
              <a:rPr lang="sv-SE" sz="1400" dirty="0" smtClean="0"/>
              <a:t> in </a:t>
            </a:r>
            <a:r>
              <a:rPr lang="sv-SE" sz="1400" dirty="0" err="1" smtClean="0"/>
              <a:t>their</a:t>
            </a:r>
            <a:r>
              <a:rPr lang="sv-SE" sz="1400" dirty="0" smtClean="0"/>
              <a:t> 30s, who are </a:t>
            </a:r>
            <a:r>
              <a:rPr lang="sv-SE" sz="1400" dirty="0" err="1" smtClean="0"/>
              <a:t>mature</a:t>
            </a:r>
            <a:r>
              <a:rPr lang="sv-SE" sz="1400" dirty="0" smtClean="0"/>
              <a:t>, </a:t>
            </a:r>
            <a:r>
              <a:rPr lang="sv-SE" sz="1400" dirty="0" err="1" smtClean="0"/>
              <a:t>generally</a:t>
            </a:r>
            <a:r>
              <a:rPr lang="sv-SE" sz="1400" dirty="0" smtClean="0"/>
              <a:t> </a:t>
            </a:r>
            <a:r>
              <a:rPr lang="sv-SE" sz="1400" dirty="0" err="1" smtClean="0"/>
              <a:t>quite</a:t>
            </a:r>
            <a:r>
              <a:rPr lang="sv-SE" sz="1400" dirty="0" smtClean="0"/>
              <a:t> </a:t>
            </a:r>
            <a:r>
              <a:rPr lang="sv-SE" sz="1400" dirty="0" err="1" smtClean="0"/>
              <a:t>motivated</a:t>
            </a:r>
            <a:r>
              <a:rPr lang="sv-SE" sz="1400" dirty="0" smtClean="0"/>
              <a:t>, modest and </a:t>
            </a:r>
            <a:r>
              <a:rPr lang="sv-SE" sz="1400" dirty="0" err="1" smtClean="0"/>
              <a:t>aware</a:t>
            </a:r>
            <a:r>
              <a:rPr lang="sv-SE" sz="1400" dirty="0" smtClean="0"/>
              <a:t> </a:t>
            </a:r>
            <a:r>
              <a:rPr lang="sv-SE" sz="1400" dirty="0" err="1" smtClean="0"/>
              <a:t>they</a:t>
            </a:r>
            <a:r>
              <a:rPr lang="sv-SE" sz="1400" dirty="0" smtClean="0"/>
              <a:t> </a:t>
            </a:r>
            <a:r>
              <a:rPr lang="sv-SE" sz="1400" dirty="0" err="1" smtClean="0"/>
              <a:t>need</a:t>
            </a:r>
            <a:r>
              <a:rPr lang="sv-SE" sz="1400" dirty="0" smtClean="0"/>
              <a:t> to </a:t>
            </a:r>
            <a:r>
              <a:rPr lang="sv-SE" sz="1400" dirty="0" err="1" smtClean="0"/>
              <a:t>know</a:t>
            </a:r>
            <a:r>
              <a:rPr lang="sv-SE" sz="1400" dirty="0" smtClean="0"/>
              <a:t> </a:t>
            </a:r>
            <a:r>
              <a:rPr lang="sv-SE" sz="1400" dirty="0" err="1" smtClean="0"/>
              <a:t>more</a:t>
            </a:r>
            <a:r>
              <a:rPr lang="sv-SE" sz="1400" dirty="0" smtClean="0"/>
              <a:t>. </a:t>
            </a:r>
          </a:p>
          <a:p>
            <a:r>
              <a:rPr lang="sv-SE" sz="1400" dirty="0" err="1" smtClean="0"/>
              <a:t>Advanced</a:t>
            </a:r>
            <a:r>
              <a:rPr lang="sv-SE" sz="1400" dirty="0" smtClean="0"/>
              <a:t> Staff </a:t>
            </a:r>
            <a:r>
              <a:rPr lang="sv-SE" sz="1400" dirty="0" err="1" smtClean="0"/>
              <a:t>Training</a:t>
            </a:r>
            <a:r>
              <a:rPr lang="sv-SE" sz="1400" dirty="0" smtClean="0"/>
              <a:t> . </a:t>
            </a:r>
            <a:r>
              <a:rPr lang="sv-SE" sz="1400" b="1" dirty="0" smtClean="0"/>
              <a:t>The majors</a:t>
            </a:r>
            <a:r>
              <a:rPr lang="sv-SE" sz="1400" dirty="0" smtClean="0"/>
              <a:t> or major </a:t>
            </a:r>
            <a:r>
              <a:rPr lang="sv-SE" sz="1400" dirty="0" err="1" smtClean="0"/>
              <a:t>equivalents</a:t>
            </a:r>
            <a:r>
              <a:rPr lang="sv-SE" sz="1400" dirty="0" smtClean="0"/>
              <a:t> in </a:t>
            </a:r>
            <a:r>
              <a:rPr lang="sv-SE" sz="1400" dirty="0" err="1" smtClean="0"/>
              <a:t>their</a:t>
            </a:r>
            <a:r>
              <a:rPr lang="sv-SE" sz="1400" dirty="0" smtClean="0"/>
              <a:t> 40s </a:t>
            </a:r>
            <a:r>
              <a:rPr lang="sv-SE" sz="1400" dirty="0" err="1" smtClean="0"/>
              <a:t>tend</a:t>
            </a:r>
            <a:r>
              <a:rPr lang="sv-SE" sz="1400" dirty="0" smtClean="0"/>
              <a:t> to be </a:t>
            </a:r>
            <a:r>
              <a:rPr lang="sv-SE" sz="1400" dirty="0" err="1" smtClean="0"/>
              <a:t>tired</a:t>
            </a:r>
            <a:r>
              <a:rPr lang="sv-SE" sz="1400" dirty="0" smtClean="0"/>
              <a:t>, </a:t>
            </a:r>
            <a:r>
              <a:rPr lang="sv-SE" sz="1400" dirty="0" err="1" smtClean="0"/>
              <a:t>grumpy</a:t>
            </a:r>
            <a:r>
              <a:rPr lang="sv-SE" sz="1400" dirty="0" smtClean="0"/>
              <a:t> and </a:t>
            </a:r>
            <a:r>
              <a:rPr lang="sv-SE" sz="1400" dirty="0" err="1" smtClean="0"/>
              <a:t>often</a:t>
            </a:r>
            <a:r>
              <a:rPr lang="sv-SE" sz="1400" dirty="0" smtClean="0"/>
              <a:t> </a:t>
            </a:r>
            <a:r>
              <a:rPr lang="sv-SE" sz="1400" dirty="0" err="1" smtClean="0"/>
              <a:t>complacent</a:t>
            </a:r>
            <a:r>
              <a:rPr lang="sv-SE" sz="1400" dirty="0" smtClean="0"/>
              <a:t>. </a:t>
            </a:r>
            <a:r>
              <a:rPr lang="sv-SE" sz="1400" dirty="0" err="1" smtClean="0"/>
              <a:t>They</a:t>
            </a:r>
            <a:r>
              <a:rPr lang="sv-SE" sz="1400" dirty="0" smtClean="0"/>
              <a:t> </a:t>
            </a:r>
            <a:r>
              <a:rPr lang="sv-SE" sz="1400" dirty="0" err="1" smtClean="0"/>
              <a:t>think</a:t>
            </a:r>
            <a:r>
              <a:rPr lang="sv-SE" sz="1400" dirty="0" smtClean="0"/>
              <a:t> </a:t>
            </a:r>
            <a:r>
              <a:rPr lang="sv-SE" sz="1400" dirty="0" err="1" smtClean="0"/>
              <a:t>they’re</a:t>
            </a:r>
            <a:r>
              <a:rPr lang="sv-SE" sz="1400" dirty="0" smtClean="0"/>
              <a:t> </a:t>
            </a:r>
            <a:r>
              <a:rPr lang="sv-SE" sz="1400" dirty="0" err="1" smtClean="0"/>
              <a:t>good</a:t>
            </a:r>
            <a:r>
              <a:rPr lang="sv-SE" sz="1400" dirty="0" smtClean="0"/>
              <a:t> </a:t>
            </a:r>
            <a:r>
              <a:rPr lang="sv-SE" sz="1400" dirty="0" err="1" smtClean="0"/>
              <a:t>enough</a:t>
            </a:r>
            <a:r>
              <a:rPr lang="sv-SE" sz="1400" dirty="0" smtClean="0"/>
              <a:t> at English </a:t>
            </a:r>
            <a:r>
              <a:rPr lang="sv-SE" sz="1400" dirty="0" err="1" smtClean="0"/>
              <a:t>having</a:t>
            </a:r>
            <a:r>
              <a:rPr lang="sv-SE" sz="1400" dirty="0" smtClean="0"/>
              <a:t> </a:t>
            </a:r>
            <a:r>
              <a:rPr lang="sv-SE" sz="1400" dirty="0" err="1" smtClean="0"/>
              <a:t>often</a:t>
            </a:r>
            <a:r>
              <a:rPr lang="sv-SE" sz="1400" dirty="0" smtClean="0"/>
              <a:t> </a:t>
            </a:r>
            <a:r>
              <a:rPr lang="sv-SE" sz="1400" dirty="0" err="1" smtClean="0"/>
              <a:t>worked</a:t>
            </a:r>
            <a:r>
              <a:rPr lang="sv-SE" sz="1400" dirty="0" smtClean="0"/>
              <a:t> in  an international </a:t>
            </a:r>
            <a:r>
              <a:rPr lang="sv-SE" sz="1400" dirty="0" err="1" smtClean="0"/>
              <a:t>environment</a:t>
            </a:r>
            <a:r>
              <a:rPr lang="sv-SE" sz="1400" dirty="0" smtClean="0"/>
              <a:t>. </a:t>
            </a:r>
            <a:r>
              <a:rPr lang="sv-SE" sz="1400" dirty="0" err="1" smtClean="0"/>
              <a:t>They’re</a:t>
            </a:r>
            <a:r>
              <a:rPr lang="sv-SE" sz="1400" dirty="0" smtClean="0"/>
              <a:t> </a:t>
            </a:r>
            <a:r>
              <a:rPr lang="sv-SE" sz="1400" dirty="0" err="1" smtClean="0"/>
              <a:t>probably</a:t>
            </a:r>
            <a:r>
              <a:rPr lang="sv-SE" sz="1400" dirty="0" smtClean="0"/>
              <a:t> the </a:t>
            </a:r>
            <a:r>
              <a:rPr lang="sv-SE" sz="1400" dirty="0" err="1" smtClean="0"/>
              <a:t>hardest</a:t>
            </a:r>
            <a:r>
              <a:rPr lang="sv-SE" sz="1400" dirty="0" smtClean="0"/>
              <a:t> group to </a:t>
            </a:r>
            <a:r>
              <a:rPr lang="sv-SE" sz="1400" dirty="0" err="1" smtClean="0"/>
              <a:t>motivate</a:t>
            </a:r>
            <a:r>
              <a:rPr lang="sv-SE" sz="1400" dirty="0" smtClean="0"/>
              <a:t> </a:t>
            </a:r>
            <a:r>
              <a:rPr lang="sv-SE" sz="1400" dirty="0" err="1" smtClean="0"/>
              <a:t>especially</a:t>
            </a:r>
            <a:r>
              <a:rPr lang="sv-SE" sz="1400" dirty="0" smtClean="0"/>
              <a:t> as </a:t>
            </a:r>
            <a:r>
              <a:rPr lang="sv-SE" sz="1400" dirty="0" err="1" smtClean="0"/>
              <a:t>they</a:t>
            </a:r>
            <a:r>
              <a:rPr lang="sv-SE" sz="1400" dirty="0" smtClean="0"/>
              <a:t> </a:t>
            </a:r>
            <a:r>
              <a:rPr lang="sv-SE" sz="1400" dirty="0" err="1" smtClean="0"/>
              <a:t>have</a:t>
            </a:r>
            <a:r>
              <a:rPr lang="sv-SE" sz="1400" dirty="0" smtClean="0"/>
              <a:t> en </a:t>
            </a:r>
            <a:r>
              <a:rPr lang="sv-SE" sz="1400" dirty="0" err="1" smtClean="0"/>
              <a:t>enormous</a:t>
            </a:r>
            <a:r>
              <a:rPr lang="sv-SE" sz="1400" dirty="0" smtClean="0"/>
              <a:t> </a:t>
            </a:r>
            <a:r>
              <a:rPr lang="sv-SE" sz="1400" dirty="0" err="1" smtClean="0"/>
              <a:t>amount</a:t>
            </a:r>
            <a:r>
              <a:rPr lang="sv-SE" sz="1400" dirty="0" smtClean="0"/>
              <a:t> of </a:t>
            </a:r>
            <a:r>
              <a:rPr lang="sv-SE" sz="1400" dirty="0" err="1" smtClean="0"/>
              <a:t>literature</a:t>
            </a:r>
            <a:r>
              <a:rPr lang="sv-SE" sz="1400" dirty="0" smtClean="0"/>
              <a:t> to read and </a:t>
            </a:r>
            <a:r>
              <a:rPr lang="sv-SE" sz="1400" dirty="0" err="1" smtClean="0"/>
              <a:t>will</a:t>
            </a:r>
            <a:r>
              <a:rPr lang="sv-SE" sz="1400" dirty="0" smtClean="0"/>
              <a:t> not </a:t>
            </a:r>
            <a:r>
              <a:rPr lang="sv-SE" sz="1400" dirty="0" err="1" smtClean="0"/>
              <a:t>do</a:t>
            </a:r>
            <a:r>
              <a:rPr lang="sv-SE" sz="1400" dirty="0" smtClean="0"/>
              <a:t> </a:t>
            </a:r>
            <a:r>
              <a:rPr lang="sv-SE" sz="1400" dirty="0" err="1" smtClean="0"/>
              <a:t>more</a:t>
            </a:r>
            <a:r>
              <a:rPr lang="sv-SE" sz="1400" dirty="0" smtClean="0"/>
              <a:t> </a:t>
            </a:r>
            <a:r>
              <a:rPr lang="sv-SE" sz="1400" dirty="0" err="1" smtClean="0"/>
              <a:t>than</a:t>
            </a:r>
            <a:r>
              <a:rPr lang="sv-SE" sz="1400" dirty="0" smtClean="0"/>
              <a:t> is </a:t>
            </a:r>
            <a:r>
              <a:rPr lang="sv-SE" sz="1400" dirty="0" err="1" smtClean="0"/>
              <a:t>absolutley</a:t>
            </a:r>
            <a:r>
              <a:rPr lang="sv-SE" sz="1400" dirty="0" smtClean="0"/>
              <a:t> </a:t>
            </a:r>
            <a:r>
              <a:rPr lang="sv-SE" sz="1400" dirty="0" err="1" smtClean="0"/>
              <a:t>necessary</a:t>
            </a:r>
            <a:r>
              <a:rPr lang="sv-SE" sz="1400" dirty="0" smtClean="0"/>
              <a:t> in English.</a:t>
            </a:r>
          </a:p>
          <a:p>
            <a:r>
              <a:rPr lang="sv-SE" sz="1400" dirty="0" smtClean="0"/>
              <a:t>All </a:t>
            </a:r>
            <a:r>
              <a:rPr lang="sv-SE" sz="1400" dirty="0" err="1" smtClean="0"/>
              <a:t>these</a:t>
            </a:r>
            <a:r>
              <a:rPr lang="sv-SE" sz="1400" dirty="0" smtClean="0"/>
              <a:t> students </a:t>
            </a:r>
            <a:r>
              <a:rPr lang="sv-SE" sz="1400" dirty="0" err="1" smtClean="0"/>
              <a:t>arrive</a:t>
            </a:r>
            <a:r>
              <a:rPr lang="sv-SE" sz="1400" dirty="0" smtClean="0"/>
              <a:t> at </a:t>
            </a:r>
            <a:r>
              <a:rPr lang="sv-SE" sz="1400" dirty="0" err="1" smtClean="0"/>
              <a:t>more</a:t>
            </a:r>
            <a:r>
              <a:rPr lang="sv-SE" sz="1400" dirty="0" smtClean="0"/>
              <a:t> or less the same time and the first </a:t>
            </a:r>
            <a:r>
              <a:rPr lang="sv-SE" sz="1400" dirty="0" err="1" smtClean="0"/>
              <a:t>module</a:t>
            </a:r>
            <a:r>
              <a:rPr lang="sv-SE" sz="1400" dirty="0" smtClean="0"/>
              <a:t> </a:t>
            </a:r>
            <a:r>
              <a:rPr lang="sv-SE" sz="1400" dirty="0" err="1" smtClean="0"/>
              <a:t>they</a:t>
            </a:r>
            <a:r>
              <a:rPr lang="sv-SE" sz="1400" dirty="0" smtClean="0"/>
              <a:t> </a:t>
            </a:r>
            <a:r>
              <a:rPr lang="sv-SE" sz="1400" dirty="0" err="1" smtClean="0"/>
              <a:t>do</a:t>
            </a:r>
            <a:r>
              <a:rPr lang="sv-SE" sz="1400" dirty="0" smtClean="0"/>
              <a:t> at the college is an </a:t>
            </a:r>
            <a:r>
              <a:rPr lang="sv-SE" sz="1400" dirty="0" err="1" smtClean="0"/>
              <a:t>introductory</a:t>
            </a:r>
            <a:r>
              <a:rPr lang="sv-SE" sz="1400" dirty="0" smtClean="0"/>
              <a:t> </a:t>
            </a:r>
            <a:r>
              <a:rPr lang="sv-SE" sz="1400" dirty="0" err="1" smtClean="0"/>
              <a:t>one</a:t>
            </a:r>
            <a:r>
              <a:rPr lang="sv-SE" sz="1400" dirty="0" smtClean="0"/>
              <a:t> to </a:t>
            </a:r>
            <a:r>
              <a:rPr lang="sv-SE" sz="1400" dirty="0" err="1" smtClean="0"/>
              <a:t>acquaint</a:t>
            </a:r>
            <a:r>
              <a:rPr lang="sv-SE" sz="1400" dirty="0" smtClean="0"/>
              <a:t> or </a:t>
            </a:r>
            <a:r>
              <a:rPr lang="sv-SE" sz="1400" dirty="0" err="1" smtClean="0"/>
              <a:t>re-acquaint</a:t>
            </a:r>
            <a:r>
              <a:rPr lang="sv-SE" sz="1400" dirty="0" smtClean="0"/>
              <a:t> </a:t>
            </a:r>
            <a:r>
              <a:rPr lang="sv-SE" sz="1400" dirty="0" err="1" smtClean="0"/>
              <a:t>them</a:t>
            </a:r>
            <a:r>
              <a:rPr lang="sv-SE" sz="1400" dirty="0" smtClean="0"/>
              <a:t> with the </a:t>
            </a:r>
            <a:r>
              <a:rPr lang="sv-SE" sz="1400" dirty="0" err="1" smtClean="0"/>
              <a:t>academic</a:t>
            </a:r>
            <a:r>
              <a:rPr lang="sv-SE" sz="1400" dirty="0" smtClean="0"/>
              <a:t> world, </a:t>
            </a:r>
            <a:r>
              <a:rPr lang="sv-SE" sz="1400" dirty="0" err="1" smtClean="0"/>
              <a:t>terminology</a:t>
            </a:r>
            <a:r>
              <a:rPr lang="sv-SE" sz="1400" dirty="0" smtClean="0"/>
              <a:t> and areas of </a:t>
            </a:r>
            <a:r>
              <a:rPr lang="sv-SE" sz="1400" dirty="0" err="1" smtClean="0"/>
              <a:t>learning</a:t>
            </a:r>
            <a:r>
              <a:rPr lang="sv-SE" sz="1400" dirty="0" smtClean="0"/>
              <a:t> </a:t>
            </a:r>
            <a:r>
              <a:rPr lang="sv-SE" sz="1400" dirty="0" err="1" smtClean="0"/>
              <a:t>they</a:t>
            </a:r>
            <a:r>
              <a:rPr lang="sv-SE" sz="1400" dirty="0" smtClean="0"/>
              <a:t> are not </a:t>
            </a:r>
            <a:r>
              <a:rPr lang="sv-SE" sz="1400" dirty="0" err="1" smtClean="0"/>
              <a:t>familiar</a:t>
            </a:r>
            <a:r>
              <a:rPr lang="sv-SE" sz="1400" dirty="0" smtClean="0"/>
              <a:t> with.</a:t>
            </a:r>
          </a:p>
          <a:p>
            <a:endParaRPr lang="sv-SE" sz="1400" dirty="0" smtClean="0"/>
          </a:p>
          <a:p>
            <a:endParaRPr lang="sv-SE" sz="1400" dirty="0" smtClean="0"/>
          </a:p>
          <a:p>
            <a:endParaRPr lang="sv-SE" sz="1400" dirty="0" smtClean="0"/>
          </a:p>
          <a:p>
            <a:endParaRPr lang="sv-SE" sz="1400" dirty="0" smtClean="0"/>
          </a:p>
          <a:p>
            <a:endParaRPr lang="sv-SE" sz="1400" dirty="0" smtClean="0"/>
          </a:p>
          <a:p>
            <a:endParaRPr lang="sv-SE" sz="1400" dirty="0" smtClean="0"/>
          </a:p>
          <a:p>
            <a:endParaRPr lang="sv-SE" sz="1400" dirty="0" smtClean="0"/>
          </a:p>
          <a:p>
            <a:endParaRPr lang="sv-SE" sz="1400" dirty="0" smtClean="0"/>
          </a:p>
          <a:p>
            <a:endParaRPr lang="sv-SE" sz="1400" dirty="0" smtClean="0">
              <a:solidFill>
                <a:schemeClr val="accent1"/>
              </a:solidFill>
            </a:endParaRPr>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endParaRPr lang="sv-SE" dirty="0" smtClean="0"/>
          </a:p>
          <a:p>
            <a:r>
              <a:rPr lang="sv-SE" sz="1400" dirty="0" smtClean="0"/>
              <a:t>The </a:t>
            </a:r>
            <a:r>
              <a:rPr lang="sv-SE" sz="1400" dirty="0" err="1" smtClean="0"/>
              <a:t>literature</a:t>
            </a:r>
            <a:r>
              <a:rPr lang="sv-SE" sz="1400" dirty="0" smtClean="0"/>
              <a:t> of the first </a:t>
            </a:r>
            <a:r>
              <a:rPr lang="sv-SE" sz="1400" dirty="0" err="1" smtClean="0"/>
              <a:t>module</a:t>
            </a:r>
            <a:r>
              <a:rPr lang="sv-SE" sz="1400" dirty="0" smtClean="0"/>
              <a:t> the students </a:t>
            </a:r>
            <a:r>
              <a:rPr lang="sv-SE" sz="1400" dirty="0" err="1" smtClean="0"/>
              <a:t>do</a:t>
            </a:r>
            <a:r>
              <a:rPr lang="sv-SE" sz="1400" dirty="0" smtClean="0"/>
              <a:t> is in Swedish,  (the </a:t>
            </a:r>
            <a:r>
              <a:rPr lang="sv-SE" sz="1400" dirty="0" err="1" smtClean="0"/>
              <a:t>bubbles</a:t>
            </a:r>
            <a:r>
              <a:rPr lang="sv-SE" sz="1400" dirty="0" smtClean="0"/>
              <a:t> in my </a:t>
            </a:r>
            <a:r>
              <a:rPr lang="sv-SE" sz="1400" dirty="0" err="1" smtClean="0"/>
              <a:t>slide</a:t>
            </a:r>
            <a:r>
              <a:rPr lang="sv-SE" sz="1400" dirty="0" smtClean="0"/>
              <a:t> are </a:t>
            </a:r>
            <a:r>
              <a:rPr lang="sv-SE" sz="1400" dirty="0" err="1" smtClean="0"/>
              <a:t>translations</a:t>
            </a:r>
            <a:r>
              <a:rPr lang="sv-SE" sz="1400" dirty="0" smtClean="0"/>
              <a:t>),  </a:t>
            </a:r>
            <a:r>
              <a:rPr lang="sv-SE" sz="1400" dirty="0" err="1" smtClean="0"/>
              <a:t>we</a:t>
            </a:r>
            <a:r>
              <a:rPr lang="sv-SE" sz="1400" dirty="0" smtClean="0"/>
              <a:t> </a:t>
            </a:r>
            <a:r>
              <a:rPr lang="sv-SE" sz="1400" dirty="0" err="1" smtClean="0"/>
              <a:t>can’t</a:t>
            </a:r>
            <a:r>
              <a:rPr lang="sv-SE" sz="1400" dirty="0" smtClean="0"/>
              <a:t> </a:t>
            </a:r>
            <a:r>
              <a:rPr lang="sv-SE" sz="1400" dirty="0" err="1" smtClean="0"/>
              <a:t>relate</a:t>
            </a:r>
            <a:r>
              <a:rPr lang="sv-SE" sz="1400" dirty="0" smtClean="0"/>
              <a:t> to this in the English </a:t>
            </a:r>
            <a:r>
              <a:rPr lang="sv-SE" sz="1400" dirty="0" err="1" smtClean="0"/>
              <a:t>classes</a:t>
            </a:r>
            <a:r>
              <a:rPr lang="sv-SE" sz="1400" dirty="0" smtClean="0"/>
              <a:t>. </a:t>
            </a:r>
          </a:p>
          <a:p>
            <a:r>
              <a:rPr lang="sv-SE" sz="1400" dirty="0" err="1" smtClean="0"/>
              <a:t>Secondly</a:t>
            </a:r>
            <a:r>
              <a:rPr lang="sv-SE" sz="1400" dirty="0" smtClean="0"/>
              <a:t>, </a:t>
            </a:r>
            <a:r>
              <a:rPr lang="sv-SE" sz="1400" dirty="0" err="1" smtClean="0"/>
              <a:t>there</a:t>
            </a:r>
            <a:r>
              <a:rPr lang="sv-SE" sz="1400" dirty="0" smtClean="0"/>
              <a:t> is a variation in English </a:t>
            </a:r>
            <a:r>
              <a:rPr lang="sv-SE" sz="1400" dirty="0" err="1" smtClean="0"/>
              <a:t>ability</a:t>
            </a:r>
            <a:r>
              <a:rPr lang="sv-SE" sz="1400" dirty="0" smtClean="0"/>
              <a:t> </a:t>
            </a:r>
            <a:r>
              <a:rPr lang="sv-SE" sz="1400" dirty="0" err="1" smtClean="0"/>
              <a:t>amongst</a:t>
            </a:r>
            <a:r>
              <a:rPr lang="sv-SE" sz="1400" dirty="0" smtClean="0"/>
              <a:t> the students, </a:t>
            </a:r>
            <a:r>
              <a:rPr lang="sv-SE" sz="1400" dirty="0" err="1" smtClean="0"/>
              <a:t>something</a:t>
            </a:r>
            <a:r>
              <a:rPr lang="sv-SE" sz="1400" dirty="0" smtClean="0"/>
              <a:t> </a:t>
            </a:r>
            <a:r>
              <a:rPr lang="sv-SE" sz="1400" dirty="0" err="1" smtClean="0"/>
              <a:t>we</a:t>
            </a:r>
            <a:r>
              <a:rPr lang="sv-SE" sz="1400" dirty="0" smtClean="0"/>
              <a:t> </a:t>
            </a:r>
            <a:r>
              <a:rPr lang="sv-SE" sz="1400" dirty="0" err="1" smtClean="0"/>
              <a:t>realised</a:t>
            </a:r>
            <a:r>
              <a:rPr lang="sv-SE" sz="1400" dirty="0" smtClean="0"/>
              <a:t> </a:t>
            </a:r>
            <a:r>
              <a:rPr lang="sv-SE" sz="1400" dirty="0" err="1" smtClean="0"/>
              <a:t>during</a:t>
            </a:r>
            <a:r>
              <a:rPr lang="sv-SE" sz="1400" dirty="0" smtClean="0"/>
              <a:t> the first </a:t>
            </a:r>
            <a:r>
              <a:rPr lang="sv-SE" sz="1400" dirty="0" err="1" smtClean="0"/>
              <a:t>years</a:t>
            </a:r>
            <a:r>
              <a:rPr lang="sv-SE" sz="1400" dirty="0" smtClean="0"/>
              <a:t> of </a:t>
            </a:r>
            <a:r>
              <a:rPr lang="sv-SE" sz="1400" dirty="0" err="1" smtClean="0"/>
              <a:t>being</a:t>
            </a:r>
            <a:r>
              <a:rPr lang="sv-SE" sz="1400" dirty="0" smtClean="0"/>
              <a:t> a </a:t>
            </a:r>
            <a:r>
              <a:rPr lang="sv-SE" sz="1400" dirty="0" err="1" smtClean="0"/>
              <a:t>university</a:t>
            </a:r>
            <a:r>
              <a:rPr lang="sv-SE" sz="1400" dirty="0" smtClean="0"/>
              <a:t> college and </a:t>
            </a:r>
            <a:r>
              <a:rPr lang="sv-SE" sz="1400" dirty="0" err="1" smtClean="0"/>
              <a:t>now</a:t>
            </a:r>
            <a:r>
              <a:rPr lang="sv-SE" sz="1400" dirty="0" smtClean="0"/>
              <a:t> </a:t>
            </a:r>
            <a:r>
              <a:rPr lang="sv-SE" sz="1400" dirty="0" err="1" smtClean="0"/>
              <a:t>we</a:t>
            </a:r>
            <a:r>
              <a:rPr lang="sv-SE" sz="1400" dirty="0" smtClean="0"/>
              <a:t> </a:t>
            </a:r>
            <a:r>
              <a:rPr lang="sv-SE" sz="1400" dirty="0" err="1" smtClean="0"/>
              <a:t>feel</a:t>
            </a:r>
            <a:r>
              <a:rPr lang="sv-SE" sz="1400" dirty="0" smtClean="0"/>
              <a:t> that </a:t>
            </a:r>
            <a:r>
              <a:rPr lang="sv-SE" sz="1400" dirty="0" err="1" smtClean="0"/>
              <a:t>we</a:t>
            </a:r>
            <a:r>
              <a:rPr lang="sv-SE" sz="1400" dirty="0" smtClean="0"/>
              <a:t> are </a:t>
            </a:r>
            <a:r>
              <a:rPr lang="sv-SE" sz="1400" dirty="0" err="1" smtClean="0"/>
              <a:t>addressing</a:t>
            </a:r>
            <a:r>
              <a:rPr lang="sv-SE" sz="1400" dirty="0" smtClean="0"/>
              <a:t> this by </a:t>
            </a:r>
            <a:r>
              <a:rPr lang="sv-SE" sz="1400" dirty="0" err="1" smtClean="0"/>
              <a:t>having</a:t>
            </a:r>
            <a:r>
              <a:rPr lang="sv-SE" sz="1400" dirty="0" smtClean="0"/>
              <a:t> </a:t>
            </a:r>
            <a:r>
              <a:rPr lang="sv-SE" sz="1400" dirty="0" err="1" smtClean="0"/>
              <a:t>produced</a:t>
            </a:r>
            <a:r>
              <a:rPr lang="sv-SE" sz="1400" dirty="0" smtClean="0"/>
              <a:t> </a:t>
            </a:r>
            <a:r>
              <a:rPr lang="sv-SE" sz="1400" dirty="0" err="1" smtClean="0"/>
              <a:t>compendiums</a:t>
            </a:r>
            <a:r>
              <a:rPr lang="sv-SE" sz="1400" dirty="0" smtClean="0"/>
              <a:t>.</a:t>
            </a:r>
          </a:p>
          <a:p>
            <a:endParaRPr lang="sv-SE" sz="1400" dirty="0" smtClean="0"/>
          </a:p>
          <a:p>
            <a:r>
              <a:rPr lang="sv-SE" sz="1400" dirty="0" smtClean="0"/>
              <a:t>So, </a:t>
            </a:r>
            <a:r>
              <a:rPr lang="sv-SE" sz="1400" dirty="0" err="1" smtClean="0"/>
              <a:t>while</a:t>
            </a:r>
            <a:r>
              <a:rPr lang="sv-SE" sz="1400" dirty="0" smtClean="0"/>
              <a:t> students are </a:t>
            </a:r>
            <a:r>
              <a:rPr lang="sv-SE" sz="1400" dirty="0" err="1" smtClean="0"/>
              <a:t>doing</a:t>
            </a:r>
            <a:r>
              <a:rPr lang="sv-SE" sz="1400" dirty="0" smtClean="0"/>
              <a:t> the </a:t>
            </a:r>
            <a:r>
              <a:rPr lang="sv-SE" sz="1400" dirty="0" err="1" smtClean="0"/>
              <a:t>introductory</a:t>
            </a:r>
            <a:r>
              <a:rPr lang="sv-SE" sz="1400" dirty="0" smtClean="0"/>
              <a:t> </a:t>
            </a:r>
            <a:r>
              <a:rPr lang="sv-SE" sz="1400" dirty="0" err="1" smtClean="0"/>
              <a:t>module</a:t>
            </a:r>
            <a:r>
              <a:rPr lang="sv-SE" sz="1400" dirty="0" smtClean="0"/>
              <a:t> in Swedish for a </a:t>
            </a:r>
            <a:r>
              <a:rPr lang="sv-SE" sz="1400" dirty="0" err="1" smtClean="0"/>
              <a:t>month</a:t>
            </a:r>
            <a:r>
              <a:rPr lang="sv-SE" sz="1400" dirty="0" smtClean="0"/>
              <a:t> or so, the English </a:t>
            </a:r>
            <a:r>
              <a:rPr lang="sv-SE" sz="1400" dirty="0" err="1" smtClean="0"/>
              <a:t>classes</a:t>
            </a:r>
            <a:r>
              <a:rPr lang="sv-SE" sz="1400" dirty="0" smtClean="0"/>
              <a:t> are </a:t>
            </a:r>
            <a:r>
              <a:rPr lang="sv-SE" sz="1400" dirty="0" err="1" smtClean="0"/>
              <a:t>working</a:t>
            </a:r>
            <a:r>
              <a:rPr lang="sv-SE" sz="1400" dirty="0" smtClean="0"/>
              <a:t> </a:t>
            </a:r>
            <a:r>
              <a:rPr lang="sv-SE" sz="1400" dirty="0" err="1" smtClean="0"/>
              <a:t>through</a:t>
            </a:r>
            <a:r>
              <a:rPr lang="sv-SE" sz="1400" dirty="0" smtClean="0"/>
              <a:t> a </a:t>
            </a:r>
            <a:r>
              <a:rPr lang="sv-SE" sz="1400" dirty="0" err="1" smtClean="0"/>
              <a:t>compendium</a:t>
            </a:r>
            <a:r>
              <a:rPr lang="sv-SE" sz="1400" dirty="0" smtClean="0"/>
              <a:t>, </a:t>
            </a:r>
            <a:r>
              <a:rPr lang="sv-SE" sz="1400" dirty="0" err="1" smtClean="0"/>
              <a:t>which</a:t>
            </a:r>
            <a:r>
              <a:rPr lang="sv-SE" sz="1400" dirty="0" smtClean="0"/>
              <a:t> covers areas of </a:t>
            </a:r>
            <a:r>
              <a:rPr lang="sv-SE" sz="1400" dirty="0" err="1" smtClean="0"/>
              <a:t>language</a:t>
            </a:r>
            <a:r>
              <a:rPr lang="sv-SE" sz="1400" dirty="0" smtClean="0"/>
              <a:t> that </a:t>
            </a:r>
            <a:r>
              <a:rPr lang="sv-SE" sz="1400" dirty="0" err="1" smtClean="0"/>
              <a:t>we</a:t>
            </a:r>
            <a:r>
              <a:rPr lang="sv-SE" sz="1400" dirty="0" smtClean="0"/>
              <a:t> </a:t>
            </a:r>
            <a:r>
              <a:rPr lang="sv-SE" sz="1400" dirty="0" err="1" smtClean="0"/>
              <a:t>think</a:t>
            </a:r>
            <a:r>
              <a:rPr lang="sv-SE" sz="1400" dirty="0" smtClean="0"/>
              <a:t> are </a:t>
            </a:r>
            <a:r>
              <a:rPr lang="sv-SE" sz="1400" dirty="0" err="1" smtClean="0"/>
              <a:t>likely</a:t>
            </a:r>
            <a:r>
              <a:rPr lang="sv-SE" sz="1400" dirty="0" smtClean="0"/>
              <a:t> to be </a:t>
            </a:r>
            <a:r>
              <a:rPr lang="sv-SE" sz="1400" dirty="0" err="1" smtClean="0"/>
              <a:t>useful</a:t>
            </a:r>
            <a:r>
              <a:rPr lang="sv-SE" sz="1400" dirty="0" smtClean="0"/>
              <a:t> in a </a:t>
            </a:r>
            <a:r>
              <a:rPr lang="sv-SE" sz="1400" dirty="0" err="1" smtClean="0"/>
              <a:t>military</a:t>
            </a:r>
            <a:r>
              <a:rPr lang="sv-SE" sz="1400" dirty="0" smtClean="0"/>
              <a:t> profession as </a:t>
            </a:r>
            <a:r>
              <a:rPr lang="sv-SE" sz="1400" dirty="0" err="1" smtClean="0"/>
              <a:t>well</a:t>
            </a:r>
            <a:r>
              <a:rPr lang="sv-SE" sz="1400" dirty="0" smtClean="0"/>
              <a:t> as </a:t>
            </a:r>
            <a:r>
              <a:rPr lang="sv-SE" sz="1400" dirty="0" err="1" smtClean="0"/>
              <a:t>dealing</a:t>
            </a:r>
            <a:r>
              <a:rPr lang="sv-SE" sz="1400" dirty="0" smtClean="0"/>
              <a:t> with </a:t>
            </a:r>
            <a:r>
              <a:rPr lang="sv-SE" sz="1400" dirty="0" err="1" smtClean="0"/>
              <a:t>remedial</a:t>
            </a:r>
            <a:r>
              <a:rPr lang="sv-SE" sz="1400" dirty="0" smtClean="0"/>
              <a:t> </a:t>
            </a:r>
            <a:r>
              <a:rPr lang="sv-SE" sz="1400" dirty="0" err="1" smtClean="0"/>
              <a:t>grammar</a:t>
            </a:r>
            <a:r>
              <a:rPr lang="sv-SE" sz="1400" dirty="0" smtClean="0"/>
              <a:t>.</a:t>
            </a:r>
          </a:p>
          <a:p>
            <a:endParaRPr lang="sv-SE" sz="1400" dirty="0" smtClean="0"/>
          </a:p>
          <a:p>
            <a:r>
              <a:rPr lang="sv-SE" sz="1400" dirty="0" err="1" smtClean="0"/>
              <a:t>We</a:t>
            </a:r>
            <a:r>
              <a:rPr lang="sv-SE" sz="1400" dirty="0" smtClean="0"/>
              <a:t> </a:t>
            </a:r>
            <a:r>
              <a:rPr lang="sv-SE" sz="1400" dirty="0" err="1" smtClean="0"/>
              <a:t>think</a:t>
            </a:r>
            <a:r>
              <a:rPr lang="sv-SE" sz="1400" dirty="0" smtClean="0"/>
              <a:t> this is a </a:t>
            </a:r>
            <a:r>
              <a:rPr lang="sv-SE" sz="1400" dirty="0" err="1" smtClean="0"/>
              <a:t>way</a:t>
            </a:r>
            <a:r>
              <a:rPr lang="sv-SE" sz="1400" dirty="0" smtClean="0"/>
              <a:t> of </a:t>
            </a:r>
            <a:r>
              <a:rPr lang="sv-SE" sz="1400" dirty="0" err="1" smtClean="0"/>
              <a:t>ensuring</a:t>
            </a:r>
            <a:r>
              <a:rPr lang="sv-SE" sz="1400" dirty="0" smtClean="0"/>
              <a:t> that all the students </a:t>
            </a:r>
            <a:r>
              <a:rPr lang="sv-SE" sz="1400" dirty="0" err="1" smtClean="0"/>
              <a:t>have</a:t>
            </a:r>
            <a:r>
              <a:rPr lang="sv-SE" sz="1400" dirty="0" smtClean="0"/>
              <a:t> the same </a:t>
            </a:r>
            <a:r>
              <a:rPr lang="sv-SE" sz="1400" dirty="0" err="1" smtClean="0"/>
              <a:t>base</a:t>
            </a:r>
            <a:r>
              <a:rPr lang="sv-SE" sz="1400" dirty="0" smtClean="0"/>
              <a:t> of </a:t>
            </a:r>
            <a:r>
              <a:rPr lang="sv-SE" sz="1400" dirty="0" err="1" smtClean="0"/>
              <a:t>knowledege</a:t>
            </a:r>
            <a:r>
              <a:rPr lang="sv-SE" sz="1400" dirty="0" smtClean="0"/>
              <a:t> </a:t>
            </a:r>
            <a:r>
              <a:rPr lang="sv-SE" sz="1400" dirty="0" err="1" smtClean="0"/>
              <a:t>while</a:t>
            </a:r>
            <a:r>
              <a:rPr lang="sv-SE" sz="1400" dirty="0" smtClean="0"/>
              <a:t> </a:t>
            </a:r>
            <a:r>
              <a:rPr lang="sv-SE" sz="1400" dirty="0" err="1" smtClean="0"/>
              <a:t>concurrently</a:t>
            </a:r>
            <a:r>
              <a:rPr lang="sv-SE" sz="1400" dirty="0" smtClean="0"/>
              <a:t> </a:t>
            </a:r>
            <a:r>
              <a:rPr lang="sv-SE" sz="1400" dirty="0" err="1" smtClean="0"/>
              <a:t>dealing</a:t>
            </a:r>
            <a:r>
              <a:rPr lang="sv-SE" sz="1400" dirty="0" smtClean="0"/>
              <a:t> with </a:t>
            </a:r>
            <a:r>
              <a:rPr lang="sv-SE" sz="1400" dirty="0" err="1" smtClean="0"/>
              <a:t>grammar</a:t>
            </a:r>
            <a:r>
              <a:rPr lang="sv-SE" sz="1400" dirty="0" smtClean="0"/>
              <a:t> </a:t>
            </a:r>
            <a:r>
              <a:rPr lang="sv-SE" sz="1400" dirty="0" err="1" smtClean="0"/>
              <a:t>weaknesses</a:t>
            </a:r>
            <a:r>
              <a:rPr lang="sv-SE" sz="1400" dirty="0" smtClean="0"/>
              <a:t> and </a:t>
            </a:r>
            <a:r>
              <a:rPr lang="sv-SE" sz="1400" dirty="0" err="1" smtClean="0"/>
              <a:t>ironing</a:t>
            </a:r>
            <a:r>
              <a:rPr lang="sv-SE" sz="1400" dirty="0" smtClean="0"/>
              <a:t> </a:t>
            </a:r>
            <a:r>
              <a:rPr lang="sv-SE" sz="1400" dirty="0" err="1" smtClean="0"/>
              <a:t>out</a:t>
            </a:r>
            <a:r>
              <a:rPr lang="sv-SE" sz="1400" dirty="0" smtClean="0"/>
              <a:t> </a:t>
            </a:r>
            <a:r>
              <a:rPr lang="sv-SE" sz="1400" dirty="0" err="1" smtClean="0"/>
              <a:t>other</a:t>
            </a:r>
            <a:r>
              <a:rPr lang="sv-SE" sz="1400" dirty="0" smtClean="0"/>
              <a:t> </a:t>
            </a:r>
            <a:r>
              <a:rPr lang="sv-SE" sz="1400" dirty="0" err="1" smtClean="0"/>
              <a:t>difficulties</a:t>
            </a:r>
            <a:r>
              <a:rPr lang="sv-SE" sz="1400" dirty="0" smtClean="0"/>
              <a:t>.</a:t>
            </a:r>
          </a:p>
          <a:p>
            <a:endParaRPr lang="sv-SE" sz="1400" dirty="0" smtClean="0"/>
          </a:p>
          <a:p>
            <a:r>
              <a:rPr lang="sv-SE" sz="1400" dirty="0" err="1" smtClean="0"/>
              <a:t>Finally</a:t>
            </a:r>
            <a:r>
              <a:rPr lang="sv-SE" sz="1400" dirty="0" smtClean="0"/>
              <a:t>, this is </a:t>
            </a:r>
            <a:r>
              <a:rPr lang="sv-SE" sz="1400" dirty="0" err="1" smtClean="0"/>
              <a:t>where</a:t>
            </a:r>
            <a:r>
              <a:rPr lang="sv-SE" sz="1400" dirty="0" smtClean="0"/>
              <a:t> the </a:t>
            </a:r>
            <a:r>
              <a:rPr lang="sv-SE" sz="1400" dirty="0" err="1" smtClean="0"/>
              <a:t>title</a:t>
            </a:r>
            <a:r>
              <a:rPr lang="sv-SE" sz="1400" dirty="0" smtClean="0"/>
              <a:t> of my presentation </a:t>
            </a:r>
            <a:r>
              <a:rPr lang="sv-SE" sz="1400" dirty="0" err="1" smtClean="0"/>
              <a:t>begins</a:t>
            </a:r>
            <a:r>
              <a:rPr lang="sv-SE" sz="1400" dirty="0" smtClean="0"/>
              <a:t> to </a:t>
            </a:r>
            <a:r>
              <a:rPr lang="sv-SE" sz="1400" dirty="0" err="1" smtClean="0"/>
              <a:t>apply</a:t>
            </a:r>
            <a:r>
              <a:rPr lang="sv-SE" sz="1400" dirty="0" smtClean="0"/>
              <a:t>.</a:t>
            </a:r>
          </a:p>
          <a:p>
            <a:endParaRPr lang="sv-SE" sz="1400" dirty="0" smtClean="0"/>
          </a:p>
          <a:p>
            <a:endParaRPr lang="sv-SE" sz="1400" dirty="0" smtClean="0"/>
          </a:p>
          <a:p>
            <a:endParaRPr lang="sv-SE" dirty="0" smtClean="0"/>
          </a:p>
          <a:p>
            <a:r>
              <a:rPr lang="sv-SE" dirty="0" smtClean="0"/>
              <a:t>.</a:t>
            </a:r>
          </a:p>
          <a:p>
            <a:endParaRPr lang="sv-SE"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7</a:t>
            </a:fld>
            <a:endParaRPr lang="sv-SE"/>
          </a:p>
        </p:txBody>
      </p:sp>
      <p:sp>
        <p:nvSpPr>
          <p:cNvPr id="5" name="textruta 4"/>
          <p:cNvSpPr txBox="1"/>
          <p:nvPr/>
        </p:nvSpPr>
        <p:spPr>
          <a:xfrm>
            <a:off x="662533" y="4890517"/>
            <a:ext cx="5400600" cy="2308324"/>
          </a:xfrm>
          <a:prstGeom prst="rect">
            <a:avLst/>
          </a:prstGeom>
          <a:noFill/>
        </p:spPr>
        <p:txBody>
          <a:bodyPr wrap="square" rtlCol="0">
            <a:spAutoFit/>
          </a:bodyPr>
          <a:lstStyle/>
          <a:p>
            <a:pPr algn="l"/>
            <a:endParaRPr lang="sv-SE" sz="1200" dirty="0" smtClean="0"/>
          </a:p>
          <a:p>
            <a:pPr algn="l"/>
            <a:endParaRPr lang="sv-SE" sz="1200" dirty="0" smtClean="0"/>
          </a:p>
          <a:p>
            <a:pPr algn="l"/>
            <a:endParaRPr lang="sv-SE" sz="1200" dirty="0" smtClean="0"/>
          </a:p>
          <a:p>
            <a:pPr algn="l"/>
            <a:endParaRPr lang="sv-SE" sz="1200" dirty="0" smtClean="0"/>
          </a:p>
          <a:p>
            <a:pPr algn="l"/>
            <a:endParaRPr lang="sv-SE" sz="1200" dirty="0" smtClean="0"/>
          </a:p>
          <a:p>
            <a:pPr algn="l"/>
            <a:endParaRPr lang="sv-SE" sz="1200" dirty="0" smtClean="0"/>
          </a:p>
          <a:p>
            <a:pPr algn="l"/>
            <a:endParaRPr lang="sv-SE" sz="1200" dirty="0" smtClean="0"/>
          </a:p>
          <a:p>
            <a:pPr algn="l"/>
            <a:endParaRPr lang="sv-SE" sz="1200" dirty="0" smtClean="0"/>
          </a:p>
          <a:p>
            <a:pPr algn="l"/>
            <a:endParaRPr lang="sv-SE" sz="1200" dirty="0" smtClean="0"/>
          </a:p>
          <a:p>
            <a:pPr algn="l"/>
            <a:endParaRPr lang="sv-SE" sz="1200" dirty="0" smtClean="0"/>
          </a:p>
          <a:p>
            <a:pPr algn="l"/>
            <a:endParaRPr lang="sv-SE" sz="1200" dirty="0" smtClean="0"/>
          </a:p>
          <a:p>
            <a:pPr algn="l"/>
            <a:r>
              <a:rPr lang="sv-SE" sz="1200"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228600" indent="-228600">
              <a:buAutoNum type="arabicParenR"/>
            </a:pPr>
            <a:endParaRPr lang="sv-SE" dirty="0" smtClean="0"/>
          </a:p>
          <a:p>
            <a:pPr marL="228600" indent="-228600"/>
            <a:r>
              <a:rPr lang="sv-SE" sz="1400" dirty="0" err="1" smtClean="0"/>
              <a:t>Here</a:t>
            </a:r>
            <a:r>
              <a:rPr lang="sv-SE" sz="1400" dirty="0" smtClean="0"/>
              <a:t> are the 3 </a:t>
            </a:r>
            <a:r>
              <a:rPr lang="sv-SE" sz="1400" dirty="0" err="1" smtClean="0"/>
              <a:t>compendiums</a:t>
            </a:r>
            <a:r>
              <a:rPr lang="sv-SE" sz="1400" dirty="0" smtClean="0"/>
              <a:t>, </a:t>
            </a:r>
            <a:r>
              <a:rPr lang="sv-SE" sz="1400" dirty="0" err="1" smtClean="0"/>
              <a:t>which</a:t>
            </a:r>
            <a:r>
              <a:rPr lang="sv-SE" sz="1400" dirty="0" smtClean="0"/>
              <a:t> you are </a:t>
            </a:r>
            <a:r>
              <a:rPr lang="sv-SE" sz="1400" dirty="0" err="1" smtClean="0"/>
              <a:t>welcome</a:t>
            </a:r>
            <a:r>
              <a:rPr lang="sv-SE" sz="1400" dirty="0" smtClean="0"/>
              <a:t> to </a:t>
            </a:r>
            <a:r>
              <a:rPr lang="sv-SE" sz="1400" dirty="0" err="1" smtClean="0"/>
              <a:t>peruse</a:t>
            </a:r>
            <a:r>
              <a:rPr lang="sv-SE" sz="1400" dirty="0" smtClean="0"/>
              <a:t> after my presentation.</a:t>
            </a:r>
          </a:p>
          <a:p>
            <a:pPr marL="228600" indent="-228600"/>
            <a:r>
              <a:rPr lang="sv-SE" sz="1400" dirty="0" err="1" smtClean="0"/>
              <a:t>We</a:t>
            </a:r>
            <a:r>
              <a:rPr lang="sv-SE" sz="1400" dirty="0" smtClean="0"/>
              <a:t> </a:t>
            </a:r>
            <a:r>
              <a:rPr lang="sv-SE" sz="1400" dirty="0" err="1" smtClean="0"/>
              <a:t>have</a:t>
            </a:r>
            <a:r>
              <a:rPr lang="sv-SE" sz="1400" dirty="0" smtClean="0"/>
              <a:t> 2 </a:t>
            </a:r>
            <a:r>
              <a:rPr lang="sv-SE" sz="1400" dirty="0" err="1" smtClean="0"/>
              <a:t>hours</a:t>
            </a:r>
            <a:r>
              <a:rPr lang="sv-SE" sz="1400" dirty="0" smtClean="0"/>
              <a:t>  a </a:t>
            </a:r>
            <a:r>
              <a:rPr lang="sv-SE" sz="1400" dirty="0" err="1" smtClean="0"/>
              <a:t>week</a:t>
            </a:r>
            <a:r>
              <a:rPr lang="sv-SE" sz="1400" dirty="0" smtClean="0"/>
              <a:t> for </a:t>
            </a:r>
            <a:r>
              <a:rPr lang="sv-SE" sz="1400" dirty="0" err="1" smtClean="0"/>
              <a:t>each</a:t>
            </a:r>
            <a:r>
              <a:rPr lang="sv-SE" sz="1400" dirty="0" smtClean="0"/>
              <a:t> </a:t>
            </a:r>
            <a:r>
              <a:rPr lang="sv-SE" sz="1400" dirty="0" err="1" smtClean="0"/>
              <a:t>course</a:t>
            </a:r>
            <a:r>
              <a:rPr lang="sv-SE" sz="1400" dirty="0" smtClean="0"/>
              <a:t> at </a:t>
            </a:r>
            <a:r>
              <a:rPr lang="sv-SE" sz="1400" dirty="0" err="1" smtClean="0"/>
              <a:t>our</a:t>
            </a:r>
            <a:r>
              <a:rPr lang="sv-SE" sz="1400" dirty="0" smtClean="0"/>
              <a:t> </a:t>
            </a:r>
            <a:r>
              <a:rPr lang="sv-SE" sz="1400" dirty="0" err="1" smtClean="0"/>
              <a:t>disposal</a:t>
            </a:r>
            <a:r>
              <a:rPr lang="sv-SE" sz="1400" dirty="0" smtClean="0"/>
              <a:t>  and students are </a:t>
            </a:r>
            <a:r>
              <a:rPr lang="sv-SE" sz="1400" dirty="0" err="1" smtClean="0"/>
              <a:t>expected</a:t>
            </a:r>
            <a:r>
              <a:rPr lang="sv-SE" sz="1400" dirty="0" smtClean="0"/>
              <a:t> to </a:t>
            </a:r>
            <a:r>
              <a:rPr lang="sv-SE" sz="1400" dirty="0" err="1" smtClean="0"/>
              <a:t>do</a:t>
            </a:r>
            <a:r>
              <a:rPr lang="sv-SE" sz="1400" dirty="0" smtClean="0"/>
              <a:t> </a:t>
            </a:r>
            <a:r>
              <a:rPr lang="sv-SE" sz="1400" dirty="0" err="1" smtClean="0"/>
              <a:t>homework</a:t>
            </a:r>
            <a:r>
              <a:rPr lang="sv-SE" sz="1400" dirty="0" smtClean="0"/>
              <a:t> for </a:t>
            </a:r>
            <a:r>
              <a:rPr lang="sv-SE" sz="1400" dirty="0" err="1" smtClean="0"/>
              <a:t>about</a:t>
            </a:r>
            <a:r>
              <a:rPr lang="sv-SE" sz="1400" dirty="0" smtClean="0"/>
              <a:t> the same </a:t>
            </a:r>
            <a:r>
              <a:rPr lang="sv-SE" sz="1400" dirty="0" err="1" smtClean="0"/>
              <a:t>number</a:t>
            </a:r>
            <a:r>
              <a:rPr lang="sv-SE" sz="1400" dirty="0" smtClean="0"/>
              <a:t> of </a:t>
            </a:r>
            <a:r>
              <a:rPr lang="sv-SE" sz="1400" dirty="0" err="1" smtClean="0"/>
              <a:t>hours</a:t>
            </a:r>
            <a:r>
              <a:rPr lang="sv-SE" sz="1400" dirty="0" smtClean="0"/>
              <a:t> a </a:t>
            </a:r>
            <a:r>
              <a:rPr lang="sv-SE" sz="1400" dirty="0" err="1" smtClean="0"/>
              <a:t>week</a:t>
            </a:r>
            <a:r>
              <a:rPr lang="sv-SE" sz="1400" dirty="0" smtClean="0"/>
              <a:t>. </a:t>
            </a:r>
          </a:p>
          <a:p>
            <a:pPr marL="228600" indent="-228600"/>
            <a:endParaRPr lang="sv-SE" sz="1400" dirty="0" smtClean="0"/>
          </a:p>
          <a:p>
            <a:pPr marL="228600" indent="-228600"/>
            <a:r>
              <a:rPr lang="sv-SE" sz="1400" dirty="0" smtClean="0"/>
              <a:t>At the </a:t>
            </a:r>
            <a:r>
              <a:rPr lang="sv-SE" sz="1400" dirty="0" err="1" smtClean="0"/>
              <a:t>beginning</a:t>
            </a:r>
            <a:r>
              <a:rPr lang="sv-SE" sz="1400" dirty="0" smtClean="0"/>
              <a:t> of </a:t>
            </a:r>
            <a:r>
              <a:rPr lang="sv-SE" sz="1400" dirty="0" err="1" smtClean="0"/>
              <a:t>each</a:t>
            </a:r>
            <a:r>
              <a:rPr lang="sv-SE" sz="1400" dirty="0" smtClean="0"/>
              <a:t> </a:t>
            </a:r>
            <a:r>
              <a:rPr lang="sv-SE" sz="1400" dirty="0" err="1" smtClean="0"/>
              <a:t>compendium</a:t>
            </a:r>
            <a:r>
              <a:rPr lang="sv-SE" sz="1400" dirty="0" smtClean="0"/>
              <a:t> </a:t>
            </a:r>
            <a:r>
              <a:rPr lang="sv-SE" sz="1400" dirty="0" err="1" smtClean="0"/>
              <a:t>there</a:t>
            </a:r>
            <a:r>
              <a:rPr lang="sv-SE" sz="1400" dirty="0" smtClean="0"/>
              <a:t> is a </a:t>
            </a:r>
            <a:r>
              <a:rPr lang="sv-SE" sz="1400" dirty="0" err="1" smtClean="0"/>
              <a:t>course</a:t>
            </a:r>
            <a:r>
              <a:rPr lang="sv-SE" sz="1400" dirty="0" smtClean="0"/>
              <a:t> </a:t>
            </a:r>
            <a:r>
              <a:rPr lang="sv-SE" sz="1400" dirty="0" err="1" smtClean="0"/>
              <a:t>orientation</a:t>
            </a:r>
            <a:r>
              <a:rPr lang="sv-SE" sz="1400" dirty="0" smtClean="0"/>
              <a:t> </a:t>
            </a:r>
            <a:r>
              <a:rPr lang="sv-SE" sz="1400" dirty="0" err="1" smtClean="0"/>
              <a:t>including</a:t>
            </a:r>
            <a:r>
              <a:rPr lang="sv-SE" sz="1400" dirty="0" smtClean="0"/>
              <a:t> 3 </a:t>
            </a:r>
            <a:r>
              <a:rPr lang="sv-SE" sz="1400" dirty="0" err="1" smtClean="0"/>
              <a:t>learning</a:t>
            </a:r>
            <a:r>
              <a:rPr lang="sv-SE" sz="1400" dirty="0" smtClean="0"/>
              <a:t> </a:t>
            </a:r>
            <a:r>
              <a:rPr lang="sv-SE" sz="1400" dirty="0" err="1" smtClean="0"/>
              <a:t>objectives</a:t>
            </a:r>
            <a:r>
              <a:rPr lang="sv-SE" sz="1400" dirty="0" smtClean="0"/>
              <a:t>, </a:t>
            </a:r>
            <a:r>
              <a:rPr lang="sv-SE" sz="1400" dirty="0" err="1" smtClean="0"/>
              <a:t>here’s</a:t>
            </a:r>
            <a:r>
              <a:rPr lang="sv-SE" sz="1400" dirty="0" smtClean="0"/>
              <a:t> the first </a:t>
            </a:r>
            <a:r>
              <a:rPr lang="sv-SE" sz="1400" dirty="0" err="1" smtClean="0"/>
              <a:t>one</a:t>
            </a:r>
            <a:r>
              <a:rPr lang="sv-SE" sz="1400" dirty="0" smtClean="0"/>
              <a:t>.</a:t>
            </a:r>
          </a:p>
          <a:p>
            <a:endParaRPr lang="sv-SE" sz="1400"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smtClean="0"/>
          </a:p>
          <a:p>
            <a:r>
              <a:rPr lang="sv-SE" sz="1400" dirty="0" smtClean="0"/>
              <a:t>By the </a:t>
            </a:r>
            <a:r>
              <a:rPr lang="sv-SE" sz="1400" dirty="0" err="1" smtClean="0"/>
              <a:t>way</a:t>
            </a:r>
            <a:r>
              <a:rPr lang="sv-SE" sz="1400" dirty="0" smtClean="0"/>
              <a:t>, </a:t>
            </a:r>
            <a:r>
              <a:rPr lang="sv-SE" sz="1400" dirty="0" err="1" smtClean="0"/>
              <a:t>there</a:t>
            </a:r>
            <a:r>
              <a:rPr lang="sv-SE" sz="1400" dirty="0" smtClean="0"/>
              <a:t> are </a:t>
            </a:r>
            <a:r>
              <a:rPr lang="sv-SE" sz="1400" dirty="0" err="1" smtClean="0"/>
              <a:t>course</a:t>
            </a:r>
            <a:r>
              <a:rPr lang="sv-SE" sz="1400" dirty="0" smtClean="0"/>
              <a:t> </a:t>
            </a:r>
            <a:r>
              <a:rPr lang="sv-SE" sz="1400" dirty="0" err="1" smtClean="0"/>
              <a:t>descriptions</a:t>
            </a:r>
            <a:r>
              <a:rPr lang="sv-SE" sz="1400" dirty="0" smtClean="0"/>
              <a:t> for </a:t>
            </a:r>
            <a:r>
              <a:rPr lang="sv-SE" sz="1400" dirty="0" err="1" smtClean="0"/>
              <a:t>these</a:t>
            </a:r>
            <a:r>
              <a:rPr lang="sv-SE" sz="1400" dirty="0" smtClean="0"/>
              <a:t> </a:t>
            </a:r>
            <a:r>
              <a:rPr lang="sv-SE" sz="1400" dirty="0" err="1" smtClean="0"/>
              <a:t>three</a:t>
            </a:r>
            <a:r>
              <a:rPr lang="sv-SE" sz="1400" dirty="0" smtClean="0"/>
              <a:t> </a:t>
            </a:r>
            <a:r>
              <a:rPr lang="sv-SE" sz="1400" dirty="0" err="1" smtClean="0"/>
              <a:t>courses</a:t>
            </a:r>
            <a:r>
              <a:rPr lang="sv-SE" sz="1400" dirty="0" smtClean="0"/>
              <a:t>; </a:t>
            </a:r>
            <a:r>
              <a:rPr lang="sv-SE" sz="1400" dirty="0" err="1" smtClean="0"/>
              <a:t>they’re</a:t>
            </a:r>
            <a:r>
              <a:rPr lang="sv-SE" sz="1400" dirty="0" smtClean="0"/>
              <a:t> </a:t>
            </a:r>
            <a:r>
              <a:rPr lang="sv-SE" sz="1400" dirty="0" err="1" smtClean="0"/>
              <a:t>longer</a:t>
            </a:r>
            <a:r>
              <a:rPr lang="sv-SE" sz="1400" dirty="0" smtClean="0"/>
              <a:t> and </a:t>
            </a:r>
            <a:r>
              <a:rPr lang="sv-SE" sz="1400" dirty="0" err="1" smtClean="0"/>
              <a:t>follow</a:t>
            </a:r>
            <a:r>
              <a:rPr lang="sv-SE" sz="1400" dirty="0" smtClean="0"/>
              <a:t> the formal  college format </a:t>
            </a:r>
            <a:r>
              <a:rPr lang="sv-SE" sz="1400" dirty="0" err="1" smtClean="0"/>
              <a:t>laid</a:t>
            </a:r>
            <a:r>
              <a:rPr lang="sv-SE" sz="1400" dirty="0" smtClean="0"/>
              <a:t> </a:t>
            </a:r>
            <a:r>
              <a:rPr lang="sv-SE" sz="1400" dirty="0" err="1" smtClean="0"/>
              <a:t>down</a:t>
            </a:r>
            <a:r>
              <a:rPr lang="sv-SE" sz="1400" dirty="0" smtClean="0"/>
              <a:t> by the Swedish </a:t>
            </a:r>
            <a:r>
              <a:rPr lang="sv-SE" sz="1400" dirty="0" err="1" smtClean="0"/>
              <a:t>Higher</a:t>
            </a:r>
            <a:r>
              <a:rPr lang="sv-SE" sz="1400" dirty="0" smtClean="0"/>
              <a:t> </a:t>
            </a:r>
            <a:r>
              <a:rPr lang="sv-SE" sz="1400" dirty="0" err="1" smtClean="0"/>
              <a:t>Education</a:t>
            </a:r>
            <a:r>
              <a:rPr lang="sv-SE" sz="1400" dirty="0" smtClean="0"/>
              <a:t> </a:t>
            </a:r>
            <a:r>
              <a:rPr lang="sv-SE" sz="1400" dirty="0" err="1" smtClean="0"/>
              <a:t>Authority</a:t>
            </a:r>
            <a:r>
              <a:rPr lang="sv-SE" sz="1400" dirty="0" smtClean="0"/>
              <a:t> </a:t>
            </a:r>
            <a:r>
              <a:rPr lang="sv-SE" sz="1400" dirty="0" err="1" smtClean="0"/>
              <a:t>but</a:t>
            </a:r>
            <a:r>
              <a:rPr lang="sv-SE" sz="1400" dirty="0" smtClean="0"/>
              <a:t> </a:t>
            </a:r>
            <a:r>
              <a:rPr lang="sv-SE" sz="1400" dirty="0" err="1" smtClean="0"/>
              <a:t>we</a:t>
            </a:r>
            <a:r>
              <a:rPr lang="sv-SE" sz="1400" dirty="0" smtClean="0"/>
              <a:t> </a:t>
            </a:r>
            <a:r>
              <a:rPr lang="sv-SE" sz="1400" dirty="0" err="1" smtClean="0"/>
              <a:t>felt</a:t>
            </a:r>
            <a:r>
              <a:rPr lang="sv-SE" sz="1400" dirty="0" smtClean="0"/>
              <a:t> it </a:t>
            </a:r>
            <a:r>
              <a:rPr lang="sv-SE" sz="1400" dirty="0" err="1" smtClean="0"/>
              <a:t>was</a:t>
            </a:r>
            <a:r>
              <a:rPr lang="sv-SE" sz="1400" dirty="0" smtClean="0"/>
              <a:t> </a:t>
            </a:r>
            <a:r>
              <a:rPr lang="sv-SE" sz="1400" dirty="0" err="1" smtClean="0"/>
              <a:t>justified</a:t>
            </a:r>
            <a:r>
              <a:rPr lang="sv-SE" sz="1400" dirty="0" smtClean="0"/>
              <a:t> to </a:t>
            </a:r>
            <a:r>
              <a:rPr lang="sv-SE" sz="1400" dirty="0" err="1" smtClean="0"/>
              <a:t>declare</a:t>
            </a:r>
            <a:r>
              <a:rPr lang="sv-SE" sz="1400" dirty="0" smtClean="0"/>
              <a:t> </a:t>
            </a:r>
            <a:r>
              <a:rPr lang="sv-SE" sz="1400" dirty="0" err="1" smtClean="0"/>
              <a:t>our</a:t>
            </a:r>
            <a:r>
              <a:rPr lang="sv-SE" sz="1400" dirty="0" smtClean="0"/>
              <a:t> hand in </a:t>
            </a:r>
            <a:r>
              <a:rPr lang="sv-SE" sz="1400" dirty="0" err="1" smtClean="0"/>
              <a:t>plain</a:t>
            </a:r>
            <a:r>
              <a:rPr lang="sv-SE" sz="1400" dirty="0" smtClean="0"/>
              <a:t> </a:t>
            </a:r>
            <a:r>
              <a:rPr lang="sv-SE" sz="1400" dirty="0" err="1" smtClean="0"/>
              <a:t>language</a:t>
            </a:r>
            <a:r>
              <a:rPr lang="sv-SE" sz="1400" dirty="0" smtClean="0"/>
              <a:t> in the </a:t>
            </a:r>
            <a:r>
              <a:rPr lang="sv-SE" sz="1400" dirty="0" err="1" smtClean="0"/>
              <a:t>compendiums</a:t>
            </a:r>
            <a:r>
              <a:rPr lang="sv-SE" sz="1400" dirty="0" smtClean="0"/>
              <a:t> as </a:t>
            </a:r>
            <a:r>
              <a:rPr lang="sv-SE" sz="1400" dirty="0" err="1" smtClean="0"/>
              <a:t>well</a:t>
            </a:r>
            <a:r>
              <a:rPr lang="sv-SE" sz="1400" dirty="0" smtClean="0"/>
              <a:t>.</a:t>
            </a:r>
          </a:p>
          <a:p>
            <a:endParaRPr lang="sv-SE" sz="1400" dirty="0" smtClean="0"/>
          </a:p>
          <a:p>
            <a:r>
              <a:rPr lang="sv-SE" sz="1400" dirty="0" err="1" smtClean="0"/>
              <a:t>They</a:t>
            </a:r>
            <a:r>
              <a:rPr lang="sv-SE" sz="1400" dirty="0" smtClean="0"/>
              <a:t> are </a:t>
            </a:r>
            <a:r>
              <a:rPr lang="sv-SE" sz="1400" dirty="0" err="1" smtClean="0"/>
              <a:t>quite</a:t>
            </a:r>
            <a:r>
              <a:rPr lang="sv-SE" sz="1400" dirty="0" smtClean="0"/>
              <a:t> </a:t>
            </a:r>
            <a:r>
              <a:rPr lang="sv-SE" sz="1400" dirty="0" err="1" smtClean="0"/>
              <a:t>similar</a:t>
            </a:r>
            <a:r>
              <a:rPr lang="sv-SE" sz="1400" dirty="0" smtClean="0"/>
              <a:t> and you </a:t>
            </a:r>
            <a:r>
              <a:rPr lang="sv-SE" sz="1400" dirty="0" err="1" smtClean="0"/>
              <a:t>can</a:t>
            </a:r>
            <a:r>
              <a:rPr lang="sv-SE" sz="1400" dirty="0" smtClean="0"/>
              <a:t> </a:t>
            </a:r>
            <a:r>
              <a:rPr lang="sv-SE" sz="1400" dirty="0" err="1" smtClean="0"/>
              <a:t>see</a:t>
            </a:r>
            <a:r>
              <a:rPr lang="sv-SE" sz="1400" dirty="0" smtClean="0"/>
              <a:t> the international </a:t>
            </a:r>
            <a:r>
              <a:rPr lang="sv-SE" sz="1400" dirty="0" err="1" smtClean="0"/>
              <a:t>context</a:t>
            </a:r>
            <a:r>
              <a:rPr lang="sv-SE" sz="1400" dirty="0" smtClean="0"/>
              <a:t> is </a:t>
            </a:r>
            <a:r>
              <a:rPr lang="sv-SE" sz="1400" dirty="0" err="1" smtClean="0"/>
              <a:t>mentioned</a:t>
            </a:r>
            <a:r>
              <a:rPr lang="sv-SE" sz="1400" dirty="0" smtClean="0"/>
              <a:t> in all 3 </a:t>
            </a:r>
            <a:r>
              <a:rPr lang="sv-SE" sz="1400" dirty="0" err="1" smtClean="0"/>
              <a:t>courses</a:t>
            </a:r>
            <a:endParaRPr lang="sv-SE" sz="1400" dirty="0"/>
          </a:p>
        </p:txBody>
      </p:sp>
      <p:sp>
        <p:nvSpPr>
          <p:cNvPr id="4" name="Platshållare för bildnummer 3"/>
          <p:cNvSpPr>
            <a:spLocks noGrp="1"/>
          </p:cNvSpPr>
          <p:nvPr>
            <p:ph type="sldNum" sz="quarter" idx="10"/>
          </p:nvPr>
        </p:nvSpPr>
        <p:spPr/>
        <p:txBody>
          <a:bodyPr/>
          <a:lstStyle/>
          <a:p>
            <a:pPr>
              <a:defRPr/>
            </a:pPr>
            <a:fld id="{CFAFEB1E-D625-482D-8B13-F387C1098653}" type="slidenum">
              <a:rPr lang="sv-SE" smtClean="0"/>
              <a:pPr>
                <a:defRPr/>
              </a:pPr>
              <a:t>9</a:t>
            </a:fld>
            <a:endParaRPr lang="sv-SE"/>
          </a:p>
        </p:txBody>
      </p:sp>
      <p:sp>
        <p:nvSpPr>
          <p:cNvPr id="5" name="textruta 4"/>
          <p:cNvSpPr txBox="1"/>
          <p:nvPr/>
        </p:nvSpPr>
        <p:spPr>
          <a:xfrm>
            <a:off x="1310605" y="5178549"/>
            <a:ext cx="4392488" cy="3046988"/>
          </a:xfrm>
          <a:prstGeom prst="rect">
            <a:avLst/>
          </a:prstGeom>
          <a:noFill/>
        </p:spPr>
        <p:txBody>
          <a:bodyPr wrap="square" rtlCol="0">
            <a:spAutoFit/>
          </a:bodyPr>
          <a:lstStyle/>
          <a:p>
            <a:pPr algn="l"/>
            <a:endParaRPr lang="sv-SE" sz="1600" dirty="0" smtClean="0"/>
          </a:p>
          <a:p>
            <a:pPr algn="l"/>
            <a:endParaRPr lang="sv-SE" sz="1600" dirty="0" smtClean="0"/>
          </a:p>
          <a:p>
            <a:pPr algn="l"/>
            <a:r>
              <a:rPr lang="sv-SE" sz="1600" dirty="0" smtClean="0"/>
              <a:t>.</a:t>
            </a:r>
          </a:p>
          <a:p>
            <a:pPr algn="l"/>
            <a:endParaRPr lang="sv-SE" sz="1600" dirty="0" smtClean="0"/>
          </a:p>
          <a:p>
            <a:pPr algn="l"/>
            <a:endParaRPr lang="sv-SE" sz="1600" dirty="0" smtClean="0"/>
          </a:p>
          <a:p>
            <a:pPr algn="l"/>
            <a:endParaRPr lang="sv-SE" sz="1600" dirty="0" smtClean="0"/>
          </a:p>
          <a:p>
            <a:pPr algn="l"/>
            <a:endParaRPr lang="sv-SE" sz="1600" dirty="0" smtClean="0"/>
          </a:p>
          <a:p>
            <a:pPr algn="l"/>
            <a:endParaRPr lang="sv-SE" sz="1600" dirty="0" smtClean="0"/>
          </a:p>
          <a:p>
            <a:pPr algn="l"/>
            <a:endParaRPr lang="sv-SE" sz="1600" dirty="0" smtClean="0"/>
          </a:p>
          <a:p>
            <a:pPr algn="l"/>
            <a:endParaRPr lang="sv-SE" sz="1600" dirty="0" smtClean="0"/>
          </a:p>
          <a:p>
            <a:pPr algn="l"/>
            <a:endParaRPr lang="sv-SE" sz="1600" dirty="0" smtClean="0"/>
          </a:p>
          <a:p>
            <a:pPr algn="l"/>
            <a:endParaRPr lang="sv-SE" sz="16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90800" y="1524000"/>
            <a:ext cx="6172200" cy="1019175"/>
          </a:xfrm>
          <a:prstGeom prst="rect">
            <a:avLst/>
          </a:prstGeom>
          <a:noFill/>
          <a:ln w="9525">
            <a:noFill/>
            <a:miter lim="800000"/>
            <a:headEnd/>
            <a:tailEnd/>
          </a:ln>
          <a:effectLst/>
        </p:spPr>
        <p:txBody>
          <a:bodyPr>
            <a:spAutoFit/>
          </a:bodyPr>
          <a:lstStyle/>
          <a:p>
            <a:pPr>
              <a:spcBef>
                <a:spcPct val="50000"/>
              </a:spcBef>
              <a:defRPr/>
            </a:pPr>
            <a:r>
              <a:rPr lang="sv-SE" sz="3000">
                <a:solidFill>
                  <a:schemeClr val="bg1"/>
                </a:solidFill>
                <a:latin typeface="Verdana" pitchFamily="34" charset="0"/>
              </a:rPr>
              <a:t>Headline</a:t>
            </a:r>
            <a:endParaRPr lang="sv-SE" sz="1400">
              <a:solidFill>
                <a:schemeClr val="bg1"/>
              </a:solidFill>
              <a:latin typeface="Verdana" pitchFamily="34" charset="0"/>
            </a:endParaRPr>
          </a:p>
          <a:p>
            <a:pPr>
              <a:spcBef>
                <a:spcPct val="50000"/>
              </a:spcBef>
              <a:defRPr/>
            </a:pPr>
            <a:r>
              <a:rPr lang="sv-SE" sz="2000">
                <a:solidFill>
                  <a:schemeClr val="bg1"/>
                </a:solidFill>
                <a:latin typeface="Verdana" pitchFamily="34" charset="0"/>
              </a:rPr>
              <a:t>Name Surname</a:t>
            </a:r>
            <a:endParaRPr lang="sv-SE" sz="1600">
              <a:solidFill>
                <a:schemeClr val="bg1"/>
              </a:solidFill>
              <a:latin typeface="Verdana" pitchFamily="34" charset="0"/>
            </a:endParaRP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advClick="0"/>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8C40A2E-9480-4F65-B074-1A2B4404F87E}"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A064328-904C-46E3-8FE6-70D9F555C31B}" type="slidenum">
              <a:rPr lang="sv-SE" smtClean="0"/>
              <a:pPr/>
              <a:t>‹#›</a:t>
            </a:fld>
            <a:endParaRPr lang="sv-S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8C40A2E-9480-4F65-B074-1A2B4404F87E}"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A064328-904C-46E3-8FE6-70D9F555C31B}" type="slidenum">
              <a:rPr lang="sv-SE" smtClean="0"/>
              <a:pPr/>
              <a:t>‹#›</a:t>
            </a:fld>
            <a:endParaRPr lang="sv-S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EF349F4-AD73-459A-92C7-5919AAA98601}"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5C54719-408C-4FAF-B21E-4404EA8DC2E5}" type="slidenum">
              <a:rPr lang="sv-SE" smtClean="0"/>
              <a:pPr/>
              <a:t>‹#›</a:t>
            </a:fld>
            <a:endParaRPr lang="sv-S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EF349F4-AD73-459A-92C7-5919AAA98601}"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5C54719-408C-4FAF-B21E-4404EA8DC2E5}" type="slidenum">
              <a:rPr lang="sv-SE" smtClean="0"/>
              <a:pPr/>
              <a:t>‹#›</a:t>
            </a:fld>
            <a:endParaRPr lang="sv-S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EEF349F4-AD73-459A-92C7-5919AAA98601}"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5C54719-408C-4FAF-B21E-4404EA8DC2E5}" type="slidenum">
              <a:rPr lang="sv-SE" smtClean="0"/>
              <a:pPr/>
              <a:t>‹#›</a:t>
            </a:fld>
            <a:endParaRPr lang="sv-S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EEF349F4-AD73-459A-92C7-5919AAA98601}"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5C54719-408C-4FAF-B21E-4404EA8DC2E5}" type="slidenum">
              <a:rPr lang="sv-SE" smtClean="0"/>
              <a:pPr/>
              <a:t>‹#›</a:t>
            </a:fld>
            <a:endParaRPr lang="sv-S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EF349F4-AD73-459A-92C7-5919AAA98601}" type="datetimeFigureOut">
              <a:rPr lang="sv-SE" smtClean="0"/>
              <a:pPr/>
              <a:t>2012-10-24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5C54719-408C-4FAF-B21E-4404EA8DC2E5}" type="slidenum">
              <a:rPr lang="sv-SE" smtClean="0"/>
              <a:pPr/>
              <a:t>‹#›</a:t>
            </a:fld>
            <a:endParaRPr lang="sv-S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EF349F4-AD73-459A-92C7-5919AAA98601}"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5C54719-408C-4FAF-B21E-4404EA8DC2E5}" type="slidenum">
              <a:rPr lang="sv-SE" smtClean="0"/>
              <a:pPr/>
              <a:t>‹#›</a:t>
            </a:fld>
            <a:endParaRPr lang="sv-S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EF349F4-AD73-459A-92C7-5919AAA98601}" type="datetimeFigureOut">
              <a:rPr lang="sv-SE" smtClean="0"/>
              <a:pPr/>
              <a:t>2012-10-24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5C54719-408C-4FAF-B21E-4404EA8DC2E5}" type="slidenum">
              <a:rPr lang="sv-SE" smtClean="0"/>
              <a:pPr/>
              <a:t>‹#›</a:t>
            </a:fld>
            <a:endParaRPr lang="sv-S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EF349F4-AD73-459A-92C7-5919AAA98601}"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5C54719-408C-4FAF-B21E-4404EA8DC2E5}"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229350" y="304800"/>
            <a:ext cx="1924050" cy="37338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304800"/>
            <a:ext cx="5619750" cy="37338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advClick="0"/>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EF349F4-AD73-459A-92C7-5919AAA98601}"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5C54719-408C-4FAF-B21E-4404EA8DC2E5}" type="slidenum">
              <a:rPr lang="sv-SE" smtClean="0"/>
              <a:pPr/>
              <a:t>‹#›</a:t>
            </a:fld>
            <a:endParaRPr lang="sv-S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EF349F4-AD73-459A-92C7-5919AAA98601}"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5C54719-408C-4FAF-B21E-4404EA8DC2E5}" type="slidenum">
              <a:rPr lang="sv-SE" smtClean="0"/>
              <a:pPr/>
              <a:t>‹#›</a:t>
            </a:fld>
            <a:endParaRPr lang="sv-S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EF349F4-AD73-459A-92C7-5919AAA98601}"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5C54719-408C-4FAF-B21E-4404EA8DC2E5}" type="slidenum">
              <a:rPr lang="sv-SE" smtClean="0"/>
              <a:pPr/>
              <a:t>‹#›</a:t>
            </a:fld>
            <a:endParaRPr lang="sv-S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4CE2336-7FAA-426C-9556-9345AC72996E}"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CE2336-7FAA-426C-9556-9345AC72996E}"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4CE2336-7FAA-426C-9556-9345AC72996E}"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4CE2336-7FAA-426C-9556-9345AC72996E}"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4CE2336-7FAA-426C-9556-9345AC72996E}" type="datetimeFigureOut">
              <a:rPr lang="sv-SE" smtClean="0"/>
              <a:pPr/>
              <a:t>2012-10-24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4CE2336-7FAA-426C-9556-9345AC72996E}"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CE2336-7FAA-426C-9556-9345AC72996E}" type="datetimeFigureOut">
              <a:rPr lang="sv-SE" smtClean="0"/>
              <a:pPr/>
              <a:t>2012-10-24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3D8DDC6-8C20-4D24-BA77-662428356762}"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3AF6885-3CCD-413E-9292-89F6C4E7A56C}" type="slidenum">
              <a:rPr lang="sv-SE" smtClean="0"/>
              <a:pPr/>
              <a:t>‹#›</a:t>
            </a:fld>
            <a:endParaRPr lang="sv-S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4CE2336-7FAA-426C-9556-9345AC72996E}"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4CE2336-7FAA-426C-9556-9345AC72996E}"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CE2336-7FAA-426C-9556-9345AC72996E}"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CE2336-7FAA-426C-9556-9345AC72996E}"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r>
              <a:rPr lang="sv-SE" smtClean="0"/>
              <a:t>Ingrida Leimanis</a:t>
            </a:r>
          </a:p>
          <a:p>
            <a:r>
              <a:rPr lang="sv-SE" smtClean="0"/>
              <a:t>2012-10-22</a:t>
            </a:r>
            <a:endParaRPr lang="sv-SE" dirty="0"/>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42E9447-4C5A-4857-A1F9-77677E84FE64}" type="slidenum">
              <a:rPr lang="sv-SE" smtClean="0"/>
              <a:pPr/>
              <a:t>‹#›</a:t>
            </a:fld>
            <a:endParaRPr lang="sv-S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8E806E4-FB40-4E67-A6F7-49EF38890346}"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D0289F2-1BA2-4D76-9BF9-38741FA7F331}" type="slidenum">
              <a:rPr lang="sv-SE" smtClean="0"/>
              <a:pPr/>
              <a:t>‹#›</a:t>
            </a:fld>
            <a:endParaRPr lang="sv-S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8E806E4-FB40-4E67-A6F7-49EF38890346}"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D0289F2-1BA2-4D76-9BF9-38741FA7F331}" type="slidenum">
              <a:rPr lang="sv-SE" smtClean="0"/>
              <a:pPr/>
              <a:t>‹#›</a:t>
            </a:fld>
            <a:endParaRPr lang="sv-S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8E806E4-FB40-4E67-A6F7-49EF38890346}"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D0289F2-1BA2-4D76-9BF9-38741FA7F331}" type="slidenum">
              <a:rPr lang="sv-SE" smtClean="0"/>
              <a:pPr/>
              <a:t>‹#›</a:t>
            </a:fld>
            <a:endParaRPr lang="sv-S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8E806E4-FB40-4E67-A6F7-49EF38890346}"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D0289F2-1BA2-4D76-9BF9-38741FA7F331}" type="slidenum">
              <a:rPr lang="sv-SE" smtClean="0"/>
              <a:pPr/>
              <a:t>‹#›</a:t>
            </a:fld>
            <a:endParaRPr lang="sv-S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8E806E4-FB40-4E67-A6F7-49EF38890346}" type="datetimeFigureOut">
              <a:rPr lang="sv-SE" smtClean="0"/>
              <a:pPr/>
              <a:t>2012-10-24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D0289F2-1BA2-4D76-9BF9-38741FA7F331}" type="slidenum">
              <a:rPr lang="sv-SE" smtClean="0"/>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b="1">
                <a:solidFill>
                  <a:schemeClr val="bg1"/>
                </a:solidFill>
              </a:defRPr>
            </a:lvl1pPr>
          </a:lstStyle>
          <a:p>
            <a:r>
              <a:rPr lang="sv-SE" dirty="0" smtClean="0"/>
              <a:t>2012-10-22</a:t>
            </a:r>
          </a:p>
          <a:p>
            <a:r>
              <a:rPr lang="sv-SE" dirty="0" smtClean="0"/>
              <a:t>Ingrida Leimanis</a:t>
            </a:r>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3AF6885-3CCD-413E-9292-89F6C4E7A56C}" type="slidenum">
              <a:rPr lang="sv-SE" smtClean="0"/>
              <a:pPr/>
              <a:t>‹#›</a:t>
            </a:fld>
            <a:endParaRPr lang="sv-S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8E806E4-FB40-4E67-A6F7-49EF38890346}"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D0289F2-1BA2-4D76-9BF9-38741FA7F331}" type="slidenum">
              <a:rPr lang="sv-SE" smtClean="0"/>
              <a:pPr/>
              <a:t>‹#›</a:t>
            </a:fld>
            <a:endParaRPr lang="sv-S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8E806E4-FB40-4E67-A6F7-49EF38890346}" type="datetimeFigureOut">
              <a:rPr lang="sv-SE" smtClean="0"/>
              <a:pPr/>
              <a:t>2012-10-24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D0289F2-1BA2-4D76-9BF9-38741FA7F331}" type="slidenum">
              <a:rPr lang="sv-SE" smtClean="0"/>
              <a:pPr/>
              <a:t>‹#›</a:t>
            </a:fld>
            <a:endParaRPr lang="sv-S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8E806E4-FB40-4E67-A6F7-49EF38890346}"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D0289F2-1BA2-4D76-9BF9-38741FA7F331}" type="slidenum">
              <a:rPr lang="sv-SE" smtClean="0"/>
              <a:pPr/>
              <a:t>‹#›</a:t>
            </a:fld>
            <a:endParaRPr lang="sv-S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8E806E4-FB40-4E67-A6F7-49EF38890346}"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D0289F2-1BA2-4D76-9BF9-38741FA7F331}" type="slidenum">
              <a:rPr lang="sv-SE" smtClean="0"/>
              <a:pPr/>
              <a:t>‹#›</a:t>
            </a:fld>
            <a:endParaRPr lang="sv-S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8E806E4-FB40-4E67-A6F7-49EF38890346}"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D0289F2-1BA2-4D76-9BF9-38741FA7F331}" type="slidenum">
              <a:rPr lang="sv-SE" smtClean="0"/>
              <a:pPr/>
              <a:t>‹#›</a:t>
            </a:fld>
            <a:endParaRPr lang="sv-S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8E806E4-FB40-4E67-A6F7-49EF38890346}"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D0289F2-1BA2-4D76-9BF9-38741FA7F331}" type="slidenum">
              <a:rPr lang="sv-SE" smtClean="0"/>
              <a:pPr/>
              <a:t>‹#›</a:t>
            </a:fld>
            <a:endParaRPr lang="sv-S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8D7DDDB-F5FC-4852-8A64-63B5360911D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63AB02-6268-4B93-A256-3B09C77EB358}" type="slidenum">
              <a:rPr lang="sv-SE" smtClean="0"/>
              <a:pPr/>
              <a:t>‹#›</a:t>
            </a:fld>
            <a:endParaRPr lang="sv-S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D7DDDB-F5FC-4852-8A64-63B5360911D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63AB02-6268-4B93-A256-3B09C77EB358}" type="slidenum">
              <a:rPr lang="sv-SE" smtClean="0"/>
              <a:pPr/>
              <a:t>‹#›</a:t>
            </a:fld>
            <a:endParaRPr lang="sv-S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8D7DDDB-F5FC-4852-8A64-63B5360911D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63AB02-6268-4B93-A256-3B09C77EB358}" type="slidenum">
              <a:rPr lang="sv-SE" smtClean="0"/>
              <a:pPr/>
              <a:t>‹#›</a:t>
            </a:fld>
            <a:endParaRPr lang="sv-S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8D7DDDB-F5FC-4852-8A64-63B5360911D7}"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63AB02-6268-4B93-A256-3B09C77EB358}"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3D8DDC6-8C20-4D24-BA77-662428356762}"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3AF6885-3CCD-413E-9292-89F6C4E7A56C}" type="slidenum">
              <a:rPr lang="sv-SE" smtClean="0"/>
              <a:pPr/>
              <a:t>‹#›</a:t>
            </a:fld>
            <a:endParaRPr lang="sv-S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8D7DDDB-F5FC-4852-8A64-63B5360911D7}" type="datetimeFigureOut">
              <a:rPr lang="sv-SE" smtClean="0"/>
              <a:pPr/>
              <a:t>2012-10-24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263AB02-6268-4B93-A256-3B09C77EB358}" type="slidenum">
              <a:rPr lang="sv-SE" smtClean="0"/>
              <a:pPr/>
              <a:t>‹#›</a:t>
            </a:fld>
            <a:endParaRPr lang="sv-S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8D7DDDB-F5FC-4852-8A64-63B5360911D7}"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263AB02-6268-4B93-A256-3B09C77EB358}" type="slidenum">
              <a:rPr lang="sv-SE" smtClean="0"/>
              <a:pPr/>
              <a:t>‹#›</a:t>
            </a:fld>
            <a:endParaRPr lang="sv-S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8D7DDDB-F5FC-4852-8A64-63B5360911D7}" type="datetimeFigureOut">
              <a:rPr lang="sv-SE" smtClean="0"/>
              <a:pPr/>
              <a:t>2012-10-24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263AB02-6268-4B93-A256-3B09C77EB358}" type="slidenum">
              <a:rPr lang="sv-SE" smtClean="0"/>
              <a:pPr/>
              <a:t>‹#›</a:t>
            </a:fld>
            <a:endParaRPr lang="sv-S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8D7DDDB-F5FC-4852-8A64-63B5360911D7}"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63AB02-6268-4B93-A256-3B09C77EB358}" type="slidenum">
              <a:rPr lang="sv-SE" smtClean="0"/>
              <a:pPr/>
              <a:t>‹#›</a:t>
            </a:fld>
            <a:endParaRPr lang="sv-S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8D7DDDB-F5FC-4852-8A64-63B5360911D7}"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63AB02-6268-4B93-A256-3B09C77EB358}" type="slidenum">
              <a:rPr lang="sv-SE" smtClean="0"/>
              <a:pPr/>
              <a:t>‹#›</a:t>
            </a:fld>
            <a:endParaRPr lang="sv-S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D7DDDB-F5FC-4852-8A64-63B5360911D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63AB02-6268-4B93-A256-3B09C77EB358}" type="slidenum">
              <a:rPr lang="sv-SE" smtClean="0"/>
              <a:pPr/>
              <a:t>‹#›</a:t>
            </a:fld>
            <a:endParaRPr lang="sv-S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D7DDDB-F5FC-4852-8A64-63B5360911D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63AB02-6268-4B93-A256-3B09C77EB358}"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3D8DDC6-8C20-4D24-BA77-662428356762}"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3AF6885-3CCD-413E-9292-89F6C4E7A56C}"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3D8DDC6-8C20-4D24-BA77-662428356762}" type="datetimeFigureOut">
              <a:rPr lang="sv-SE" smtClean="0"/>
              <a:pPr/>
              <a:t>2012-10-24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3AF6885-3CCD-413E-9292-89F6C4E7A56C}"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3D8DDC6-8C20-4D24-BA77-662428356762}"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3AF6885-3CCD-413E-9292-89F6C4E7A56C}"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3D8DDC6-8C20-4D24-BA77-662428356762}" type="datetimeFigureOut">
              <a:rPr lang="sv-SE" smtClean="0"/>
              <a:pPr/>
              <a:t>2012-10-24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3AF6885-3CCD-413E-9292-89F6C4E7A56C}"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D8DDC6-8C20-4D24-BA77-662428356762}"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3AF6885-3CCD-413E-9292-89F6C4E7A56C}"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D8DDC6-8C20-4D24-BA77-662428356762}"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3AF6885-3CCD-413E-9292-89F6C4E7A56C}"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3D8DDC6-8C20-4D24-BA77-662428356762}"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3AF6885-3CCD-413E-9292-89F6C4E7A56C}"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3D8DDC6-8C20-4D24-BA77-662428356762}"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3AF6885-3CCD-413E-9292-89F6C4E7A56C}"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51F6B795-2E10-4C59-9384-DA6B61ACCE7F}"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BE8A96-A905-49F0-A125-EA70DC33F9D5}"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1F6B795-2E10-4C59-9384-DA6B61ACCE7F}"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BE8A96-A905-49F0-A125-EA70DC33F9D5}"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1F6B795-2E10-4C59-9384-DA6B61ACCE7F}"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BE8A96-A905-49F0-A125-EA70DC33F9D5}"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1F6B795-2E10-4C59-9384-DA6B61ACCE7F}"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2BE8A96-A905-49F0-A125-EA70DC33F9D5}"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1F6B795-2E10-4C59-9384-DA6B61ACCE7F}" type="datetimeFigureOut">
              <a:rPr lang="sv-SE" smtClean="0"/>
              <a:pPr/>
              <a:t>2012-10-24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2BE8A96-A905-49F0-A125-EA70DC33F9D5}"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1F6B795-2E10-4C59-9384-DA6B61ACCE7F}"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2BE8A96-A905-49F0-A125-EA70DC33F9D5}"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6B795-2E10-4C59-9384-DA6B61ACCE7F}" type="datetimeFigureOut">
              <a:rPr lang="sv-SE" smtClean="0"/>
              <a:pPr/>
              <a:t>2012-10-24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2BE8A96-A905-49F0-A125-EA70DC33F9D5}"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1F6B795-2E10-4C59-9384-DA6B61ACCE7F}"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2BE8A96-A905-49F0-A125-EA70DC33F9D5}"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1F6B795-2E10-4C59-9384-DA6B61ACCE7F}"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2BE8A96-A905-49F0-A125-EA70DC33F9D5}"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1F6B795-2E10-4C59-9384-DA6B61ACCE7F}"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BE8A96-A905-49F0-A125-EA70DC33F9D5}"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1F6B795-2E10-4C59-9384-DA6B61ACCE7F}"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2BE8A96-A905-49F0-A125-EA70DC33F9D5}"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BA473D5C-6F39-4DB5-8102-7248F53F796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862F96-BF84-471F-8CB2-ABCAC883A5B5}"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A473D5C-6F39-4DB5-8102-7248F53F796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862F96-BF84-471F-8CB2-ABCAC883A5B5}"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BA473D5C-6F39-4DB5-8102-7248F53F796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862F96-BF84-471F-8CB2-ABCAC883A5B5}"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BA473D5C-6F39-4DB5-8102-7248F53F7967}"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9862F96-BF84-471F-8CB2-ABCAC883A5B5}"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BA473D5C-6F39-4DB5-8102-7248F53F7967}" type="datetimeFigureOut">
              <a:rPr lang="sv-SE" smtClean="0"/>
              <a:pPr/>
              <a:t>2012-10-24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9862F96-BF84-471F-8CB2-ABCAC883A5B5}"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BA473D5C-6F39-4DB5-8102-7248F53F7967}"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9862F96-BF84-471F-8CB2-ABCAC883A5B5}"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76400"/>
            <a:ext cx="37719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381500" y="1676400"/>
            <a:ext cx="37719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A473D5C-6F39-4DB5-8102-7248F53F7967}" type="datetimeFigureOut">
              <a:rPr lang="sv-SE" smtClean="0"/>
              <a:pPr/>
              <a:t>2012-10-24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9862F96-BF84-471F-8CB2-ABCAC883A5B5}" type="slidenum">
              <a:rPr lang="sv-SE" smtClean="0"/>
              <a:pPr/>
              <a:t>‹#›</a:t>
            </a:fld>
            <a:endParaRPr lang="sv-S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A473D5C-6F39-4DB5-8102-7248F53F7967}"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9862F96-BF84-471F-8CB2-ABCAC883A5B5}" type="slidenum">
              <a:rPr lang="sv-SE" smtClean="0"/>
              <a:pPr/>
              <a:t>‹#›</a:t>
            </a:fld>
            <a:endParaRPr lang="sv-S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A473D5C-6F39-4DB5-8102-7248F53F7967}"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9862F96-BF84-471F-8CB2-ABCAC883A5B5}" type="slidenum">
              <a:rPr lang="sv-SE" smtClean="0"/>
              <a:pPr/>
              <a:t>‹#›</a:t>
            </a:fld>
            <a:endParaRPr lang="sv-S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A473D5C-6F39-4DB5-8102-7248F53F796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862F96-BF84-471F-8CB2-ABCAC883A5B5}" type="slidenum">
              <a:rPr lang="sv-SE" smtClean="0"/>
              <a:pPr/>
              <a:t>‹#›</a:t>
            </a:fld>
            <a:endParaRPr lang="sv-S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A473D5C-6F39-4DB5-8102-7248F53F796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9862F96-BF84-471F-8CB2-ABCAC883A5B5}" type="slidenum">
              <a:rPr lang="sv-SE" smtClean="0"/>
              <a:pPr/>
              <a:t>‹#›</a:t>
            </a:fld>
            <a:endParaRPr lang="sv-S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0BF6951-ED36-490E-BD33-88DADFDC8ECA}"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BDD1492-CF56-4B5E-9E76-83465EC1BCA4}" type="slidenum">
              <a:rPr lang="sv-SE" smtClean="0"/>
              <a:pPr/>
              <a:t>‹#›</a:t>
            </a:fld>
            <a:endParaRPr lang="sv-S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0BF6951-ED36-490E-BD33-88DADFDC8ECA}"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BDD1492-CF56-4B5E-9E76-83465EC1BCA4}" type="slidenum">
              <a:rPr lang="sv-SE" smtClean="0"/>
              <a:pPr/>
              <a:t>‹#›</a:t>
            </a:fld>
            <a:endParaRPr lang="sv-S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0BF6951-ED36-490E-BD33-88DADFDC8ECA}"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BDD1492-CF56-4B5E-9E76-83465EC1BCA4}" type="slidenum">
              <a:rPr lang="sv-SE" smtClean="0"/>
              <a:pPr/>
              <a:t>‹#›</a:t>
            </a:fld>
            <a:endParaRPr lang="sv-S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0BF6951-ED36-490E-BD33-88DADFDC8ECA}"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BDD1492-CF56-4B5E-9E76-83465EC1BCA4}" type="slidenum">
              <a:rPr lang="sv-SE" smtClean="0"/>
              <a:pPr/>
              <a:t>‹#›</a:t>
            </a:fld>
            <a:endParaRPr lang="sv-S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0BF6951-ED36-490E-BD33-88DADFDC8ECA}" type="datetimeFigureOut">
              <a:rPr lang="sv-SE" smtClean="0"/>
              <a:pPr/>
              <a:t>2012-10-24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BDD1492-CF56-4B5E-9E76-83465EC1BCA4}"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0BF6951-ED36-490E-BD33-88DADFDC8ECA}"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BDD1492-CF56-4B5E-9E76-83465EC1BCA4}" type="slidenum">
              <a:rPr lang="sv-SE" smtClean="0"/>
              <a:pPr/>
              <a:t>‹#›</a:t>
            </a:fld>
            <a:endParaRPr lang="sv-S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0BF6951-ED36-490E-BD33-88DADFDC8ECA}" type="datetimeFigureOut">
              <a:rPr lang="sv-SE" smtClean="0"/>
              <a:pPr/>
              <a:t>2012-10-24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BDD1492-CF56-4B5E-9E76-83465EC1BCA4}" type="slidenum">
              <a:rPr lang="sv-SE" smtClean="0"/>
              <a:pPr/>
              <a:t>‹#›</a:t>
            </a:fld>
            <a:endParaRPr lang="sv-S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0BF6951-ED36-490E-BD33-88DADFDC8ECA}"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BDD1492-CF56-4B5E-9E76-83465EC1BCA4}" type="slidenum">
              <a:rPr lang="sv-SE" smtClean="0"/>
              <a:pPr/>
              <a:t>‹#›</a:t>
            </a:fld>
            <a:endParaRPr lang="sv-S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0BF6951-ED36-490E-BD33-88DADFDC8ECA}"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BDD1492-CF56-4B5E-9E76-83465EC1BCA4}" type="slidenum">
              <a:rPr lang="sv-SE" smtClean="0"/>
              <a:pPr/>
              <a:t>‹#›</a:t>
            </a:fld>
            <a:endParaRPr lang="sv-S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0BF6951-ED36-490E-BD33-88DADFDC8ECA}"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BDD1492-CF56-4B5E-9E76-83465EC1BCA4}" type="slidenum">
              <a:rPr lang="sv-SE" smtClean="0"/>
              <a:pPr/>
              <a:t>‹#›</a:t>
            </a:fld>
            <a:endParaRPr lang="sv-S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0BF6951-ED36-490E-BD33-88DADFDC8ECA}"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BDD1492-CF56-4B5E-9E76-83465EC1BCA4}" type="slidenum">
              <a:rPr lang="sv-SE" smtClean="0"/>
              <a:pPr/>
              <a:t>‹#›</a:t>
            </a:fld>
            <a:endParaRPr lang="sv-S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52EDEFB-8E5F-48F2-8032-2593BA823C20}"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037E943-B819-479F-97FD-523B6DEA7C00}" type="slidenum">
              <a:rPr lang="sv-SE" smtClean="0"/>
              <a:pPr/>
              <a:t>‹#›</a:t>
            </a:fld>
            <a:endParaRPr lang="sv-S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90800" y="1524000"/>
            <a:ext cx="6172200" cy="1019175"/>
          </a:xfrm>
          <a:prstGeom prst="rect">
            <a:avLst/>
          </a:prstGeom>
          <a:noFill/>
          <a:ln w="9525">
            <a:noFill/>
            <a:miter lim="800000"/>
            <a:headEnd/>
            <a:tailEnd/>
          </a:ln>
          <a:effectLst/>
        </p:spPr>
        <p:txBody>
          <a:bodyPr>
            <a:spAutoFit/>
          </a:bodyPr>
          <a:lstStyle/>
          <a:p>
            <a:pPr>
              <a:spcBef>
                <a:spcPct val="50000"/>
              </a:spcBef>
              <a:defRPr/>
            </a:pPr>
            <a:r>
              <a:rPr lang="sv-SE" sz="3000">
                <a:solidFill>
                  <a:srgbClr val="FFFFFF"/>
                </a:solidFill>
                <a:latin typeface="Verdana" pitchFamily="34" charset="0"/>
              </a:rPr>
              <a:t>Headline</a:t>
            </a:r>
            <a:endParaRPr lang="sv-SE" sz="1400">
              <a:solidFill>
                <a:srgbClr val="FFFFFF"/>
              </a:solidFill>
              <a:latin typeface="Verdana" pitchFamily="34" charset="0"/>
            </a:endParaRPr>
          </a:p>
          <a:p>
            <a:pPr>
              <a:spcBef>
                <a:spcPct val="50000"/>
              </a:spcBef>
              <a:defRPr/>
            </a:pPr>
            <a:r>
              <a:rPr lang="sv-SE" sz="2000">
                <a:solidFill>
                  <a:srgbClr val="FFFFFF"/>
                </a:solidFill>
                <a:latin typeface="Verdana" pitchFamily="34" charset="0"/>
              </a:rPr>
              <a:t>Name Surname</a:t>
            </a:r>
            <a:endParaRPr lang="sv-SE" sz="1600">
              <a:solidFill>
                <a:srgbClr val="FFFFFF"/>
              </a:solidFill>
              <a:latin typeface="Verdana" pitchFamily="34" charset="0"/>
            </a:endParaRP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cSld>
  <p:clrMapOvr>
    <a:masterClrMapping/>
  </p:clrMapOvr>
  <p:transition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cSld>
  <p:clrMapOvr>
    <a:masterClrMapping/>
  </p:clrMapOvr>
  <p:transition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76400"/>
            <a:ext cx="37719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381500" y="1676400"/>
            <a:ext cx="37719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cSld>
  <p:clrMapOvr>
    <a:masterClrMapping/>
  </p:clrMapOvr>
  <p:transition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cSld>
  <p:clrMapOvr>
    <a:masterClrMapping/>
  </p:clrMapOvr>
  <p:transition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transition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transition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229350" y="304800"/>
            <a:ext cx="1924050" cy="37338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304800"/>
            <a:ext cx="5619750" cy="37338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textruta 4"/>
          <p:cNvSpPr txBox="1"/>
          <p:nvPr userDrawn="1"/>
        </p:nvSpPr>
        <p:spPr>
          <a:xfrm>
            <a:off x="467544" y="6396335"/>
            <a:ext cx="1440160" cy="461665"/>
          </a:xfrm>
          <a:prstGeom prst="rect">
            <a:avLst/>
          </a:prstGeom>
          <a:noFill/>
        </p:spPr>
        <p:txBody>
          <a:bodyPr wrap="square" rtlCol="0">
            <a:spAutoFit/>
          </a:bodyPr>
          <a:lstStyle/>
          <a:p>
            <a:endParaRPr lang="sv-SE" dirty="0"/>
          </a:p>
        </p:txBody>
      </p:sp>
      <p:sp>
        <p:nvSpPr>
          <p:cNvPr id="6" name="textruta 5"/>
          <p:cNvSpPr txBox="1"/>
          <p:nvPr userDrawn="1"/>
        </p:nvSpPr>
        <p:spPr>
          <a:xfrm>
            <a:off x="395536" y="6237312"/>
            <a:ext cx="1800200" cy="261610"/>
          </a:xfrm>
          <a:prstGeom prst="rect">
            <a:avLst/>
          </a:prstGeom>
          <a:noFill/>
        </p:spPr>
        <p:txBody>
          <a:bodyPr wrap="square" rtlCol="0">
            <a:spAutoFit/>
          </a:bodyPr>
          <a:lstStyle/>
          <a:p>
            <a:pPr algn="l"/>
            <a:r>
              <a:rPr lang="sv-SE" sz="1100" b="1" dirty="0" smtClean="0">
                <a:solidFill>
                  <a:schemeClr val="bg1"/>
                </a:solidFill>
              </a:rPr>
              <a:t>Ingrida Leimanis</a:t>
            </a:r>
            <a:endParaRPr lang="sv-SE" sz="1100" b="1" dirty="0">
              <a:solidFill>
                <a:schemeClr val="bg1"/>
              </a:solidFill>
            </a:endParaRPr>
          </a:p>
        </p:txBody>
      </p:sp>
    </p:spTree>
  </p:cSld>
  <p:clrMapOvr>
    <a:masterClrMapping/>
  </p:clrMapOvr>
  <p:transition advClick="0"/>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5021B4F4-73BD-465D-BB07-CC1355F2603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81658C-9586-4415-8183-9B478E3A881E}" type="slidenum">
              <a:rPr lang="sv-SE" smtClean="0"/>
              <a:pPr/>
              <a:t>‹#›</a:t>
            </a:fld>
            <a:endParaRPr lang="sv-S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021B4F4-73BD-465D-BB07-CC1355F2603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81658C-9586-4415-8183-9B478E3A881E}" type="slidenum">
              <a:rPr lang="sv-SE" smtClean="0"/>
              <a:pPr/>
              <a:t>‹#›</a:t>
            </a:fld>
            <a:endParaRPr lang="sv-S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021B4F4-73BD-465D-BB07-CC1355F2603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81658C-9586-4415-8183-9B478E3A881E}" type="slidenum">
              <a:rPr lang="sv-SE" smtClean="0"/>
              <a:pPr/>
              <a:t>‹#›</a:t>
            </a:fld>
            <a:endParaRPr lang="sv-S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021B4F4-73BD-465D-BB07-CC1355F26037}"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B81658C-9586-4415-8183-9B478E3A881E}" type="slidenum">
              <a:rPr lang="sv-SE" smtClean="0"/>
              <a:pPr/>
              <a:t>‹#›</a:t>
            </a:fld>
            <a:endParaRPr lang="sv-S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021B4F4-73BD-465D-BB07-CC1355F26037}" type="datetimeFigureOut">
              <a:rPr lang="sv-SE" smtClean="0"/>
              <a:pPr/>
              <a:t>2012-10-24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B81658C-9586-4415-8183-9B478E3A881E}" type="slidenum">
              <a:rPr lang="sv-SE" smtClean="0"/>
              <a:pPr/>
              <a:t>‹#›</a:t>
            </a:fld>
            <a:endParaRPr lang="sv-S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021B4F4-73BD-465D-BB07-CC1355F26037}"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B81658C-9586-4415-8183-9B478E3A881E}" type="slidenum">
              <a:rPr lang="sv-SE" smtClean="0"/>
              <a:pPr/>
              <a:t>‹#›</a:t>
            </a:fld>
            <a:endParaRPr lang="sv-S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021B4F4-73BD-465D-BB07-CC1355F26037}" type="datetimeFigureOut">
              <a:rPr lang="sv-SE" smtClean="0"/>
              <a:pPr/>
              <a:t>2012-10-24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B81658C-9586-4415-8183-9B478E3A881E}" type="slidenum">
              <a:rPr lang="sv-SE" smtClean="0"/>
              <a:pPr/>
              <a:t>‹#›</a:t>
            </a:fld>
            <a:endParaRPr lang="sv-S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021B4F4-73BD-465D-BB07-CC1355F26037}"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B81658C-9586-4415-8183-9B478E3A881E}" type="slidenum">
              <a:rPr lang="sv-SE" smtClean="0"/>
              <a:pPr/>
              <a:t>‹#›</a:t>
            </a:fld>
            <a:endParaRPr lang="sv-S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021B4F4-73BD-465D-BB07-CC1355F26037}"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B81658C-9586-4415-8183-9B478E3A881E}" type="slidenum">
              <a:rPr lang="sv-SE" smtClean="0"/>
              <a:pPr/>
              <a:t>‹#›</a:t>
            </a:fld>
            <a:endParaRPr lang="sv-S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021B4F4-73BD-465D-BB07-CC1355F2603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81658C-9586-4415-8183-9B478E3A881E}"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transition advClick="0"/>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021B4F4-73BD-465D-BB07-CC1355F26037}"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81658C-9586-4415-8183-9B478E3A881E}" type="slidenum">
              <a:rPr lang="sv-SE" smtClean="0"/>
              <a:pPr/>
              <a:t>‹#›</a:t>
            </a:fld>
            <a:endParaRPr lang="sv-S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8C40A2E-9480-4F65-B074-1A2B4404F87E}"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A064328-904C-46E3-8FE6-70D9F555C31B}" type="slidenum">
              <a:rPr lang="sv-SE" smtClean="0"/>
              <a:pPr/>
              <a:t>‹#›</a:t>
            </a:fld>
            <a:endParaRPr lang="sv-S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8C40A2E-9480-4F65-B074-1A2B4404F87E}"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A064328-904C-46E3-8FE6-70D9F555C31B}" type="slidenum">
              <a:rPr lang="sv-SE" smtClean="0"/>
              <a:pPr/>
              <a:t>‹#›</a:t>
            </a:fld>
            <a:endParaRPr lang="sv-S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8C40A2E-9480-4F65-B074-1A2B4404F87E}" type="datetimeFigureOut">
              <a:rPr lang="sv-SE" smtClean="0"/>
              <a:pPr/>
              <a:t>2012-10-24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A064328-904C-46E3-8FE6-70D9F555C31B}" type="slidenum">
              <a:rPr lang="sv-SE" smtClean="0"/>
              <a:pPr/>
              <a:t>‹#›</a:t>
            </a:fld>
            <a:endParaRPr lang="sv-S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8C40A2E-9480-4F65-B074-1A2B4404F87E}"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A064328-904C-46E3-8FE6-70D9F555C31B}" type="slidenum">
              <a:rPr lang="sv-SE" smtClean="0"/>
              <a:pPr/>
              <a:t>‹#›</a:t>
            </a:fld>
            <a:endParaRPr lang="sv-S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8C40A2E-9480-4F65-B074-1A2B4404F87E}" type="datetimeFigureOut">
              <a:rPr lang="sv-SE" smtClean="0"/>
              <a:pPr/>
              <a:t>2012-10-24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A064328-904C-46E3-8FE6-70D9F555C31B}" type="slidenum">
              <a:rPr lang="sv-SE" smtClean="0"/>
              <a:pPr/>
              <a:t>‹#›</a:t>
            </a:fld>
            <a:endParaRPr lang="sv-S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8C40A2E-9480-4F65-B074-1A2B4404F87E}" type="datetimeFigureOut">
              <a:rPr lang="sv-SE" smtClean="0"/>
              <a:pPr/>
              <a:t>2012-10-24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A064328-904C-46E3-8FE6-70D9F555C31B}" type="slidenum">
              <a:rPr lang="sv-SE" smtClean="0"/>
              <a:pPr/>
              <a:t>‹#›</a:t>
            </a:fld>
            <a:endParaRPr lang="sv-S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8C40A2E-9480-4F65-B074-1A2B4404F87E}" type="datetimeFigureOut">
              <a:rPr lang="sv-SE" smtClean="0"/>
              <a:pPr/>
              <a:t>2012-10-24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A064328-904C-46E3-8FE6-70D9F555C31B}" type="slidenum">
              <a:rPr lang="sv-SE" smtClean="0"/>
              <a:pPr/>
              <a:t>‹#›</a:t>
            </a:fld>
            <a:endParaRPr lang="sv-S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8C40A2E-9480-4F65-B074-1A2B4404F87E}"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A064328-904C-46E3-8FE6-70D9F555C31B}" type="slidenum">
              <a:rPr lang="sv-SE" smtClean="0"/>
              <a:pPr/>
              <a:t>‹#›</a:t>
            </a:fld>
            <a:endParaRPr lang="sv-S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8C40A2E-9480-4F65-B074-1A2B4404F87E}" type="datetimeFigureOut">
              <a:rPr lang="sv-SE" smtClean="0"/>
              <a:pPr/>
              <a:t>2012-10-24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A064328-904C-46E3-8FE6-70D9F555C31B}"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457200" y="3048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 på bakgrundsrubriken</a:t>
            </a:r>
          </a:p>
        </p:txBody>
      </p:sp>
      <p:sp>
        <p:nvSpPr>
          <p:cNvPr id="1027" name="Rectangle 10"/>
          <p:cNvSpPr>
            <a:spLocks noGrp="1" noChangeArrowheads="1"/>
          </p:cNvSpPr>
          <p:nvPr>
            <p:ph type="body" idx="1"/>
          </p:nvPr>
        </p:nvSpPr>
        <p:spPr bwMode="auto">
          <a:xfrm>
            <a:off x="457200" y="1676400"/>
            <a:ext cx="7696200" cy="2362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35" name="Text Box 11"/>
          <p:cNvSpPr txBox="1">
            <a:spLocks noChangeArrowheads="1"/>
          </p:cNvSpPr>
          <p:nvPr/>
        </p:nvSpPr>
        <p:spPr bwMode="auto">
          <a:xfrm>
            <a:off x="457200" y="6430963"/>
            <a:ext cx="1905000" cy="274637"/>
          </a:xfrm>
          <a:prstGeom prst="rect">
            <a:avLst/>
          </a:prstGeom>
          <a:noFill/>
          <a:ln w="9525">
            <a:noFill/>
            <a:miter lim="800000"/>
            <a:headEnd/>
            <a:tailEnd/>
          </a:ln>
          <a:effectLst/>
        </p:spPr>
        <p:txBody>
          <a:bodyPr>
            <a:spAutoFit/>
          </a:bodyPr>
          <a:lstStyle/>
          <a:p>
            <a:pPr algn="l">
              <a:spcBef>
                <a:spcPct val="50000"/>
              </a:spcBef>
              <a:defRPr/>
            </a:pPr>
            <a:r>
              <a:rPr lang="sv-SE" sz="1200" dirty="0" smtClean="0">
                <a:solidFill>
                  <a:schemeClr val="bg1"/>
                </a:solidFill>
                <a:latin typeface="Arial" charset="0"/>
              </a:rPr>
              <a:t>2012-10-20</a:t>
            </a:r>
            <a:endParaRPr lang="sv-SE" sz="1200" dirty="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advClick="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defRPr>
      </a:lvl2pPr>
      <a:lvl3pPr algn="l" rtl="0" eaLnBrk="1" fontAlgn="base" hangingPunct="1">
        <a:spcBef>
          <a:spcPct val="0"/>
        </a:spcBef>
        <a:spcAft>
          <a:spcPct val="0"/>
        </a:spcAft>
        <a:defRPr sz="3000">
          <a:solidFill>
            <a:schemeClr val="tx2"/>
          </a:solidFill>
          <a:latin typeface="Verdana" pitchFamily="34" charset="0"/>
        </a:defRPr>
      </a:lvl3pPr>
      <a:lvl4pPr algn="l" rtl="0" eaLnBrk="1" fontAlgn="base" hangingPunct="1">
        <a:spcBef>
          <a:spcPct val="0"/>
        </a:spcBef>
        <a:spcAft>
          <a:spcPct val="0"/>
        </a:spcAft>
        <a:defRPr sz="3000">
          <a:solidFill>
            <a:schemeClr val="tx2"/>
          </a:solidFill>
          <a:latin typeface="Verdana" pitchFamily="34" charset="0"/>
        </a:defRPr>
      </a:lvl4pPr>
      <a:lvl5pPr algn="l" rtl="0" eaLnBrk="1" fontAlgn="base" hangingPunct="1">
        <a:spcBef>
          <a:spcPct val="0"/>
        </a:spcBef>
        <a:spcAft>
          <a:spcPct val="0"/>
        </a:spcAft>
        <a:defRPr sz="3000">
          <a:solidFill>
            <a:schemeClr val="tx2"/>
          </a:solidFill>
          <a:latin typeface="Verdana" pitchFamily="34" charset="0"/>
        </a:defRPr>
      </a:lvl5pPr>
      <a:lvl6pPr marL="457200" algn="l" rtl="0" eaLnBrk="1" fontAlgn="base" hangingPunct="1">
        <a:spcBef>
          <a:spcPct val="0"/>
        </a:spcBef>
        <a:spcAft>
          <a:spcPct val="0"/>
        </a:spcAft>
        <a:defRPr sz="3000">
          <a:solidFill>
            <a:schemeClr val="tx2"/>
          </a:solidFill>
          <a:latin typeface="Verdana" pitchFamily="34" charset="0"/>
        </a:defRPr>
      </a:lvl6pPr>
      <a:lvl7pPr marL="914400" algn="l" rtl="0" eaLnBrk="1" fontAlgn="base" hangingPunct="1">
        <a:spcBef>
          <a:spcPct val="0"/>
        </a:spcBef>
        <a:spcAft>
          <a:spcPct val="0"/>
        </a:spcAft>
        <a:defRPr sz="3000">
          <a:solidFill>
            <a:schemeClr val="tx2"/>
          </a:solidFill>
          <a:latin typeface="Verdana" pitchFamily="34" charset="0"/>
        </a:defRPr>
      </a:lvl7pPr>
      <a:lvl8pPr marL="1371600" algn="l" rtl="0" eaLnBrk="1" fontAlgn="base" hangingPunct="1">
        <a:spcBef>
          <a:spcPct val="0"/>
        </a:spcBef>
        <a:spcAft>
          <a:spcPct val="0"/>
        </a:spcAft>
        <a:defRPr sz="3000">
          <a:solidFill>
            <a:schemeClr val="tx2"/>
          </a:solidFill>
          <a:latin typeface="Verdana" pitchFamily="34" charset="0"/>
        </a:defRPr>
      </a:lvl8pPr>
      <a:lvl9pPr marL="1828800" algn="l" rtl="0" eaLnBrk="1" fontAlgn="base" hangingPunct="1">
        <a:spcBef>
          <a:spcPct val="0"/>
        </a:spcBef>
        <a:spcAft>
          <a:spcPct val="0"/>
        </a:spcAft>
        <a:defRPr sz="3000">
          <a:solidFill>
            <a:schemeClr val="tx2"/>
          </a:solidFill>
          <a:latin typeface="Verdana" pitchFamily="34" charset="0"/>
        </a:defRPr>
      </a:lvl9pPr>
    </p:titleStyle>
    <p:bodyStyle>
      <a:lvl1pPr marL="195263" indent="-195263" algn="l" rtl="0" eaLnBrk="1" fontAlgn="base" hangingPunct="1">
        <a:spcBef>
          <a:spcPct val="20000"/>
        </a:spcBef>
        <a:spcAft>
          <a:spcPct val="0"/>
        </a:spcAft>
        <a:buFont typeface="Times" charset="0"/>
        <a:buChar char="•"/>
        <a:defRPr sz="2400">
          <a:solidFill>
            <a:schemeClr val="tx1"/>
          </a:solidFill>
          <a:latin typeface="+mn-lt"/>
          <a:ea typeface="+mn-ea"/>
          <a:cs typeface="+mn-cs"/>
        </a:defRPr>
      </a:lvl1pPr>
      <a:lvl2pPr marL="571500" indent="-185738" algn="l" rtl="0" eaLnBrk="1" fontAlgn="base" hangingPunct="1">
        <a:spcBef>
          <a:spcPct val="20000"/>
        </a:spcBef>
        <a:spcAft>
          <a:spcPct val="0"/>
        </a:spcAft>
        <a:buFont typeface="Times" charset="0"/>
        <a:buChar char="•"/>
        <a:defRPr sz="2000">
          <a:solidFill>
            <a:schemeClr val="tx1"/>
          </a:solidFill>
          <a:latin typeface="+mn-lt"/>
        </a:defRPr>
      </a:lvl2pPr>
      <a:lvl3pPr marL="952500" indent="-190500" algn="l" rtl="0" eaLnBrk="1" fontAlgn="base" hangingPunct="1">
        <a:spcBef>
          <a:spcPct val="20000"/>
        </a:spcBef>
        <a:spcAft>
          <a:spcPct val="0"/>
        </a:spcAft>
        <a:buFont typeface="Times" charset="0"/>
        <a:buChar char="•"/>
        <a:defRPr>
          <a:solidFill>
            <a:schemeClr val="tx1"/>
          </a:solidFill>
          <a:latin typeface="+mn-lt"/>
        </a:defRPr>
      </a:lvl3pPr>
      <a:lvl4pPr marL="1328738" indent="-185738" algn="l" rtl="0" eaLnBrk="1" fontAlgn="base" hangingPunct="1">
        <a:spcBef>
          <a:spcPct val="20000"/>
        </a:spcBef>
        <a:spcAft>
          <a:spcPct val="0"/>
        </a:spcAft>
        <a:buFont typeface="Times" charset="0"/>
        <a:buChar char="•"/>
        <a:defRPr sz="1600">
          <a:solidFill>
            <a:schemeClr val="tx1"/>
          </a:solidFill>
          <a:latin typeface="+mn-lt"/>
        </a:defRPr>
      </a:lvl4pPr>
      <a:lvl5pPr marL="1704975" indent="-185738" algn="l" rtl="0" eaLnBrk="1" fontAlgn="base" hangingPunct="1">
        <a:spcBef>
          <a:spcPct val="20000"/>
        </a:spcBef>
        <a:spcAft>
          <a:spcPct val="0"/>
        </a:spcAft>
        <a:buFont typeface="Times" charset="0"/>
        <a:buChar char="•"/>
        <a:defRPr sz="1400">
          <a:solidFill>
            <a:schemeClr val="tx1"/>
          </a:solidFill>
          <a:latin typeface="+mn-lt"/>
        </a:defRPr>
      </a:lvl5pPr>
      <a:lvl6pPr marL="2162175" indent="-185738" algn="l" rtl="0" eaLnBrk="1" fontAlgn="base" hangingPunct="1">
        <a:spcBef>
          <a:spcPct val="20000"/>
        </a:spcBef>
        <a:spcAft>
          <a:spcPct val="0"/>
        </a:spcAft>
        <a:buFont typeface="Times" charset="0"/>
        <a:buChar char="•"/>
        <a:defRPr sz="1400">
          <a:solidFill>
            <a:schemeClr val="tx1"/>
          </a:solidFill>
          <a:latin typeface="+mn-lt"/>
        </a:defRPr>
      </a:lvl6pPr>
      <a:lvl7pPr marL="2619375" indent="-185738" algn="l" rtl="0" eaLnBrk="1" fontAlgn="base" hangingPunct="1">
        <a:spcBef>
          <a:spcPct val="20000"/>
        </a:spcBef>
        <a:spcAft>
          <a:spcPct val="0"/>
        </a:spcAft>
        <a:buFont typeface="Times" charset="0"/>
        <a:buChar char="•"/>
        <a:defRPr sz="1400">
          <a:solidFill>
            <a:schemeClr val="tx1"/>
          </a:solidFill>
          <a:latin typeface="+mn-lt"/>
        </a:defRPr>
      </a:lvl7pPr>
      <a:lvl8pPr marL="3076575" indent="-185738" algn="l" rtl="0" eaLnBrk="1" fontAlgn="base" hangingPunct="1">
        <a:spcBef>
          <a:spcPct val="20000"/>
        </a:spcBef>
        <a:spcAft>
          <a:spcPct val="0"/>
        </a:spcAft>
        <a:buFont typeface="Times" charset="0"/>
        <a:buChar char="•"/>
        <a:defRPr sz="1400">
          <a:solidFill>
            <a:schemeClr val="tx1"/>
          </a:solidFill>
          <a:latin typeface="+mn-lt"/>
        </a:defRPr>
      </a:lvl8pPr>
      <a:lvl9pPr marL="3533775" indent="-185738" algn="l" rtl="0" eaLnBrk="1" fontAlgn="base" hangingPunct="1">
        <a:spcBef>
          <a:spcPct val="20000"/>
        </a:spcBef>
        <a:spcAft>
          <a:spcPct val="0"/>
        </a:spcAft>
        <a:buFont typeface="Times" charset="0"/>
        <a:buChar char="•"/>
        <a:defRPr sz="1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349F4-AD73-459A-92C7-5919AAA98601}" type="datetimeFigureOut">
              <a:rPr lang="sv-SE" smtClean="0"/>
              <a:pPr/>
              <a:t>2012-10-24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54719-408C-4FAF-B21E-4404EA8DC2E5}"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dirty="0" smtClean="0"/>
              <a:t>Ingrida Leimanis</a:t>
            </a:r>
          </a:p>
          <a:p>
            <a:r>
              <a:rPr lang="sv-SE" dirty="0" smtClean="0"/>
              <a:t>2012-10-22</a:t>
            </a:r>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E9447-4C5A-4857-A1F9-77677E84FE64}"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b="1">
                <a:solidFill>
                  <a:schemeClr val="tx1">
                    <a:tint val="75000"/>
                  </a:schemeClr>
                </a:solidFill>
                <a:latin typeface="Calibri" pitchFamily="34" charset="0"/>
              </a:defRPr>
            </a:lvl1pPr>
          </a:lstStyle>
          <a:p>
            <a:r>
              <a:rPr lang="sv-SE" dirty="0" smtClean="0"/>
              <a:t>2012-10-22</a:t>
            </a:r>
          </a:p>
          <a:p>
            <a:r>
              <a:rPr lang="sv-SE" sz="1600" dirty="0" smtClean="0"/>
              <a:t>Ingrida Leimanis</a:t>
            </a:r>
            <a:endParaRPr lang="sv-SE" sz="1600"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289F2-1BA2-4D76-9BF9-38741FA7F33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mn-lt"/>
              </a:defRPr>
            </a:lvl1pPr>
          </a:lstStyle>
          <a:p>
            <a:r>
              <a:rPr lang="sv-SE" dirty="0" smtClean="0"/>
              <a:t>2012-10-22</a:t>
            </a:r>
          </a:p>
          <a:p>
            <a:r>
              <a:rPr lang="sv-SE" sz="1400" dirty="0" smtClean="0"/>
              <a:t>Ingrida Leimanis</a:t>
            </a:r>
            <a:endParaRPr lang="sv-SE" sz="1400"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3AB02-6268-4B93-A256-3B09C77EB358}"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8DDC6-8C20-4D24-BA77-662428356762}" type="datetimeFigureOut">
              <a:rPr lang="sv-SE" smtClean="0"/>
              <a:pPr/>
              <a:t>2012-10-24</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smtClean="0"/>
              <a:t>Ingrida Leimanis</a:t>
            </a:r>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F6885-3CCD-413E-9292-89F6C4E7A56C}"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6B795-2E10-4C59-9384-DA6B61ACCE7F}" type="datetimeFigureOut">
              <a:rPr lang="sv-SE" smtClean="0"/>
              <a:pPr/>
              <a:t>2012-10-24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E8A96-A905-49F0-A125-EA70DC33F9D5}"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dirty="0" smtClean="0"/>
              <a:t>2011-04-15</a:t>
            </a:r>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62F96-BF84-471F-8CB2-ABCAC883A5B5}"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F6951-ED36-490E-BD33-88DADFDC8ECA}" type="datetimeFigureOut">
              <a:rPr lang="sv-SE" smtClean="0"/>
              <a:pPr/>
              <a:t>2012-10-24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D1492-CF56-4B5E-9E76-83465EC1BCA4}"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EDEFB-8E5F-48F2-8032-2593BA823C20}" type="datetimeFigureOut">
              <a:rPr lang="sv-SE" smtClean="0"/>
              <a:pPr/>
              <a:t>2012-10-24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7E943-B819-479F-97FD-523B6DEA7C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457200" y="3048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 på bakgrundsrubriken</a:t>
            </a:r>
          </a:p>
        </p:txBody>
      </p:sp>
      <p:sp>
        <p:nvSpPr>
          <p:cNvPr id="1027" name="Rectangle 10"/>
          <p:cNvSpPr>
            <a:spLocks noGrp="1" noChangeArrowheads="1"/>
          </p:cNvSpPr>
          <p:nvPr>
            <p:ph type="body" idx="1"/>
          </p:nvPr>
        </p:nvSpPr>
        <p:spPr bwMode="auto">
          <a:xfrm>
            <a:off x="457200" y="1676400"/>
            <a:ext cx="7696200" cy="2362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35" name="Text Box 11"/>
          <p:cNvSpPr txBox="1">
            <a:spLocks noChangeArrowheads="1"/>
          </p:cNvSpPr>
          <p:nvPr/>
        </p:nvSpPr>
        <p:spPr bwMode="auto">
          <a:xfrm>
            <a:off x="457200" y="6430963"/>
            <a:ext cx="1905000" cy="274637"/>
          </a:xfrm>
          <a:prstGeom prst="rect">
            <a:avLst/>
          </a:prstGeom>
          <a:noFill/>
          <a:ln w="9525">
            <a:noFill/>
            <a:miter lim="800000"/>
            <a:headEnd/>
            <a:tailEnd/>
          </a:ln>
          <a:effectLst/>
        </p:spPr>
        <p:txBody>
          <a:bodyPr>
            <a:spAutoFit/>
          </a:bodyPr>
          <a:lstStyle/>
          <a:p>
            <a:pPr algn="l">
              <a:spcBef>
                <a:spcPct val="50000"/>
              </a:spcBef>
              <a:defRPr/>
            </a:pPr>
            <a:r>
              <a:rPr lang="sv-SE" sz="1200">
                <a:solidFill>
                  <a:srgbClr val="FFFFFF"/>
                </a:solidFill>
                <a:latin typeface="Arial" pitchFamily="34" charset="0"/>
              </a:rPr>
              <a:t>2010-01-01</a:t>
            </a:r>
          </a:p>
        </p:txBody>
      </p:sp>
      <p:sp>
        <p:nvSpPr>
          <p:cNvPr id="1036" name="Text Box 12"/>
          <p:cNvSpPr txBox="1">
            <a:spLocks noChangeArrowheads="1"/>
          </p:cNvSpPr>
          <p:nvPr/>
        </p:nvSpPr>
        <p:spPr bwMode="auto">
          <a:xfrm>
            <a:off x="457200" y="6126163"/>
            <a:ext cx="7067550" cy="274637"/>
          </a:xfrm>
          <a:prstGeom prst="rect">
            <a:avLst/>
          </a:prstGeom>
          <a:noFill/>
          <a:ln w="9525">
            <a:noFill/>
            <a:miter lim="800000"/>
            <a:headEnd/>
            <a:tailEnd/>
          </a:ln>
          <a:effectLst/>
        </p:spPr>
        <p:txBody>
          <a:bodyPr>
            <a:spAutoFit/>
          </a:bodyPr>
          <a:lstStyle/>
          <a:p>
            <a:pPr algn="l">
              <a:spcBef>
                <a:spcPct val="50000"/>
              </a:spcBef>
              <a:defRPr/>
            </a:pPr>
            <a:r>
              <a:rPr lang="sv-SE" sz="1200">
                <a:solidFill>
                  <a:srgbClr val="FFFFFF"/>
                </a:solidFill>
                <a:latin typeface="Arial" pitchFamily="34" charset="0"/>
              </a:rPr>
              <a:t>Name/Presentation – to change, select Infoga&gt;Bakgrund&gt;Bildbakgrund (or the English equivalents)</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advClick="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Verdana" pitchFamily="34" charset="0"/>
        </a:defRPr>
      </a:lvl2pPr>
      <a:lvl3pPr algn="l" rtl="0" eaLnBrk="0" fontAlgn="base" hangingPunct="0">
        <a:spcBef>
          <a:spcPct val="0"/>
        </a:spcBef>
        <a:spcAft>
          <a:spcPct val="0"/>
        </a:spcAft>
        <a:defRPr sz="3000">
          <a:solidFill>
            <a:schemeClr val="tx2"/>
          </a:solidFill>
          <a:latin typeface="Verdana" pitchFamily="34" charset="0"/>
        </a:defRPr>
      </a:lvl3pPr>
      <a:lvl4pPr algn="l" rtl="0" eaLnBrk="0" fontAlgn="base" hangingPunct="0">
        <a:spcBef>
          <a:spcPct val="0"/>
        </a:spcBef>
        <a:spcAft>
          <a:spcPct val="0"/>
        </a:spcAft>
        <a:defRPr sz="3000">
          <a:solidFill>
            <a:schemeClr val="tx2"/>
          </a:solidFill>
          <a:latin typeface="Verdana" pitchFamily="34" charset="0"/>
        </a:defRPr>
      </a:lvl4pPr>
      <a:lvl5pPr algn="l" rtl="0" eaLnBrk="0" fontAlgn="base" hangingPunct="0">
        <a:spcBef>
          <a:spcPct val="0"/>
        </a:spcBef>
        <a:spcAft>
          <a:spcPct val="0"/>
        </a:spcAft>
        <a:defRPr sz="3000">
          <a:solidFill>
            <a:schemeClr val="tx2"/>
          </a:solidFill>
          <a:latin typeface="Verdana" pitchFamily="34" charset="0"/>
        </a:defRPr>
      </a:lvl5pPr>
      <a:lvl6pPr marL="457200" algn="l" rtl="0" fontAlgn="base">
        <a:spcBef>
          <a:spcPct val="0"/>
        </a:spcBef>
        <a:spcAft>
          <a:spcPct val="0"/>
        </a:spcAft>
        <a:defRPr sz="3000">
          <a:solidFill>
            <a:schemeClr val="tx2"/>
          </a:solidFill>
          <a:latin typeface="Verdana" pitchFamily="34" charset="0"/>
        </a:defRPr>
      </a:lvl6pPr>
      <a:lvl7pPr marL="914400" algn="l" rtl="0" fontAlgn="base">
        <a:spcBef>
          <a:spcPct val="0"/>
        </a:spcBef>
        <a:spcAft>
          <a:spcPct val="0"/>
        </a:spcAft>
        <a:defRPr sz="3000">
          <a:solidFill>
            <a:schemeClr val="tx2"/>
          </a:solidFill>
          <a:latin typeface="Verdana" pitchFamily="34" charset="0"/>
        </a:defRPr>
      </a:lvl7pPr>
      <a:lvl8pPr marL="1371600" algn="l" rtl="0" fontAlgn="base">
        <a:spcBef>
          <a:spcPct val="0"/>
        </a:spcBef>
        <a:spcAft>
          <a:spcPct val="0"/>
        </a:spcAft>
        <a:defRPr sz="3000">
          <a:solidFill>
            <a:schemeClr val="tx2"/>
          </a:solidFill>
          <a:latin typeface="Verdana" pitchFamily="34" charset="0"/>
        </a:defRPr>
      </a:lvl8pPr>
      <a:lvl9pPr marL="1828800" algn="l" rtl="0" fontAlgn="base">
        <a:spcBef>
          <a:spcPct val="0"/>
        </a:spcBef>
        <a:spcAft>
          <a:spcPct val="0"/>
        </a:spcAft>
        <a:defRPr sz="3000">
          <a:solidFill>
            <a:schemeClr val="tx2"/>
          </a:solidFill>
          <a:latin typeface="Verdana" pitchFamily="34" charset="0"/>
        </a:defRPr>
      </a:lvl9pPr>
    </p:titleStyle>
    <p:bodyStyle>
      <a:lvl1pPr marL="195263" indent="-195263" algn="l" rtl="0" eaLnBrk="0" fontAlgn="base" hangingPunct="0">
        <a:spcBef>
          <a:spcPct val="20000"/>
        </a:spcBef>
        <a:spcAft>
          <a:spcPct val="0"/>
        </a:spcAft>
        <a:buFont typeface="Times"/>
        <a:buChar char="•"/>
        <a:defRPr sz="2400">
          <a:solidFill>
            <a:schemeClr val="tx1"/>
          </a:solidFill>
          <a:latin typeface="+mn-lt"/>
          <a:ea typeface="+mn-ea"/>
          <a:cs typeface="+mn-cs"/>
        </a:defRPr>
      </a:lvl1pPr>
      <a:lvl2pPr marL="571500" indent="-185738" algn="l" rtl="0" eaLnBrk="0" fontAlgn="base" hangingPunct="0">
        <a:spcBef>
          <a:spcPct val="20000"/>
        </a:spcBef>
        <a:spcAft>
          <a:spcPct val="0"/>
        </a:spcAft>
        <a:buFont typeface="Times"/>
        <a:buChar char="•"/>
        <a:defRPr sz="2000">
          <a:solidFill>
            <a:schemeClr val="tx1"/>
          </a:solidFill>
          <a:latin typeface="+mn-lt"/>
        </a:defRPr>
      </a:lvl2pPr>
      <a:lvl3pPr marL="952500" indent="-190500" algn="l" rtl="0" eaLnBrk="0" fontAlgn="base" hangingPunct="0">
        <a:spcBef>
          <a:spcPct val="20000"/>
        </a:spcBef>
        <a:spcAft>
          <a:spcPct val="0"/>
        </a:spcAft>
        <a:buFont typeface="Times"/>
        <a:buChar char="•"/>
        <a:defRPr>
          <a:solidFill>
            <a:schemeClr val="tx1"/>
          </a:solidFill>
          <a:latin typeface="+mn-lt"/>
        </a:defRPr>
      </a:lvl3pPr>
      <a:lvl4pPr marL="1328738" indent="-185738" algn="l" rtl="0" eaLnBrk="0" fontAlgn="base" hangingPunct="0">
        <a:spcBef>
          <a:spcPct val="20000"/>
        </a:spcBef>
        <a:spcAft>
          <a:spcPct val="0"/>
        </a:spcAft>
        <a:buFont typeface="Times"/>
        <a:buChar char="•"/>
        <a:defRPr sz="1600">
          <a:solidFill>
            <a:schemeClr val="tx1"/>
          </a:solidFill>
          <a:latin typeface="+mn-lt"/>
        </a:defRPr>
      </a:lvl4pPr>
      <a:lvl5pPr marL="1704975" indent="-185738" algn="l" rtl="0" eaLnBrk="0" fontAlgn="base" hangingPunct="0">
        <a:spcBef>
          <a:spcPct val="20000"/>
        </a:spcBef>
        <a:spcAft>
          <a:spcPct val="0"/>
        </a:spcAft>
        <a:buFont typeface="Times"/>
        <a:buChar char="•"/>
        <a:defRPr sz="1400">
          <a:solidFill>
            <a:schemeClr val="tx1"/>
          </a:solidFill>
          <a:latin typeface="+mn-lt"/>
        </a:defRPr>
      </a:lvl5pPr>
      <a:lvl6pPr marL="2162175" indent="-185738" algn="l" rtl="0" fontAlgn="base">
        <a:spcBef>
          <a:spcPct val="20000"/>
        </a:spcBef>
        <a:spcAft>
          <a:spcPct val="0"/>
        </a:spcAft>
        <a:buFont typeface="Times"/>
        <a:buChar char="•"/>
        <a:defRPr sz="1400">
          <a:solidFill>
            <a:schemeClr val="tx1"/>
          </a:solidFill>
          <a:latin typeface="+mn-lt"/>
        </a:defRPr>
      </a:lvl6pPr>
      <a:lvl7pPr marL="2619375" indent="-185738" algn="l" rtl="0" fontAlgn="base">
        <a:spcBef>
          <a:spcPct val="20000"/>
        </a:spcBef>
        <a:spcAft>
          <a:spcPct val="0"/>
        </a:spcAft>
        <a:buFont typeface="Times"/>
        <a:buChar char="•"/>
        <a:defRPr sz="1400">
          <a:solidFill>
            <a:schemeClr val="tx1"/>
          </a:solidFill>
          <a:latin typeface="+mn-lt"/>
        </a:defRPr>
      </a:lvl7pPr>
      <a:lvl8pPr marL="3076575" indent="-185738" algn="l" rtl="0" fontAlgn="base">
        <a:spcBef>
          <a:spcPct val="20000"/>
        </a:spcBef>
        <a:spcAft>
          <a:spcPct val="0"/>
        </a:spcAft>
        <a:buFont typeface="Times"/>
        <a:buChar char="•"/>
        <a:defRPr sz="1400">
          <a:solidFill>
            <a:schemeClr val="tx1"/>
          </a:solidFill>
          <a:latin typeface="+mn-lt"/>
        </a:defRPr>
      </a:lvl8pPr>
      <a:lvl9pPr marL="3533775" indent="-185738" algn="l" rtl="0" fontAlgn="base">
        <a:spcBef>
          <a:spcPct val="20000"/>
        </a:spcBef>
        <a:spcAft>
          <a:spcPct val="0"/>
        </a:spcAft>
        <a:buFont typeface="Times"/>
        <a:buChar char="•"/>
        <a:defRPr sz="1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a:t>
            </a:r>
            <a:r>
              <a:rPr lang="sv-SE" dirty="0" err="1" smtClean="0"/>
              <a:t>hä</a:t>
            </a:r>
            <a:r>
              <a:rPr lang="sv-SE" dirty="0" smtClean="0"/>
              <a:t/>
            </a:r>
            <a:br>
              <a:rPr lang="sv-SE" dirty="0" smtClean="0"/>
            </a:br>
            <a:r>
              <a:rPr lang="sv-SE" dirty="0" smtClean="0"/>
              <a:t>r för att ändra format</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a:t>
            </a:r>
            <a:r>
              <a:rPr lang="sv-SE" dirty="0" err="1" smtClean="0"/>
              <a:t>bakgrundstexte</a:t>
            </a:r>
            <a:endParaRPr lang="sv-SE" dirty="0" smtClean="0"/>
          </a:p>
          <a:p>
            <a:pPr lvl="0"/>
            <a:r>
              <a:rPr lang="sv-SE" dirty="0" smtClean="0"/>
              <a:t>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bg1"/>
                </a:solidFill>
                <a:latin typeface="Calibri" pitchFamily="34" charset="0"/>
              </a:defRPr>
            </a:lvl1pPr>
          </a:lstStyle>
          <a:p>
            <a:r>
              <a:rPr lang="sv-SE" dirty="0" smtClean="0"/>
              <a:t>Ingrida Leimanis</a:t>
            </a:r>
          </a:p>
          <a:p>
            <a:r>
              <a:rPr lang="sv-SE" dirty="0" smtClean="0"/>
              <a:t>2012-10-22</a:t>
            </a:r>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1658C-9586-4415-8183-9B478E3A881E}"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40A2E-9480-4F65-B074-1A2B4404F87E}" type="datetimeFigureOut">
              <a:rPr lang="sv-SE" smtClean="0"/>
              <a:pPr/>
              <a:t>2012-10-24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64328-904C-46E3-8FE6-70D9F555C31B}"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hs.se/sv/" TargetMode="External"/><Relationship Id="rId11" Type="http://schemas.openxmlformats.org/officeDocument/2006/relationships/image" Target="../media/image15.emf"/><Relationship Id="rId5" Type="http://schemas.openxmlformats.org/officeDocument/2006/relationships/image" Target="../media/image10.jpeg"/><Relationship Id="rId10" Type="http://schemas.openxmlformats.org/officeDocument/2006/relationships/image" Target="../media/image14.emf"/><Relationship Id="rId4" Type="http://schemas.openxmlformats.org/officeDocument/2006/relationships/image" Target="../media/image9.jpeg"/><Relationship Id="rId9"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47664" y="1844824"/>
            <a:ext cx="7596336" cy="1246495"/>
          </a:xfrm>
          <a:prstGeom prst="rect">
            <a:avLst/>
          </a:prstGeom>
          <a:noFill/>
          <a:ln w="9525">
            <a:noFill/>
            <a:miter lim="800000"/>
            <a:headEnd/>
            <a:tailEnd/>
          </a:ln>
        </p:spPr>
        <p:txBody>
          <a:bodyPr wrap="square">
            <a:spAutoFit/>
          </a:bodyPr>
          <a:lstStyle/>
          <a:p>
            <a:pPr algn="l">
              <a:spcBef>
                <a:spcPct val="50000"/>
              </a:spcBef>
            </a:pPr>
            <a:r>
              <a:rPr lang="sv-SE" sz="3000" b="1" dirty="0" smtClean="0">
                <a:solidFill>
                  <a:srgbClr val="FFFFFF"/>
                </a:solidFill>
                <a:latin typeface="Verdana" pitchFamily="34" charset="0"/>
              </a:rPr>
              <a:t>Back to Basics at the </a:t>
            </a:r>
          </a:p>
          <a:p>
            <a:pPr algn="l">
              <a:spcBef>
                <a:spcPct val="50000"/>
              </a:spcBef>
            </a:pPr>
            <a:r>
              <a:rPr lang="sv-SE" sz="3000" b="1" dirty="0" smtClean="0">
                <a:solidFill>
                  <a:srgbClr val="FFFFFF"/>
                </a:solidFill>
                <a:latin typeface="Verdana" pitchFamily="34" charset="0"/>
              </a:rPr>
              <a:t>Swedish National </a:t>
            </a:r>
            <a:r>
              <a:rPr lang="sv-SE" sz="3000" b="1" dirty="0" err="1" smtClean="0">
                <a:solidFill>
                  <a:srgbClr val="FFFFFF"/>
                </a:solidFill>
                <a:latin typeface="Verdana" pitchFamily="34" charset="0"/>
              </a:rPr>
              <a:t>Defence</a:t>
            </a:r>
            <a:r>
              <a:rPr lang="sv-SE" sz="3000" b="1" dirty="0" smtClean="0">
                <a:solidFill>
                  <a:srgbClr val="FFFFFF"/>
                </a:solidFill>
                <a:latin typeface="Verdana" pitchFamily="34" charset="0"/>
              </a:rPr>
              <a:t> College</a:t>
            </a:r>
            <a:endParaRPr lang="sv-SE" sz="1400" b="1" dirty="0" smtClean="0">
              <a:solidFill>
                <a:srgbClr val="FFFFFF"/>
              </a:solidFill>
              <a:latin typeface="Verdana" pitchFamily="34" charset="0"/>
            </a:endParaRPr>
          </a:p>
        </p:txBody>
      </p:sp>
      <p:sp>
        <p:nvSpPr>
          <p:cNvPr id="3" name="textruta 2"/>
          <p:cNvSpPr txBox="1"/>
          <p:nvPr/>
        </p:nvSpPr>
        <p:spPr>
          <a:xfrm>
            <a:off x="395536" y="5445224"/>
            <a:ext cx="3168352" cy="523220"/>
          </a:xfrm>
          <a:prstGeom prst="rect">
            <a:avLst/>
          </a:prstGeom>
          <a:noFill/>
        </p:spPr>
        <p:txBody>
          <a:bodyPr wrap="square" rtlCol="0">
            <a:spAutoFit/>
          </a:bodyPr>
          <a:lstStyle/>
          <a:p>
            <a:pPr algn="l"/>
            <a:r>
              <a:rPr lang="sv-SE" sz="1400" b="1" dirty="0" err="1" smtClean="0">
                <a:solidFill>
                  <a:schemeClr val="bg1"/>
                </a:solidFill>
                <a:latin typeface="Calibri" pitchFamily="34" charset="0"/>
              </a:rPr>
              <a:t>October</a:t>
            </a:r>
            <a:r>
              <a:rPr lang="sv-SE" sz="1400" b="1" dirty="0" smtClean="0">
                <a:solidFill>
                  <a:schemeClr val="bg1"/>
                </a:solidFill>
                <a:latin typeface="Calibri" pitchFamily="34" charset="0"/>
              </a:rPr>
              <a:t> 2012</a:t>
            </a:r>
          </a:p>
          <a:p>
            <a:pPr algn="l"/>
            <a:r>
              <a:rPr lang="sv-SE" sz="1400" b="1" dirty="0" smtClean="0">
                <a:solidFill>
                  <a:schemeClr val="bg1"/>
                </a:solidFill>
                <a:latin typeface="Calibri" pitchFamily="34" charset="0"/>
              </a:rPr>
              <a:t>Ingrida Leimanis</a:t>
            </a:r>
            <a:endParaRPr lang="sv-SE" sz="1400" b="1"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err="1" smtClean="0"/>
              <a:t>Learning</a:t>
            </a:r>
            <a:r>
              <a:rPr lang="sv-SE" sz="3600" b="1" dirty="0" smtClean="0"/>
              <a:t> </a:t>
            </a:r>
            <a:r>
              <a:rPr lang="sv-SE" sz="3600" b="1" dirty="0" err="1" smtClean="0"/>
              <a:t>Objective</a:t>
            </a:r>
            <a:r>
              <a:rPr lang="sv-SE" sz="3600" b="1" dirty="0" smtClean="0"/>
              <a:t> 2</a:t>
            </a:r>
            <a:endParaRPr lang="sv-SE" sz="3600" b="1" dirty="0"/>
          </a:p>
        </p:txBody>
      </p:sp>
      <p:graphicFrame>
        <p:nvGraphicFramePr>
          <p:cNvPr id="6" name="Tabell 5"/>
          <p:cNvGraphicFramePr>
            <a:graphicFrameLocks noGrp="1"/>
          </p:cNvGraphicFramePr>
          <p:nvPr/>
        </p:nvGraphicFramePr>
        <p:xfrm>
          <a:off x="539552" y="1988840"/>
          <a:ext cx="7560841" cy="3364992"/>
        </p:xfrm>
        <a:graphic>
          <a:graphicData uri="http://schemas.openxmlformats.org/drawingml/2006/table">
            <a:tbl>
              <a:tblPr/>
              <a:tblGrid>
                <a:gridCol w="2519733"/>
                <a:gridCol w="2520554"/>
                <a:gridCol w="2520554"/>
              </a:tblGrid>
              <a:tr h="0">
                <a:tc gridSpan="3">
                  <a:txBody>
                    <a:bodyPr/>
                    <a:lstStyle/>
                    <a:p>
                      <a:pPr>
                        <a:lnSpc>
                          <a:spcPct val="115000"/>
                        </a:lnSpc>
                        <a:spcAft>
                          <a:spcPts val="0"/>
                        </a:spcAft>
                      </a:pPr>
                      <a:r>
                        <a:rPr lang="en-US" sz="2400" dirty="0">
                          <a:latin typeface="+mj-lt"/>
                          <a:ea typeface="Calibri"/>
                          <a:cs typeface="Times New Roman"/>
                        </a:rPr>
                        <a:t>Develop the ability to use the </a:t>
                      </a:r>
                      <a:r>
                        <a:rPr lang="en-US" sz="2400" u="sng" dirty="0">
                          <a:latin typeface="+mj-lt"/>
                          <a:ea typeface="Calibri"/>
                          <a:cs typeface="Times New Roman"/>
                        </a:rPr>
                        <a:t>correct</a:t>
                      </a:r>
                      <a:r>
                        <a:rPr lang="en-US" sz="2400" dirty="0">
                          <a:latin typeface="+mj-lt"/>
                          <a:ea typeface="Calibri"/>
                          <a:cs typeface="Times New Roman"/>
                        </a:rPr>
                        <a:t> </a:t>
                      </a:r>
                      <a:r>
                        <a:rPr lang="en-US" sz="2400" u="sng" dirty="0">
                          <a:latin typeface="+mj-lt"/>
                          <a:ea typeface="Calibri"/>
                          <a:cs typeface="Times New Roman"/>
                        </a:rPr>
                        <a:t>terminology</a:t>
                      </a:r>
                      <a:r>
                        <a:rPr lang="en-US" sz="2400" dirty="0">
                          <a:latin typeface="+mj-lt"/>
                          <a:ea typeface="Calibri"/>
                          <a:cs typeface="Times New Roman"/>
                        </a:rPr>
                        <a:t> in spoken and written communication using …</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r h="0">
                <a:tc>
                  <a:txBody>
                    <a:bodyPr/>
                    <a:lstStyle/>
                    <a:p>
                      <a:pPr>
                        <a:lnSpc>
                          <a:spcPct val="115000"/>
                        </a:lnSpc>
                        <a:spcAft>
                          <a:spcPts val="0"/>
                        </a:spcAft>
                      </a:pPr>
                      <a:r>
                        <a:rPr lang="en-US" sz="2400" b="1" dirty="0">
                          <a:latin typeface="+mj-lt"/>
                          <a:ea typeface="Calibri"/>
                          <a:cs typeface="Times New Roman"/>
                        </a:rPr>
                        <a:t>OP</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latin typeface="+mj-lt"/>
                          <a:ea typeface="Calibri"/>
                          <a:cs typeface="Times New Roman"/>
                        </a:rPr>
                        <a:t>ST</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latin typeface="+mj-lt"/>
                          <a:ea typeface="Calibri"/>
                          <a:cs typeface="Times New Roman"/>
                        </a:rPr>
                        <a:t>AST</a:t>
                      </a:r>
                      <a:endParaRPr lang="sv-SE" sz="24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dirty="0">
                          <a:latin typeface="+mj-lt"/>
                          <a:ea typeface="Calibri"/>
                          <a:cs typeface="Times New Roman"/>
                        </a:rPr>
                        <a:t>professional military genres.</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latin typeface="+mj-lt"/>
                          <a:ea typeface="Calibri"/>
                          <a:cs typeface="Times New Roman"/>
                        </a:rPr>
                        <a:t>professional military genres associated with staff work.</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latin typeface="+mj-lt"/>
                          <a:ea typeface="Calibri"/>
                          <a:cs typeface="Times New Roman"/>
                        </a:rPr>
                        <a:t>professional military genres associated with staff work.</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solidFill>
            <a:srgbClr val="333399"/>
          </a:solidFill>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err="1" smtClean="0"/>
              <a:t>Learning</a:t>
            </a:r>
            <a:r>
              <a:rPr lang="sv-SE" sz="3600" b="1" dirty="0" smtClean="0"/>
              <a:t> </a:t>
            </a:r>
            <a:r>
              <a:rPr lang="sv-SE" sz="3600" b="1" dirty="0" err="1" smtClean="0"/>
              <a:t>Objective</a:t>
            </a:r>
            <a:r>
              <a:rPr lang="sv-SE" sz="3600" b="1" dirty="0" smtClean="0"/>
              <a:t> 3</a:t>
            </a:r>
            <a:endParaRPr lang="sv-SE" sz="3600" b="1" dirty="0"/>
          </a:p>
        </p:txBody>
      </p:sp>
      <p:graphicFrame>
        <p:nvGraphicFramePr>
          <p:cNvPr id="6" name="Tabell 5"/>
          <p:cNvGraphicFramePr>
            <a:graphicFrameLocks noGrp="1"/>
          </p:cNvGraphicFramePr>
          <p:nvPr/>
        </p:nvGraphicFramePr>
        <p:xfrm>
          <a:off x="539552" y="1700808"/>
          <a:ext cx="7632849" cy="4206240"/>
        </p:xfrm>
        <a:graphic>
          <a:graphicData uri="http://schemas.openxmlformats.org/drawingml/2006/table">
            <a:tbl>
              <a:tblPr/>
              <a:tblGrid>
                <a:gridCol w="2543731"/>
                <a:gridCol w="2544559"/>
                <a:gridCol w="2544559"/>
              </a:tblGrid>
              <a:tr h="0">
                <a:tc>
                  <a:txBody>
                    <a:bodyPr/>
                    <a:lstStyle/>
                    <a:p>
                      <a:pPr>
                        <a:lnSpc>
                          <a:spcPct val="115000"/>
                        </a:lnSpc>
                        <a:spcAft>
                          <a:spcPts val="0"/>
                        </a:spcAft>
                      </a:pPr>
                      <a:r>
                        <a:rPr lang="en-US" sz="2000" b="1" dirty="0">
                          <a:latin typeface="Calibri"/>
                          <a:ea typeface="Calibri"/>
                          <a:cs typeface="Times New Roman"/>
                        </a:rPr>
                        <a:t>OP</a:t>
                      </a:r>
                      <a:endParaRPr lang="sv-SE"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a:latin typeface="Calibri"/>
                          <a:ea typeface="Calibri"/>
                          <a:cs typeface="Times New Roman"/>
                        </a:rPr>
                        <a:t>ST</a:t>
                      </a:r>
                      <a:endParaRPr lang="sv-SE"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a:latin typeface="Calibri"/>
                          <a:ea typeface="Calibri"/>
                          <a:cs typeface="Times New Roman"/>
                        </a:rPr>
                        <a:t>AST</a:t>
                      </a:r>
                      <a:endParaRPr lang="sv-SE"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000" dirty="0">
                          <a:latin typeface="Arial"/>
                          <a:ea typeface="Calibri"/>
                          <a:cs typeface="Times New Roman"/>
                        </a:rPr>
                        <a:t>Develop the ability to lead small working groups through English in </a:t>
                      </a:r>
                      <a:r>
                        <a:rPr lang="en-US" sz="2000" u="sng" dirty="0">
                          <a:latin typeface="Arial"/>
                          <a:ea typeface="Calibri"/>
                          <a:cs typeface="Times New Roman"/>
                        </a:rPr>
                        <a:t>professional contexts </a:t>
                      </a:r>
                      <a:endParaRPr lang="sv-SE" sz="2000" u="sng" dirty="0">
                        <a:latin typeface="Calibri"/>
                        <a:ea typeface="Calibri"/>
                        <a:cs typeface="Times New Roman"/>
                      </a:endParaRPr>
                    </a:p>
                    <a:p>
                      <a:pPr>
                        <a:lnSpc>
                          <a:spcPct val="115000"/>
                        </a:lnSpc>
                        <a:spcAft>
                          <a:spcPts val="0"/>
                        </a:spcAft>
                      </a:pPr>
                      <a:r>
                        <a:rPr lang="en-US" sz="2000" dirty="0">
                          <a:latin typeface="Arial"/>
                          <a:ea typeface="Calibri"/>
                          <a:cs typeface="Times New Roman"/>
                        </a:rPr>
                        <a:t>that </a:t>
                      </a:r>
                      <a:endParaRPr lang="sv-SE" sz="2000" dirty="0">
                        <a:latin typeface="Calibri"/>
                        <a:ea typeface="Calibri"/>
                        <a:cs typeface="Times New Roman"/>
                      </a:endParaRPr>
                    </a:p>
                    <a:p>
                      <a:pPr>
                        <a:lnSpc>
                          <a:spcPct val="115000"/>
                        </a:lnSpc>
                        <a:spcAft>
                          <a:spcPts val="0"/>
                        </a:spcAft>
                      </a:pPr>
                      <a:r>
                        <a:rPr lang="en-US" sz="2000" dirty="0">
                          <a:latin typeface="Arial"/>
                          <a:ea typeface="Calibri"/>
                          <a:cs typeface="Times New Roman"/>
                        </a:rPr>
                        <a:t>require </a:t>
                      </a:r>
                      <a:r>
                        <a:rPr lang="en-US" sz="2000" u="sng" dirty="0">
                          <a:latin typeface="Arial"/>
                          <a:ea typeface="Calibri"/>
                          <a:cs typeface="Times New Roman"/>
                        </a:rPr>
                        <a:t>mastery of effective military language </a:t>
                      </a:r>
                      <a:r>
                        <a:rPr lang="en-US" sz="2000" dirty="0">
                          <a:latin typeface="Arial"/>
                          <a:ea typeface="Calibri"/>
                          <a:cs typeface="Times New Roman"/>
                        </a:rPr>
                        <a:t>for both written and spoken communications.</a:t>
                      </a:r>
                      <a:endParaRPr lang="sv-SE"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rial"/>
                          <a:ea typeface="Calibri"/>
                          <a:cs typeface="Times New Roman"/>
                        </a:rPr>
                        <a:t>Develop the ability to lead small working groups through English in </a:t>
                      </a:r>
                      <a:r>
                        <a:rPr lang="en-US" sz="2000" u="sng" dirty="0">
                          <a:latin typeface="Arial"/>
                          <a:ea typeface="Calibri"/>
                          <a:cs typeface="Times New Roman"/>
                        </a:rPr>
                        <a:t>staff work </a:t>
                      </a:r>
                      <a:r>
                        <a:rPr lang="en-US" sz="2000" dirty="0">
                          <a:latin typeface="Arial"/>
                          <a:ea typeface="Calibri"/>
                          <a:cs typeface="Times New Roman"/>
                        </a:rPr>
                        <a:t>and other </a:t>
                      </a:r>
                      <a:r>
                        <a:rPr lang="en-US" sz="2000" u="sng" dirty="0">
                          <a:latin typeface="Arial"/>
                          <a:ea typeface="Calibri"/>
                          <a:cs typeface="Times New Roman"/>
                        </a:rPr>
                        <a:t>professional contexts </a:t>
                      </a:r>
                      <a:endParaRPr lang="sv-SE" sz="2000" u="sng" dirty="0">
                        <a:latin typeface="Calibri"/>
                        <a:ea typeface="Calibri"/>
                        <a:cs typeface="Times New Roman"/>
                      </a:endParaRPr>
                    </a:p>
                    <a:p>
                      <a:pPr>
                        <a:lnSpc>
                          <a:spcPct val="115000"/>
                        </a:lnSpc>
                        <a:spcAft>
                          <a:spcPts val="0"/>
                        </a:spcAft>
                      </a:pPr>
                      <a:r>
                        <a:rPr lang="en-US" sz="2000" dirty="0">
                          <a:latin typeface="Arial"/>
                          <a:ea typeface="Calibri"/>
                          <a:cs typeface="Times New Roman"/>
                        </a:rPr>
                        <a:t>that require the </a:t>
                      </a:r>
                      <a:r>
                        <a:rPr lang="en-US" sz="2000" u="sng" dirty="0">
                          <a:latin typeface="Arial"/>
                          <a:ea typeface="Calibri"/>
                          <a:cs typeface="Times New Roman"/>
                        </a:rPr>
                        <a:t>effective use </a:t>
                      </a:r>
                      <a:r>
                        <a:rPr lang="en-US" sz="2000" dirty="0">
                          <a:latin typeface="Arial"/>
                          <a:ea typeface="Calibri"/>
                          <a:cs typeface="Times New Roman"/>
                        </a:rPr>
                        <a:t>of military language.</a:t>
                      </a:r>
                      <a:endParaRPr lang="sv-SE"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rial"/>
                          <a:ea typeface="Calibri"/>
                          <a:cs typeface="Times New Roman"/>
                        </a:rPr>
                        <a:t>Develop and lead working groups through English in </a:t>
                      </a:r>
                      <a:r>
                        <a:rPr lang="en-US" sz="2000" u="sng" dirty="0">
                          <a:latin typeface="Arial"/>
                          <a:ea typeface="Calibri"/>
                          <a:cs typeface="Times New Roman"/>
                        </a:rPr>
                        <a:t>staff work </a:t>
                      </a:r>
                      <a:r>
                        <a:rPr lang="en-US" sz="2000" dirty="0">
                          <a:latin typeface="Arial"/>
                          <a:ea typeface="Calibri"/>
                          <a:cs typeface="Times New Roman"/>
                        </a:rPr>
                        <a:t>and other </a:t>
                      </a:r>
                      <a:r>
                        <a:rPr lang="en-US" sz="2000" u="sng" dirty="0">
                          <a:latin typeface="Arial"/>
                          <a:ea typeface="Calibri"/>
                          <a:cs typeface="Times New Roman"/>
                        </a:rPr>
                        <a:t>professional contexts </a:t>
                      </a:r>
                      <a:endParaRPr lang="sv-SE" sz="2000" u="sng" dirty="0">
                        <a:latin typeface="Calibri"/>
                        <a:ea typeface="Calibri"/>
                        <a:cs typeface="Times New Roman"/>
                      </a:endParaRPr>
                    </a:p>
                    <a:p>
                      <a:pPr>
                        <a:lnSpc>
                          <a:spcPct val="115000"/>
                        </a:lnSpc>
                        <a:spcAft>
                          <a:spcPts val="0"/>
                        </a:spcAft>
                      </a:pPr>
                      <a:r>
                        <a:rPr lang="en-US" sz="2000" dirty="0">
                          <a:latin typeface="Arial"/>
                          <a:ea typeface="Calibri"/>
                          <a:cs typeface="Times New Roman"/>
                        </a:rPr>
                        <a:t>that require </a:t>
                      </a:r>
                      <a:r>
                        <a:rPr lang="en-US" sz="2000" u="sng" dirty="0">
                          <a:latin typeface="Arial"/>
                          <a:ea typeface="Calibri"/>
                          <a:cs typeface="Times New Roman"/>
                        </a:rPr>
                        <a:t>mastery of effective military language.</a:t>
                      </a:r>
                      <a:endParaRPr lang="sv-SE" sz="2000" u="sng"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139952" y="1676400"/>
            <a:ext cx="4176464" cy="4776936"/>
          </a:xfrm>
          <a:ln>
            <a:solidFill>
              <a:schemeClr val="tx1"/>
            </a:solidFill>
          </a:ln>
        </p:spPr>
        <p:txBody>
          <a:bodyPr/>
          <a:lstStyle/>
          <a:p>
            <a:r>
              <a:rPr lang="en-US" sz="2800" b="1" dirty="0" smtClean="0"/>
              <a:t>Listening:</a:t>
            </a:r>
            <a:r>
              <a:rPr lang="en-US" sz="2800" dirty="0" smtClean="0"/>
              <a:t> “authentic” passages</a:t>
            </a:r>
          </a:p>
          <a:p>
            <a:r>
              <a:rPr lang="en-US" sz="2800" b="1" dirty="0" smtClean="0"/>
              <a:t>Reading:</a:t>
            </a:r>
            <a:r>
              <a:rPr lang="en-US" sz="2800" dirty="0" smtClean="0"/>
              <a:t> meaningful material</a:t>
            </a:r>
          </a:p>
          <a:p>
            <a:r>
              <a:rPr lang="en-US" sz="2800" b="1" dirty="0" smtClean="0"/>
              <a:t>Speaking:</a:t>
            </a:r>
            <a:r>
              <a:rPr lang="en-US" sz="2800" dirty="0" smtClean="0"/>
              <a:t> focus on context and fluency</a:t>
            </a:r>
          </a:p>
          <a:p>
            <a:r>
              <a:rPr lang="en-US" sz="2800" b="1" dirty="0" smtClean="0"/>
              <a:t>Writing:</a:t>
            </a:r>
            <a:r>
              <a:rPr lang="en-US" sz="2800" dirty="0" smtClean="0"/>
              <a:t> professional requirements, lexical </a:t>
            </a:r>
            <a:r>
              <a:rPr lang="en-US" sz="2800" dirty="0" err="1" smtClean="0"/>
              <a:t>activities,some</a:t>
            </a:r>
            <a:r>
              <a:rPr lang="en-US" sz="2800" dirty="0" smtClean="0"/>
              <a:t> grammar</a:t>
            </a:r>
          </a:p>
          <a:p>
            <a:endParaRPr lang="en-US" dirty="0" smtClean="0"/>
          </a:p>
          <a:p>
            <a:endParaRPr lang="en-US" sz="1800" dirty="0" smtClean="0"/>
          </a:p>
          <a:p>
            <a:endParaRPr lang="sv-SE" dirty="0"/>
          </a:p>
        </p:txBody>
      </p:sp>
      <p:sp>
        <p:nvSpPr>
          <p:cNvPr id="4" name="Rubrik 3"/>
          <p:cNvSpPr>
            <a:spLocks noGrp="1"/>
          </p:cNvSpPr>
          <p:nvPr>
            <p:ph type="title"/>
          </p:nvPr>
        </p:nvSpPr>
        <p:spPr>
          <a:xfrm>
            <a:off x="467544" y="260648"/>
            <a:ext cx="7696200" cy="1143000"/>
          </a:xfrm>
          <a:ln>
            <a:solidFill>
              <a:srgbClr val="23236F"/>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err="1" smtClean="0"/>
              <a:t>Common</a:t>
            </a:r>
            <a:r>
              <a:rPr lang="sv-SE" sz="3600" b="1" dirty="0" smtClean="0"/>
              <a:t> features</a:t>
            </a:r>
            <a:endParaRPr lang="sv-SE" sz="3600" b="1" dirty="0"/>
          </a:p>
        </p:txBody>
      </p:sp>
      <p:pic>
        <p:nvPicPr>
          <p:cNvPr id="5" name="Bildobjekt 4" descr="http://www.militarytimes.com/blogs/broadside/wp-content/uploads/2012/10/M121015-42whowrotethiscolor397.jpg"/>
          <p:cNvPicPr/>
          <p:nvPr/>
        </p:nvPicPr>
        <p:blipFill>
          <a:blip r:embed="rId3" cstate="print"/>
          <a:srcRect/>
          <a:stretch>
            <a:fillRect/>
          </a:stretch>
        </p:blipFill>
        <p:spPr bwMode="auto">
          <a:xfrm>
            <a:off x="323528" y="1844824"/>
            <a:ext cx="3781425" cy="378142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sz="half" idx="2"/>
          </p:nvPr>
        </p:nvSpPr>
        <p:spPr>
          <a:xfrm>
            <a:off x="6012160" y="1628800"/>
            <a:ext cx="2880320" cy="4824536"/>
          </a:xfrm>
          <a:ln>
            <a:solidFill>
              <a:schemeClr val="tx1"/>
            </a:solidFill>
          </a:ln>
        </p:spPr>
        <p:txBody>
          <a:bodyPr>
            <a:normAutofit/>
          </a:bodyPr>
          <a:lstStyle/>
          <a:p>
            <a:pPr>
              <a:buNone/>
            </a:pPr>
            <a:r>
              <a:rPr lang="en-US" sz="1600" b="1" u="sng" dirty="0" smtClean="0"/>
              <a:t>Advanced Staff Training</a:t>
            </a:r>
          </a:p>
          <a:p>
            <a:pPr>
              <a:buNone/>
            </a:pPr>
            <a:endParaRPr lang="sv-SE" sz="1600" b="1" u="sng" dirty="0" smtClean="0"/>
          </a:p>
          <a:p>
            <a:pPr marL="514350" indent="-514350">
              <a:lnSpc>
                <a:spcPct val="80000"/>
              </a:lnSpc>
              <a:buFont typeface="+mj-lt"/>
              <a:buAutoNum type="arabicPeriod"/>
            </a:pPr>
            <a:r>
              <a:rPr lang="en-US" sz="2000" b="1" dirty="0" smtClean="0">
                <a:solidFill>
                  <a:srgbClr val="FF0000"/>
                </a:solidFill>
              </a:rPr>
              <a:t>E-mail – An Introduction</a:t>
            </a:r>
            <a:endParaRPr lang="sv-SE" sz="2000" b="1" dirty="0" smtClean="0">
              <a:solidFill>
                <a:srgbClr val="FF0000"/>
              </a:solidFill>
            </a:endParaRPr>
          </a:p>
          <a:p>
            <a:pPr marL="514350" indent="-514350">
              <a:lnSpc>
                <a:spcPct val="80000"/>
              </a:lnSpc>
              <a:buFont typeface="+mj-lt"/>
              <a:buAutoNum type="arabicPeriod"/>
            </a:pPr>
            <a:r>
              <a:rPr lang="en-US" sz="2000" b="1" dirty="0" err="1" smtClean="0">
                <a:solidFill>
                  <a:srgbClr val="FF0000"/>
                </a:solidFill>
              </a:rPr>
              <a:t>Correspondence</a:t>
            </a:r>
            <a:r>
              <a:rPr lang="en-US" sz="2000" dirty="0" err="1" smtClean="0"/>
              <a:t>Role</a:t>
            </a:r>
            <a:r>
              <a:rPr lang="en-US" sz="2000" dirty="0" smtClean="0"/>
              <a:t>-Play</a:t>
            </a:r>
          </a:p>
          <a:p>
            <a:pPr marL="514350" indent="-514350">
              <a:lnSpc>
                <a:spcPct val="90000"/>
              </a:lnSpc>
              <a:buFont typeface="+mj-lt"/>
              <a:buAutoNum type="arabicPeriod"/>
            </a:pPr>
            <a:r>
              <a:rPr lang="en-US" sz="2000" b="1" dirty="0" smtClean="0">
                <a:solidFill>
                  <a:srgbClr val="6600CC"/>
                </a:solidFill>
              </a:rPr>
              <a:t>Presenting Information</a:t>
            </a:r>
            <a:r>
              <a:rPr lang="en-US" sz="2000" dirty="0" smtClean="0"/>
              <a:t>, </a:t>
            </a:r>
            <a:r>
              <a:rPr lang="en-US" sz="2000" b="1" dirty="0" smtClean="0">
                <a:solidFill>
                  <a:srgbClr val="00B050"/>
                </a:solidFill>
              </a:rPr>
              <a:t>Military Briefings</a:t>
            </a:r>
            <a:endParaRPr lang="sv-SE" sz="2000" b="1" dirty="0" smtClean="0">
              <a:solidFill>
                <a:srgbClr val="00B050"/>
              </a:solidFill>
            </a:endParaRPr>
          </a:p>
          <a:p>
            <a:pPr marL="514350" indent="-514350">
              <a:lnSpc>
                <a:spcPct val="80000"/>
              </a:lnSpc>
              <a:buFont typeface="+mj-lt"/>
              <a:buAutoNum type="arabicPeriod"/>
            </a:pPr>
            <a:r>
              <a:rPr lang="en-US" sz="2000" b="1" dirty="0" smtClean="0">
                <a:solidFill>
                  <a:srgbClr val="FF0000"/>
                </a:solidFill>
              </a:rPr>
              <a:t>Cohesion in Writing</a:t>
            </a:r>
            <a:endParaRPr lang="sv-SE" sz="2000" b="1" dirty="0" smtClean="0">
              <a:solidFill>
                <a:srgbClr val="FF0000"/>
              </a:solidFill>
            </a:endParaRPr>
          </a:p>
          <a:p>
            <a:pPr marL="514350" indent="-514350">
              <a:lnSpc>
                <a:spcPct val="80000"/>
              </a:lnSpc>
              <a:buFont typeface="+mj-lt"/>
              <a:buAutoNum type="arabicPeriod"/>
            </a:pPr>
            <a:r>
              <a:rPr lang="en-US" sz="2000" b="1" dirty="0" smtClean="0">
                <a:solidFill>
                  <a:srgbClr val="FF0000"/>
                </a:solidFill>
              </a:rPr>
              <a:t>Writing Effective Paragraphs</a:t>
            </a:r>
            <a:endParaRPr lang="sv-SE" sz="2000" b="1" dirty="0" smtClean="0">
              <a:solidFill>
                <a:srgbClr val="FF0000"/>
              </a:solidFill>
            </a:endParaRPr>
          </a:p>
          <a:p>
            <a:pPr marL="514350" indent="-514350">
              <a:lnSpc>
                <a:spcPct val="90000"/>
              </a:lnSpc>
              <a:buFont typeface="+mj-lt"/>
              <a:buAutoNum type="arabicPeriod"/>
            </a:pPr>
            <a:r>
              <a:rPr lang="en-US" sz="2000" dirty="0" smtClean="0"/>
              <a:t>Seminars</a:t>
            </a:r>
            <a:endParaRPr lang="sv-SE" dirty="0"/>
          </a:p>
        </p:txBody>
      </p:sp>
      <p:sp>
        <p:nvSpPr>
          <p:cNvPr id="7" name="textruta 6"/>
          <p:cNvSpPr txBox="1"/>
          <p:nvPr/>
        </p:nvSpPr>
        <p:spPr>
          <a:xfrm>
            <a:off x="899592" y="2204864"/>
            <a:ext cx="1656184" cy="461665"/>
          </a:xfrm>
          <a:prstGeom prst="rect">
            <a:avLst/>
          </a:prstGeom>
          <a:noFill/>
        </p:spPr>
        <p:txBody>
          <a:bodyPr wrap="square" rtlCol="0">
            <a:spAutoFit/>
          </a:bodyPr>
          <a:lstStyle/>
          <a:p>
            <a:endParaRPr lang="sv-SE" dirty="0"/>
          </a:p>
        </p:txBody>
      </p:sp>
      <p:sp>
        <p:nvSpPr>
          <p:cNvPr id="10" name="Platshållare för innehåll 4"/>
          <p:cNvSpPr txBox="1">
            <a:spLocks/>
          </p:cNvSpPr>
          <p:nvPr/>
        </p:nvSpPr>
        <p:spPr>
          <a:xfrm>
            <a:off x="323528" y="1628800"/>
            <a:ext cx="2664296" cy="4824536"/>
          </a:xfrm>
          <a:prstGeom prst="rect">
            <a:avLst/>
          </a:prstGeom>
          <a:ln>
            <a:solidFill>
              <a:schemeClr val="tx1"/>
            </a:solidFill>
          </a:ln>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sv-SE" sz="7200" b="1" u="sng" dirty="0" smtClean="0">
                <a:latin typeface="+mn-lt"/>
              </a:rPr>
              <a:t>Officer </a:t>
            </a:r>
            <a:r>
              <a:rPr lang="sv-SE" sz="7200" b="1" u="sng" dirty="0" err="1" smtClean="0">
                <a:latin typeface="+mn-lt"/>
              </a:rPr>
              <a:t>Programme</a:t>
            </a:r>
            <a:endParaRPr lang="sv-SE" sz="7200" b="1" u="sng" dirty="0" smtClean="0">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8000" dirty="0" smtClean="0">
                <a:latin typeface="+mn-lt"/>
              </a:rPr>
              <a:t>Military</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Vocabulary</a:t>
            </a:r>
            <a:endParaRPr kumimoji="0" lang="sv-SE" sz="8000" b="0" i="0" u="none" strike="noStrike" kern="1200" cap="none" spc="0" normalizeH="0" baseline="0" noProof="0" dirty="0" smtClean="0">
              <a:ln>
                <a:noFill/>
              </a:ln>
              <a:solidFill>
                <a:schemeClr val="tx1"/>
              </a:solidFill>
              <a:effectLst/>
              <a:uLnTx/>
              <a:uFillTx/>
              <a:latin typeface="+mn-lt"/>
              <a:ea typeface="+mn-ea"/>
              <a:cs typeface="+mn-cs"/>
            </a:endParaRPr>
          </a:p>
          <a:p>
            <a:pPr marL="514350" lvl="0" indent="-514350" algn="l" eaLnBrk="1" fontAlgn="auto" hangingPunct="1">
              <a:spcBef>
                <a:spcPct val="20000"/>
              </a:spcBef>
              <a:spcAft>
                <a:spcPts val="0"/>
              </a:spcAft>
              <a:buFont typeface="+mj-lt"/>
              <a:buAutoNum type="arabicPeriod"/>
            </a:pPr>
            <a:r>
              <a:rPr lang="en-US" sz="8000" b="1" dirty="0" smtClean="0">
                <a:solidFill>
                  <a:srgbClr val="FF0000"/>
                </a:solidFill>
                <a:latin typeface="+mn-lt"/>
              </a:rPr>
              <a:t>Writing</a:t>
            </a:r>
            <a:r>
              <a:rPr lang="en-US" sz="8000" dirty="0" smtClean="0">
                <a:latin typeface="+mn-lt"/>
              </a:rPr>
              <a:t> - Composing and planning an outline</a:t>
            </a:r>
          </a:p>
          <a:p>
            <a:pPr marL="514350" lvl="0" indent="-514350" algn="l" eaLnBrk="1" fontAlgn="auto" hangingPunct="1">
              <a:spcBef>
                <a:spcPct val="20000"/>
              </a:spcBef>
              <a:spcAft>
                <a:spcPts val="0"/>
              </a:spcAft>
              <a:buFont typeface="+mj-lt"/>
              <a:buAutoNum type="arabicPeriod"/>
            </a:pPr>
            <a:r>
              <a:rPr lang="en-US" sz="8000" b="1" dirty="0" smtClean="0">
                <a:solidFill>
                  <a:srgbClr val="FF0000"/>
                </a:solidFill>
                <a:latin typeface="+mn-lt"/>
              </a:rPr>
              <a:t>Writing</a:t>
            </a:r>
            <a:r>
              <a:rPr lang="en-US" sz="8000" dirty="0" smtClean="0">
                <a:latin typeface="+mn-lt"/>
              </a:rPr>
              <a:t> - Transitions and linking phrases </a:t>
            </a:r>
            <a:endParaRPr lang="sv-SE" sz="8000" dirty="0" smtClean="0">
              <a:latin typeface="+mn-lt"/>
            </a:endParaRPr>
          </a:p>
          <a:p>
            <a:pPr marL="514350" lvl="0" indent="-514350" algn="l" eaLnBrk="1" fontAlgn="auto" hangingPunct="1">
              <a:spcBef>
                <a:spcPct val="20000"/>
              </a:spcBef>
              <a:spcAft>
                <a:spcPts val="0"/>
              </a:spcAft>
              <a:buFont typeface="+mj-lt"/>
              <a:buAutoNum type="arabicPeriod"/>
            </a:pPr>
            <a:r>
              <a:rPr lang="en-US" sz="8000" b="1" dirty="0" smtClean="0">
                <a:solidFill>
                  <a:srgbClr val="FF0000"/>
                </a:solidFill>
                <a:latin typeface="+mn-lt"/>
              </a:rPr>
              <a:t>Writing </a:t>
            </a:r>
            <a:r>
              <a:rPr lang="en-US" sz="8000" dirty="0" smtClean="0">
                <a:latin typeface="+mn-lt"/>
              </a:rPr>
              <a:t>- effective paragraphs</a:t>
            </a:r>
          </a:p>
          <a:p>
            <a:pPr marL="514350" lvl="0" indent="-514350" algn="l" eaLnBrk="1" fontAlgn="auto" hangingPunct="1">
              <a:spcBef>
                <a:spcPct val="20000"/>
              </a:spcBef>
              <a:spcAft>
                <a:spcPts val="0"/>
              </a:spcAft>
              <a:buFont typeface="+mj-lt"/>
              <a:buAutoNum type="arabicPeriod"/>
            </a:pPr>
            <a:r>
              <a:rPr lang="en-US" sz="8000" b="1" dirty="0" smtClean="0">
                <a:solidFill>
                  <a:srgbClr val="6600CC"/>
                </a:solidFill>
                <a:latin typeface="+mn-lt"/>
              </a:rPr>
              <a:t>Presenting Information </a:t>
            </a:r>
            <a:r>
              <a:rPr lang="en-US" sz="8000" b="1" dirty="0" smtClean="0">
                <a:solidFill>
                  <a:srgbClr val="00B050"/>
                </a:solidFill>
                <a:latin typeface="+mn-lt"/>
              </a:rPr>
              <a:t>and Briefings</a:t>
            </a:r>
            <a:endParaRPr lang="sv-SE" sz="8000" b="1" dirty="0">
              <a:solidFill>
                <a:srgbClr val="00B050"/>
              </a:solidFill>
              <a:latin typeface="+mn-lt"/>
            </a:endParaRPr>
          </a:p>
        </p:txBody>
      </p:sp>
      <p:sp>
        <p:nvSpPr>
          <p:cNvPr id="11" name="Rubrik 3"/>
          <p:cNvSpPr>
            <a:spLocks noGrp="1"/>
          </p:cNvSpPr>
          <p:nvPr>
            <p:ph type="title"/>
          </p:nvPr>
        </p:nvSpPr>
        <p:spPr>
          <a:solidFill>
            <a:srgbClr val="333399"/>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sv-SE" sz="3600" b="1" dirty="0" err="1" smtClean="0"/>
              <a:t>Compendium</a:t>
            </a:r>
            <a:r>
              <a:rPr lang="sv-SE" b="1" dirty="0" smtClean="0"/>
              <a:t> </a:t>
            </a:r>
            <a:r>
              <a:rPr lang="sv-SE" sz="3600" b="1" dirty="0" err="1" smtClean="0"/>
              <a:t>Contents</a:t>
            </a:r>
            <a:endParaRPr lang="sv-SE" sz="3600" b="1" dirty="0"/>
          </a:p>
        </p:txBody>
      </p:sp>
      <p:sp>
        <p:nvSpPr>
          <p:cNvPr id="8" name="textruta 7"/>
          <p:cNvSpPr txBox="1"/>
          <p:nvPr/>
        </p:nvSpPr>
        <p:spPr>
          <a:xfrm>
            <a:off x="3203848" y="1628800"/>
            <a:ext cx="2736304" cy="4804392"/>
          </a:xfrm>
          <a:prstGeom prst="rect">
            <a:avLst/>
          </a:prstGeom>
          <a:noFill/>
          <a:ln>
            <a:solidFill>
              <a:schemeClr val="tx1"/>
            </a:solidFill>
          </a:ln>
        </p:spPr>
        <p:txBody>
          <a:bodyPr wrap="square" rtlCol="0">
            <a:spAutoFit/>
          </a:bodyPr>
          <a:lstStyle/>
          <a:p>
            <a:pPr algn="l">
              <a:buNone/>
            </a:pPr>
            <a:r>
              <a:rPr lang="en-US" sz="1600" b="1" u="sng" dirty="0" smtClean="0">
                <a:latin typeface="+mn-lt"/>
              </a:rPr>
              <a:t>Staff Training</a:t>
            </a:r>
            <a:endParaRPr lang="sv-SE" sz="1600" b="1" u="sng" dirty="0" err="1" smtClean="0">
              <a:latin typeface="+mn-lt"/>
            </a:endParaRPr>
          </a:p>
          <a:p>
            <a:pPr algn="l" eaLnBrk="1" fontAlgn="auto" hangingPunct="1">
              <a:lnSpc>
                <a:spcPct val="80000"/>
              </a:lnSpc>
              <a:spcBef>
                <a:spcPct val="20000"/>
              </a:spcBef>
              <a:spcAft>
                <a:spcPts val="0"/>
              </a:spcAft>
            </a:pPr>
            <a:endParaRPr lang="en-US" sz="1500" dirty="0" smtClean="0">
              <a:latin typeface="+mn-lt"/>
            </a:endParaRPr>
          </a:p>
          <a:p>
            <a:pPr marL="514350" indent="-514350" algn="l" eaLnBrk="1" fontAlgn="auto" hangingPunct="1">
              <a:lnSpc>
                <a:spcPct val="80000"/>
              </a:lnSpc>
              <a:spcBef>
                <a:spcPct val="20000"/>
              </a:spcBef>
              <a:spcAft>
                <a:spcPts val="0"/>
              </a:spcAft>
              <a:buFont typeface="+mj-lt"/>
              <a:buAutoNum type="arabicPeriod"/>
            </a:pPr>
            <a:r>
              <a:rPr lang="en-US" sz="2100" b="1" dirty="0" smtClean="0">
                <a:solidFill>
                  <a:srgbClr val="FF0000"/>
                </a:solidFill>
                <a:latin typeface="+mn-lt"/>
              </a:rPr>
              <a:t>Military Writing</a:t>
            </a:r>
            <a:endParaRPr lang="sv-SE" sz="2100" b="1" dirty="0" smtClean="0">
              <a:solidFill>
                <a:srgbClr val="FF0000"/>
              </a:solidFill>
              <a:latin typeface="+mn-lt"/>
            </a:endParaRPr>
          </a:p>
          <a:p>
            <a:pPr marL="514350" indent="-514350" algn="l" eaLnBrk="1" fontAlgn="auto" hangingPunct="1">
              <a:lnSpc>
                <a:spcPct val="80000"/>
              </a:lnSpc>
              <a:spcBef>
                <a:spcPct val="20000"/>
              </a:spcBef>
              <a:spcAft>
                <a:spcPts val="0"/>
              </a:spcAft>
              <a:buFont typeface="+mj-lt"/>
              <a:buAutoNum type="arabicPeriod"/>
            </a:pPr>
            <a:r>
              <a:rPr lang="en-US" sz="2100" b="1" dirty="0" smtClean="0">
                <a:solidFill>
                  <a:srgbClr val="6600CC"/>
                </a:solidFill>
                <a:latin typeface="+mn-lt"/>
              </a:rPr>
              <a:t>Presenting </a:t>
            </a:r>
            <a:r>
              <a:rPr lang="en-US" sz="2100" b="1" dirty="0" err="1" smtClean="0">
                <a:solidFill>
                  <a:srgbClr val="6600CC"/>
                </a:solidFill>
                <a:latin typeface="+mn-lt"/>
              </a:rPr>
              <a:t>Information,</a:t>
            </a:r>
            <a:r>
              <a:rPr lang="en-US" sz="2100" b="1" dirty="0" err="1" smtClean="0">
                <a:solidFill>
                  <a:srgbClr val="00B050"/>
                </a:solidFill>
                <a:latin typeface="+mn-lt"/>
              </a:rPr>
              <a:t>Military</a:t>
            </a:r>
            <a:r>
              <a:rPr lang="en-US" sz="2100" b="1" dirty="0" smtClean="0">
                <a:solidFill>
                  <a:srgbClr val="00B050"/>
                </a:solidFill>
                <a:latin typeface="+mn-lt"/>
              </a:rPr>
              <a:t> Briefings</a:t>
            </a:r>
          </a:p>
          <a:p>
            <a:pPr marL="514350" indent="-514350" algn="l" eaLnBrk="1" fontAlgn="auto" hangingPunct="1">
              <a:lnSpc>
                <a:spcPct val="80000"/>
              </a:lnSpc>
              <a:spcBef>
                <a:spcPct val="20000"/>
              </a:spcBef>
              <a:spcAft>
                <a:spcPts val="0"/>
              </a:spcAft>
              <a:buFont typeface="+mj-lt"/>
              <a:buAutoNum type="arabicPeriod"/>
            </a:pPr>
            <a:endParaRPr lang="sv-SE" sz="800" b="1" dirty="0" smtClean="0">
              <a:solidFill>
                <a:srgbClr val="00B050"/>
              </a:solidFill>
              <a:latin typeface="+mn-lt"/>
            </a:endParaRPr>
          </a:p>
          <a:p>
            <a:pPr marL="514350" indent="-514350" algn="l" eaLnBrk="1" fontAlgn="auto" hangingPunct="1">
              <a:lnSpc>
                <a:spcPct val="80000"/>
              </a:lnSpc>
              <a:spcBef>
                <a:spcPct val="20000"/>
              </a:spcBef>
              <a:spcAft>
                <a:spcPts val="0"/>
              </a:spcAft>
              <a:buFont typeface="+mj-lt"/>
              <a:buAutoNum type="arabicPeriod"/>
            </a:pPr>
            <a:r>
              <a:rPr lang="en-US" sz="2000" dirty="0" smtClean="0">
                <a:latin typeface="+mn-lt"/>
              </a:rPr>
              <a:t>Military Staff Work</a:t>
            </a:r>
          </a:p>
          <a:p>
            <a:pPr marL="514350" indent="-514350" algn="l" eaLnBrk="1" fontAlgn="auto" hangingPunct="1">
              <a:lnSpc>
                <a:spcPct val="80000"/>
              </a:lnSpc>
              <a:spcBef>
                <a:spcPct val="20000"/>
              </a:spcBef>
              <a:spcAft>
                <a:spcPts val="0"/>
              </a:spcAft>
              <a:buFont typeface="+mj-lt"/>
              <a:buAutoNum type="arabicPeriod"/>
            </a:pPr>
            <a:endParaRPr lang="sv-SE" sz="1600" dirty="0" smtClean="0">
              <a:latin typeface="+mn-lt"/>
            </a:endParaRPr>
          </a:p>
          <a:p>
            <a:pPr marL="514350" indent="-514350" algn="l" eaLnBrk="1" fontAlgn="auto" hangingPunct="1">
              <a:lnSpc>
                <a:spcPct val="80000"/>
              </a:lnSpc>
              <a:spcBef>
                <a:spcPct val="20000"/>
              </a:spcBef>
              <a:spcAft>
                <a:spcPts val="0"/>
              </a:spcAft>
              <a:buFont typeface="+mj-lt"/>
              <a:buAutoNum type="arabicPeriod"/>
            </a:pPr>
            <a:r>
              <a:rPr lang="en-US" sz="2000" dirty="0" err="1" smtClean="0">
                <a:latin typeface="+mn-lt"/>
              </a:rPr>
              <a:t>Organisation</a:t>
            </a:r>
            <a:r>
              <a:rPr lang="en-US" sz="2000" dirty="0" smtClean="0">
                <a:latin typeface="+mn-lt"/>
              </a:rPr>
              <a:t> of Headquarters</a:t>
            </a:r>
          </a:p>
          <a:p>
            <a:pPr marL="514350" indent="-514350" algn="l" eaLnBrk="1" fontAlgn="auto" hangingPunct="1">
              <a:lnSpc>
                <a:spcPct val="80000"/>
              </a:lnSpc>
              <a:spcBef>
                <a:spcPct val="20000"/>
              </a:spcBef>
              <a:spcAft>
                <a:spcPts val="0"/>
              </a:spcAft>
              <a:buFont typeface="+mj-lt"/>
              <a:buAutoNum type="arabicPeriod"/>
            </a:pPr>
            <a:endParaRPr lang="sv-SE" sz="1600" dirty="0" smtClean="0">
              <a:latin typeface="+mn-lt"/>
            </a:endParaRPr>
          </a:p>
          <a:p>
            <a:pPr marL="514350" indent="-514350" algn="l" eaLnBrk="1" fontAlgn="auto" hangingPunct="1">
              <a:lnSpc>
                <a:spcPct val="80000"/>
              </a:lnSpc>
              <a:spcBef>
                <a:spcPct val="20000"/>
              </a:spcBef>
              <a:spcAft>
                <a:spcPts val="0"/>
              </a:spcAft>
              <a:buFont typeface="+mj-lt"/>
              <a:buAutoNum type="arabicPeriod"/>
            </a:pPr>
            <a:r>
              <a:rPr lang="en-US" sz="2000" dirty="0" smtClean="0">
                <a:latin typeface="+mn-lt"/>
              </a:rPr>
              <a:t>Staff Officers – Top Tips  and Leadership</a:t>
            </a:r>
            <a:endParaRPr lang="sv-SE" sz="2000" dirty="0" smtClean="0">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76400"/>
            <a:ext cx="7696200" cy="4128864"/>
          </a:xfrm>
          <a:ln>
            <a:solidFill>
              <a:srgbClr val="000000"/>
            </a:solidFill>
          </a:ln>
        </p:spPr>
        <p:txBody>
          <a:bodyPr/>
          <a:lstStyle/>
          <a:p>
            <a:r>
              <a:rPr lang="en-GB" dirty="0" smtClean="0"/>
              <a:t>Discuss with a partner: </a:t>
            </a:r>
          </a:p>
          <a:p>
            <a:r>
              <a:rPr lang="en-GB" dirty="0" smtClean="0"/>
              <a:t>What makes someone a good communicator when using English in the context of working and studying in the military? </a:t>
            </a:r>
          </a:p>
          <a:p>
            <a:r>
              <a:rPr lang="en-GB" dirty="0" smtClean="0"/>
              <a:t>Decide which of the following are most important, rank the top 5. </a:t>
            </a:r>
          </a:p>
          <a:p>
            <a:r>
              <a:rPr lang="en-GB" dirty="0" smtClean="0"/>
              <a:t>Write an email to your teacher at the end of the lesson saying what 5 areas you would like to improve during this course. </a:t>
            </a:r>
            <a:endParaRPr lang="sv-SE" dirty="0" smtClean="0"/>
          </a:p>
          <a:p>
            <a:endParaRPr lang="en-GB" dirty="0" smtClean="0"/>
          </a:p>
          <a:p>
            <a:endParaRPr lang="en-GB" dirty="0" smtClean="0"/>
          </a:p>
          <a:p>
            <a:endParaRPr lang="sv-SE" dirty="0" smtClean="0"/>
          </a:p>
          <a:p>
            <a:endParaRPr lang="sv-SE" dirty="0"/>
          </a:p>
        </p:txBody>
      </p:sp>
      <p:sp>
        <p:nvSpPr>
          <p:cNvPr id="4" name="Rubrik 3"/>
          <p:cNvSpPr>
            <a:spLocks noGrp="1"/>
          </p:cNvSpPr>
          <p:nvPr>
            <p:ph type="title"/>
          </p:nvPr>
        </p:nvSpPr>
        <p:spPr>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GB" sz="3600" b="1" dirty="0" smtClean="0"/>
              <a:t>Setting Personal Goals</a:t>
            </a:r>
            <a:endParaRPr lang="sv-SE" sz="36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sz="half" idx="1"/>
          </p:nvPr>
        </p:nvSpPr>
        <p:spPr>
          <a:xfrm>
            <a:off x="323528" y="1676400"/>
            <a:ext cx="3905572" cy="4560912"/>
          </a:xfrm>
          <a:ln>
            <a:solidFill>
              <a:schemeClr val="tx1"/>
            </a:solidFill>
          </a:ln>
        </p:spPr>
        <p:txBody>
          <a:bodyPr/>
          <a:lstStyle/>
          <a:p>
            <a:pPr>
              <a:buNone/>
            </a:pPr>
            <a:r>
              <a:rPr lang="en-GB" b="1" u="sng" dirty="0" smtClean="0"/>
              <a:t>Counterinsurgency</a:t>
            </a:r>
          </a:p>
          <a:p>
            <a:r>
              <a:rPr lang="en-GB" dirty="0" smtClean="0"/>
              <a:t>counter insurgency campaign</a:t>
            </a:r>
            <a:endParaRPr lang="sv-SE" dirty="0" smtClean="0"/>
          </a:p>
          <a:p>
            <a:r>
              <a:rPr lang="en-GB" dirty="0" smtClean="0"/>
              <a:t>insurgents</a:t>
            </a:r>
            <a:endParaRPr lang="sv-SE" dirty="0" smtClean="0"/>
          </a:p>
          <a:p>
            <a:r>
              <a:rPr lang="en-GB" dirty="0" smtClean="0"/>
              <a:t>neutral majority</a:t>
            </a:r>
            <a:endParaRPr lang="sv-SE" dirty="0" smtClean="0"/>
          </a:p>
          <a:p>
            <a:r>
              <a:rPr lang="en-GB" dirty="0" smtClean="0"/>
              <a:t>hostile minority</a:t>
            </a:r>
            <a:endParaRPr lang="sv-SE" dirty="0" smtClean="0"/>
          </a:p>
          <a:p>
            <a:r>
              <a:rPr lang="en-GB" dirty="0" smtClean="0"/>
              <a:t>intensity of effort</a:t>
            </a:r>
            <a:endParaRPr lang="sv-SE" dirty="0" smtClean="0"/>
          </a:p>
          <a:p>
            <a:r>
              <a:rPr lang="en-GB" dirty="0" smtClean="0"/>
              <a:t>means</a:t>
            </a:r>
            <a:endParaRPr lang="sv-SE" dirty="0" smtClean="0"/>
          </a:p>
          <a:p>
            <a:r>
              <a:rPr lang="en-GB" dirty="0" smtClean="0"/>
              <a:t>active minority </a:t>
            </a:r>
            <a:endParaRPr lang="sv-SE" dirty="0"/>
          </a:p>
        </p:txBody>
      </p:sp>
      <p:sp>
        <p:nvSpPr>
          <p:cNvPr id="6" name="Platshållare för innehåll 5"/>
          <p:cNvSpPr>
            <a:spLocks noGrp="1"/>
          </p:cNvSpPr>
          <p:nvPr>
            <p:ph sz="half" idx="2"/>
          </p:nvPr>
        </p:nvSpPr>
        <p:spPr>
          <a:xfrm>
            <a:off x="4572000" y="1700808"/>
            <a:ext cx="3771900" cy="4560912"/>
          </a:xfrm>
          <a:ln>
            <a:solidFill>
              <a:schemeClr val="tx1"/>
            </a:solidFill>
          </a:ln>
        </p:spPr>
        <p:txBody>
          <a:bodyPr/>
          <a:lstStyle/>
          <a:p>
            <a:pPr>
              <a:buNone/>
            </a:pPr>
            <a:r>
              <a:rPr lang="en-GB" b="1" u="sng" dirty="0" smtClean="0"/>
              <a:t>Tactics</a:t>
            </a:r>
          </a:p>
          <a:p>
            <a:endParaRPr lang="en-GB" dirty="0" smtClean="0"/>
          </a:p>
          <a:p>
            <a:r>
              <a:rPr lang="en-GB" dirty="0" smtClean="0"/>
              <a:t>strategic base</a:t>
            </a:r>
            <a:endParaRPr lang="sv-SE" dirty="0" smtClean="0"/>
          </a:p>
          <a:p>
            <a:r>
              <a:rPr lang="en-GB" dirty="0" smtClean="0"/>
              <a:t>conventional military tactics</a:t>
            </a:r>
            <a:endParaRPr lang="sv-SE" dirty="0" smtClean="0"/>
          </a:p>
          <a:p>
            <a:r>
              <a:rPr lang="en-GB" dirty="0" smtClean="0"/>
              <a:t>political machine</a:t>
            </a:r>
            <a:endParaRPr lang="sv-SE" dirty="0" smtClean="0"/>
          </a:p>
          <a:p>
            <a:r>
              <a:rPr lang="en-GB" dirty="0" smtClean="0"/>
              <a:t>rational programs</a:t>
            </a:r>
            <a:endParaRPr lang="sv-SE" dirty="0"/>
          </a:p>
        </p:txBody>
      </p:sp>
      <p:sp>
        <p:nvSpPr>
          <p:cNvPr id="7" name="Rubrik 3"/>
          <p:cNvSpPr>
            <a:spLocks noGrp="1"/>
          </p:cNvSpPr>
          <p:nvPr>
            <p:ph type="title"/>
          </p:nvPr>
        </p:nvSpPr>
        <p:spPr>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smtClean="0"/>
              <a:t>OP </a:t>
            </a:r>
            <a:r>
              <a:rPr lang="sv-SE" sz="3600" b="1" dirty="0" err="1" smtClean="0"/>
              <a:t>compendium</a:t>
            </a:r>
            <a:r>
              <a:rPr lang="sv-SE" sz="3600" b="1" dirty="0" smtClean="0"/>
              <a:t> – </a:t>
            </a:r>
            <a:r>
              <a:rPr lang="sv-SE" sz="3600" b="1" dirty="0" err="1" smtClean="0"/>
              <a:t>thematic</a:t>
            </a:r>
            <a:r>
              <a:rPr lang="sv-SE" sz="3600" b="1" dirty="0" smtClean="0"/>
              <a:t> </a:t>
            </a:r>
            <a:r>
              <a:rPr lang="sv-SE" sz="3600" b="1" dirty="0" err="1" smtClean="0"/>
              <a:t>vocabulary</a:t>
            </a:r>
            <a:endParaRPr lang="sv-SE" sz="3600" b="1"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76400"/>
            <a:ext cx="7696200" cy="4992960"/>
          </a:xfrm>
          <a:ln>
            <a:solidFill>
              <a:srgbClr val="000000"/>
            </a:solidFill>
          </a:ln>
        </p:spPr>
        <p:txBody>
          <a:bodyPr/>
          <a:lstStyle/>
          <a:p>
            <a:r>
              <a:rPr lang="en-GB" b="1" dirty="0" smtClean="0"/>
              <a:t>Clausewitz Trinity Theory  </a:t>
            </a:r>
            <a:endParaRPr lang="sv-SE" dirty="0" smtClean="0"/>
          </a:p>
          <a:p>
            <a:pPr>
              <a:buNone/>
            </a:pPr>
            <a:r>
              <a:rPr lang="en-GB" dirty="0" smtClean="0"/>
              <a:t>The following words sometimes have more than one meaning and we require the whole context to understand them. </a:t>
            </a:r>
          </a:p>
          <a:p>
            <a:pPr>
              <a:buNone/>
            </a:pPr>
            <a:r>
              <a:rPr lang="en-GB" dirty="0" smtClean="0"/>
              <a:t>Before listening to an extract, in which the words in the left column occur, see if you can match them with the contextual explanations given in the column on the right. </a:t>
            </a:r>
            <a:endParaRPr lang="sv-SE" dirty="0" smtClean="0"/>
          </a:p>
          <a:p>
            <a:pPr>
              <a:buNone/>
            </a:pPr>
            <a:r>
              <a:rPr lang="en-GB" dirty="0" smtClean="0"/>
              <a:t>Now Listen to an extract from the BBC Radio 4 programme </a:t>
            </a:r>
            <a:r>
              <a:rPr lang="en-GB" i="1" dirty="0" smtClean="0"/>
              <a:t>In Our Time </a:t>
            </a:r>
            <a:r>
              <a:rPr lang="en-GB" dirty="0" smtClean="0"/>
              <a:t>in which Melvyn Bragg discusses Clausewitz’s trinity theory with leading British War Studies Professors.</a:t>
            </a:r>
            <a:endParaRPr lang="sv-SE" dirty="0" smtClean="0"/>
          </a:p>
          <a:p>
            <a:endParaRPr lang="sv-SE" dirty="0" smtClean="0"/>
          </a:p>
          <a:p>
            <a:endParaRPr lang="sv-SE" dirty="0"/>
          </a:p>
        </p:txBody>
      </p:sp>
      <p:sp>
        <p:nvSpPr>
          <p:cNvPr id="4" name="Rubrik 3"/>
          <p:cNvSpPr>
            <a:spLocks noGrp="1"/>
          </p:cNvSpPr>
          <p:nvPr>
            <p:ph type="title"/>
          </p:nvPr>
        </p:nvSpPr>
        <p:spPr>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smtClean="0"/>
              <a:t>OP </a:t>
            </a:r>
            <a:r>
              <a:rPr lang="sv-SE" sz="3600" b="1" dirty="0" err="1" smtClean="0"/>
              <a:t>compendium</a:t>
            </a:r>
            <a:r>
              <a:rPr lang="sv-SE" sz="3600" b="1" dirty="0" smtClean="0"/>
              <a:t> – </a:t>
            </a:r>
            <a:r>
              <a:rPr lang="sv-SE" sz="3600" b="1" dirty="0" err="1" smtClean="0"/>
              <a:t>listening</a:t>
            </a:r>
            <a:endParaRPr lang="sv-SE" sz="36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76400"/>
            <a:ext cx="7696200" cy="3984848"/>
          </a:xfrm>
          <a:ln>
            <a:solidFill>
              <a:srgbClr val="000000"/>
            </a:solidFill>
          </a:ln>
        </p:spPr>
        <p:txBody>
          <a:bodyPr/>
          <a:lstStyle/>
          <a:p>
            <a:r>
              <a:rPr lang="en-GB" b="1" dirty="0" smtClean="0"/>
              <a:t>Discussion</a:t>
            </a:r>
            <a:endParaRPr lang="sv-SE" dirty="0" smtClean="0"/>
          </a:p>
          <a:p>
            <a:r>
              <a:rPr lang="en-GB" dirty="0" smtClean="0"/>
              <a:t>Clausewitz's magnum opus </a:t>
            </a:r>
            <a:r>
              <a:rPr lang="en-GB" i="1" dirty="0" smtClean="0"/>
              <a:t>On War,</a:t>
            </a:r>
            <a:r>
              <a:rPr lang="en-GB" dirty="0" smtClean="0"/>
              <a:t> first published in 1832, is commonly regarded as the most important book about military theory ever written. How do you think it is still relevant today?</a:t>
            </a:r>
          </a:p>
          <a:p>
            <a:r>
              <a:rPr lang="en-GB" dirty="0" err="1" smtClean="0"/>
              <a:t>Galula’s</a:t>
            </a:r>
            <a:r>
              <a:rPr lang="en-GB" dirty="0" smtClean="0"/>
              <a:t> theory is almost 50 years old. How is it relevant to today’s counterinsurgencies and small wars?</a:t>
            </a:r>
            <a:endParaRPr lang="sv-SE" dirty="0" smtClean="0"/>
          </a:p>
          <a:p>
            <a:pPr lvl="0"/>
            <a:endParaRPr lang="en-GB" dirty="0" smtClean="0"/>
          </a:p>
          <a:p>
            <a:pPr lvl="0"/>
            <a:endParaRPr lang="en-GB" dirty="0" smtClean="0"/>
          </a:p>
          <a:p>
            <a:pPr lvl="0"/>
            <a:endParaRPr lang="sv-SE" dirty="0" smtClean="0"/>
          </a:p>
          <a:p>
            <a:endParaRPr lang="sv-SE" dirty="0"/>
          </a:p>
        </p:txBody>
      </p:sp>
      <p:sp>
        <p:nvSpPr>
          <p:cNvPr id="4" name="Rubrik 3"/>
          <p:cNvSpPr>
            <a:spLocks noGrp="1"/>
          </p:cNvSpPr>
          <p:nvPr>
            <p:ph type="title"/>
          </p:nvPr>
        </p:nvSpPr>
        <p:spPr>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smtClean="0"/>
              <a:t>OP </a:t>
            </a:r>
            <a:r>
              <a:rPr lang="sv-SE" sz="3600" b="1" dirty="0" err="1" smtClean="0"/>
              <a:t>compendium</a:t>
            </a:r>
            <a:r>
              <a:rPr lang="sv-SE" sz="3600" b="1" dirty="0" smtClean="0"/>
              <a:t> – </a:t>
            </a:r>
            <a:r>
              <a:rPr lang="sv-SE" sz="3600" b="1" dirty="0" err="1" smtClean="0"/>
              <a:t>discussion</a:t>
            </a:r>
            <a:endParaRPr lang="sv-SE" sz="3600" b="1" dirty="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76400"/>
            <a:ext cx="7696200" cy="4848944"/>
          </a:xfrm>
          <a:ln>
            <a:solidFill>
              <a:srgbClr val="000000"/>
            </a:solidFill>
          </a:ln>
        </p:spPr>
        <p:txBody>
          <a:bodyPr/>
          <a:lstStyle/>
          <a:p>
            <a:r>
              <a:rPr lang="sv-SE" b="1" dirty="0" err="1" smtClean="0"/>
              <a:t>Types</a:t>
            </a:r>
            <a:r>
              <a:rPr lang="sv-SE" b="1" dirty="0" smtClean="0"/>
              <a:t> of </a:t>
            </a:r>
            <a:r>
              <a:rPr lang="sv-SE" b="1" dirty="0" err="1" smtClean="0"/>
              <a:t>Military</a:t>
            </a:r>
            <a:r>
              <a:rPr lang="sv-SE" b="1" dirty="0" smtClean="0"/>
              <a:t> Briefings</a:t>
            </a:r>
          </a:p>
          <a:p>
            <a:endParaRPr lang="sv-SE" sz="800" b="1" dirty="0" smtClean="0"/>
          </a:p>
          <a:p>
            <a:r>
              <a:rPr lang="en-US" dirty="0" smtClean="0"/>
              <a:t>There are 4 types of military briefing. Match the type with its description.</a:t>
            </a:r>
          </a:p>
          <a:p>
            <a:r>
              <a:rPr lang="en-US" dirty="0" smtClean="0"/>
              <a:t>Work in pairs. Each pair should choose one heading and prepare to present a short set of dos and don’ts under the heading chosen.</a:t>
            </a:r>
          </a:p>
          <a:p>
            <a:pPr>
              <a:buNone/>
            </a:pPr>
            <a:endParaRPr lang="en-US" sz="800" dirty="0" smtClean="0"/>
          </a:p>
          <a:p>
            <a:r>
              <a:rPr lang="sv-SE" dirty="0" smtClean="0"/>
              <a:t> Preparation, and </a:t>
            </a:r>
            <a:r>
              <a:rPr lang="sv-SE" dirty="0" err="1" smtClean="0"/>
              <a:t>organization</a:t>
            </a:r>
            <a:endParaRPr lang="sv-SE" dirty="0" smtClean="0"/>
          </a:p>
          <a:p>
            <a:r>
              <a:rPr lang="sv-SE" dirty="0" smtClean="0"/>
              <a:t> </a:t>
            </a:r>
            <a:r>
              <a:rPr lang="sv-SE" dirty="0" err="1" smtClean="0"/>
              <a:t>Delivery</a:t>
            </a:r>
            <a:endParaRPr lang="sv-SE" dirty="0" smtClean="0"/>
          </a:p>
          <a:p>
            <a:r>
              <a:rPr lang="sv-SE" dirty="0" smtClean="0"/>
              <a:t> Language</a:t>
            </a:r>
          </a:p>
          <a:p>
            <a:endParaRPr lang="sv-SE" sz="800" dirty="0" smtClean="0"/>
          </a:p>
          <a:p>
            <a:pPr>
              <a:buNone/>
            </a:pPr>
            <a:r>
              <a:rPr lang="en-US" dirty="0" smtClean="0"/>
              <a:t>  Each of these should include at least </a:t>
            </a:r>
            <a:r>
              <a:rPr lang="sv-SE" dirty="0" smtClean="0"/>
              <a:t>3 </a:t>
            </a:r>
            <a:r>
              <a:rPr lang="sv-SE" dirty="0" err="1" smtClean="0"/>
              <a:t>items</a:t>
            </a:r>
            <a:r>
              <a:rPr lang="sv-SE" dirty="0" smtClean="0"/>
              <a:t>.</a:t>
            </a:r>
          </a:p>
          <a:p>
            <a:pPr>
              <a:buNone/>
            </a:pPr>
            <a:endParaRPr lang="sv-SE" dirty="0" smtClean="0"/>
          </a:p>
        </p:txBody>
      </p:sp>
      <p:sp>
        <p:nvSpPr>
          <p:cNvPr id="4" name="Rubrik 3"/>
          <p:cNvSpPr>
            <a:spLocks noGrp="1"/>
          </p:cNvSpPr>
          <p:nvPr>
            <p:ph type="title"/>
          </p:nvPr>
        </p:nvSpPr>
        <p:spPr>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smtClean="0"/>
              <a:t>ST </a:t>
            </a:r>
            <a:r>
              <a:rPr lang="sv-SE" sz="3600" b="1" dirty="0" err="1" smtClean="0"/>
              <a:t>Compendium</a:t>
            </a:r>
            <a:r>
              <a:rPr lang="sv-SE" sz="3600" b="1" dirty="0" smtClean="0"/>
              <a:t> – briefing </a:t>
            </a:r>
            <a:r>
              <a:rPr lang="sv-SE" sz="3600" b="1" dirty="0" err="1" smtClean="0"/>
              <a:t>skills</a:t>
            </a:r>
            <a:endParaRPr lang="sv-SE" sz="3600" b="1" dirty="0"/>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76400"/>
            <a:ext cx="7696200" cy="4920952"/>
          </a:xfrm>
          <a:ln>
            <a:solidFill>
              <a:srgbClr val="000000"/>
            </a:solidFill>
          </a:ln>
        </p:spPr>
        <p:txBody>
          <a:bodyPr/>
          <a:lstStyle/>
          <a:p>
            <a:r>
              <a:rPr lang="en-US" sz="2000" dirty="0" smtClean="0"/>
              <a:t>You have been asked to brief a new unit on one of the themes below. You have 10 minutes to think about what you would like to say and the objective is to reflect on some of the aspects discussed and to put them into practice.</a:t>
            </a:r>
          </a:p>
          <a:p>
            <a:r>
              <a:rPr lang="sv-SE" sz="2000" dirty="0" smtClean="0"/>
              <a:t> Support</a:t>
            </a:r>
          </a:p>
          <a:p>
            <a:r>
              <a:rPr lang="sv-SE" sz="2000" dirty="0" smtClean="0"/>
              <a:t> </a:t>
            </a:r>
            <a:r>
              <a:rPr lang="sv-SE" sz="2000" dirty="0" err="1" smtClean="0"/>
              <a:t>Unit</a:t>
            </a:r>
            <a:r>
              <a:rPr lang="sv-SE" sz="2000" dirty="0" smtClean="0"/>
              <a:t> </a:t>
            </a:r>
            <a:r>
              <a:rPr lang="sv-SE" sz="2000" dirty="0" err="1" smtClean="0"/>
              <a:t>cohesion</a:t>
            </a:r>
            <a:endParaRPr lang="sv-SE" sz="2000" dirty="0" smtClean="0"/>
          </a:p>
          <a:p>
            <a:r>
              <a:rPr lang="sv-SE" sz="2000" dirty="0" smtClean="0"/>
              <a:t> </a:t>
            </a:r>
            <a:r>
              <a:rPr lang="sv-SE" sz="2000" dirty="0" err="1" smtClean="0"/>
              <a:t>Leadership</a:t>
            </a:r>
            <a:r>
              <a:rPr lang="sv-SE" sz="2000" dirty="0" smtClean="0"/>
              <a:t> </a:t>
            </a:r>
            <a:r>
              <a:rPr lang="sv-SE" sz="2000" dirty="0" err="1" smtClean="0"/>
              <a:t>qualities</a:t>
            </a:r>
            <a:endParaRPr lang="sv-SE" sz="2000" dirty="0" smtClean="0"/>
          </a:p>
          <a:p>
            <a:endParaRPr lang="en-US" sz="800" dirty="0" smtClean="0"/>
          </a:p>
          <a:p>
            <a:r>
              <a:rPr lang="en-US" sz="2000" dirty="0" smtClean="0"/>
              <a:t>You should prepare about 3 main points and use transition phrases to structure your briefing.</a:t>
            </a:r>
          </a:p>
          <a:p>
            <a:r>
              <a:rPr lang="en-US" sz="2000" dirty="0" smtClean="0"/>
              <a:t>You do not need to prepare any visuals.</a:t>
            </a:r>
          </a:p>
          <a:p>
            <a:r>
              <a:rPr lang="en-US" sz="2000" dirty="0" smtClean="0"/>
              <a:t>Listeners should take notes and ask questions after the briefer has spoken.</a:t>
            </a:r>
            <a:endParaRPr lang="sv-SE" sz="2000" dirty="0"/>
          </a:p>
        </p:txBody>
      </p:sp>
      <p:sp>
        <p:nvSpPr>
          <p:cNvPr id="4" name="Rubrik 3"/>
          <p:cNvSpPr>
            <a:spLocks noGrp="1"/>
          </p:cNvSpPr>
          <p:nvPr>
            <p:ph type="title"/>
          </p:nvPr>
        </p:nvSpPr>
        <p:spPr>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smtClean="0"/>
              <a:t>ST </a:t>
            </a:r>
            <a:r>
              <a:rPr lang="sv-SE" sz="3600" b="1" dirty="0" err="1" smtClean="0"/>
              <a:t>Compendium</a:t>
            </a:r>
            <a:r>
              <a:rPr lang="sv-SE" sz="3600" b="1" dirty="0" smtClean="0"/>
              <a:t> – briefings</a:t>
            </a:r>
            <a:endParaRPr lang="sv-SE" sz="3600" b="1"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628800"/>
            <a:ext cx="7696200" cy="4608512"/>
          </a:xfrm>
          <a:ln>
            <a:solidFill>
              <a:schemeClr val="tx1"/>
            </a:solidFill>
          </a:ln>
        </p:spPr>
        <p:txBody>
          <a:bodyPr/>
          <a:lstStyle/>
          <a:p>
            <a:r>
              <a:rPr lang="sv-SE" sz="3200" b="1" dirty="0" smtClean="0"/>
              <a:t>The Swedish National </a:t>
            </a:r>
            <a:r>
              <a:rPr lang="sv-SE" sz="3200" b="1" dirty="0" err="1" smtClean="0"/>
              <a:t>Defence</a:t>
            </a:r>
            <a:r>
              <a:rPr lang="sv-SE" sz="3200" b="1" dirty="0" smtClean="0"/>
              <a:t> College</a:t>
            </a:r>
          </a:p>
          <a:p>
            <a:r>
              <a:rPr lang="sv-SE" sz="3200" b="1" dirty="0" err="1" smtClean="0"/>
              <a:t>Foreign</a:t>
            </a:r>
            <a:r>
              <a:rPr lang="sv-SE" sz="3200" b="1" dirty="0" smtClean="0"/>
              <a:t> Languages </a:t>
            </a:r>
            <a:r>
              <a:rPr lang="sv-SE" sz="3200" b="1" dirty="0" err="1" smtClean="0"/>
              <a:t>Section</a:t>
            </a:r>
            <a:endParaRPr lang="sv-SE" sz="3200" b="1" dirty="0" smtClean="0"/>
          </a:p>
          <a:p>
            <a:r>
              <a:rPr lang="sv-SE" sz="3200" b="1" dirty="0" smtClean="0"/>
              <a:t>College students</a:t>
            </a:r>
          </a:p>
          <a:p>
            <a:pPr lvl="1"/>
            <a:r>
              <a:rPr lang="sv-SE" sz="2800" b="1" dirty="0" smtClean="0"/>
              <a:t>Officer </a:t>
            </a:r>
            <a:r>
              <a:rPr lang="sv-SE" sz="2800" b="1" dirty="0" err="1" smtClean="0"/>
              <a:t>Programme</a:t>
            </a:r>
            <a:endParaRPr lang="sv-SE" sz="2800" b="1" dirty="0" smtClean="0"/>
          </a:p>
          <a:p>
            <a:pPr lvl="1"/>
            <a:r>
              <a:rPr lang="sv-SE" sz="2800" b="1" dirty="0" smtClean="0"/>
              <a:t>Staff </a:t>
            </a:r>
            <a:r>
              <a:rPr lang="sv-SE" sz="2800" b="1" dirty="0" err="1" smtClean="0"/>
              <a:t>Training</a:t>
            </a:r>
            <a:endParaRPr lang="sv-SE" sz="2800" b="1" dirty="0" smtClean="0"/>
          </a:p>
          <a:p>
            <a:pPr lvl="1"/>
            <a:r>
              <a:rPr lang="sv-SE" sz="2800" b="1" dirty="0" err="1" smtClean="0"/>
              <a:t>Advance</a:t>
            </a:r>
            <a:r>
              <a:rPr lang="sv-SE" sz="2800" b="1" dirty="0" smtClean="0"/>
              <a:t> Staff </a:t>
            </a:r>
            <a:r>
              <a:rPr lang="sv-SE" sz="2800" b="1" dirty="0" err="1" smtClean="0"/>
              <a:t>Training</a:t>
            </a:r>
            <a:endParaRPr lang="sv-SE" sz="2800" b="1" dirty="0" smtClean="0"/>
          </a:p>
          <a:p>
            <a:r>
              <a:rPr lang="sv-SE" sz="3200" b="1" dirty="0" smtClean="0"/>
              <a:t>3 </a:t>
            </a:r>
            <a:r>
              <a:rPr lang="sv-SE" sz="3200" b="1" dirty="0" err="1" smtClean="0"/>
              <a:t>compendiums</a:t>
            </a:r>
            <a:endParaRPr lang="sv-SE" sz="3200" b="1" dirty="0" smtClean="0"/>
          </a:p>
          <a:p>
            <a:pPr>
              <a:buNone/>
            </a:pPr>
            <a:endParaRPr lang="sv-SE" sz="2000" dirty="0" smtClean="0"/>
          </a:p>
          <a:p>
            <a:endParaRPr lang="sv-SE" dirty="0"/>
          </a:p>
        </p:txBody>
      </p:sp>
      <p:sp>
        <p:nvSpPr>
          <p:cNvPr id="4" name="Rubrik 1"/>
          <p:cNvSpPr>
            <a:spLocks noGrp="1"/>
          </p:cNvSpPr>
          <p:nvPr>
            <p:ph type="title"/>
          </p:nvPr>
        </p:nvSpPr>
        <p:spPr>
          <a:xfrm>
            <a:off x="457200" y="304800"/>
            <a:ext cx="7696200" cy="1035968"/>
          </a:xfr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smtClean="0"/>
              <a:t>Agenda</a:t>
            </a:r>
            <a:endParaRPr lang="sv-SE" sz="3600" b="1" dirty="0"/>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76400"/>
            <a:ext cx="7696200" cy="4704928"/>
          </a:xfrm>
          <a:ln>
            <a:solidFill>
              <a:srgbClr val="000000"/>
            </a:solidFill>
          </a:ln>
        </p:spPr>
        <p:txBody>
          <a:bodyPr/>
          <a:lstStyle/>
          <a:p>
            <a:pPr>
              <a:buNone/>
            </a:pPr>
            <a:r>
              <a:rPr lang="en-US" b="1" dirty="0" smtClean="0"/>
              <a:t>Rate yourself on your ability to take part in seminars in English, highlight 3 areas you would like to improve.</a:t>
            </a:r>
          </a:p>
          <a:p>
            <a:pPr>
              <a:buNone/>
            </a:pPr>
            <a:endParaRPr lang="en-US" b="1" dirty="0" smtClean="0"/>
          </a:p>
          <a:p>
            <a:r>
              <a:rPr lang="en-US" dirty="0" smtClean="0"/>
              <a:t>I am a reflective listener and can respond to discussions by asking open questions that invite others’ contributions.</a:t>
            </a:r>
          </a:p>
          <a:p>
            <a:r>
              <a:rPr lang="en-US" dirty="0" smtClean="0"/>
              <a:t>I can interrupt others politely and acknowledge their contributions respectfully.</a:t>
            </a:r>
          </a:p>
          <a:p>
            <a:r>
              <a:rPr lang="en-US" dirty="0" smtClean="0"/>
              <a:t>I can clearly show comparisons between concepts</a:t>
            </a:r>
          </a:p>
          <a:p>
            <a:pPr>
              <a:buNone/>
            </a:pPr>
            <a:endParaRPr lang="sv-SE" sz="2000" dirty="0"/>
          </a:p>
        </p:txBody>
      </p:sp>
      <p:sp>
        <p:nvSpPr>
          <p:cNvPr id="4" name="Rubrik 3"/>
          <p:cNvSpPr>
            <a:spLocks noGrp="1"/>
          </p:cNvSpPr>
          <p:nvPr>
            <p:ph type="title"/>
          </p:nvPr>
        </p:nvSpPr>
        <p:spPr>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smtClean="0"/>
              <a:t>AST </a:t>
            </a:r>
            <a:r>
              <a:rPr lang="sv-SE" sz="3600" b="1" dirty="0" err="1" smtClean="0"/>
              <a:t>Compendium</a:t>
            </a:r>
            <a:r>
              <a:rPr lang="sv-SE" sz="3600" b="1" dirty="0" smtClean="0"/>
              <a:t> – </a:t>
            </a:r>
            <a:r>
              <a:rPr lang="sv-SE" sz="3600" b="1" dirty="0" err="1" smtClean="0"/>
              <a:t>seminar</a:t>
            </a:r>
            <a:r>
              <a:rPr lang="sv-SE" sz="3600" b="1" dirty="0" smtClean="0"/>
              <a:t> </a:t>
            </a:r>
            <a:r>
              <a:rPr lang="sv-SE" sz="3600" b="1" dirty="0" err="1" smtClean="0"/>
              <a:t>techniques</a:t>
            </a:r>
            <a:endParaRPr lang="sv-SE" sz="3600" b="1" dirty="0"/>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76400"/>
            <a:ext cx="7696200" cy="4848944"/>
          </a:xfrm>
          <a:ln>
            <a:solidFill>
              <a:srgbClr val="000000"/>
            </a:solidFill>
          </a:ln>
        </p:spPr>
        <p:txBody>
          <a:bodyPr/>
          <a:lstStyle/>
          <a:p>
            <a:r>
              <a:rPr lang="en-US" b="1" dirty="0" smtClean="0"/>
              <a:t>Functional phrases</a:t>
            </a:r>
            <a:endParaRPr lang="sv-SE" dirty="0" smtClean="0"/>
          </a:p>
          <a:p>
            <a:pPr>
              <a:buNone/>
            </a:pPr>
            <a:r>
              <a:rPr lang="en-US" sz="2000" dirty="0" smtClean="0"/>
              <a:t>Showing agreement/disagreement, adding, sequencing, conceding and referring to previously made points etc.</a:t>
            </a:r>
          </a:p>
          <a:p>
            <a:pPr>
              <a:buNone/>
            </a:pPr>
            <a:r>
              <a:rPr lang="en-US" sz="2000" dirty="0" smtClean="0"/>
              <a:t>When developing an argument, it is good to show that you have considered different points of view, including those that are contrary to your own arguments, can compare and contrast and balance ideas etc.</a:t>
            </a:r>
          </a:p>
          <a:p>
            <a:pPr>
              <a:buNone/>
            </a:pPr>
            <a:endParaRPr lang="en-US" sz="2000" dirty="0" smtClean="0"/>
          </a:p>
          <a:p>
            <a:r>
              <a:rPr lang="en-US" sz="2200" b="1" dirty="0" smtClean="0"/>
              <a:t>Paired expressions</a:t>
            </a:r>
            <a:endParaRPr lang="sv-SE" sz="2200" b="1" dirty="0" smtClean="0"/>
          </a:p>
          <a:p>
            <a:r>
              <a:rPr lang="sv-SE" sz="2000" dirty="0" smtClean="0"/>
              <a:t>On the </a:t>
            </a:r>
            <a:r>
              <a:rPr lang="sv-SE" sz="2000" dirty="0" err="1" smtClean="0"/>
              <a:t>one</a:t>
            </a:r>
            <a:r>
              <a:rPr lang="sv-SE" sz="2000" dirty="0" smtClean="0"/>
              <a:t> hand …..</a:t>
            </a:r>
          </a:p>
          <a:p>
            <a:r>
              <a:rPr lang="sv-SE" sz="2000" dirty="0" smtClean="0"/>
              <a:t>In </a:t>
            </a:r>
            <a:r>
              <a:rPr lang="sv-SE" sz="2000" dirty="0" err="1" smtClean="0"/>
              <a:t>theory</a:t>
            </a:r>
            <a:r>
              <a:rPr lang="sv-SE" sz="2000" dirty="0" smtClean="0"/>
              <a:t> …</a:t>
            </a:r>
          </a:p>
          <a:p>
            <a:r>
              <a:rPr lang="sv-SE" sz="2000" dirty="0" smtClean="0"/>
              <a:t>Under normal </a:t>
            </a:r>
            <a:r>
              <a:rPr lang="sv-SE" sz="2000" dirty="0" err="1" smtClean="0"/>
              <a:t>circumstances</a:t>
            </a:r>
            <a:r>
              <a:rPr lang="sv-SE" sz="2000" dirty="0" smtClean="0"/>
              <a:t> ..</a:t>
            </a:r>
          </a:p>
          <a:p>
            <a:r>
              <a:rPr lang="sv-SE" sz="2000" dirty="0" smtClean="0"/>
              <a:t>In the </a:t>
            </a:r>
            <a:r>
              <a:rPr lang="sv-SE" sz="2000" dirty="0" err="1" smtClean="0"/>
              <a:t>short</a:t>
            </a:r>
            <a:r>
              <a:rPr lang="sv-SE" sz="2000" dirty="0" smtClean="0"/>
              <a:t> term …</a:t>
            </a:r>
          </a:p>
          <a:p>
            <a:endParaRPr lang="sv-SE" dirty="0"/>
          </a:p>
        </p:txBody>
      </p:sp>
      <p:sp>
        <p:nvSpPr>
          <p:cNvPr id="4" name="Rubrik 3"/>
          <p:cNvSpPr>
            <a:spLocks noGrp="1"/>
          </p:cNvSpPr>
          <p:nvPr>
            <p:ph type="title"/>
          </p:nvPr>
        </p:nvSpPr>
        <p:spPr>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smtClean="0"/>
              <a:t>AST </a:t>
            </a:r>
            <a:r>
              <a:rPr lang="sv-SE" sz="3600" b="1" dirty="0" err="1" smtClean="0"/>
              <a:t>Compendium</a:t>
            </a:r>
            <a:r>
              <a:rPr lang="sv-SE" sz="3600" b="1" dirty="0" smtClean="0"/>
              <a:t> – </a:t>
            </a:r>
            <a:r>
              <a:rPr lang="sv-SE" sz="3600" b="1" dirty="0" err="1" smtClean="0"/>
              <a:t>seminar</a:t>
            </a:r>
            <a:r>
              <a:rPr lang="sv-SE" sz="3600" b="1" dirty="0" smtClean="0"/>
              <a:t> </a:t>
            </a:r>
            <a:r>
              <a:rPr lang="sv-SE" sz="3600" b="1" dirty="0" err="1" smtClean="0"/>
              <a:t>techniques</a:t>
            </a:r>
            <a:endParaRPr lang="sv-SE" sz="36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76400"/>
            <a:ext cx="7696200" cy="4560912"/>
          </a:xfrm>
          <a:ln>
            <a:solidFill>
              <a:srgbClr val="000000"/>
            </a:solidFill>
          </a:ln>
        </p:spPr>
        <p:txBody>
          <a:bodyPr/>
          <a:lstStyle/>
          <a:p>
            <a:r>
              <a:rPr lang="sv-SE" sz="2800" dirty="0" err="1" smtClean="0"/>
              <a:t>Compendiums</a:t>
            </a:r>
            <a:r>
              <a:rPr lang="sv-SE" sz="2800" dirty="0" smtClean="0"/>
              <a:t> not </a:t>
            </a:r>
            <a:r>
              <a:rPr lang="sv-SE" sz="2800" dirty="0" err="1" smtClean="0"/>
              <a:t>too</a:t>
            </a:r>
            <a:r>
              <a:rPr lang="sv-SE" sz="2800" dirty="0" smtClean="0"/>
              <a:t> </a:t>
            </a:r>
            <a:r>
              <a:rPr lang="sv-SE" sz="2800" dirty="0" err="1" smtClean="0"/>
              <a:t>comprehensive</a:t>
            </a:r>
            <a:endParaRPr lang="sv-SE" sz="2800" dirty="0" smtClean="0"/>
          </a:p>
          <a:p>
            <a:r>
              <a:rPr lang="sv-SE" sz="2800" dirty="0" smtClean="0"/>
              <a:t>Students </a:t>
            </a:r>
            <a:r>
              <a:rPr lang="sv-SE" sz="2800" dirty="0" err="1" smtClean="0"/>
              <a:t>prefer</a:t>
            </a:r>
            <a:r>
              <a:rPr lang="sv-SE" sz="2800" dirty="0" smtClean="0"/>
              <a:t> a </a:t>
            </a:r>
            <a:r>
              <a:rPr lang="sv-SE" sz="2800" dirty="0" err="1" smtClean="0"/>
              <a:t>compendium</a:t>
            </a:r>
            <a:r>
              <a:rPr lang="sv-SE" sz="2800" dirty="0" smtClean="0"/>
              <a:t> </a:t>
            </a:r>
          </a:p>
          <a:p>
            <a:r>
              <a:rPr lang="sv-SE" sz="2800" dirty="0" err="1" smtClean="0"/>
              <a:t>Compendiums</a:t>
            </a:r>
            <a:r>
              <a:rPr lang="sv-SE" sz="2800" dirty="0" smtClean="0"/>
              <a:t> </a:t>
            </a:r>
            <a:r>
              <a:rPr lang="sv-SE" sz="2800" dirty="0" err="1" smtClean="0"/>
              <a:t>have</a:t>
            </a:r>
            <a:r>
              <a:rPr lang="sv-SE" sz="2800" dirty="0" smtClean="0"/>
              <a:t> </a:t>
            </a:r>
            <a:r>
              <a:rPr lang="sv-SE" sz="2800" dirty="0" err="1" smtClean="0"/>
              <a:t>clear</a:t>
            </a:r>
            <a:r>
              <a:rPr lang="sv-SE" sz="2800" dirty="0" smtClean="0"/>
              <a:t> </a:t>
            </a:r>
            <a:r>
              <a:rPr lang="sv-SE" sz="2800" dirty="0" err="1" smtClean="0"/>
              <a:t>objectives</a:t>
            </a:r>
            <a:endParaRPr lang="sv-SE" sz="2800" dirty="0" smtClean="0"/>
          </a:p>
          <a:p>
            <a:r>
              <a:rPr lang="sv-SE" sz="2800" dirty="0" smtClean="0"/>
              <a:t>Students </a:t>
            </a:r>
            <a:r>
              <a:rPr lang="sv-SE" sz="2800" dirty="0" err="1" smtClean="0"/>
              <a:t>can</a:t>
            </a:r>
            <a:r>
              <a:rPr lang="sv-SE" sz="2800" dirty="0" smtClean="0"/>
              <a:t> </a:t>
            </a:r>
            <a:r>
              <a:rPr lang="sv-SE" sz="2800" dirty="0" err="1" smtClean="0"/>
              <a:t>see</a:t>
            </a:r>
            <a:r>
              <a:rPr lang="sv-SE" sz="2800" dirty="0" smtClean="0"/>
              <a:t> the </a:t>
            </a:r>
            <a:r>
              <a:rPr lang="sv-SE" sz="2800" dirty="0" err="1" smtClean="0"/>
              <a:t>big</a:t>
            </a:r>
            <a:r>
              <a:rPr lang="sv-SE" sz="2800" dirty="0" smtClean="0"/>
              <a:t> </a:t>
            </a:r>
            <a:r>
              <a:rPr lang="sv-SE" sz="2800" dirty="0" err="1" smtClean="0"/>
              <a:t>picture</a:t>
            </a:r>
            <a:endParaRPr lang="sv-SE" sz="2800" dirty="0" smtClean="0"/>
          </a:p>
          <a:p>
            <a:r>
              <a:rPr lang="sv-SE" sz="2800" dirty="0" err="1" smtClean="0"/>
              <a:t>Teachers</a:t>
            </a:r>
            <a:r>
              <a:rPr lang="sv-SE" sz="2800" dirty="0" smtClean="0"/>
              <a:t> </a:t>
            </a:r>
            <a:r>
              <a:rPr lang="sv-SE" sz="2800" dirty="0" err="1" smtClean="0"/>
              <a:t>more</a:t>
            </a:r>
            <a:r>
              <a:rPr lang="sv-SE" sz="2800" dirty="0" smtClean="0"/>
              <a:t> </a:t>
            </a:r>
            <a:r>
              <a:rPr lang="sv-SE" sz="2800" dirty="0" err="1" smtClean="0"/>
              <a:t>confident</a:t>
            </a:r>
            <a:endParaRPr lang="sv-SE" sz="2800" dirty="0" smtClean="0"/>
          </a:p>
          <a:p>
            <a:r>
              <a:rPr lang="sv-SE" sz="2800" dirty="0" err="1" smtClean="0"/>
              <a:t>Teachers</a:t>
            </a:r>
            <a:r>
              <a:rPr lang="sv-SE" sz="2800" dirty="0" smtClean="0"/>
              <a:t> </a:t>
            </a:r>
            <a:r>
              <a:rPr lang="sv-SE" sz="2800" dirty="0" err="1" smtClean="0"/>
              <a:t>have</a:t>
            </a:r>
            <a:r>
              <a:rPr lang="sv-SE" sz="2800" dirty="0" smtClean="0"/>
              <a:t> </a:t>
            </a:r>
            <a:r>
              <a:rPr lang="sv-SE" sz="2800" dirty="0" err="1" smtClean="0"/>
              <a:t>opportunities</a:t>
            </a:r>
            <a:r>
              <a:rPr lang="sv-SE" sz="2800" dirty="0" smtClean="0"/>
              <a:t> to </a:t>
            </a:r>
            <a:r>
              <a:rPr lang="sv-SE" sz="2800" dirty="0" err="1" smtClean="0"/>
              <a:t>elaborate</a:t>
            </a:r>
            <a:endParaRPr lang="sv-SE" sz="2800" dirty="0" smtClean="0"/>
          </a:p>
          <a:p>
            <a:endParaRPr lang="sv-SE" sz="2800" dirty="0" smtClean="0"/>
          </a:p>
          <a:p>
            <a:endParaRPr lang="sv-SE" sz="2800" dirty="0" smtClean="0"/>
          </a:p>
          <a:p>
            <a:endParaRPr lang="sv-SE" dirty="0"/>
          </a:p>
        </p:txBody>
      </p:sp>
      <p:sp>
        <p:nvSpPr>
          <p:cNvPr id="4" name="Rubrik 3"/>
          <p:cNvSpPr>
            <a:spLocks noGrp="1"/>
          </p:cNvSpPr>
          <p:nvPr>
            <p:ph type="title"/>
          </p:nvPr>
        </p:nvSpPr>
        <p:spPr>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err="1" smtClean="0"/>
              <a:t>Conclusions</a:t>
            </a:r>
            <a:endParaRPr lang="sv-SE" sz="3600" b="1"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333399"/>
          </a:solidFill>
        </p:spPr>
        <p:txBody>
          <a:bodyPr/>
          <a:lstStyle/>
          <a:p>
            <a:pPr algn="ctr"/>
            <a:r>
              <a:rPr lang="en-GB" sz="2800" b="1" dirty="0" smtClean="0">
                <a:solidFill>
                  <a:schemeClr val="lt1"/>
                </a:solidFill>
                <a:latin typeface="+mn-lt"/>
                <a:ea typeface="+mn-ea"/>
                <a:cs typeface="+mn-cs"/>
              </a:rPr>
              <a:t>The Swedish National Defence College</a:t>
            </a:r>
            <a:endParaRPr lang="sv-SE" sz="2800" b="1" dirty="0">
              <a:solidFill>
                <a:schemeClr val="lt1"/>
              </a:solidFill>
              <a:latin typeface="+mn-lt"/>
              <a:ea typeface="+mn-ea"/>
              <a:cs typeface="+mn-cs"/>
            </a:endParaRPr>
          </a:p>
        </p:txBody>
      </p:sp>
      <p:sp>
        <p:nvSpPr>
          <p:cNvPr id="3" name="Platshållare för text 2"/>
          <p:cNvSpPr>
            <a:spLocks noGrp="1"/>
          </p:cNvSpPr>
          <p:nvPr>
            <p:ph type="body" idx="1"/>
          </p:nvPr>
        </p:nvSpPr>
        <p:spPr>
          <a:ln>
            <a:solidFill>
              <a:schemeClr val="tx1"/>
            </a:solidFill>
          </a:ln>
        </p:spPr>
        <p:txBody>
          <a:bodyPr/>
          <a:lstStyle/>
          <a:p>
            <a:pPr>
              <a:lnSpc>
                <a:spcPct val="95000"/>
              </a:lnSpc>
            </a:pPr>
            <a:endParaRPr lang="sv-SE" dirty="0" smtClean="0">
              <a:latin typeface="Verdana" pitchFamily="34" charset="0"/>
            </a:endParaRPr>
          </a:p>
          <a:p>
            <a:pPr>
              <a:lnSpc>
                <a:spcPct val="95000"/>
              </a:lnSpc>
            </a:pPr>
            <a:endParaRPr lang="sv-SE" dirty="0" smtClean="0">
              <a:latin typeface="Verdana" pitchFamily="34" charset="0"/>
            </a:endParaRPr>
          </a:p>
          <a:p>
            <a:pPr algn="ctr">
              <a:lnSpc>
                <a:spcPct val="95000"/>
              </a:lnSpc>
            </a:pPr>
            <a:endParaRPr lang="sv-SE" dirty="0" smtClean="0">
              <a:latin typeface="Verdana" pitchFamily="34" charset="0"/>
            </a:endParaRPr>
          </a:p>
          <a:p>
            <a:pPr algn="ctr"/>
            <a:r>
              <a:rPr lang="sv-SE" dirty="0" smtClean="0"/>
              <a:t>Stockholm City</a:t>
            </a:r>
            <a:endParaRPr lang="sv-SE" dirty="0"/>
          </a:p>
        </p:txBody>
      </p:sp>
      <p:sp>
        <p:nvSpPr>
          <p:cNvPr id="5" name="Platshållare för text 4"/>
          <p:cNvSpPr>
            <a:spLocks noGrp="1"/>
          </p:cNvSpPr>
          <p:nvPr>
            <p:ph type="body" sz="quarter" idx="3"/>
          </p:nvPr>
        </p:nvSpPr>
        <p:spPr>
          <a:ln>
            <a:solidFill>
              <a:schemeClr val="tx1"/>
            </a:solidFill>
          </a:ln>
        </p:spPr>
        <p:txBody>
          <a:bodyPr/>
          <a:lstStyle/>
          <a:p>
            <a:pPr algn="ctr"/>
            <a:r>
              <a:rPr lang="sv-SE" dirty="0" smtClean="0"/>
              <a:t>Karlberg Castle</a:t>
            </a:r>
            <a:endParaRPr lang="sv-SE" dirty="0"/>
          </a:p>
        </p:txBody>
      </p:sp>
      <p:pic>
        <p:nvPicPr>
          <p:cNvPr id="7" name="Picture 7" descr="FHS pres"/>
          <p:cNvPicPr>
            <a:picLocks noGrp="1" noChangeAspect="1" noChangeArrowheads="1"/>
          </p:cNvPicPr>
          <p:nvPr>
            <p:ph sz="half" idx="2"/>
          </p:nvPr>
        </p:nvPicPr>
        <p:blipFill>
          <a:blip r:embed="rId3" cstate="print"/>
          <a:srcRect/>
          <a:stretch>
            <a:fillRect/>
          </a:stretch>
        </p:blipFill>
        <p:spPr bwMode="auto">
          <a:xfrm>
            <a:off x="683568" y="2132578"/>
            <a:ext cx="3207881" cy="3608866"/>
          </a:xfrm>
          <a:prstGeom prst="rect">
            <a:avLst/>
          </a:prstGeom>
          <a:noFill/>
          <a:ln w="9525">
            <a:noFill/>
            <a:miter lim="800000"/>
            <a:headEnd/>
            <a:tailEnd/>
          </a:ln>
        </p:spPr>
      </p:pic>
      <p:pic>
        <p:nvPicPr>
          <p:cNvPr id="8" name="Picture 8" descr="Karlberg pres"/>
          <p:cNvPicPr>
            <a:picLocks noGrp="1" noChangeAspect="1" noChangeArrowheads="1"/>
          </p:cNvPicPr>
          <p:nvPr>
            <p:ph sz="quarter" idx="4"/>
          </p:nvPr>
        </p:nvPicPr>
        <p:blipFill>
          <a:blip r:embed="rId4" cstate="print"/>
          <a:srcRect/>
          <a:stretch>
            <a:fillRect/>
          </a:stretch>
        </p:blipFill>
        <p:spPr bwMode="auto">
          <a:xfrm>
            <a:off x="4860032" y="2118904"/>
            <a:ext cx="3220035" cy="362254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628800"/>
            <a:ext cx="7696200" cy="3960440"/>
          </a:xfrm>
          <a:ln>
            <a:solidFill>
              <a:schemeClr val="tx1"/>
            </a:solidFill>
          </a:ln>
        </p:spPr>
        <p:txBody>
          <a:bodyPr/>
          <a:lstStyle/>
          <a:p>
            <a:r>
              <a:rPr lang="sv-SE" sz="4000" b="1" u="sng" dirty="0" smtClean="0"/>
              <a:t>Our mission</a:t>
            </a:r>
          </a:p>
          <a:p>
            <a:r>
              <a:rPr lang="sv-SE" sz="4000" dirty="0" smtClean="0"/>
              <a:t>Provide relevant </a:t>
            </a:r>
            <a:r>
              <a:rPr lang="sv-SE" sz="4000" dirty="0" err="1" smtClean="0"/>
              <a:t>language</a:t>
            </a:r>
            <a:r>
              <a:rPr lang="sv-SE" sz="4000" dirty="0" smtClean="0"/>
              <a:t> </a:t>
            </a:r>
            <a:r>
              <a:rPr lang="sv-SE" sz="4000" dirty="0" err="1" smtClean="0"/>
              <a:t>training</a:t>
            </a:r>
            <a:r>
              <a:rPr lang="sv-SE" sz="4000" dirty="0" smtClean="0"/>
              <a:t> to officer students </a:t>
            </a:r>
            <a:r>
              <a:rPr lang="sv-SE" sz="4000" dirty="0" err="1" smtClean="0"/>
              <a:t>within</a:t>
            </a:r>
            <a:r>
              <a:rPr lang="sv-SE" sz="4000" dirty="0" smtClean="0"/>
              <a:t> the </a:t>
            </a:r>
            <a:r>
              <a:rPr lang="sv-SE" sz="4000" dirty="0" err="1" smtClean="0"/>
              <a:t>framework</a:t>
            </a:r>
            <a:r>
              <a:rPr lang="sv-SE" sz="4000" dirty="0" smtClean="0"/>
              <a:t> of </a:t>
            </a:r>
            <a:r>
              <a:rPr lang="sv-SE" sz="4000" dirty="0" err="1" smtClean="0"/>
              <a:t>their</a:t>
            </a:r>
            <a:r>
              <a:rPr lang="sv-SE" sz="4000" dirty="0" smtClean="0"/>
              <a:t> </a:t>
            </a:r>
            <a:r>
              <a:rPr lang="sv-SE" sz="4000" dirty="0" err="1" smtClean="0"/>
              <a:t>military</a:t>
            </a:r>
            <a:r>
              <a:rPr lang="sv-SE" sz="4000" dirty="0" smtClean="0"/>
              <a:t> studies</a:t>
            </a:r>
            <a:r>
              <a:rPr lang="sv-SE" sz="2000" dirty="0" smtClean="0"/>
              <a:t>.</a:t>
            </a:r>
          </a:p>
          <a:p>
            <a:endParaRPr lang="sv-SE" sz="2000" dirty="0"/>
          </a:p>
        </p:txBody>
      </p:sp>
      <p:sp>
        <p:nvSpPr>
          <p:cNvPr id="4" name="Rubrik 1"/>
          <p:cNvSpPr>
            <a:spLocks noGrp="1"/>
          </p:cNvSpPr>
          <p:nvPr>
            <p:ph type="title"/>
          </p:nvPr>
        </p:nvSpPr>
        <p:spPr>
          <a:xfrm>
            <a:off x="457200" y="304800"/>
            <a:ext cx="7696200" cy="1035968"/>
          </a:xfrm>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smtClean="0"/>
              <a:t>The </a:t>
            </a:r>
            <a:r>
              <a:rPr lang="sv-SE" sz="3600" b="1" dirty="0" err="1" smtClean="0"/>
              <a:t>Foreign</a:t>
            </a:r>
            <a:r>
              <a:rPr lang="sv-SE" sz="3600" b="1" dirty="0" smtClean="0"/>
              <a:t> Languages </a:t>
            </a:r>
            <a:r>
              <a:rPr lang="sv-SE" sz="3600" b="1" dirty="0" err="1" smtClean="0"/>
              <a:t>Section</a:t>
            </a:r>
            <a:endParaRPr lang="sv-SE" sz="36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Tags Military Comic"/>
          <p:cNvPicPr/>
          <p:nvPr/>
        </p:nvPicPr>
        <p:blipFill>
          <a:blip r:embed="rId3" cstate="print"/>
          <a:srcRect/>
          <a:stretch>
            <a:fillRect/>
          </a:stretch>
        </p:blipFill>
        <p:spPr bwMode="auto">
          <a:xfrm>
            <a:off x="683568" y="404664"/>
            <a:ext cx="4896543" cy="5328592"/>
          </a:xfrm>
          <a:prstGeom prst="rect">
            <a:avLst/>
          </a:prstGeom>
          <a:noFill/>
          <a:ln w="9525">
            <a:noFill/>
            <a:miter lim="800000"/>
            <a:headEnd/>
            <a:tailEnd/>
          </a:ln>
        </p:spPr>
      </p:pic>
      <p:pic>
        <p:nvPicPr>
          <p:cNvPr id="4" name="Bildobjekt 3" descr="http://www.broadside.net/2012/images2012/120903-36notifyCOcolor500.jpg"/>
          <p:cNvPicPr/>
          <p:nvPr/>
        </p:nvPicPr>
        <p:blipFill>
          <a:blip r:embed="rId4" cstate="print"/>
          <a:srcRect/>
          <a:stretch>
            <a:fillRect/>
          </a:stretch>
        </p:blipFill>
        <p:spPr bwMode="auto">
          <a:xfrm>
            <a:off x="5580112" y="476672"/>
            <a:ext cx="3240360" cy="5184576"/>
          </a:xfrm>
          <a:prstGeom prst="rect">
            <a:avLst/>
          </a:prstGeom>
          <a:noFill/>
          <a:ln w="9525">
            <a:solidFill>
              <a:schemeClr val="tx1"/>
            </a:solidFill>
            <a:miter lim="800000"/>
            <a:headEnd/>
            <a:tailEnd/>
          </a:ln>
        </p:spPr>
      </p:pic>
      <p:sp>
        <p:nvSpPr>
          <p:cNvPr id="5" name="textruta 4"/>
          <p:cNvSpPr txBox="1"/>
          <p:nvPr/>
        </p:nvSpPr>
        <p:spPr>
          <a:xfrm>
            <a:off x="7092280" y="548680"/>
            <a:ext cx="1296144" cy="307777"/>
          </a:xfrm>
          <a:prstGeom prst="rect">
            <a:avLst/>
          </a:prstGeom>
          <a:noFill/>
        </p:spPr>
        <p:txBody>
          <a:bodyPr wrap="square" rtlCol="0">
            <a:spAutoFit/>
          </a:bodyPr>
          <a:lstStyle/>
          <a:p>
            <a:pPr algn="l"/>
            <a:r>
              <a:rPr lang="sv-SE" sz="1400" b="1" dirty="0" smtClean="0">
                <a:latin typeface="Arial Black" pitchFamily="34" charset="0"/>
              </a:rPr>
              <a:t>NAVY</a:t>
            </a:r>
            <a:endParaRPr lang="sv-SE" b="1" dirty="0">
              <a:latin typeface="Arial Black"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844824"/>
            <a:ext cx="7696200" cy="3768824"/>
          </a:xfrm>
          <a:ln>
            <a:solidFill>
              <a:schemeClr val="tx1"/>
            </a:solidFill>
          </a:ln>
        </p:spPr>
        <p:txBody>
          <a:bodyPr/>
          <a:lstStyle/>
          <a:p>
            <a:r>
              <a:rPr lang="sv-SE" sz="2800" b="1" u="sng" dirty="0" smtClean="0">
                <a:latin typeface="Calibri" pitchFamily="34" charset="0"/>
              </a:rPr>
              <a:t>Officer </a:t>
            </a:r>
            <a:r>
              <a:rPr lang="sv-SE" sz="2800" b="1" u="sng" dirty="0" err="1" smtClean="0">
                <a:latin typeface="Calibri" pitchFamily="34" charset="0"/>
              </a:rPr>
              <a:t>Programme</a:t>
            </a:r>
            <a:r>
              <a:rPr lang="sv-SE" sz="2800" dirty="0" smtClean="0">
                <a:latin typeface="Calibri" pitchFamily="34" charset="0"/>
              </a:rPr>
              <a:t>: 6 terms of </a:t>
            </a:r>
            <a:r>
              <a:rPr lang="sv-SE" sz="2800" dirty="0" err="1" smtClean="0">
                <a:latin typeface="Calibri" pitchFamily="34" charset="0"/>
              </a:rPr>
              <a:t>military</a:t>
            </a:r>
            <a:r>
              <a:rPr lang="sv-SE" sz="2800" dirty="0" smtClean="0">
                <a:latin typeface="Calibri" pitchFamily="34" charset="0"/>
              </a:rPr>
              <a:t> English.</a:t>
            </a:r>
          </a:p>
          <a:p>
            <a:pPr>
              <a:buNone/>
            </a:pPr>
            <a:r>
              <a:rPr lang="sv-SE" sz="2800" dirty="0" smtClean="0">
                <a:latin typeface="Calibri" pitchFamily="34" charset="0"/>
              </a:rPr>
              <a:t>   </a:t>
            </a:r>
            <a:r>
              <a:rPr lang="sv-SE" sz="2800" dirty="0" err="1" smtClean="0">
                <a:latin typeface="Calibri" pitchFamily="34" charset="0"/>
              </a:rPr>
              <a:t>Graduate</a:t>
            </a:r>
            <a:r>
              <a:rPr lang="sv-SE" sz="2800" dirty="0" smtClean="0">
                <a:latin typeface="Calibri" pitchFamily="34" charset="0"/>
              </a:rPr>
              <a:t> as 2nd </a:t>
            </a:r>
            <a:r>
              <a:rPr lang="sv-SE" sz="2800" dirty="0" err="1" smtClean="0">
                <a:latin typeface="Calibri" pitchFamily="34" charset="0"/>
              </a:rPr>
              <a:t>lieutenants</a:t>
            </a:r>
            <a:r>
              <a:rPr lang="sv-SE" sz="2800" dirty="0" smtClean="0">
                <a:latin typeface="Calibri" pitchFamily="34" charset="0"/>
              </a:rPr>
              <a:t>.</a:t>
            </a:r>
          </a:p>
          <a:p>
            <a:r>
              <a:rPr lang="sv-SE" sz="2800" b="1" u="sng" dirty="0" smtClean="0">
                <a:latin typeface="Calibri" pitchFamily="34" charset="0"/>
              </a:rPr>
              <a:t>Staff </a:t>
            </a:r>
            <a:r>
              <a:rPr lang="sv-SE" sz="2800" b="1" u="sng" dirty="0" err="1" smtClean="0">
                <a:latin typeface="Calibri" pitchFamily="34" charset="0"/>
              </a:rPr>
              <a:t>Training</a:t>
            </a:r>
            <a:r>
              <a:rPr lang="sv-SE" sz="2800" dirty="0" smtClean="0">
                <a:latin typeface="Calibri" pitchFamily="34" charset="0"/>
              </a:rPr>
              <a:t>: 1-2 terms of </a:t>
            </a:r>
            <a:r>
              <a:rPr lang="sv-SE" sz="2800" dirty="0" err="1" smtClean="0">
                <a:latin typeface="Calibri" pitchFamily="34" charset="0"/>
              </a:rPr>
              <a:t>military</a:t>
            </a:r>
            <a:r>
              <a:rPr lang="sv-SE" sz="2800" dirty="0" smtClean="0">
                <a:latin typeface="Calibri" pitchFamily="34" charset="0"/>
              </a:rPr>
              <a:t> English.</a:t>
            </a:r>
          </a:p>
          <a:p>
            <a:pPr>
              <a:buNone/>
            </a:pPr>
            <a:r>
              <a:rPr lang="sv-SE" sz="2800" dirty="0" smtClean="0">
                <a:latin typeface="Calibri" pitchFamily="34" charset="0"/>
              </a:rPr>
              <a:t>   </a:t>
            </a:r>
            <a:r>
              <a:rPr lang="sv-SE" sz="2800" dirty="0" err="1" smtClean="0">
                <a:latin typeface="Calibri" pitchFamily="34" charset="0"/>
              </a:rPr>
              <a:t>Graduate</a:t>
            </a:r>
            <a:r>
              <a:rPr lang="sv-SE" sz="2800" dirty="0" smtClean="0">
                <a:latin typeface="Calibri" pitchFamily="34" charset="0"/>
              </a:rPr>
              <a:t> as majors.</a:t>
            </a:r>
          </a:p>
          <a:p>
            <a:r>
              <a:rPr lang="sv-SE" sz="2800" b="1" u="sng" dirty="0" err="1" smtClean="0">
                <a:latin typeface="Calibri" pitchFamily="34" charset="0"/>
              </a:rPr>
              <a:t>Advanced</a:t>
            </a:r>
            <a:r>
              <a:rPr lang="sv-SE" sz="2800" b="1" u="sng" dirty="0" smtClean="0">
                <a:latin typeface="Calibri" pitchFamily="34" charset="0"/>
              </a:rPr>
              <a:t> Staff </a:t>
            </a:r>
            <a:r>
              <a:rPr lang="sv-SE" sz="2800" b="1" u="sng" dirty="0" err="1" smtClean="0">
                <a:latin typeface="Calibri" pitchFamily="34" charset="0"/>
              </a:rPr>
              <a:t>Training</a:t>
            </a:r>
            <a:r>
              <a:rPr lang="sv-SE" sz="2800" dirty="0" smtClean="0">
                <a:latin typeface="Calibri" pitchFamily="34" charset="0"/>
              </a:rPr>
              <a:t>: 2 terms of </a:t>
            </a:r>
            <a:r>
              <a:rPr lang="sv-SE" sz="2800" dirty="0" err="1" smtClean="0">
                <a:latin typeface="Calibri" pitchFamily="34" charset="0"/>
              </a:rPr>
              <a:t>military</a:t>
            </a:r>
            <a:r>
              <a:rPr lang="sv-SE" sz="2800" dirty="0" smtClean="0">
                <a:latin typeface="Calibri" pitchFamily="34" charset="0"/>
              </a:rPr>
              <a:t> English for majors </a:t>
            </a:r>
            <a:r>
              <a:rPr lang="sv-SE" sz="2800" dirty="0" err="1" smtClean="0">
                <a:latin typeface="Calibri" pitchFamily="34" charset="0"/>
              </a:rPr>
              <a:t>amd</a:t>
            </a:r>
            <a:r>
              <a:rPr lang="sv-SE" sz="2800" dirty="0" smtClean="0">
                <a:latin typeface="Calibri" pitchFamily="34" charset="0"/>
              </a:rPr>
              <a:t> major </a:t>
            </a:r>
            <a:r>
              <a:rPr lang="sv-SE" sz="2800" dirty="0" err="1" smtClean="0">
                <a:latin typeface="Calibri" pitchFamily="34" charset="0"/>
              </a:rPr>
              <a:t>equivalents</a:t>
            </a:r>
            <a:r>
              <a:rPr lang="sv-SE" sz="2800" dirty="0" smtClean="0">
                <a:latin typeface="Calibri" pitchFamily="34" charset="0"/>
              </a:rPr>
              <a:t>.</a:t>
            </a:r>
          </a:p>
          <a:p>
            <a:pPr>
              <a:buNone/>
            </a:pPr>
            <a:endParaRPr lang="sv-SE" sz="2800" dirty="0" smtClean="0">
              <a:latin typeface="Calibri" pitchFamily="34" charset="0"/>
            </a:endParaRPr>
          </a:p>
          <a:p>
            <a:pPr>
              <a:buNone/>
            </a:pPr>
            <a:endParaRPr lang="sv-SE" dirty="0" smtClean="0">
              <a:latin typeface="Calibri" pitchFamily="34" charset="0"/>
            </a:endParaRPr>
          </a:p>
          <a:p>
            <a:endParaRPr lang="sv-SE" dirty="0"/>
          </a:p>
        </p:txBody>
      </p:sp>
      <p:sp>
        <p:nvSpPr>
          <p:cNvPr id="4" name="Rubrik 1"/>
          <p:cNvSpPr txBox="1">
            <a:spLocks noGrp="1"/>
          </p:cNvSpPr>
          <p:nvPr>
            <p:ph type="title"/>
          </p:nvPr>
        </p:nvSpPr>
        <p:spPr bwMode="auto">
          <a:prstGeom prst="rect">
            <a:avLst/>
          </a:prstGeom>
          <a:ln w="25400" cap="flat" cmpd="sng" algn="ctr">
            <a:solidFill>
              <a:srgbClr val="000000"/>
            </a:solidFill>
            <a:prstDash val="solid"/>
            <a:miter lim="800000"/>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3600" b="1" i="0" u="none" strike="noStrike" kern="0" cap="none" spc="0" normalizeH="0" baseline="0" noProof="0" dirty="0" smtClean="0">
                <a:ln>
                  <a:noFill/>
                </a:ln>
                <a:solidFill>
                  <a:schemeClr val="lt1"/>
                </a:solidFill>
                <a:effectLst/>
                <a:uLnTx/>
                <a:uFillTx/>
                <a:latin typeface="+mn-lt"/>
                <a:ea typeface="+mn-ea"/>
                <a:cs typeface="+mn-cs"/>
              </a:rPr>
              <a:t>College Students</a:t>
            </a:r>
            <a:endParaRPr kumimoji="0" lang="sv-SE" sz="3600" b="1" i="0" u="none" strike="noStrike" kern="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628800"/>
            <a:ext cx="7696200" cy="4608512"/>
          </a:xfrm>
          <a:ln>
            <a:noFill/>
          </a:ln>
        </p:spPr>
        <p:txBody>
          <a:bodyPr/>
          <a:lstStyle/>
          <a:p>
            <a:endParaRPr lang="sv-SE" sz="3200" b="1" dirty="0" smtClean="0"/>
          </a:p>
          <a:p>
            <a:endParaRPr lang="sv-SE" dirty="0" smtClean="0"/>
          </a:p>
          <a:p>
            <a:endParaRPr lang="sv-SE" dirty="0"/>
          </a:p>
        </p:txBody>
      </p:sp>
      <p:sp>
        <p:nvSpPr>
          <p:cNvPr id="4" name="Rubrik 1"/>
          <p:cNvSpPr>
            <a:spLocks noGrp="1"/>
          </p:cNvSpPr>
          <p:nvPr>
            <p:ph type="title"/>
          </p:nvPr>
        </p:nvSpPr>
        <p:spPr>
          <a:xfrm>
            <a:off x="457200" y="304800"/>
            <a:ext cx="7696200" cy="1035968"/>
          </a:xfrm>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smtClean="0"/>
              <a:t>Swedish </a:t>
            </a:r>
            <a:r>
              <a:rPr lang="sv-SE" sz="3600" b="1" dirty="0" err="1" smtClean="0"/>
              <a:t>Introductory</a:t>
            </a:r>
            <a:r>
              <a:rPr lang="sv-SE" sz="3600" b="1" dirty="0" smtClean="0"/>
              <a:t> </a:t>
            </a:r>
            <a:r>
              <a:rPr lang="sv-SE" sz="3600" b="1" dirty="0" err="1" smtClean="0"/>
              <a:t>Module</a:t>
            </a:r>
            <a:r>
              <a:rPr lang="sv-SE" sz="3600" b="1" dirty="0" smtClean="0"/>
              <a:t> </a:t>
            </a:r>
            <a:r>
              <a:rPr lang="sv-SE" sz="3600" b="1" dirty="0" err="1" smtClean="0"/>
              <a:t>-Term</a:t>
            </a:r>
            <a:r>
              <a:rPr lang="sv-SE" sz="3600" b="1" dirty="0" smtClean="0"/>
              <a:t> 1</a:t>
            </a:r>
            <a:endParaRPr lang="sv-SE" sz="3600" b="1" dirty="0"/>
          </a:p>
        </p:txBody>
      </p:sp>
      <p:sp>
        <p:nvSpPr>
          <p:cNvPr id="45" name="Tankebubbla 44"/>
          <p:cNvSpPr/>
          <p:nvPr/>
        </p:nvSpPr>
        <p:spPr bwMode="auto">
          <a:xfrm>
            <a:off x="323528" y="1916832"/>
            <a:ext cx="1728192" cy="1224136"/>
          </a:xfrm>
          <a:prstGeom prst="cloudCallout">
            <a:avLst>
              <a:gd name="adj1" fmla="val 41444"/>
              <a:gd name="adj2" fmla="val 9984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baseline="0" dirty="0" err="1" smtClean="0">
                <a:ln>
                  <a:noFill/>
                </a:ln>
                <a:solidFill>
                  <a:schemeClr val="tx1"/>
                </a:solidFill>
                <a:effectLst/>
                <a:latin typeface="Calibri" pitchFamily="34" charset="0"/>
              </a:rPr>
              <a:t>Quantative</a:t>
            </a:r>
            <a:r>
              <a:rPr kumimoji="0" lang="sv-SE" sz="1600" b="0" i="0" u="none" strike="noStrike" cap="none" normalizeH="0" dirty="0" smtClean="0">
                <a:ln>
                  <a:noFill/>
                </a:ln>
                <a:solidFill>
                  <a:schemeClr val="tx1"/>
                </a:solidFill>
                <a:effectLst/>
                <a:latin typeface="Calibri" pitchFamily="34" charset="0"/>
              </a:rPr>
              <a:t> </a:t>
            </a:r>
            <a:r>
              <a:rPr kumimoji="0" lang="sv-SE" sz="1600" b="0" i="0" u="none" strike="noStrike" cap="none" normalizeH="0" dirty="0" err="1" smtClean="0">
                <a:ln>
                  <a:noFill/>
                </a:ln>
                <a:solidFill>
                  <a:schemeClr val="tx1"/>
                </a:solidFill>
                <a:effectLst/>
                <a:latin typeface="Calibri" pitchFamily="34" charset="0"/>
              </a:rPr>
              <a:t>method</a:t>
            </a:r>
            <a:endParaRPr kumimoji="0" lang="sv-SE" sz="1600" b="0" i="0" u="none" strike="noStrike" cap="none" normalizeH="0" baseline="0" dirty="0" smtClean="0">
              <a:ln>
                <a:noFill/>
              </a:ln>
              <a:solidFill>
                <a:schemeClr val="tx1"/>
              </a:solidFill>
              <a:effectLst/>
              <a:latin typeface="Calibri" pitchFamily="34" charset="0"/>
            </a:endParaRPr>
          </a:p>
        </p:txBody>
      </p:sp>
      <p:sp>
        <p:nvSpPr>
          <p:cNvPr id="46" name="Tankebubbla 45"/>
          <p:cNvSpPr/>
          <p:nvPr/>
        </p:nvSpPr>
        <p:spPr bwMode="auto">
          <a:xfrm rot="20473380">
            <a:off x="186789" y="3700995"/>
            <a:ext cx="1457866" cy="852134"/>
          </a:xfrm>
          <a:prstGeom prst="cloudCallout">
            <a:avLst>
              <a:gd name="adj1" fmla="val 35831"/>
              <a:gd name="adj2" fmla="val 12147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charset="0"/>
            </a:endParaRPr>
          </a:p>
        </p:txBody>
      </p:sp>
      <p:sp>
        <p:nvSpPr>
          <p:cNvPr id="48" name="Tankebubbla 47"/>
          <p:cNvSpPr/>
          <p:nvPr/>
        </p:nvSpPr>
        <p:spPr bwMode="auto">
          <a:xfrm>
            <a:off x="3923928" y="1556792"/>
            <a:ext cx="2088232" cy="1044696"/>
          </a:xfrm>
          <a:prstGeom prst="cloudCallout">
            <a:avLst>
              <a:gd name="adj1" fmla="val -28924"/>
              <a:gd name="adj2" fmla="val 12090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600" dirty="0" err="1" smtClean="0">
                <a:latin typeface="Calibri" pitchFamily="34" charset="0"/>
              </a:rPr>
              <a:t>Grounded</a:t>
            </a:r>
            <a:r>
              <a:rPr lang="sv-SE" sz="1600" dirty="0" smtClean="0">
                <a:latin typeface="Calibri" pitchFamily="34" charset="0"/>
              </a:rPr>
              <a:t> </a:t>
            </a:r>
            <a:r>
              <a:rPr lang="sv-SE" sz="1600" dirty="0" err="1" smtClean="0">
                <a:latin typeface="Calibri" pitchFamily="34" charset="0"/>
              </a:rPr>
              <a:t>Theory</a:t>
            </a:r>
            <a:endParaRPr lang="sv-SE" sz="1600" dirty="0" smtClean="0">
              <a:latin typeface="Calibri" pitchFamily="34" charset="0"/>
            </a:endParaRPr>
          </a:p>
        </p:txBody>
      </p:sp>
      <p:sp>
        <p:nvSpPr>
          <p:cNvPr id="49" name="Tankebubbla 48"/>
          <p:cNvSpPr/>
          <p:nvPr/>
        </p:nvSpPr>
        <p:spPr bwMode="auto">
          <a:xfrm>
            <a:off x="4644008" y="2924944"/>
            <a:ext cx="1656184" cy="1656184"/>
          </a:xfrm>
          <a:prstGeom prst="cloudCallout">
            <a:avLst>
              <a:gd name="adj1" fmla="val -22033"/>
              <a:gd name="adj2" fmla="val 7690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600" dirty="0" err="1" smtClean="0">
                <a:latin typeface="Calibri" pitchFamily="34" charset="0"/>
              </a:rPr>
              <a:t>Qualitative</a:t>
            </a:r>
            <a:endParaRPr lang="sv-SE" sz="1600" dirty="0" smtClean="0">
              <a:latin typeface="Calibri"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sv-SE" sz="1600" dirty="0" smtClean="0">
                <a:latin typeface="Calibri" pitchFamily="34" charset="0"/>
              </a:rPr>
              <a:t>Research </a:t>
            </a:r>
            <a:r>
              <a:rPr lang="sv-SE" sz="1600" dirty="0" err="1" smtClean="0">
                <a:latin typeface="Calibri" pitchFamily="34" charset="0"/>
              </a:rPr>
              <a:t>Methods</a:t>
            </a:r>
            <a:endParaRPr lang="sv-SE" sz="1600" dirty="0" smtClean="0">
              <a:latin typeface="Calibri" pitchFamily="34" charset="0"/>
            </a:endParaRPr>
          </a:p>
        </p:txBody>
      </p:sp>
      <p:sp>
        <p:nvSpPr>
          <p:cNvPr id="51" name="Tankebubbla 50"/>
          <p:cNvSpPr/>
          <p:nvPr/>
        </p:nvSpPr>
        <p:spPr bwMode="auto">
          <a:xfrm>
            <a:off x="5796136" y="2060848"/>
            <a:ext cx="1656184" cy="1080120"/>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v-SE" sz="1600" dirty="0" err="1" smtClean="0">
                <a:latin typeface="Calibri" pitchFamily="34" charset="0"/>
              </a:rPr>
              <a:t>Evaluation</a:t>
            </a:r>
            <a:endParaRPr lang="sv-SE" sz="1600" dirty="0" smtClean="0">
              <a:latin typeface="Calibri" pitchFamily="34" charset="0"/>
            </a:endParaRPr>
          </a:p>
          <a:p>
            <a:r>
              <a:rPr lang="sv-SE" sz="1600" dirty="0" err="1" smtClean="0">
                <a:latin typeface="Calibri" pitchFamily="34" charset="0"/>
              </a:rPr>
              <a:t>Methods</a:t>
            </a:r>
            <a:endParaRPr lang="sv-SE" sz="1600" dirty="0" smtClean="0">
              <a:latin typeface="Calibri" pitchFamily="34" charset="0"/>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smtClean="0">
              <a:ln>
                <a:noFill/>
              </a:ln>
              <a:solidFill>
                <a:schemeClr val="tx1"/>
              </a:solidFill>
              <a:effectLst/>
              <a:latin typeface="Times" charset="0"/>
            </a:endParaRPr>
          </a:p>
        </p:txBody>
      </p:sp>
      <p:sp>
        <p:nvSpPr>
          <p:cNvPr id="52" name="Tankebubbla 51"/>
          <p:cNvSpPr/>
          <p:nvPr/>
        </p:nvSpPr>
        <p:spPr bwMode="auto">
          <a:xfrm rot="11730082">
            <a:off x="2238412" y="2344887"/>
            <a:ext cx="2016224" cy="832153"/>
          </a:xfrm>
          <a:prstGeom prst="cloudCallout">
            <a:avLst>
              <a:gd name="adj1" fmla="val -40888"/>
              <a:gd name="adj2" fmla="val 6606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charset="0"/>
            </a:endParaRPr>
          </a:p>
        </p:txBody>
      </p:sp>
      <p:sp>
        <p:nvSpPr>
          <p:cNvPr id="55" name="textruta 54"/>
          <p:cNvSpPr txBox="1"/>
          <p:nvPr/>
        </p:nvSpPr>
        <p:spPr>
          <a:xfrm>
            <a:off x="251520" y="3933056"/>
            <a:ext cx="1224136" cy="523220"/>
          </a:xfrm>
          <a:prstGeom prst="rect">
            <a:avLst/>
          </a:prstGeom>
          <a:noFill/>
        </p:spPr>
        <p:txBody>
          <a:bodyPr wrap="square" rtlCol="0">
            <a:spAutoFit/>
          </a:bodyPr>
          <a:lstStyle/>
          <a:p>
            <a:pPr algn="ctr"/>
            <a:r>
              <a:rPr lang="sv-SE" sz="1400" dirty="0" err="1" smtClean="0">
                <a:latin typeface="Calibri" pitchFamily="34" charset="0"/>
              </a:rPr>
              <a:t>Literary</a:t>
            </a:r>
            <a:r>
              <a:rPr lang="sv-SE" sz="1400" dirty="0" smtClean="0">
                <a:latin typeface="Calibri" pitchFamily="34" charset="0"/>
              </a:rPr>
              <a:t> </a:t>
            </a:r>
          </a:p>
          <a:p>
            <a:pPr algn="ctr"/>
            <a:r>
              <a:rPr lang="sv-SE" sz="1400" dirty="0" err="1" smtClean="0">
                <a:latin typeface="Calibri" pitchFamily="34" charset="0"/>
              </a:rPr>
              <a:t>Source</a:t>
            </a:r>
            <a:endParaRPr lang="sv-SE" sz="1400" dirty="0" smtClean="0">
              <a:latin typeface="Calibri" pitchFamily="34" charset="0"/>
            </a:endParaRPr>
          </a:p>
        </p:txBody>
      </p:sp>
      <p:sp>
        <p:nvSpPr>
          <p:cNvPr id="56" name="textruta 55"/>
          <p:cNvSpPr txBox="1"/>
          <p:nvPr/>
        </p:nvSpPr>
        <p:spPr>
          <a:xfrm>
            <a:off x="2123728" y="2564904"/>
            <a:ext cx="1872208" cy="338554"/>
          </a:xfrm>
          <a:prstGeom prst="rect">
            <a:avLst/>
          </a:prstGeom>
          <a:noFill/>
        </p:spPr>
        <p:txBody>
          <a:bodyPr wrap="square" rtlCol="0">
            <a:spAutoFit/>
          </a:bodyPr>
          <a:lstStyle/>
          <a:p>
            <a:r>
              <a:rPr lang="sv-SE" sz="1600" dirty="0" err="1" smtClean="0">
                <a:latin typeface="Calibri" pitchFamily="34" charset="0"/>
              </a:rPr>
              <a:t>Conflict</a:t>
            </a:r>
            <a:r>
              <a:rPr lang="sv-SE" sz="1600" dirty="0" smtClean="0">
                <a:latin typeface="Calibri" pitchFamily="34" charset="0"/>
              </a:rPr>
              <a:t> </a:t>
            </a:r>
            <a:r>
              <a:rPr lang="sv-SE" sz="1600" dirty="0" err="1" smtClean="0">
                <a:latin typeface="Calibri" pitchFamily="34" charset="0"/>
              </a:rPr>
              <a:t>Analysis</a:t>
            </a:r>
            <a:endParaRPr lang="sv-SE" sz="1600" dirty="0" smtClean="0">
              <a:latin typeface="Calibri" pitchFamily="34" charset="0"/>
            </a:endParaRPr>
          </a:p>
        </p:txBody>
      </p:sp>
      <p:pic>
        <p:nvPicPr>
          <p:cNvPr id="16386" name="Picture 2" descr="C:\Documents and Settings\ingrida.leimanis@fhs.se\Local Settings\Temporary Internet Files\Content.IE5\95UBD67U\MC900230510[1].wmf"/>
          <p:cNvPicPr>
            <a:picLocks noChangeAspect="1" noChangeArrowheads="1"/>
          </p:cNvPicPr>
          <p:nvPr/>
        </p:nvPicPr>
        <p:blipFill>
          <a:blip r:embed="rId3" cstate="print"/>
          <a:srcRect/>
          <a:stretch>
            <a:fillRect/>
          </a:stretch>
        </p:blipFill>
        <p:spPr bwMode="auto">
          <a:xfrm>
            <a:off x="1043608" y="3389014"/>
            <a:ext cx="3379960" cy="3468986"/>
          </a:xfrm>
          <a:prstGeom prst="rect">
            <a:avLst/>
          </a:prstGeom>
          <a:noFill/>
        </p:spPr>
      </p:pic>
      <p:sp>
        <p:nvSpPr>
          <p:cNvPr id="58" name="Tankebubbla 57"/>
          <p:cNvSpPr/>
          <p:nvPr/>
        </p:nvSpPr>
        <p:spPr bwMode="auto">
          <a:xfrm rot="1446429">
            <a:off x="2608803" y="3337357"/>
            <a:ext cx="1892351" cy="1138062"/>
          </a:xfrm>
          <a:prstGeom prst="cloudCallout">
            <a:avLst>
              <a:gd name="adj1" fmla="val -10420"/>
              <a:gd name="adj2" fmla="val 7350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600" dirty="0" err="1" smtClean="0">
                <a:latin typeface="Calibri" pitchFamily="34" charset="0"/>
              </a:rPr>
              <a:t>Descriptive</a:t>
            </a:r>
            <a:r>
              <a:rPr lang="sv-SE" sz="1600" dirty="0" smtClean="0">
                <a:latin typeface="Calibri" pitchFamily="34" charset="0"/>
              </a:rPr>
              <a:t> </a:t>
            </a:r>
          </a:p>
          <a:p>
            <a:pPr marL="0" marR="0" indent="0" algn="l" defTabSz="914400" rtl="0" eaLnBrk="0" fontAlgn="base" latinLnBrk="0" hangingPunct="0">
              <a:lnSpc>
                <a:spcPct val="100000"/>
              </a:lnSpc>
              <a:spcBef>
                <a:spcPct val="0"/>
              </a:spcBef>
              <a:spcAft>
                <a:spcPct val="0"/>
              </a:spcAft>
              <a:buClrTx/>
              <a:buSzTx/>
              <a:buFontTx/>
              <a:buNone/>
              <a:tabLst/>
            </a:pPr>
            <a:r>
              <a:rPr lang="sv-SE" sz="1600" dirty="0" err="1" smtClean="0">
                <a:latin typeface="Calibri" pitchFamily="34" charset="0"/>
              </a:rPr>
              <a:t>Statistics</a:t>
            </a:r>
            <a:endParaRPr lang="sv-SE" sz="1600" dirty="0" smtClean="0">
              <a:latin typeface="Calibri" pitchFamily="34" charset="0"/>
            </a:endParaRPr>
          </a:p>
        </p:txBody>
      </p:sp>
      <p:sp>
        <p:nvSpPr>
          <p:cNvPr id="59" name="Tankebubbla 58"/>
          <p:cNvSpPr/>
          <p:nvPr/>
        </p:nvSpPr>
        <p:spPr bwMode="auto">
          <a:xfrm rot="1035706">
            <a:off x="3021798" y="4361723"/>
            <a:ext cx="1705131" cy="1458470"/>
          </a:xfrm>
          <a:prstGeom prst="cloudCallout">
            <a:avLst>
              <a:gd name="adj1" fmla="val -49334"/>
              <a:gd name="adj2" fmla="val 6168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sv-SE" sz="1600" dirty="0" smtClean="0">
                <a:latin typeface="Calibri" pitchFamily="34" charset="0"/>
              </a:rPr>
              <a:t>Research </a:t>
            </a:r>
          </a:p>
          <a:p>
            <a:pPr algn="l"/>
            <a:r>
              <a:rPr lang="sv-SE" sz="1600" dirty="0" smtClean="0">
                <a:latin typeface="Calibri" pitchFamily="34" charset="0"/>
              </a:rPr>
              <a:t>Design</a:t>
            </a:r>
          </a:p>
          <a:p>
            <a:pPr marL="0" marR="0" indent="0" algn="r"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smtClean="0">
              <a:ln>
                <a:noFill/>
              </a:ln>
              <a:solidFill>
                <a:schemeClr val="tx1"/>
              </a:solidFill>
              <a:effectLst/>
              <a:latin typeface="Times" charset="0"/>
            </a:endParaRPr>
          </a:p>
        </p:txBody>
      </p:sp>
      <p:sp>
        <p:nvSpPr>
          <p:cNvPr id="60" name="Tankebubbla 59"/>
          <p:cNvSpPr/>
          <p:nvPr/>
        </p:nvSpPr>
        <p:spPr bwMode="auto">
          <a:xfrm rot="380115">
            <a:off x="3110467" y="5691117"/>
            <a:ext cx="2283050" cy="1044110"/>
          </a:xfrm>
          <a:prstGeom prst="cloudCallout">
            <a:avLst>
              <a:gd name="adj1" fmla="val -40178"/>
              <a:gd name="adj2" fmla="val 3943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600" dirty="0" err="1" smtClean="0">
                <a:latin typeface="Calibri" pitchFamily="34" charset="0"/>
              </a:rPr>
              <a:t>Measurement</a:t>
            </a:r>
            <a:endParaRPr lang="sv-SE" sz="1600" dirty="0" smtClean="0">
              <a:latin typeface="Calibri" pitchFamily="34" charset="0"/>
            </a:endParaRPr>
          </a:p>
        </p:txBody>
      </p:sp>
      <p:sp>
        <p:nvSpPr>
          <p:cNvPr id="61" name="Tankebubbla 60"/>
          <p:cNvSpPr/>
          <p:nvPr/>
        </p:nvSpPr>
        <p:spPr bwMode="auto">
          <a:xfrm rot="525919">
            <a:off x="5320784" y="4416195"/>
            <a:ext cx="2282552" cy="1631513"/>
          </a:xfrm>
          <a:prstGeom prst="cloudCallout">
            <a:avLst>
              <a:gd name="adj1" fmla="val -38609"/>
              <a:gd name="adj2" fmla="val 678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600" dirty="0" smtClean="0">
                <a:latin typeface="Calibri" pitchFamily="34" charset="0"/>
              </a:rPr>
              <a:t>Fundamentals of  </a:t>
            </a:r>
            <a:r>
              <a:rPr lang="sv-SE" sz="1600" dirty="0" err="1" smtClean="0">
                <a:latin typeface="Calibri" pitchFamily="34" charset="0"/>
              </a:rPr>
              <a:t>Methodology</a:t>
            </a:r>
            <a:endParaRPr lang="sv-SE" sz="1600" dirty="0" smtClean="0">
              <a:latin typeface="Calibri" pitchFamily="34" charset="0"/>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628800"/>
            <a:ext cx="7696200" cy="3960440"/>
          </a:xfrm>
          <a:ln>
            <a:solidFill>
              <a:schemeClr val="tx1"/>
            </a:solidFill>
          </a:ln>
        </p:spPr>
        <p:txBody>
          <a:bodyPr/>
          <a:lstStyle/>
          <a:p>
            <a:endParaRPr lang="sv-SE" sz="3200" b="1" dirty="0" smtClean="0"/>
          </a:p>
          <a:p>
            <a:endParaRPr lang="sv-SE" dirty="0" smtClean="0"/>
          </a:p>
          <a:p>
            <a:endParaRPr lang="sv-SE" dirty="0"/>
          </a:p>
        </p:txBody>
      </p:sp>
      <p:sp>
        <p:nvSpPr>
          <p:cNvPr id="4" name="Rubrik 1"/>
          <p:cNvSpPr>
            <a:spLocks noGrp="1"/>
          </p:cNvSpPr>
          <p:nvPr>
            <p:ph type="title"/>
          </p:nvPr>
        </p:nvSpPr>
        <p:spPr>
          <a:xfrm>
            <a:off x="457200" y="304800"/>
            <a:ext cx="7696200" cy="1035968"/>
          </a:xfrm>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smtClean="0"/>
              <a:t>3  </a:t>
            </a:r>
            <a:r>
              <a:rPr lang="sv-SE" sz="3600" b="1" dirty="0" err="1" smtClean="0"/>
              <a:t>Compendiums</a:t>
            </a:r>
            <a:endParaRPr lang="sv-SE" sz="3600" b="1" dirty="0"/>
          </a:p>
        </p:txBody>
      </p:sp>
      <p:graphicFrame>
        <p:nvGraphicFramePr>
          <p:cNvPr id="9" name="Tabell 8"/>
          <p:cNvGraphicFramePr>
            <a:graphicFrameLocks noGrp="1"/>
          </p:cNvGraphicFramePr>
          <p:nvPr/>
        </p:nvGraphicFramePr>
        <p:xfrm>
          <a:off x="6012160" y="2996952"/>
          <a:ext cx="1710690" cy="2070100"/>
        </p:xfrm>
        <a:graphic>
          <a:graphicData uri="http://schemas.openxmlformats.org/drawingml/2006/table">
            <a:tbl>
              <a:tblPr/>
              <a:tblGrid>
                <a:gridCol w="1710690"/>
              </a:tblGrid>
              <a:tr h="2070100">
                <a:tc>
                  <a:txBody>
                    <a:bodyPr/>
                    <a:lstStyle/>
                    <a:p>
                      <a:pPr>
                        <a:lnSpc>
                          <a:spcPct val="115000"/>
                        </a:lnSpc>
                        <a:spcAft>
                          <a:spcPts val="0"/>
                        </a:spcAft>
                      </a:pPr>
                      <a:r>
                        <a:rPr lang="en-GB" sz="600" b="1" dirty="0">
                          <a:effectLst>
                            <a:outerShdw blurRad="50800" dist="38100" algn="tr" rotWithShape="0">
                              <a:prstClr val="black">
                                <a:alpha val="40000"/>
                              </a:prstClr>
                            </a:outerShdw>
                          </a:effectLst>
                          <a:latin typeface="Calibri"/>
                          <a:ea typeface="Calibri"/>
                          <a:cs typeface="Times New Roman"/>
                        </a:rPr>
                        <a:t>Swedish National Defence College</a:t>
                      </a:r>
                      <a:endParaRPr lang="sv-SE" sz="1100" dirty="0">
                        <a:latin typeface="Calibri"/>
                        <a:ea typeface="Calibri"/>
                        <a:cs typeface="Times New Roman"/>
                      </a:endParaRPr>
                    </a:p>
                    <a:p>
                      <a:pPr>
                        <a:lnSpc>
                          <a:spcPct val="115000"/>
                        </a:lnSpc>
                        <a:spcAft>
                          <a:spcPts val="0"/>
                        </a:spcAft>
                      </a:pPr>
                      <a:r>
                        <a:rPr lang="en-GB" sz="600" b="1" dirty="0">
                          <a:effectLst>
                            <a:outerShdw blurRad="50800" dist="38100" algn="tr" rotWithShape="0">
                              <a:prstClr val="black">
                                <a:alpha val="40000"/>
                              </a:prstClr>
                            </a:outerShdw>
                          </a:effectLst>
                          <a:latin typeface="Calibri"/>
                          <a:ea typeface="Calibri"/>
                          <a:cs typeface="Times New Roman"/>
                        </a:rPr>
                        <a:t>Advanced Staff Training 12-14</a:t>
                      </a:r>
                      <a:endParaRPr lang="sv-SE" sz="1100" dirty="0">
                        <a:latin typeface="Calibri"/>
                        <a:ea typeface="Calibri"/>
                        <a:cs typeface="Times New Roman"/>
                      </a:endParaRPr>
                    </a:p>
                    <a:p>
                      <a:pPr algn="ctr">
                        <a:lnSpc>
                          <a:spcPct val="115000"/>
                        </a:lnSpc>
                        <a:spcAft>
                          <a:spcPts val="0"/>
                        </a:spcAft>
                      </a:pPr>
                      <a:r>
                        <a:rPr lang="en-GB" sz="600" b="1" dirty="0">
                          <a:effectLst>
                            <a:outerShdw blurRad="50800" dist="38100" algn="tr" rotWithShape="0">
                              <a:prstClr val="black">
                                <a:alpha val="40000"/>
                              </a:prstClr>
                            </a:outerShdw>
                          </a:effectLst>
                          <a:latin typeface="Calibri"/>
                          <a:ea typeface="Calibri"/>
                          <a:cs typeface="Times New Roman"/>
                        </a:rPr>
                        <a:t>ENGLISH LANGUAGE </a:t>
                      </a:r>
                      <a:r>
                        <a:rPr lang="en-GB" sz="600" b="1" dirty="0" smtClean="0">
                          <a:effectLst>
                            <a:outerShdw blurRad="50800" dist="38100" algn="tr" rotWithShape="0">
                              <a:prstClr val="black">
                                <a:alpha val="40000"/>
                              </a:prstClr>
                            </a:outerShdw>
                          </a:effectLst>
                          <a:latin typeface="Calibri"/>
                          <a:ea typeface="Calibri"/>
                          <a:cs typeface="Times New Roman"/>
                        </a:rPr>
                        <a:t>TRAINING</a:t>
                      </a:r>
                    </a:p>
                    <a:p>
                      <a:pPr algn="ctr">
                        <a:lnSpc>
                          <a:spcPct val="115000"/>
                        </a:lnSpc>
                        <a:spcAft>
                          <a:spcPts val="0"/>
                        </a:spcAft>
                      </a:pPr>
                      <a:endParaRPr lang="en-GB" sz="600" b="1" dirty="0" smtClean="0">
                        <a:effectLst>
                          <a:outerShdw blurRad="50800" dist="38100" algn="tr" rotWithShape="0">
                            <a:prstClr val="black">
                              <a:alpha val="40000"/>
                            </a:prstClr>
                          </a:outerShdw>
                        </a:effectLst>
                        <a:latin typeface="Calibri"/>
                        <a:ea typeface="Calibri"/>
                        <a:cs typeface="Times New Roman"/>
                      </a:endParaRPr>
                    </a:p>
                    <a:p>
                      <a:pPr algn="ctr">
                        <a:lnSpc>
                          <a:spcPct val="115000"/>
                        </a:lnSpc>
                        <a:spcAft>
                          <a:spcPts val="0"/>
                        </a:spcAft>
                      </a:pPr>
                      <a:endParaRPr lang="en-GB" sz="600" b="1" dirty="0" smtClean="0">
                        <a:effectLst>
                          <a:outerShdw blurRad="50800" dist="38100" algn="tr" rotWithShape="0">
                            <a:prstClr val="black">
                              <a:alpha val="40000"/>
                            </a:prstClr>
                          </a:outerShdw>
                        </a:effectLst>
                        <a:latin typeface="Calibri"/>
                        <a:ea typeface="Calibri"/>
                        <a:cs typeface="Times New Roman"/>
                      </a:endParaRPr>
                    </a:p>
                    <a:p>
                      <a:pPr algn="ctr">
                        <a:lnSpc>
                          <a:spcPct val="115000"/>
                        </a:lnSpc>
                        <a:spcAft>
                          <a:spcPts val="0"/>
                        </a:spcAft>
                      </a:pPr>
                      <a:endParaRPr lang="sv-SE"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 name="Bildobjekt 13" descr="US%20deploys%20fourth%20submarine%20in%20PG"/>
          <p:cNvPicPr/>
          <p:nvPr/>
        </p:nvPicPr>
        <p:blipFill>
          <a:blip r:embed="rId3" cstate="print"/>
          <a:srcRect/>
          <a:stretch>
            <a:fillRect/>
          </a:stretch>
        </p:blipFill>
        <p:spPr bwMode="auto">
          <a:xfrm>
            <a:off x="6588224" y="3356992"/>
            <a:ext cx="615372" cy="409575"/>
          </a:xfrm>
          <a:prstGeom prst="rect">
            <a:avLst/>
          </a:prstGeom>
          <a:noFill/>
          <a:ln w="9525">
            <a:noFill/>
            <a:miter lim="800000"/>
            <a:headEnd/>
            <a:tailEnd/>
          </a:ln>
        </p:spPr>
      </p:pic>
      <p:pic>
        <p:nvPicPr>
          <p:cNvPr id="15" name="Bildobjekt 14" descr="A-100_MLRSb"/>
          <p:cNvPicPr/>
          <p:nvPr/>
        </p:nvPicPr>
        <p:blipFill>
          <a:blip r:embed="rId4" cstate="print"/>
          <a:srcRect/>
          <a:stretch>
            <a:fillRect/>
          </a:stretch>
        </p:blipFill>
        <p:spPr bwMode="auto">
          <a:xfrm>
            <a:off x="6588224" y="3789040"/>
            <a:ext cx="609600" cy="456704"/>
          </a:xfrm>
          <a:prstGeom prst="rect">
            <a:avLst/>
          </a:prstGeom>
          <a:noFill/>
          <a:ln w="9525">
            <a:noFill/>
            <a:miter lim="800000"/>
            <a:headEnd/>
            <a:tailEnd/>
          </a:ln>
        </p:spPr>
      </p:pic>
      <p:pic>
        <p:nvPicPr>
          <p:cNvPr id="16" name="Bildobjekt 15" descr="20111005_111005z-004"/>
          <p:cNvPicPr/>
          <p:nvPr/>
        </p:nvPicPr>
        <p:blipFill>
          <a:blip r:embed="rId5" cstate="print"/>
          <a:srcRect/>
          <a:stretch>
            <a:fillRect/>
          </a:stretch>
        </p:blipFill>
        <p:spPr bwMode="auto">
          <a:xfrm>
            <a:off x="6588224" y="4293096"/>
            <a:ext cx="638175" cy="426830"/>
          </a:xfrm>
          <a:prstGeom prst="rect">
            <a:avLst/>
          </a:prstGeom>
          <a:noFill/>
          <a:ln w="9525">
            <a:noFill/>
            <a:miter lim="800000"/>
            <a:headEnd/>
            <a:tailEnd/>
          </a:ln>
        </p:spPr>
      </p:pic>
      <p:pic>
        <p:nvPicPr>
          <p:cNvPr id="17" name="Bildobjekt 16" descr="Start">
            <a:hlinkClick r:id="rId6"/>
          </p:cNvPr>
          <p:cNvPicPr/>
          <p:nvPr/>
        </p:nvPicPr>
        <p:blipFill>
          <a:blip r:embed="rId7" cstate="print"/>
          <a:srcRect/>
          <a:stretch>
            <a:fillRect/>
          </a:stretch>
        </p:blipFill>
        <p:spPr bwMode="auto">
          <a:xfrm>
            <a:off x="6228184" y="4725144"/>
            <a:ext cx="200025" cy="222669"/>
          </a:xfrm>
          <a:prstGeom prst="rect">
            <a:avLst/>
          </a:prstGeom>
          <a:noFill/>
          <a:ln w="9525">
            <a:noFill/>
            <a:miter lim="800000"/>
            <a:headEnd/>
            <a:tailEnd/>
          </a:ln>
        </p:spPr>
      </p:pic>
      <p:pic>
        <p:nvPicPr>
          <p:cNvPr id="18" name="Bildobjekt 1" descr="Military English -framsida A4.jpg"/>
          <p:cNvPicPr/>
          <p:nvPr/>
        </p:nvPicPr>
        <p:blipFill>
          <a:blip r:embed="rId8" cstate="print"/>
          <a:stretch>
            <a:fillRect/>
          </a:stretch>
        </p:blipFill>
        <p:spPr>
          <a:xfrm>
            <a:off x="3671887" y="2300287"/>
            <a:ext cx="1800225" cy="2257425"/>
          </a:xfrm>
          <a:prstGeom prst="rect">
            <a:avLst/>
          </a:prstGeom>
          <a:ln>
            <a:solidFill>
              <a:schemeClr val="tx1"/>
            </a:solidFill>
          </a:ln>
        </p:spPr>
      </p:pic>
      <p:sp>
        <p:nvSpPr>
          <p:cNvPr id="22" name="Rektangel 21"/>
          <p:cNvSpPr/>
          <p:nvPr/>
        </p:nvSpPr>
        <p:spPr>
          <a:xfrm>
            <a:off x="3779912" y="1988840"/>
            <a:ext cx="4572000" cy="707886"/>
          </a:xfrm>
          <a:prstGeom prst="rect">
            <a:avLst/>
          </a:prstGeom>
        </p:spPr>
        <p:txBody>
          <a:bodyPr>
            <a:spAutoFit/>
          </a:bodyPr>
          <a:lstStyle/>
          <a:p>
            <a:pPr lvl="0" algn="l" eaLnBrk="1" hangingPunct="1"/>
            <a:r>
              <a:rPr lang="en-US" sz="800" dirty="0" smtClean="0">
                <a:solidFill>
                  <a:srgbClr val="FFFFFF"/>
                </a:solidFill>
                <a:latin typeface="Trade Gothic LT Std Bold" pitchFamily="50" charset="0"/>
                <a:ea typeface="Calibri" pitchFamily="34" charset="0"/>
                <a:cs typeface="Times New Roman" pitchFamily="18" charset="0"/>
              </a:rPr>
              <a:t>MILITARY</a:t>
            </a:r>
            <a:r>
              <a:rPr lang="en-US" sz="3200" dirty="0" smtClean="0">
                <a:solidFill>
                  <a:srgbClr val="FFFFFF"/>
                </a:solidFill>
                <a:latin typeface="Trade Gothic LT Std Bold" pitchFamily="50" charset="0"/>
                <a:ea typeface="Calibri" pitchFamily="34" charset="0"/>
                <a:cs typeface="Times New Roman" pitchFamily="18" charset="0"/>
              </a:rPr>
              <a:t> </a:t>
            </a:r>
            <a:r>
              <a:rPr lang="en-US" sz="800" dirty="0" smtClean="0">
                <a:solidFill>
                  <a:srgbClr val="FFFFFF"/>
                </a:solidFill>
                <a:latin typeface="Trade Gothic LT Std Bold" pitchFamily="50" charset="0"/>
                <a:ea typeface="Calibri" pitchFamily="34" charset="0"/>
                <a:cs typeface="Times New Roman" pitchFamily="18" charset="0"/>
              </a:rPr>
              <a:t>ENGLISH</a:t>
            </a:r>
            <a:endParaRPr lang="sv-SE" sz="3200" dirty="0" smtClean="0">
              <a:latin typeface="Arial" pitchFamily="34" charset="0"/>
            </a:endParaRPr>
          </a:p>
          <a:p>
            <a:pPr lvl="0" algn="l"/>
            <a:r>
              <a:rPr lang="en-US" sz="800" dirty="0" smtClean="0">
                <a:solidFill>
                  <a:srgbClr val="FFFFFF"/>
                </a:solidFill>
                <a:latin typeface="Trade Gothic LT Std Bold" pitchFamily="50" charset="0"/>
                <a:ea typeface="Calibri" pitchFamily="34" charset="0"/>
                <a:cs typeface="Times New Roman" pitchFamily="18" charset="0"/>
              </a:rPr>
              <a:t>OP 12–15 (220) - Compendium</a:t>
            </a:r>
            <a:endParaRPr lang="en-US" sz="6000" dirty="0" smtClean="0">
              <a:latin typeface="Arial" pitchFamily="34" charset="0"/>
            </a:endParaRPr>
          </a:p>
        </p:txBody>
      </p:sp>
      <p:sp>
        <p:nvSpPr>
          <p:cNvPr id="28" name="Rektangel 27"/>
          <p:cNvSpPr/>
          <p:nvPr/>
        </p:nvSpPr>
        <p:spPr>
          <a:xfrm>
            <a:off x="899592" y="2708920"/>
            <a:ext cx="1728192" cy="517065"/>
          </a:xfrm>
          <a:prstGeom prst="rect">
            <a:avLst/>
          </a:prstGeom>
        </p:spPr>
        <p:txBody>
          <a:bodyPr wrap="square">
            <a:spAutoFit/>
          </a:bodyPr>
          <a:lstStyle/>
          <a:p>
            <a:pPr algn="l">
              <a:lnSpc>
                <a:spcPct val="115000"/>
              </a:lnSpc>
              <a:spcAft>
                <a:spcPts val="0"/>
              </a:spcAft>
            </a:pPr>
            <a:r>
              <a:rPr lang="en-GB" sz="800" b="1" dirty="0" smtClean="0">
                <a:effectLst>
                  <a:outerShdw blurRad="50800" dist="38100" algn="tr" rotWithShape="0">
                    <a:prstClr val="black">
                      <a:alpha val="40000"/>
                    </a:prstClr>
                  </a:outerShdw>
                </a:effectLst>
                <a:latin typeface="Calibri"/>
                <a:ea typeface="Calibri"/>
                <a:cs typeface="Times New Roman"/>
              </a:rPr>
              <a:t>Swedish National Defence College</a:t>
            </a:r>
            <a:endParaRPr lang="sv-SE" sz="4000" dirty="0" smtClean="0">
              <a:latin typeface="Calibri"/>
              <a:ea typeface="Calibri"/>
              <a:cs typeface="Times New Roman"/>
            </a:endParaRPr>
          </a:p>
          <a:p>
            <a:pPr algn="l">
              <a:lnSpc>
                <a:spcPct val="115000"/>
              </a:lnSpc>
              <a:spcAft>
                <a:spcPts val="0"/>
              </a:spcAft>
            </a:pPr>
            <a:r>
              <a:rPr lang="en-GB" sz="800" b="1" dirty="0" smtClean="0">
                <a:effectLst>
                  <a:outerShdw blurRad="50800" dist="38100" algn="tr" rotWithShape="0">
                    <a:prstClr val="black">
                      <a:alpha val="40000"/>
                    </a:prstClr>
                  </a:outerShdw>
                </a:effectLst>
                <a:latin typeface="Calibri"/>
                <a:ea typeface="Calibri"/>
                <a:cs typeface="Times New Roman"/>
              </a:rPr>
              <a:t>Advanced Staff Training 12-14</a:t>
            </a:r>
            <a:endParaRPr lang="sv-SE" sz="4000" dirty="0" smtClean="0">
              <a:latin typeface="Calibri"/>
              <a:ea typeface="Calibri"/>
              <a:cs typeface="Times New Roman"/>
            </a:endParaRPr>
          </a:p>
          <a:p>
            <a:pPr algn="l">
              <a:lnSpc>
                <a:spcPct val="115000"/>
              </a:lnSpc>
              <a:spcAft>
                <a:spcPts val="0"/>
              </a:spcAft>
            </a:pPr>
            <a:r>
              <a:rPr lang="en-GB" sz="800" b="1" dirty="0" smtClean="0">
                <a:effectLst>
                  <a:outerShdw blurRad="50800" dist="38100" algn="tr" rotWithShape="0">
                    <a:prstClr val="black">
                      <a:alpha val="40000"/>
                    </a:prstClr>
                  </a:outerShdw>
                </a:effectLst>
                <a:latin typeface="Calibri"/>
                <a:ea typeface="Calibri"/>
                <a:cs typeface="Times New Roman"/>
              </a:rPr>
              <a:t>ENGLISH LANGUAGE TRAINING</a:t>
            </a:r>
            <a:endParaRPr lang="sv-SE" sz="4000" dirty="0">
              <a:latin typeface="Calibri"/>
              <a:ea typeface="Calibri"/>
              <a:cs typeface="Times New Roman"/>
            </a:endParaRPr>
          </a:p>
        </p:txBody>
      </p:sp>
      <p:graphicFrame>
        <p:nvGraphicFramePr>
          <p:cNvPr id="29" name="Tabell 28"/>
          <p:cNvGraphicFramePr>
            <a:graphicFrameLocks noGrp="1"/>
          </p:cNvGraphicFramePr>
          <p:nvPr/>
        </p:nvGraphicFramePr>
        <p:xfrm>
          <a:off x="971600" y="2708920"/>
          <a:ext cx="1710690" cy="2070100"/>
        </p:xfrm>
        <a:graphic>
          <a:graphicData uri="http://schemas.openxmlformats.org/drawingml/2006/table">
            <a:tbl>
              <a:tblPr/>
              <a:tblGrid>
                <a:gridCol w="1710690"/>
              </a:tblGrid>
              <a:tr h="2070100">
                <a:tc>
                  <a:txBody>
                    <a:bodyPr/>
                    <a:lstStyle/>
                    <a:p>
                      <a:pPr>
                        <a:lnSpc>
                          <a:spcPct val="115000"/>
                        </a:lnSpc>
                        <a:spcAft>
                          <a:spcPts val="0"/>
                        </a:spcAft>
                      </a:pPr>
                      <a:endParaRPr lang="sv-SE" sz="1100" dirty="0" smtClean="0">
                        <a:latin typeface="Calibri"/>
                        <a:ea typeface="Calibri"/>
                        <a:cs typeface="Times New Roman"/>
                      </a:endParaRPr>
                    </a:p>
                    <a:p>
                      <a:pPr>
                        <a:lnSpc>
                          <a:spcPct val="115000"/>
                        </a:lnSpc>
                        <a:spcAft>
                          <a:spcPts val="0"/>
                        </a:spcAft>
                      </a:pPr>
                      <a:endParaRPr lang="sv-SE"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 name="Bildobjekt 29"/>
          <p:cNvPicPr/>
          <p:nvPr/>
        </p:nvPicPr>
        <p:blipFill>
          <a:blip r:embed="rId9" cstate="print"/>
          <a:srcRect/>
          <a:stretch>
            <a:fillRect/>
          </a:stretch>
        </p:blipFill>
        <p:spPr bwMode="auto">
          <a:xfrm>
            <a:off x="1547664" y="3212976"/>
            <a:ext cx="590550" cy="428903"/>
          </a:xfrm>
          <a:prstGeom prst="rect">
            <a:avLst/>
          </a:prstGeom>
          <a:noFill/>
          <a:ln w="9525">
            <a:noFill/>
            <a:miter lim="800000"/>
            <a:headEnd/>
            <a:tailEnd/>
          </a:ln>
        </p:spPr>
      </p:pic>
      <p:pic>
        <p:nvPicPr>
          <p:cNvPr id="31" name="Bildobjekt 30"/>
          <p:cNvPicPr/>
          <p:nvPr/>
        </p:nvPicPr>
        <p:blipFill>
          <a:blip r:embed="rId10" cstate="print"/>
          <a:srcRect/>
          <a:stretch>
            <a:fillRect/>
          </a:stretch>
        </p:blipFill>
        <p:spPr bwMode="auto">
          <a:xfrm>
            <a:off x="1547664" y="3645024"/>
            <a:ext cx="590550" cy="497887"/>
          </a:xfrm>
          <a:prstGeom prst="rect">
            <a:avLst/>
          </a:prstGeom>
          <a:noFill/>
          <a:ln w="9525">
            <a:noFill/>
            <a:miter lim="800000"/>
            <a:headEnd/>
            <a:tailEnd/>
          </a:ln>
        </p:spPr>
      </p:pic>
      <p:pic>
        <p:nvPicPr>
          <p:cNvPr id="32" name="Bildobjekt 31"/>
          <p:cNvPicPr/>
          <p:nvPr/>
        </p:nvPicPr>
        <p:blipFill>
          <a:blip r:embed="rId11" cstate="print"/>
          <a:srcRect/>
          <a:stretch>
            <a:fillRect/>
          </a:stretch>
        </p:blipFill>
        <p:spPr bwMode="auto">
          <a:xfrm>
            <a:off x="1547664" y="4149080"/>
            <a:ext cx="581025" cy="378086"/>
          </a:xfrm>
          <a:prstGeom prst="rect">
            <a:avLst/>
          </a:prstGeom>
          <a:noFill/>
          <a:ln w="9525">
            <a:noFill/>
            <a:miter lim="800000"/>
            <a:headEnd/>
            <a:tailEnd/>
          </a:ln>
        </p:spPr>
      </p:pic>
      <p:pic>
        <p:nvPicPr>
          <p:cNvPr id="33" name="Bildobjekt 32" descr="Start">
            <a:hlinkClick r:id="rId6"/>
          </p:cNvPr>
          <p:cNvPicPr/>
          <p:nvPr/>
        </p:nvPicPr>
        <p:blipFill>
          <a:blip r:embed="rId7" cstate="print"/>
          <a:srcRect/>
          <a:stretch>
            <a:fillRect/>
          </a:stretch>
        </p:blipFill>
        <p:spPr bwMode="auto">
          <a:xfrm>
            <a:off x="1115616" y="4509120"/>
            <a:ext cx="200025" cy="222669"/>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v-SE" sz="3600" b="1" dirty="0" err="1" smtClean="0"/>
              <a:t>Learning</a:t>
            </a:r>
            <a:r>
              <a:rPr lang="sv-SE" sz="3600" b="1" dirty="0" smtClean="0"/>
              <a:t> </a:t>
            </a:r>
            <a:r>
              <a:rPr lang="sv-SE" sz="3600" b="1" dirty="0" err="1" smtClean="0"/>
              <a:t>Objective</a:t>
            </a:r>
            <a:r>
              <a:rPr lang="sv-SE" sz="3600" b="1" dirty="0" smtClean="0"/>
              <a:t> 1</a:t>
            </a:r>
            <a:endParaRPr lang="sv-SE" sz="3600" b="1" dirty="0"/>
          </a:p>
        </p:txBody>
      </p:sp>
      <p:graphicFrame>
        <p:nvGraphicFramePr>
          <p:cNvPr id="5" name="Tabell 4"/>
          <p:cNvGraphicFramePr>
            <a:graphicFrameLocks noGrp="1"/>
          </p:cNvGraphicFramePr>
          <p:nvPr/>
        </p:nvGraphicFramePr>
        <p:xfrm>
          <a:off x="395535" y="2132856"/>
          <a:ext cx="7848872" cy="4206240"/>
        </p:xfrm>
        <a:graphic>
          <a:graphicData uri="http://schemas.openxmlformats.org/drawingml/2006/table">
            <a:tbl>
              <a:tblPr/>
              <a:tblGrid>
                <a:gridCol w="2615722"/>
                <a:gridCol w="2616575"/>
                <a:gridCol w="2616575"/>
              </a:tblGrid>
              <a:tr h="542735">
                <a:tc gridSpan="3">
                  <a:txBody>
                    <a:bodyPr/>
                    <a:lstStyle/>
                    <a:p>
                      <a:pPr>
                        <a:lnSpc>
                          <a:spcPct val="115000"/>
                        </a:lnSpc>
                        <a:spcAft>
                          <a:spcPts val="0"/>
                        </a:spcAft>
                      </a:pPr>
                      <a:r>
                        <a:rPr lang="en-US" sz="2400" dirty="0">
                          <a:latin typeface="+mj-lt"/>
                          <a:ea typeface="Calibri"/>
                          <a:cs typeface="Times New Roman"/>
                        </a:rPr>
                        <a:t>Develop the ability to independently discuss </a:t>
                      </a:r>
                      <a:r>
                        <a:rPr lang="en-US" sz="2400" u="sng" dirty="0">
                          <a:latin typeface="+mj-lt"/>
                          <a:ea typeface="Calibri"/>
                          <a:cs typeface="Times New Roman"/>
                        </a:rPr>
                        <a:t>key</a:t>
                      </a:r>
                      <a:r>
                        <a:rPr lang="en-US" sz="2400" dirty="0">
                          <a:latin typeface="+mj-lt"/>
                          <a:ea typeface="Calibri"/>
                          <a:cs typeface="Times New Roman"/>
                        </a:rPr>
                        <a:t> </a:t>
                      </a:r>
                      <a:r>
                        <a:rPr lang="en-US" sz="2400" u="sng" dirty="0">
                          <a:latin typeface="+mj-lt"/>
                          <a:ea typeface="Calibri"/>
                          <a:cs typeface="Times New Roman"/>
                        </a:rPr>
                        <a:t>concepts</a:t>
                      </a:r>
                      <a:r>
                        <a:rPr lang="en-US" sz="2400" dirty="0">
                          <a:latin typeface="+mj-lt"/>
                          <a:ea typeface="Calibri"/>
                          <a:cs typeface="Times New Roman"/>
                        </a:rPr>
                        <a:t> in the </a:t>
                      </a:r>
                      <a:r>
                        <a:rPr lang="en-US" sz="2400" u="none" dirty="0">
                          <a:latin typeface="+mj-lt"/>
                          <a:ea typeface="Calibri"/>
                          <a:cs typeface="Times New Roman"/>
                        </a:rPr>
                        <a:t>course literature </a:t>
                      </a:r>
                      <a:r>
                        <a:rPr lang="en-US" sz="2400" dirty="0">
                          <a:latin typeface="+mj-lt"/>
                          <a:ea typeface="Calibri"/>
                          <a:cs typeface="Times New Roman"/>
                        </a:rPr>
                        <a:t>in English to facilitate …</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r h="0">
                <a:tc>
                  <a:txBody>
                    <a:bodyPr/>
                    <a:lstStyle/>
                    <a:p>
                      <a:pPr>
                        <a:lnSpc>
                          <a:spcPct val="115000"/>
                        </a:lnSpc>
                        <a:spcAft>
                          <a:spcPts val="0"/>
                        </a:spcAft>
                      </a:pPr>
                      <a:r>
                        <a:rPr lang="en-US" sz="2400" b="1" dirty="0">
                          <a:latin typeface="+mj-lt"/>
                          <a:ea typeface="Calibri"/>
                          <a:cs typeface="Times New Roman"/>
                        </a:rPr>
                        <a:t>OP</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latin typeface="+mj-lt"/>
                          <a:ea typeface="Calibri"/>
                          <a:cs typeface="Times New Roman"/>
                        </a:rPr>
                        <a:t>ST</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latin typeface="+mj-lt"/>
                          <a:ea typeface="Calibri"/>
                          <a:cs typeface="Times New Roman"/>
                        </a:rPr>
                        <a:t>AST</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2400" dirty="0" smtClean="0">
                          <a:latin typeface="+mj-lt"/>
                          <a:ea typeface="Calibri"/>
                          <a:cs typeface="Times New Roman"/>
                        </a:rPr>
                        <a:t>effective </a:t>
                      </a:r>
                      <a:r>
                        <a:rPr lang="en-US" sz="2400" dirty="0">
                          <a:latin typeface="+mj-lt"/>
                          <a:ea typeface="Calibri"/>
                          <a:cs typeface="Times New Roman"/>
                        </a:rPr>
                        <a:t>negotiations and discussions with international colleagues.</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latin typeface="+mj-lt"/>
                          <a:ea typeface="Calibri"/>
                          <a:cs typeface="Times New Roman"/>
                        </a:rPr>
                        <a:t>effective interaction with international colleagues.</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latin typeface="+mj-lt"/>
                          <a:ea typeface="Calibri"/>
                          <a:cs typeface="Times New Roman"/>
                        </a:rPr>
                        <a:t>effective negotiation with international colleagues.</a:t>
                      </a:r>
                      <a:endParaRPr lang="sv-SE"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ALTS presentation Apr 2011">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7F007F"/>
      </a:hlink>
      <a:folHlink>
        <a:srgbClr val="99CC00"/>
      </a:folHlink>
    </a:clrScheme>
    <a:fontScheme name="Tom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charset="0"/>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petsigt">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om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7F007F"/>
      </a:hlink>
      <a:folHlink>
        <a:srgbClr val="99CC00"/>
      </a:folHlink>
    </a:clrScheme>
    <a:fontScheme name="Tom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ALTS presentation Apr 2011</Template>
  <TotalTime>3245</TotalTime>
  <Words>3224</Words>
  <Application>Microsoft Office PowerPoint</Application>
  <PresentationFormat>Bildspel på skärmen (4:3)</PresentationFormat>
  <Paragraphs>383</Paragraphs>
  <Slides>22</Slides>
  <Notes>22</Notes>
  <HiddenSlides>0</HiddenSlides>
  <MMClips>0</MMClips>
  <ScaleCrop>false</ScaleCrop>
  <HeadingPairs>
    <vt:vector size="4" baseType="variant">
      <vt:variant>
        <vt:lpstr>Tema</vt:lpstr>
      </vt:variant>
      <vt:variant>
        <vt:i4>13</vt:i4>
      </vt:variant>
      <vt:variant>
        <vt:lpstr>Bildrubriker</vt:lpstr>
      </vt:variant>
      <vt:variant>
        <vt:i4>22</vt:i4>
      </vt:variant>
    </vt:vector>
  </HeadingPairs>
  <TitlesOfParts>
    <vt:vector size="35" baseType="lpstr">
      <vt:lpstr>ALTS presentation Apr 2011</vt:lpstr>
      <vt:lpstr>4_Anpassad formgivning</vt:lpstr>
      <vt:lpstr>3_Anpassad formgivning</vt:lpstr>
      <vt:lpstr>2_Anpassad formgivning</vt:lpstr>
      <vt:lpstr>Anpassad formgivning</vt:lpstr>
      <vt:lpstr>1_Anpassad formgivning</vt:lpstr>
      <vt:lpstr>Tom presentation</vt:lpstr>
      <vt:lpstr>10_Anpassad formgivning</vt:lpstr>
      <vt:lpstr>8_Anpassad formgivning</vt:lpstr>
      <vt:lpstr>9_Anpassad formgivning</vt:lpstr>
      <vt:lpstr>7_Anpassad formgivning</vt:lpstr>
      <vt:lpstr>6_Anpassad formgivning</vt:lpstr>
      <vt:lpstr>5_Anpassad formgivning</vt:lpstr>
      <vt:lpstr>Bild 1</vt:lpstr>
      <vt:lpstr>Agenda</vt:lpstr>
      <vt:lpstr>The Swedish National Defence College</vt:lpstr>
      <vt:lpstr>The Foreign Languages Section</vt:lpstr>
      <vt:lpstr>Bild 5</vt:lpstr>
      <vt:lpstr>College Students</vt:lpstr>
      <vt:lpstr>Swedish Introductory Module -Term 1</vt:lpstr>
      <vt:lpstr>3  Compendiums</vt:lpstr>
      <vt:lpstr>Learning Objective 1</vt:lpstr>
      <vt:lpstr>Learning Objective 2</vt:lpstr>
      <vt:lpstr>Learning Objective 3</vt:lpstr>
      <vt:lpstr>Common features</vt:lpstr>
      <vt:lpstr>Compendium Contents</vt:lpstr>
      <vt:lpstr>Setting Personal Goals</vt:lpstr>
      <vt:lpstr>OP compendium – thematic vocabulary</vt:lpstr>
      <vt:lpstr>OP compendium – listening</vt:lpstr>
      <vt:lpstr>OP compendium – discussion</vt:lpstr>
      <vt:lpstr>ST Compendium – briefing skills</vt:lpstr>
      <vt:lpstr>ST Compendium – briefings</vt:lpstr>
      <vt:lpstr>AST Compendium – seminar techniques</vt:lpstr>
      <vt:lpstr>AST Compendium – seminar techniques</vt:lpstr>
      <vt:lpstr>Conclusions</vt:lpstr>
    </vt:vector>
  </TitlesOfParts>
  <Company>Försvarshögskolan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ingrida leimanis</dc:creator>
  <cp:lastModifiedBy>ingrida leimanis</cp:lastModifiedBy>
  <cp:revision>460</cp:revision>
  <dcterms:created xsi:type="dcterms:W3CDTF">2011-03-14T15:21:29Z</dcterms:created>
  <dcterms:modified xsi:type="dcterms:W3CDTF">2012-10-24T08:56:15Z</dcterms:modified>
</cp:coreProperties>
</file>