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3" r:id="rId2"/>
    <p:sldId id="383" r:id="rId3"/>
    <p:sldId id="397" r:id="rId4"/>
    <p:sldId id="390" r:id="rId5"/>
    <p:sldId id="396" r:id="rId6"/>
    <p:sldId id="392" r:id="rId7"/>
    <p:sldId id="395" r:id="rId8"/>
    <p:sldId id="398" r:id="rId9"/>
    <p:sldId id="400" r:id="rId10"/>
    <p:sldId id="402" r:id="rId11"/>
    <p:sldId id="401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8C19B4D-D111-D14E-A0B8-C9B44B0D84C5}">
          <p14:sldIdLst>
            <p14:sldId id="403"/>
            <p14:sldId id="383"/>
            <p14:sldId id="397"/>
            <p14:sldId id="390"/>
            <p14:sldId id="396"/>
            <p14:sldId id="392"/>
            <p14:sldId id="395"/>
            <p14:sldId id="398"/>
            <p14:sldId id="400"/>
            <p14:sldId id="402"/>
            <p14:sldId id="401"/>
          </p14:sldIdLst>
        </p14:section>
        <p14:section name="Untitled Section" id="{34AE740E-63A9-284E-B86D-BBA06291BED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FF7"/>
    <a:srgbClr val="F8FAF4"/>
    <a:srgbClr val="232C12"/>
    <a:srgbClr val="003300"/>
    <a:srgbClr val="39471D"/>
    <a:srgbClr val="000000"/>
    <a:srgbClr val="612059"/>
    <a:srgbClr val="F5F8FA"/>
    <a:srgbClr val="34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78149" autoAdjust="0"/>
  </p:normalViewPr>
  <p:slideViewPr>
    <p:cSldViewPr>
      <p:cViewPr>
        <p:scale>
          <a:sx n="75" d="100"/>
          <a:sy n="75" d="100"/>
        </p:scale>
        <p:origin x="-16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654AF8-9E33-4168-AF30-311D6D93C2DA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3B4B44D-E1E3-432B-8992-6B7ED011D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9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CE816-9834-4CCE-972E-761308C15471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F55B9-944E-420A-BED8-23D1D5E1B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2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55B9-944E-420A-BED8-23D1D5E1B80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3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itlepage_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0114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solidFill>
                  <a:srgbClr val="3432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43233"/>
                </a:solidFill>
              </a:defRPr>
            </a:lvl1pPr>
          </a:lstStyle>
          <a:p>
            <a:fld id="{AE0EAD9C-099D-4405-BE45-CB2D7F8087AF}" type="datetimeFigureOut">
              <a:rPr lang="en-US" altLang="en-US"/>
              <a:pPr/>
              <a:t>9/4/15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E483E-3C6C-46C2-9D83-C571AE3BDF79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AF50A-5287-4FE2-854C-06F8E1D08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15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B764A-CF56-47AD-A706-E37A996F8523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58D13-4801-4C43-942A-29E3D6B2F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36B58-8D19-4A40-857A-99C2CEF06161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03842-37E3-4B5A-B0EC-CBC1777E3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4DDC8-189B-47CD-816E-336B893859C7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E7DB-2C86-4379-B28E-C51CBA491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4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AC8F3-710F-48A3-B282-B206EBA3AD42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98A74-98C7-44C1-93F9-727BE7BB6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63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A8DD2-AA0A-474B-A4C1-32579A0CF20D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7054C-AACC-419E-B2F6-BBAE23649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4E941-F1E4-4B26-A89F-9297CE191027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F002A-FAD3-468C-B46B-E60406BE0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D5035-1E20-4F47-B5F5-3013399F9E36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C9CC5-92CC-4A9A-9948-DC9168C65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C719D-2594-4C34-A240-B6D612092F34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3960-80A1-45AA-AB78-079F22240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8BE3A-5C64-44F5-A72A-9CBECB34B6CE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C94D-D562-41AA-9151-1BE474EA6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Bold Italic 40pt Black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9F4FCD2-E94E-4C60-ADF7-65E2333228EC}" type="datetimeFigureOut">
              <a:rPr lang="en-US" altLang="en-US"/>
              <a:pPr/>
              <a:t>9/4/15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1E2DB3A-4FD6-4239-BEAE-8D75E7AC651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3" descr="DLI crest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914400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/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0" y="-76200"/>
            <a:ext cx="92202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solidFill>
                  <a:srgbClr val="612059"/>
                </a:solidFill>
                <a:latin typeface="Times New Roman"/>
                <a:cs typeface="Times New Roman"/>
              </a:rPr>
              <a:t>DEFENSE LANGUAGE INSTITUTE FOREIGN LANGUAGE CENTER</a:t>
            </a:r>
            <a:endParaRPr lang="en-US" sz="1600" i="0" dirty="0">
              <a:solidFill>
                <a:srgbClr val="612059"/>
              </a:solidFill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rgbClr val="34323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432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43233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43233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andara" charset="0"/>
              </a:rPr>
              <a:t>Before vs. Now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14325" y="1371600"/>
            <a:ext cx="8534400" cy="5172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74176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0" y="1752600"/>
            <a:ext cx="9906000" cy="88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“Our walls no longer make the boundaries of our classrooms.”</a:t>
            </a:r>
          </a:p>
          <a:p>
            <a:endParaRPr lang="en-US" sz="4000" dirty="0"/>
          </a:p>
          <a:p>
            <a:pPr lvl="3"/>
            <a:r>
              <a:rPr lang="en-US" sz="4000" dirty="0" err="1" smtClean="0"/>
              <a:t>Wesch</a:t>
            </a:r>
            <a:r>
              <a:rPr lang="en-US" sz="4000" dirty="0" smtClean="0"/>
              <a:t>, 2007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1981200"/>
            <a:ext cx="1480066" cy="1817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stronau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676400"/>
            <a:ext cx="39014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30" name="Picture 6" descr="https://natalieplatonk12.files.wordpress.com/2013/10/ques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9" y="1837188"/>
            <a:ext cx="4757949" cy="31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113" y="5221946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for 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2895600"/>
          </a:xfrm>
          <a:ln w="25400">
            <a:solidFill>
              <a:srgbClr val="39471D"/>
            </a:solidFill>
          </a:ln>
        </p:spPr>
        <p:txBody>
          <a:bodyPr/>
          <a:lstStyle/>
          <a:p>
            <a:pPr marL="0" lvl="1"/>
            <a:r>
              <a:rPr lang="en-US" sz="2800" dirty="0" smtClean="0">
                <a:latin typeface="Arial"/>
                <a:cs typeface="Arial"/>
              </a:rPr>
              <a:t>Select Developments </a:t>
            </a:r>
            <a:r>
              <a:rPr lang="en-US" sz="2800" dirty="0" smtClean="0">
                <a:latin typeface="Arial"/>
                <a:cs typeface="Arial"/>
              </a:rPr>
              <a:t>in Technology and Their Applicability to Language Learning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 Christine Campbell 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christine.m.campbell@dliflc.edu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66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0" y="1752600"/>
            <a:ext cx="9906000" cy="88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Technology Developments</a:t>
            </a: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“Technology will not replace</a:t>
            </a:r>
          </a:p>
          <a:p>
            <a:r>
              <a:rPr lang="en-US" sz="4000" dirty="0" smtClean="0"/>
              <a:t>the teacher but the teacher who does not use </a:t>
            </a:r>
          </a:p>
          <a:p>
            <a:r>
              <a:rPr lang="en-US" sz="4000" dirty="0" smtClean="0"/>
              <a:t>technology will be </a:t>
            </a:r>
          </a:p>
          <a:p>
            <a:r>
              <a:rPr lang="en-US" sz="4000" dirty="0" smtClean="0"/>
              <a:t>replaced.”</a:t>
            </a:r>
          </a:p>
          <a:p>
            <a:endParaRPr lang="en-US" sz="4000" dirty="0"/>
          </a:p>
          <a:p>
            <a:pPr lvl="3"/>
            <a:r>
              <a:rPr lang="en-US" sz="4000" dirty="0" smtClean="0"/>
              <a:t>Clifford, ?</a:t>
            </a:r>
            <a:endParaRPr lang="en-US" sz="4000" dirty="0"/>
          </a:p>
        </p:txBody>
      </p:sp>
      <p:pic>
        <p:nvPicPr>
          <p:cNvPr id="10" name="Picture 5" descr="D: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434">
            <a:off x="5047625" y="2403046"/>
            <a:ext cx="4360615" cy="472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46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0" y="1752600"/>
            <a:ext cx="9906000" cy="457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6975" indent="-34290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Blended and Online Courses</a:t>
            </a:r>
          </a:p>
          <a:p>
            <a:pPr marL="1196975" indent="-342900"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6975" indent="-34290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Blended Flipped Classrooms </a:t>
            </a:r>
          </a:p>
          <a:p>
            <a:pPr marL="1196975" indent="-342900"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6975" indent="-342900">
              <a:buFont typeface="Arial"/>
              <a:buChar char="•"/>
            </a:pPr>
            <a:r>
              <a:rPr lang="en-US" sz="2400" dirty="0"/>
              <a:t>Greater Interactivity through the Use of </a:t>
            </a:r>
            <a:endParaRPr lang="en-US" sz="2400" dirty="0" smtClean="0"/>
          </a:p>
          <a:p>
            <a:pPr marL="854075"/>
            <a:r>
              <a:rPr lang="en-US" sz="2400" dirty="0" smtClean="0"/>
              <a:t>    </a:t>
            </a:r>
            <a:r>
              <a:rPr lang="en-US" sz="2400" dirty="0" err="1" smtClean="0"/>
              <a:t>Gamification</a:t>
            </a:r>
            <a:r>
              <a:rPr lang="en-US" sz="2400" dirty="0" smtClean="0"/>
              <a:t> </a:t>
            </a:r>
            <a:r>
              <a:rPr lang="en-US" sz="2400" dirty="0"/>
              <a:t>Principles in Lesson and Curriculum </a:t>
            </a:r>
            <a:endParaRPr lang="en-US" sz="2400" dirty="0" smtClean="0"/>
          </a:p>
          <a:p>
            <a:pPr marL="854075"/>
            <a:r>
              <a:rPr lang="en-US" sz="2400" dirty="0" smtClean="0"/>
              <a:t>    Design </a:t>
            </a:r>
          </a:p>
          <a:p>
            <a:pPr marL="854075"/>
            <a:endParaRPr lang="en-US" sz="2400" dirty="0"/>
          </a:p>
          <a:p>
            <a:pPr marL="1196975" indent="-34290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Number of Virtual Assistance</a:t>
            </a:r>
          </a:p>
          <a:p>
            <a:pPr marL="85407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Technologies</a:t>
            </a: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Developments in Technology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p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71650"/>
            <a:ext cx="31242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17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0" y="1752600"/>
            <a:ext cx="9906000" cy="507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(=Hybrid): </a:t>
            </a:r>
          </a:p>
          <a:p>
            <a:pPr marL="854075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/>
              <a:t>here </a:t>
            </a:r>
            <a:r>
              <a:rPr lang="en-US" sz="2400" dirty="0"/>
              <a:t>online </a:t>
            </a:r>
            <a:r>
              <a:rPr lang="en-US" sz="2400" dirty="0" smtClean="0"/>
              <a:t>products</a:t>
            </a:r>
          </a:p>
          <a:p>
            <a:pPr marL="854075"/>
            <a:r>
              <a:rPr lang="en-US" sz="2400" dirty="0" smtClean="0"/>
              <a:t>are </a:t>
            </a:r>
            <a:r>
              <a:rPr lang="en-US" sz="2400" dirty="0"/>
              <a:t>integrated into the face-to-face (F2F) </a:t>
            </a:r>
            <a:endParaRPr lang="en-US" sz="2400" dirty="0" smtClean="0"/>
          </a:p>
          <a:p>
            <a:pPr marL="854075"/>
            <a:r>
              <a:rPr lang="en-US" sz="2400" dirty="0" smtClean="0"/>
              <a:t>classroom </a:t>
            </a:r>
            <a:r>
              <a:rPr lang="en-US" sz="2400" dirty="0"/>
              <a:t>during the class hour or </a:t>
            </a:r>
            <a:r>
              <a:rPr lang="en-US" sz="2400" dirty="0" smtClean="0"/>
              <a:t>after</a:t>
            </a:r>
          </a:p>
          <a:p>
            <a:pPr marL="854075"/>
            <a:r>
              <a:rPr lang="en-US" sz="2400" dirty="0" smtClean="0"/>
              <a:t>class </a:t>
            </a:r>
            <a:r>
              <a:rPr lang="en-US" sz="2400" b="1" dirty="0"/>
              <a:t>as homework or preview </a:t>
            </a:r>
            <a:r>
              <a:rPr lang="en-US" sz="2400" dirty="0"/>
              <a:t>of </a:t>
            </a:r>
            <a:endParaRPr lang="en-US" sz="2400" dirty="0" smtClean="0"/>
          </a:p>
          <a:p>
            <a:pPr marL="854075"/>
            <a:r>
              <a:rPr lang="en-US" sz="2400" dirty="0"/>
              <a:t>c</a:t>
            </a:r>
            <a:r>
              <a:rPr lang="en-US" sz="2400" dirty="0" smtClean="0"/>
              <a:t>ontent for </a:t>
            </a:r>
            <a:r>
              <a:rPr lang="en-US" sz="2400" dirty="0"/>
              <a:t>the following </a:t>
            </a:r>
            <a:r>
              <a:rPr lang="en-US" sz="2400" dirty="0" smtClean="0"/>
              <a:t>class…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6975" indent="-34290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6975" indent="-342900"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 Blended and Online Courses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Blended_Learn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0" y="1752600"/>
            <a:ext cx="9906000" cy="519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Flipped Classroom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854075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r>
              <a:rPr lang="en-US" sz="2400" dirty="0" smtClean="0"/>
              <a:t>Course content, typically online lectures and </a:t>
            </a:r>
          </a:p>
          <a:p>
            <a:pPr marL="854075"/>
            <a:r>
              <a:rPr lang="en-US" sz="2400" dirty="0" smtClean="0"/>
              <a:t>presentations, are provided to learners to </a:t>
            </a:r>
            <a:r>
              <a:rPr lang="en-US" sz="2400" b="1" dirty="0" smtClean="0"/>
              <a:t>preview</a:t>
            </a:r>
          </a:p>
          <a:p>
            <a:pPr marL="854075"/>
            <a:r>
              <a:rPr lang="en-US" sz="2400" dirty="0" smtClean="0"/>
              <a:t>before coming to class so class time can be </a:t>
            </a:r>
          </a:p>
          <a:p>
            <a:pPr marL="854075"/>
            <a:r>
              <a:rPr lang="en-US" sz="2400" dirty="0"/>
              <a:t>d</a:t>
            </a:r>
            <a:r>
              <a:rPr lang="en-US" sz="2400" dirty="0" smtClean="0"/>
              <a:t>edicated to active processing of course content </a:t>
            </a:r>
          </a:p>
          <a:p>
            <a:pPr marL="854075"/>
            <a:r>
              <a:rPr lang="en-US" sz="2400" dirty="0"/>
              <a:t>t</a:t>
            </a:r>
            <a:r>
              <a:rPr lang="en-US" sz="2400" dirty="0" smtClean="0"/>
              <a:t>hrough class discussion and other higher-order</a:t>
            </a:r>
          </a:p>
          <a:p>
            <a:pPr marL="854075"/>
            <a:r>
              <a:rPr lang="en-US" sz="2400" dirty="0" smtClean="0"/>
              <a:t>thinking activities </a:t>
            </a:r>
          </a:p>
          <a:p>
            <a:pPr marL="1196975" indent="-34290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6975" indent="-342900"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>
              <a:lnSpc>
                <a:spcPct val="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 Blended Flipped Classrooms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oda_iM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518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755058"/>
            <a:ext cx="84582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/>
            <a:r>
              <a:rPr lang="en-US" sz="2400" dirty="0" smtClean="0"/>
              <a:t> </a:t>
            </a:r>
            <a:endParaRPr lang="en-US" sz="2400" dirty="0"/>
          </a:p>
          <a:p>
            <a:pPr marL="914400" lvl="1" indent="-3429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/>
              <a:t>Greater Interactivity through the Use of </a:t>
            </a:r>
            <a:r>
              <a:rPr lang="en-US" sz="3200" b="1" dirty="0" err="1" smtClean="0"/>
              <a:t>Gamification</a:t>
            </a:r>
            <a:r>
              <a:rPr lang="en-US" sz="3200" b="1" dirty="0" smtClean="0"/>
              <a:t> Principles in Lesson and Curriculum Design</a:t>
            </a:r>
          </a:p>
          <a:p>
            <a:pPr marL="914400" lvl="1" indent="-342900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>
              <a:spcAft>
                <a:spcPts val="600"/>
              </a:spcAft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/>
            <a:endParaRPr lang="en-US" sz="2400" b="1" dirty="0" smtClean="0">
              <a:latin typeface="Calibri" panose="020F0502020204030204" pitchFamily="34" charset="0"/>
            </a:endParaRPr>
          </a:p>
          <a:p>
            <a:pPr marL="1196975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2885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Developments (cont’d)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amifi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822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755058"/>
            <a:ext cx="83058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/>
              <a:t>Real-time </a:t>
            </a:r>
            <a:r>
              <a:rPr lang="en-US" sz="3200" b="1" dirty="0" smtClean="0"/>
              <a:t>collaboration</a:t>
            </a:r>
          </a:p>
          <a:p>
            <a:pPr marL="114300">
              <a:spcAft>
                <a:spcPts val="600"/>
              </a:spcAft>
            </a:pPr>
            <a:r>
              <a:rPr lang="en-US" sz="3200" b="1" dirty="0" smtClean="0"/>
              <a:t>in </a:t>
            </a:r>
            <a:r>
              <a:rPr lang="en-US" sz="3200" b="1" dirty="0"/>
              <a:t>virtual reality</a:t>
            </a:r>
          </a:p>
          <a:p>
            <a:r>
              <a:rPr lang="en-US" sz="3200" b="1" dirty="0" smtClean="0"/>
              <a:t>E.g., Oculus Rift; Oculus VR;</a:t>
            </a:r>
          </a:p>
          <a:p>
            <a:r>
              <a:rPr lang="en-US" sz="3200" b="1" dirty="0" smtClean="0"/>
              <a:t>Double Robotics robot; Leap </a:t>
            </a:r>
          </a:p>
          <a:p>
            <a:r>
              <a:rPr lang="en-US" sz="3200" b="1" dirty="0" smtClean="0"/>
              <a:t>Motions; </a:t>
            </a:r>
            <a:r>
              <a:rPr lang="en-US" sz="3200" b="1" dirty="0" err="1" smtClean="0"/>
              <a:t>Swivl</a:t>
            </a:r>
            <a:endParaRPr lang="en-US" sz="3200" b="1" dirty="0" smtClean="0"/>
          </a:p>
          <a:p>
            <a:pPr marL="571500" lvl="1">
              <a:spcAft>
                <a:spcPts val="600"/>
              </a:spcAft>
            </a:pPr>
            <a:endParaRPr lang="en-US" sz="3200" b="1" dirty="0"/>
          </a:p>
          <a:p>
            <a:pPr marL="5715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/>
              <a:t>“Mixed reality” w/ 3D </a:t>
            </a:r>
            <a:endParaRPr lang="en-US" sz="3200" b="1" dirty="0"/>
          </a:p>
          <a:p>
            <a:pPr marL="114300">
              <a:spcAft>
                <a:spcPts val="600"/>
              </a:spcAft>
            </a:pPr>
            <a:r>
              <a:rPr lang="en-US" sz="3200" b="1" dirty="0" smtClean="0"/>
              <a:t>Holograms via </a:t>
            </a:r>
            <a:r>
              <a:rPr lang="en-US" sz="3200" b="1" dirty="0" err="1" smtClean="0"/>
              <a:t>HoloLens</a:t>
            </a:r>
            <a:endParaRPr lang="en-US" sz="3200" b="1" dirty="0" smtClean="0"/>
          </a:p>
          <a:p>
            <a:pPr marL="854075"/>
            <a:endParaRPr lang="en-US" sz="2400" b="1" dirty="0" smtClean="0">
              <a:latin typeface="Calibri" panose="020F0502020204030204" pitchFamily="34" charset="0"/>
            </a:endParaRPr>
          </a:p>
          <a:p>
            <a:pPr marL="1196975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algn="ctr">
              <a:spcAft>
                <a:spcPts val="600"/>
              </a:spcAft>
            </a:pPr>
            <a:r>
              <a:rPr lang="en-US" sz="3600" b="1" i="1" dirty="0"/>
              <a:t>Increase in the Number of Virtual Assistance Technologies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335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0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Generations?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70" y="1996577"/>
            <a:ext cx="4175622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7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263</Words>
  <Application>Microsoft Macintosh PowerPoint</Application>
  <PresentationFormat>On-screen Show (4:3)</PresentationFormat>
  <Paragraphs>78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Before vs. Now</vt:lpstr>
      <vt:lpstr>Select Developments in Technology and Their Applicability to Language Learning   Christine Campbell   christine.m.campbell@dliflc.edu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Generations?</vt:lpstr>
      <vt:lpstr>PowerPoint Presentation</vt:lpstr>
      <vt:lpstr>Questions?</vt:lpstr>
    </vt:vector>
  </TitlesOfParts>
  <Company>U.S.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U.S. Army</dc:creator>
  <cp:lastModifiedBy>Microsoft Office User</cp:lastModifiedBy>
  <cp:revision>414</cp:revision>
  <cp:lastPrinted>2014-08-06T20:25:45Z</cp:lastPrinted>
  <dcterms:created xsi:type="dcterms:W3CDTF">2010-02-26T19:40:50Z</dcterms:created>
  <dcterms:modified xsi:type="dcterms:W3CDTF">2015-09-04T15:07:26Z</dcterms:modified>
</cp:coreProperties>
</file>