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BE0DE6-A3BC-4E07-850F-07EEAC6BE5C8}" type="datetimeFigureOut">
              <a:rPr lang="en-US" smtClean="0"/>
              <a:pPr/>
              <a:t>10/14/2010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7C4DF6-AD47-4BD7-B150-EC2F06C3940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BE0DE6-A3BC-4E07-850F-07EEAC6BE5C8}" type="datetimeFigureOut">
              <a:rPr lang="en-US" smtClean="0"/>
              <a:pPr/>
              <a:t>10/14/2010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7C4DF6-AD47-4BD7-B150-EC2F06C3940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BE0DE6-A3BC-4E07-850F-07EEAC6BE5C8}" type="datetimeFigureOut">
              <a:rPr lang="en-US" smtClean="0"/>
              <a:pPr/>
              <a:t>10/14/2010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7C4DF6-AD47-4BD7-B150-EC2F06C3940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BE0DE6-A3BC-4E07-850F-07EEAC6BE5C8}" type="datetimeFigureOut">
              <a:rPr lang="en-US" smtClean="0"/>
              <a:pPr/>
              <a:t>10/14/2010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7C4DF6-AD47-4BD7-B150-EC2F06C3940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BE0DE6-A3BC-4E07-850F-07EEAC6BE5C8}" type="datetimeFigureOut">
              <a:rPr lang="en-US" smtClean="0"/>
              <a:pPr/>
              <a:t>10/14/2010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7C4DF6-AD47-4BD7-B150-EC2F06C3940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BBE0DE6-A3BC-4E07-850F-07EEAC6BE5C8}" type="datetimeFigureOut">
              <a:rPr lang="en-US" smtClean="0"/>
              <a:pPr/>
              <a:t>10/14/2010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7C4DF6-AD47-4BD7-B150-EC2F06C3940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BE0DE6-A3BC-4E07-850F-07EEAC6BE5C8}" type="datetimeFigureOut">
              <a:rPr lang="en-US" smtClean="0"/>
              <a:pPr/>
              <a:t>10/14/2010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7C4DF6-AD47-4BD7-B150-EC2F06C3940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BE0DE6-A3BC-4E07-850F-07EEAC6BE5C8}" type="datetimeFigureOut">
              <a:rPr lang="en-US" smtClean="0"/>
              <a:pPr/>
              <a:t>10/14/2010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7C4DF6-AD47-4BD7-B150-EC2F06C3940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BE0DE6-A3BC-4E07-850F-07EEAC6BE5C8}" type="datetimeFigureOut">
              <a:rPr lang="en-US" smtClean="0"/>
              <a:pPr/>
              <a:t>10/14/2010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7C4DF6-AD47-4BD7-B150-EC2F06C3940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BE0DE6-A3BC-4E07-850F-07EEAC6BE5C8}" type="datetimeFigureOut">
              <a:rPr lang="en-US" smtClean="0"/>
              <a:pPr/>
              <a:t>10/14/2010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7C4DF6-AD47-4BD7-B150-EC2F06C3940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BE0DE6-A3BC-4E07-850F-07EEAC6BE5C8}" type="datetimeFigureOut">
              <a:rPr lang="en-US" smtClean="0"/>
              <a:pPr/>
              <a:t>10/14/2010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7C4DF6-AD47-4BD7-B150-EC2F06C3940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BE0DE6-A3BC-4E07-850F-07EEAC6BE5C8}" type="datetimeFigureOut">
              <a:rPr lang="en-US" smtClean="0"/>
              <a:pPr/>
              <a:t>10/14/2010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7C4DF6-AD47-4BD7-B150-EC2F06C3940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info@testman.e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testman.e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90800" y="2362200"/>
            <a:ext cx="3810000" cy="2438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733177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6</a:t>
            </a:r>
            <a:endParaRPr lang="en-US" dirty="0"/>
          </a:p>
        </p:txBody>
      </p:sp>
      <p:sp>
        <p:nvSpPr>
          <p:cNvPr id="3" name="Content Placeholder 2"/>
          <p:cNvSpPr>
            <a:spLocks noGrp="1"/>
          </p:cNvSpPr>
          <p:nvPr>
            <p:ph idx="1"/>
          </p:nvPr>
        </p:nvSpPr>
        <p:spPr/>
        <p:txBody>
          <a:bodyPr/>
          <a:lstStyle/>
          <a:p>
            <a:pPr lvl="0"/>
            <a:r>
              <a:rPr lang="en-US" b="1" dirty="0"/>
              <a:t>Multiple language adaptations</a:t>
            </a:r>
            <a:r>
              <a:rPr lang="en-US" dirty="0"/>
              <a:t> </a:t>
            </a:r>
            <a:endParaRPr lang="en-US" dirty="0" smtClean="0"/>
          </a:p>
          <a:p>
            <a:pPr lvl="0">
              <a:buNone/>
            </a:pPr>
            <a:r>
              <a:rPr lang="en-US" dirty="0"/>
              <a:t>	</a:t>
            </a:r>
            <a:r>
              <a:rPr lang="en-US" dirty="0" smtClean="0"/>
              <a:t>On </a:t>
            </a:r>
            <a:r>
              <a:rPr lang="en-US" dirty="0"/>
              <a:t>request the software will allow for any language to be used as a means of testing.</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plans</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solidFill>
                  <a:srgbClr val="FF0000"/>
                </a:solidFill>
              </a:rPr>
              <a:t>More item types</a:t>
            </a:r>
            <a:endParaRPr lang="en-US" sz="2800" dirty="0" smtClean="0"/>
          </a:p>
          <a:p>
            <a:pPr lvl="1"/>
            <a:r>
              <a:rPr lang="en-US" dirty="0" smtClean="0"/>
              <a:t>support of multimedia (audio/video records) in items – to create listening tests.</a:t>
            </a:r>
            <a:endParaRPr lang="en-US" sz="2400" dirty="0" smtClean="0"/>
          </a:p>
          <a:p>
            <a:pPr lvl="0"/>
            <a:r>
              <a:rPr lang="en-US" dirty="0" smtClean="0">
                <a:solidFill>
                  <a:srgbClr val="FF0000"/>
                </a:solidFill>
              </a:rPr>
              <a:t>Proper categorization of genres </a:t>
            </a:r>
            <a:r>
              <a:rPr lang="en-US" dirty="0" smtClean="0">
                <a:solidFill>
                  <a:srgbClr val="FF0000"/>
                </a:solidFill>
              </a:rPr>
              <a:t>,</a:t>
            </a:r>
            <a:r>
              <a:rPr lang="en-US" dirty="0" smtClean="0">
                <a:solidFill>
                  <a:srgbClr val="FF0000"/>
                </a:solidFill>
              </a:rPr>
              <a:t> topics and functions</a:t>
            </a:r>
            <a:r>
              <a:rPr lang="en-US" dirty="0" smtClean="0"/>
              <a:t>.</a:t>
            </a:r>
            <a:endParaRPr lang="en-US" sz="2800" dirty="0" smtClean="0"/>
          </a:p>
          <a:p>
            <a:pPr lvl="1"/>
            <a:r>
              <a:rPr lang="en-US" dirty="0" smtClean="0"/>
              <a:t>A common </a:t>
            </a:r>
            <a:r>
              <a:rPr lang="en-US" dirty="0" smtClean="0"/>
              <a:t>portfolio for topics, genres </a:t>
            </a:r>
            <a:r>
              <a:rPr lang="en-US" smtClean="0"/>
              <a:t>and functions is </a:t>
            </a:r>
            <a:r>
              <a:rPr lang="en-US" dirty="0" smtClean="0"/>
              <a:t>crucial for successful item sharing. However, each party might use also their own categories.</a:t>
            </a:r>
            <a:endParaRPr lang="en-US" sz="2400" dirty="0" smtClean="0"/>
          </a:p>
          <a:p>
            <a:pPr lvl="1"/>
            <a:r>
              <a:rPr lang="en-US" dirty="0" smtClean="0"/>
              <a:t>Thus, we would like to provide a common skeleton of these categories, fixing only the widely used terms and allowing parties to define/use their own categories.</a:t>
            </a:r>
            <a:endParaRPr lang="en-US" sz="2400" dirty="0" smtClean="0"/>
          </a:p>
          <a:p>
            <a:pPr lvl="0"/>
            <a:r>
              <a:rPr lang="en-US" dirty="0" smtClean="0">
                <a:solidFill>
                  <a:srgbClr val="FF0000"/>
                </a:solidFill>
              </a:rPr>
              <a:t>Automatic Test Generation based on predefined test templates</a:t>
            </a:r>
            <a:endParaRPr lang="en-US" sz="2800" dirty="0" smtClean="0">
              <a:solidFill>
                <a:srgbClr val="FF0000"/>
              </a:solidFill>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Commercial solutions</a:t>
            </a:r>
            <a:br>
              <a:rPr lang="en-US" dirty="0" smtClean="0"/>
            </a:br>
            <a:endParaRPr lang="en-US" dirty="0"/>
          </a:p>
        </p:txBody>
      </p:sp>
      <p:sp>
        <p:nvSpPr>
          <p:cNvPr id="3" name="Content Placeholder 2"/>
          <p:cNvSpPr>
            <a:spLocks noGrp="1"/>
          </p:cNvSpPr>
          <p:nvPr>
            <p:ph idx="1"/>
          </p:nvPr>
        </p:nvSpPr>
        <p:spPr/>
        <p:txBody>
          <a:bodyPr>
            <a:normAutofit/>
          </a:bodyPr>
          <a:lstStyle/>
          <a:p>
            <a:pPr>
              <a:buNone/>
            </a:pPr>
            <a:endParaRPr lang="en-US" dirty="0" smtClean="0"/>
          </a:p>
          <a:p>
            <a:pPr lvl="0">
              <a:buNone/>
            </a:pPr>
            <a:r>
              <a:rPr lang="en-US" dirty="0" smtClean="0"/>
              <a:t>	While the community edition is suitable for individuals, organizations will need a 100% reliable, high-available system with strong security considerations. If You are interested, please send your inquiries to </a:t>
            </a:r>
            <a:r>
              <a:rPr lang="en-US" dirty="0" smtClean="0">
                <a:hlinkClick r:id="rId2"/>
              </a:rPr>
              <a:t>info@testman.eu</a:t>
            </a:r>
            <a:endParaRPr lang="en-US" dirty="0" smtClean="0"/>
          </a:p>
          <a:p>
            <a:pPr>
              <a:buNone/>
            </a:pP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Friendly asking</a:t>
            </a:r>
            <a:endParaRPr lang="en-US" dirty="0"/>
          </a:p>
        </p:txBody>
      </p:sp>
      <p:sp>
        <p:nvSpPr>
          <p:cNvPr id="3" name="Content Placeholder 2"/>
          <p:cNvSpPr>
            <a:spLocks noGrp="1"/>
          </p:cNvSpPr>
          <p:nvPr>
            <p:ph idx="1"/>
          </p:nvPr>
        </p:nvSpPr>
        <p:spPr/>
        <p:txBody>
          <a:bodyPr/>
          <a:lstStyle/>
          <a:p>
            <a:r>
              <a:rPr lang="en-US" dirty="0" smtClean="0"/>
              <a:t>I will highly appreciate if each country nominates a point of contact for this project.</a:t>
            </a:r>
          </a:p>
          <a:p>
            <a:pPr>
              <a:buNone/>
            </a:pPr>
            <a:endParaRPr lang="en-US" dirty="0" smtClean="0"/>
          </a:p>
          <a:p>
            <a:r>
              <a:rPr lang="sk-SK" dirty="0" smtClean="0"/>
              <a:t>I </a:t>
            </a:r>
            <a:r>
              <a:rPr lang="en-US" dirty="0" smtClean="0"/>
              <a:t>will kindly ask the BILC secretariat and NATO HQ to consider and support this project as it is a money saver.</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Slovak test construct in testing reading</a:t>
            </a:r>
            <a:endParaRPr lang="en-US" dirty="0"/>
          </a:p>
        </p:txBody>
      </p:sp>
      <p:sp>
        <p:nvSpPr>
          <p:cNvPr id="3" name="Content Placeholder 2"/>
          <p:cNvSpPr>
            <a:spLocks noGrp="1"/>
          </p:cNvSpPr>
          <p:nvPr>
            <p:ph idx="1"/>
          </p:nvPr>
        </p:nvSpPr>
        <p:spPr>
          <a:xfrm>
            <a:off x="457200" y="1524000"/>
            <a:ext cx="8229600" cy="4525963"/>
          </a:xfrm>
        </p:spPr>
        <p:txBody>
          <a:bodyPr>
            <a:normAutofit fontScale="92500" lnSpcReduction="10000"/>
          </a:bodyPr>
          <a:lstStyle/>
          <a:p>
            <a:pPr>
              <a:buNone/>
            </a:pPr>
            <a:endParaRPr lang="en-US" sz="1200" dirty="0" smtClean="0"/>
          </a:p>
          <a:p>
            <a:pPr>
              <a:buNone/>
            </a:pPr>
            <a:endParaRPr lang="en-US" sz="1200" dirty="0" smtClean="0"/>
          </a:p>
          <a:p>
            <a:pPr>
              <a:buNone/>
            </a:pPr>
            <a:r>
              <a:rPr lang="en-US" sz="1400" dirty="0" smtClean="0"/>
              <a:t>A-	</a:t>
            </a:r>
            <a:r>
              <a:rPr lang="en-GB" sz="1400" b="1" dirty="0" smtClean="0"/>
              <a:t>Reading rapidly and selectively for global comprehension</a:t>
            </a:r>
            <a:endParaRPr lang="en-US" sz="1400" b="1" dirty="0" smtClean="0"/>
          </a:p>
          <a:p>
            <a:pPr>
              <a:buNone/>
            </a:pPr>
            <a:r>
              <a:rPr lang="en-US" sz="1400" dirty="0" smtClean="0"/>
              <a:t>1.</a:t>
            </a:r>
            <a:r>
              <a:rPr lang="en-GB" sz="1400" i="1" dirty="0" smtClean="0"/>
              <a:t> 	Skimming </a:t>
            </a:r>
            <a:r>
              <a:rPr lang="en-GB" sz="1400" dirty="0" smtClean="0"/>
              <a:t>   (reading to get the gist / main idea</a:t>
            </a:r>
            <a:r>
              <a:rPr lang="en-US" sz="1400" dirty="0" smtClean="0"/>
              <a:t>(s)</a:t>
            </a:r>
            <a:r>
              <a:rPr lang="en-GB" sz="1400" dirty="0" smtClean="0"/>
              <a:t> of the text)</a:t>
            </a:r>
            <a:endParaRPr lang="en-US" sz="1400" b="1" dirty="0" smtClean="0"/>
          </a:p>
          <a:p>
            <a:pPr>
              <a:buAutoNum type="arabicPeriod" startAt="2"/>
            </a:pPr>
            <a:r>
              <a:rPr lang="en-GB" sz="1400" i="1" dirty="0" smtClean="0"/>
              <a:t>Search reading</a:t>
            </a:r>
            <a:r>
              <a:rPr lang="en-GB" sz="1400" dirty="0" smtClean="0"/>
              <a:t>   (locating information on predetermined topics relevant to predetermined needs)</a:t>
            </a:r>
          </a:p>
          <a:p>
            <a:pPr>
              <a:buNone/>
            </a:pPr>
            <a:endParaRPr lang="en-US" sz="1400" b="1" dirty="0" smtClean="0"/>
          </a:p>
          <a:p>
            <a:pPr>
              <a:buNone/>
            </a:pPr>
            <a:r>
              <a:rPr lang="en-US" sz="1400" dirty="0" smtClean="0"/>
              <a:t>B- 	</a:t>
            </a:r>
            <a:r>
              <a:rPr lang="en-GB" sz="1400" b="1" dirty="0" smtClean="0"/>
              <a:t>Reading rapidly  for local comprehension (e.g. to find or locate specific information)</a:t>
            </a:r>
            <a:endParaRPr lang="en-US" sz="1400" b="1" dirty="0" smtClean="0"/>
          </a:p>
          <a:p>
            <a:pPr>
              <a:buNone/>
            </a:pPr>
            <a:r>
              <a:rPr lang="en-GB" sz="1400" b="1" i="1" dirty="0" smtClean="0"/>
              <a:t>          Scanning</a:t>
            </a:r>
          </a:p>
          <a:p>
            <a:pPr>
              <a:buNone/>
            </a:pPr>
            <a:endParaRPr lang="en-GB" sz="1400" b="1" i="1" dirty="0" smtClean="0"/>
          </a:p>
          <a:p>
            <a:pPr>
              <a:buNone/>
            </a:pPr>
            <a:r>
              <a:rPr lang="en-GB" sz="1400" b="1" i="1" dirty="0" smtClean="0"/>
              <a:t>C-	</a:t>
            </a:r>
            <a:r>
              <a:rPr lang="en-GB" sz="1400" b="1" dirty="0" smtClean="0"/>
              <a:t>Reading carefully for global comprehension</a:t>
            </a:r>
          </a:p>
          <a:p>
            <a:pPr>
              <a:buAutoNum type="arabicPeriod"/>
            </a:pPr>
            <a:r>
              <a:rPr lang="en-GB" sz="1400" i="1" dirty="0" smtClean="0"/>
              <a:t>Distinguishing explicitly stated main idea(s) from supporting detail(s)</a:t>
            </a:r>
          </a:p>
          <a:p>
            <a:pPr>
              <a:buNone/>
            </a:pPr>
            <a:r>
              <a:rPr lang="en-GB" sz="1400" b="1" i="1" dirty="0" smtClean="0"/>
              <a:t>2.</a:t>
            </a:r>
            <a:r>
              <a:rPr lang="en-GB" sz="1400" i="1" dirty="0" smtClean="0"/>
              <a:t> 	Deducing implicit ideas and information</a:t>
            </a:r>
            <a:r>
              <a:rPr lang="en-GB" sz="1400" dirty="0" smtClean="0"/>
              <a:t> (making propositional inferences)</a:t>
            </a:r>
            <a:endParaRPr lang="en-US" sz="1400" dirty="0" smtClean="0"/>
          </a:p>
          <a:p>
            <a:pPr>
              <a:buNone/>
            </a:pPr>
            <a:r>
              <a:rPr lang="en-US" sz="1400" b="1" dirty="0" smtClean="0"/>
              <a:t>3.</a:t>
            </a:r>
            <a:r>
              <a:rPr lang="en-GB" sz="1400" dirty="0" smtClean="0"/>
              <a:t> 	Distinguishing fact from opinion</a:t>
            </a:r>
            <a:endParaRPr lang="en-US" sz="1400" b="1" dirty="0" smtClean="0"/>
          </a:p>
          <a:p>
            <a:pPr>
              <a:buNone/>
            </a:pPr>
            <a:endParaRPr lang="en-US" sz="1400" b="1" dirty="0" smtClean="0"/>
          </a:p>
          <a:p>
            <a:pPr>
              <a:buNone/>
            </a:pPr>
            <a:r>
              <a:rPr lang="en-US" sz="1400" b="1" dirty="0" smtClean="0"/>
              <a:t>D-	</a:t>
            </a:r>
            <a:r>
              <a:rPr lang="en-GB" sz="1400" b="1" dirty="0" smtClean="0"/>
              <a:t>Reading carefully for local comprehension</a:t>
            </a:r>
            <a:endParaRPr lang="en-US" sz="1400" dirty="0" smtClean="0"/>
          </a:p>
          <a:p>
            <a:pPr>
              <a:buNone/>
            </a:pPr>
            <a:r>
              <a:rPr lang="en-US" sz="1400" b="1" dirty="0" smtClean="0"/>
              <a:t>1.</a:t>
            </a:r>
            <a:r>
              <a:rPr lang="en-GB" sz="1400" i="1" dirty="0" smtClean="0"/>
              <a:t> 	Deducing the use of unfamiliar words from context</a:t>
            </a:r>
            <a:r>
              <a:rPr lang="en-GB" sz="1400" dirty="0" smtClean="0"/>
              <a:t> (guessing the meaning)</a:t>
            </a:r>
            <a:endParaRPr lang="en-US" sz="1400" dirty="0" smtClean="0"/>
          </a:p>
          <a:p>
            <a:pPr>
              <a:buNone/>
            </a:pPr>
            <a:r>
              <a:rPr lang="en-US" sz="1400" b="1" dirty="0" smtClean="0"/>
              <a:t>2.</a:t>
            </a:r>
            <a:r>
              <a:rPr lang="en-GB" sz="1400" i="1" dirty="0" smtClean="0"/>
              <a:t> 	Understanding relations within the sentence </a:t>
            </a:r>
            <a:r>
              <a:rPr lang="en-GB" sz="1400" dirty="0" smtClean="0"/>
              <a:t>(understanding the syntactic structure of a sentence and clause)</a:t>
            </a:r>
            <a:endParaRPr lang="en-US" sz="1400" dirty="0" smtClean="0"/>
          </a:p>
          <a:p>
            <a:pPr>
              <a:buNone/>
            </a:pPr>
            <a:r>
              <a:rPr lang="en-US" sz="1400" b="1" dirty="0" smtClean="0"/>
              <a:t>3.</a:t>
            </a:r>
            <a:r>
              <a:rPr lang="en-GB" sz="1400" i="1" dirty="0" smtClean="0"/>
              <a:t> 	Understanding relations across sentences and paragraph(s)</a:t>
            </a:r>
            <a:r>
              <a:rPr lang="en-GB" sz="1400" dirty="0" smtClean="0"/>
              <a:t> (lexical and/or grammatical cohesion)</a:t>
            </a:r>
            <a:endParaRPr lang="en-US" sz="1400" dirty="0" smtClean="0"/>
          </a:p>
          <a:p>
            <a:pPr>
              <a:buNone/>
            </a:pPr>
            <a:endParaRPr lang="en-US" sz="1400" b="1" dirty="0" smtClean="0"/>
          </a:p>
          <a:p>
            <a:pPr>
              <a:buNone/>
            </a:pPr>
            <a:r>
              <a:rPr lang="en-GB" sz="1400" i="1" dirty="0" smtClean="0"/>
              <a:t>*  Based on Cyril Weir‘s taxonomy of operations involved in reading.</a:t>
            </a:r>
            <a:endParaRPr lang="en-US" sz="1400" dirty="0" smtClean="0"/>
          </a:p>
          <a:p>
            <a:pPr>
              <a:buNone/>
            </a:pPr>
            <a:endParaRPr lang="en-US"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Testman</a:t>
            </a:r>
            <a:endParaRPr lang="en-US" dirty="0"/>
          </a:p>
        </p:txBody>
      </p:sp>
      <p:sp>
        <p:nvSpPr>
          <p:cNvPr id="3" name="Subtitle 2"/>
          <p:cNvSpPr>
            <a:spLocks noGrp="1"/>
          </p:cNvSpPr>
          <p:nvPr>
            <p:ph type="subTitle" idx="1"/>
          </p:nvPr>
        </p:nvSpPr>
        <p:spPr/>
        <p:txBody>
          <a:bodyPr/>
          <a:lstStyle/>
          <a:p>
            <a:pPr lvl="1"/>
            <a:r>
              <a:rPr lang="en-US" dirty="0">
                <a:solidFill>
                  <a:schemeClr val="tx2"/>
                </a:solidFill>
              </a:rPr>
              <a:t>Our aim is to significantly shorten the test creation time and make it as automated as possible</a:t>
            </a:r>
            <a:r>
              <a:rPr lang="en-US" dirty="0" smtClean="0">
                <a:solidFill>
                  <a:schemeClr val="tx2"/>
                </a:solidFill>
              </a:rPr>
              <a:t>.</a:t>
            </a:r>
          </a:p>
          <a:p>
            <a:pPr>
              <a:buFont typeface="Arial" pitchFamily="34" charset="0"/>
              <a:buChar char="•"/>
            </a:pPr>
            <a:endParaRPr lang="en-US" dirty="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www.testman.eu</a:t>
            </a:r>
            <a:endParaRPr lang="en-US" dirty="0">
              <a:solidFill>
                <a:schemeClr val="tx2"/>
              </a:solidFill>
            </a:endParaRPr>
          </a:p>
        </p:txBody>
      </p:sp>
      <p:sp>
        <p:nvSpPr>
          <p:cNvPr id="3" name="Content Placeholder 2"/>
          <p:cNvSpPr>
            <a:spLocks noGrp="1"/>
          </p:cNvSpPr>
          <p:nvPr>
            <p:ph idx="1"/>
          </p:nvPr>
        </p:nvSpPr>
        <p:spPr/>
        <p:txBody>
          <a:bodyPr/>
          <a:lstStyle/>
          <a:p>
            <a:r>
              <a:rPr lang="en-US" dirty="0"/>
              <a:t>This software will be a tool that allows you to populate and explore your item bank efficiently and help create language tests compliant with STANAG 6001 descriptors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The basic characteristics of the </a:t>
            </a:r>
            <a:r>
              <a:rPr lang="en-US" b="1" dirty="0" err="1"/>
              <a:t>Testman</a:t>
            </a:r>
            <a:r>
              <a:rPr lang="en-US" b="1" dirty="0"/>
              <a:t> system </a:t>
            </a:r>
            <a:r>
              <a:rPr lang="en-US" b="1" dirty="0" smtClean="0"/>
              <a:t>scenarios</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There are 6 scenarios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1</a:t>
            </a:r>
            <a:endParaRPr lang="en-US" dirty="0"/>
          </a:p>
        </p:txBody>
      </p:sp>
      <p:sp>
        <p:nvSpPr>
          <p:cNvPr id="3" name="Content Placeholder 2"/>
          <p:cNvSpPr>
            <a:spLocks noGrp="1"/>
          </p:cNvSpPr>
          <p:nvPr>
            <p:ph idx="1"/>
          </p:nvPr>
        </p:nvSpPr>
        <p:spPr/>
        <p:txBody>
          <a:bodyPr>
            <a:normAutofit lnSpcReduction="10000"/>
          </a:bodyPr>
          <a:lstStyle/>
          <a:p>
            <a:pPr lvl="0"/>
            <a:r>
              <a:rPr lang="en-US" b="1" dirty="0"/>
              <a:t>Public use of the system</a:t>
            </a:r>
            <a:r>
              <a:rPr lang="en-US" dirty="0"/>
              <a:t> </a:t>
            </a:r>
            <a:endParaRPr lang="en-US" dirty="0" smtClean="0"/>
          </a:p>
          <a:p>
            <a:pPr lvl="0">
              <a:buNone/>
            </a:pPr>
            <a:endParaRPr lang="en-US" dirty="0"/>
          </a:p>
          <a:p>
            <a:pPr lvl="0">
              <a:buNone/>
            </a:pPr>
            <a:r>
              <a:rPr lang="en-US" dirty="0" smtClean="0"/>
              <a:t>	Each </a:t>
            </a:r>
            <a:r>
              <a:rPr lang="en-US" dirty="0"/>
              <a:t>registered user is provided with his/her own item bank and can use the system without limitations free of charge!</a:t>
            </a:r>
          </a:p>
          <a:p>
            <a:pPr lvl="0"/>
            <a:r>
              <a:rPr lang="en-US" dirty="0" smtClean="0"/>
              <a:t>Are you interested in the system? Please visit </a:t>
            </a:r>
            <a:r>
              <a:rPr lang="en-US" dirty="0" smtClean="0">
                <a:hlinkClick r:id="rId2"/>
              </a:rPr>
              <a:t>http://www.testman.eu</a:t>
            </a:r>
            <a:r>
              <a:rPr lang="en-US" dirty="0" smtClean="0"/>
              <a:t>,</a:t>
            </a:r>
          </a:p>
          <a:p>
            <a:r>
              <a:rPr lang="en-US" dirty="0" smtClean="0"/>
              <a:t>register online for free and create your own item bank online.</a:t>
            </a:r>
            <a:endParaRPr lang="en-US"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2</a:t>
            </a:r>
            <a:endParaRPr lang="en-US" dirty="0"/>
          </a:p>
        </p:txBody>
      </p:sp>
      <p:sp>
        <p:nvSpPr>
          <p:cNvPr id="3" name="Content Placeholder 2"/>
          <p:cNvSpPr>
            <a:spLocks noGrp="1"/>
          </p:cNvSpPr>
          <p:nvPr>
            <p:ph idx="1"/>
          </p:nvPr>
        </p:nvSpPr>
        <p:spPr/>
        <p:txBody>
          <a:bodyPr/>
          <a:lstStyle/>
          <a:p>
            <a:pPr lvl="0"/>
            <a:r>
              <a:rPr lang="en-US" b="1" dirty="0"/>
              <a:t>mutual sharing of items between two or more countries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a:t>
            </a:r>
            <a:endParaRPr lang="en-US" dirty="0"/>
          </a:p>
        </p:txBody>
      </p:sp>
      <p:sp>
        <p:nvSpPr>
          <p:cNvPr id="3" name="Content Placeholder 2"/>
          <p:cNvSpPr>
            <a:spLocks noGrp="1"/>
          </p:cNvSpPr>
          <p:nvPr>
            <p:ph idx="1"/>
          </p:nvPr>
        </p:nvSpPr>
        <p:spPr/>
        <p:txBody>
          <a:bodyPr/>
          <a:lstStyle/>
          <a:p>
            <a:pPr lvl="0">
              <a:buNone/>
            </a:pPr>
            <a:r>
              <a:rPr lang="en-US" b="1" dirty="0"/>
              <a:t>	</a:t>
            </a:r>
            <a:r>
              <a:rPr lang="en-US" b="1" dirty="0" smtClean="0"/>
              <a:t>Collaborative </a:t>
            </a:r>
            <a:r>
              <a:rPr lang="en-US" b="1" dirty="0"/>
              <a:t>item reviewing during item moderation. </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4</a:t>
            </a:r>
            <a:endParaRPr lang="en-US" dirty="0"/>
          </a:p>
        </p:txBody>
      </p:sp>
      <p:sp>
        <p:nvSpPr>
          <p:cNvPr id="3" name="Content Placeholder 2"/>
          <p:cNvSpPr>
            <a:spLocks noGrp="1"/>
          </p:cNvSpPr>
          <p:nvPr>
            <p:ph idx="1"/>
          </p:nvPr>
        </p:nvSpPr>
        <p:spPr/>
        <p:txBody>
          <a:bodyPr>
            <a:normAutofit lnSpcReduction="10000"/>
          </a:bodyPr>
          <a:lstStyle/>
          <a:p>
            <a:pPr lvl="0"/>
            <a:r>
              <a:rPr lang="en-US" b="1" dirty="0"/>
              <a:t>Item </a:t>
            </a:r>
            <a:r>
              <a:rPr lang="en-US" b="1" dirty="0" smtClean="0"/>
              <a:t>sharing</a:t>
            </a:r>
          </a:p>
          <a:p>
            <a:pPr lvl="0">
              <a:buNone/>
            </a:pPr>
            <a:r>
              <a:rPr lang="en-US" dirty="0"/>
              <a:t>	</a:t>
            </a:r>
            <a:r>
              <a:rPr lang="en-US" dirty="0" smtClean="0"/>
              <a:t>Creating </a:t>
            </a:r>
            <a:r>
              <a:rPr lang="en-US" dirty="0"/>
              <a:t>and managing a high quality item pool (administered by an expert board). All interested parties can obtain items from this pool, provided that they contribute to it. Different countries will share items on the basis of mutual number of items sent and received to and from a pool of items with guaranteed quality.</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5</a:t>
            </a:r>
            <a:endParaRPr lang="en-US" dirty="0"/>
          </a:p>
        </p:txBody>
      </p:sp>
      <p:sp>
        <p:nvSpPr>
          <p:cNvPr id="3" name="Content Placeholder 2"/>
          <p:cNvSpPr>
            <a:spLocks noGrp="1"/>
          </p:cNvSpPr>
          <p:nvPr>
            <p:ph idx="1"/>
          </p:nvPr>
        </p:nvSpPr>
        <p:spPr/>
        <p:txBody>
          <a:bodyPr/>
          <a:lstStyle/>
          <a:p>
            <a:r>
              <a:rPr lang="en-US" b="1" dirty="0"/>
              <a:t>Registered users´ benefits</a:t>
            </a:r>
            <a:r>
              <a:rPr lang="en-US" dirty="0"/>
              <a:t> </a:t>
            </a:r>
            <a:endParaRPr lang="en-US" dirty="0" smtClean="0"/>
          </a:p>
          <a:p>
            <a:pPr lvl="0">
              <a:buNone/>
            </a:pPr>
            <a:r>
              <a:rPr lang="en-US" dirty="0"/>
              <a:t>	A</a:t>
            </a:r>
            <a:r>
              <a:rPr lang="en-US" dirty="0" smtClean="0"/>
              <a:t>uthorized </a:t>
            </a:r>
            <a:r>
              <a:rPr lang="en-US" dirty="0"/>
              <a:t>users will enjoy the benefits of software upgrades, and expertise and technical support.</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216</Words>
  <Application>Microsoft Office PowerPoint</Application>
  <PresentationFormat>On-screen Show (4:3)</PresentationFormat>
  <Paragraphs>60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Testman</vt:lpstr>
      <vt:lpstr>www.testman.eu</vt:lpstr>
      <vt:lpstr>The basic characteristics of the Testman system scenarios </vt:lpstr>
      <vt:lpstr>Scenario 1</vt:lpstr>
      <vt:lpstr>Scenario 2</vt:lpstr>
      <vt:lpstr>Scenario 3</vt:lpstr>
      <vt:lpstr>Scenario 4</vt:lpstr>
      <vt:lpstr>Scenario 5</vt:lpstr>
      <vt:lpstr>Scenario 6</vt:lpstr>
      <vt:lpstr>Future plans</vt:lpstr>
      <vt:lpstr>Commercial solutions </vt:lpstr>
      <vt:lpstr>Friendly asking</vt:lpstr>
      <vt:lpstr>The Slovak test construct in testing reading</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Testman</dc:title>
  <dc:creator>Public</dc:creator>
  <cp:lastModifiedBy>Public</cp:lastModifiedBy>
  <cp:revision>14</cp:revision>
  <dcterms:created xsi:type="dcterms:W3CDTF">2002-01-02T23:13:26Z</dcterms:created>
  <dcterms:modified xsi:type="dcterms:W3CDTF">2010-10-14T05:46:56Z</dcterms:modified>
</cp:coreProperties>
</file>