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79" r:id="rId1"/>
    <p:sldMasterId id="2147483817" r:id="rId2"/>
  </p:sldMasterIdLst>
  <p:notesMasterIdLst>
    <p:notesMasterId r:id="rId20"/>
  </p:notesMasterIdLst>
  <p:handoutMasterIdLst>
    <p:handoutMasterId r:id="rId21"/>
  </p:handoutMasterIdLst>
  <p:sldIdLst>
    <p:sldId id="314" r:id="rId3"/>
    <p:sldId id="485" r:id="rId4"/>
    <p:sldId id="507" r:id="rId5"/>
    <p:sldId id="484" r:id="rId6"/>
    <p:sldId id="512" r:id="rId7"/>
    <p:sldId id="515" r:id="rId8"/>
    <p:sldId id="486" r:id="rId9"/>
    <p:sldId id="487" r:id="rId10"/>
    <p:sldId id="509" r:id="rId11"/>
    <p:sldId id="508" r:id="rId12"/>
    <p:sldId id="513" r:id="rId13"/>
    <p:sldId id="510" r:id="rId14"/>
    <p:sldId id="492" r:id="rId15"/>
    <p:sldId id="505" r:id="rId16"/>
    <p:sldId id="511" r:id="rId17"/>
    <p:sldId id="514" r:id="rId18"/>
    <p:sldId id="504" r:id="rId19"/>
  </p:sldIdLst>
  <p:sldSz cx="9144000" cy="6858000" type="screen4x3"/>
  <p:notesSz cx="6858000" cy="9144000"/>
  <p:defaultTextStyle>
    <a:defPPr>
      <a:defRPr lang="nl-NL"/>
    </a:defPPr>
    <a:lvl1pPr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1pPr>
    <a:lvl2pPr marL="4572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2pPr>
    <a:lvl3pPr marL="9144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3pPr>
    <a:lvl4pPr marL="13716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4pPr>
    <a:lvl5pPr marL="1828800" algn="ctr" rtl="0" eaLnBrk="0" fontAlgn="base" hangingPunct="0">
      <a:spcBef>
        <a:spcPct val="0"/>
      </a:spcBef>
      <a:spcAft>
        <a:spcPct val="0"/>
      </a:spcAft>
      <a:defRPr sz="40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40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40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40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4000" b="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CC"/>
    <a:srgbClr val="A50021"/>
    <a:srgbClr val="008000"/>
    <a:srgbClr val="0000FF"/>
    <a:srgbClr val="FF0000"/>
    <a:srgbClr val="336600"/>
    <a:srgbClr val="FFFFCC"/>
    <a:srgbClr val="FFFF00"/>
    <a:srgbClr val="777777"/>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5224" autoAdjust="0"/>
  </p:normalViewPr>
  <p:slideViewPr>
    <p:cSldViewPr snapToGrid="0" snapToObjects="1">
      <p:cViewPr varScale="1">
        <p:scale>
          <a:sx n="84" d="100"/>
          <a:sy n="84" d="100"/>
        </p:scale>
        <p:origin x="17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40"/>
    </p:cViewPr>
  </p:sorterViewPr>
  <p:notesViewPr>
    <p:cSldViewPr snapToGrid="0" snapToObjects="1">
      <p:cViewPr>
        <p:scale>
          <a:sx n="100" d="100"/>
          <a:sy n="100" d="100"/>
        </p:scale>
        <p:origin x="-1632" y="93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5041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7" tIns="0" rIns="19047" bIns="0" numCol="1" anchor="t" anchorCtr="0" compatLnSpc="1">
            <a:prstTxWarp prst="textNoShape">
              <a:avLst/>
            </a:prstTxWarp>
          </a:bodyPr>
          <a:lstStyle>
            <a:lvl1pPr algn="l">
              <a:defRPr sz="1000" b="0" i="1">
                <a:latin typeface="Times New Roman" pitchFamily="18" charset="0"/>
                <a:ea typeface="+mn-ea"/>
                <a:cs typeface="+mn-cs"/>
              </a:defRPr>
            </a:lvl1pPr>
          </a:lstStyle>
          <a:p>
            <a:pPr>
              <a:defRPr/>
            </a:pPr>
            <a:endParaRPr lang="nl-NL"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7" tIns="0" rIns="19047" bIns="0" numCol="1" anchor="t" anchorCtr="0" compatLnSpc="1">
            <a:prstTxWarp prst="textNoShape">
              <a:avLst/>
            </a:prstTxWarp>
          </a:bodyPr>
          <a:lstStyle>
            <a:lvl1pPr algn="r">
              <a:defRPr sz="1000" b="0" i="1">
                <a:latin typeface="Times New Roman" charset="0"/>
              </a:defRPr>
            </a:lvl1pPr>
          </a:lstStyle>
          <a:p>
            <a:fld id="{EA2EFB69-B1E5-4345-B866-089A4BD85286}" type="datetime1">
              <a:rPr lang="nl-NL"/>
              <a:pPr/>
              <a:t>24-8-2017</a:t>
            </a:fld>
            <a:endParaRPr lang="nl-NL"/>
          </a:p>
        </p:txBody>
      </p:sp>
      <p:sp>
        <p:nvSpPr>
          <p:cNvPr id="29700" name="Rectangle 4"/>
          <p:cNvSpPr>
            <a:spLocks noGrp="1" noRot="1" noChangeAspect="1" noChangeArrowheads="1" noTextEdit="1"/>
          </p:cNvSpPr>
          <p:nvPr>
            <p:ph type="sldImg" idx="2"/>
          </p:nvPr>
        </p:nvSpPr>
        <p:spPr bwMode="auto">
          <a:xfrm>
            <a:off x="1152525" y="692150"/>
            <a:ext cx="4552950" cy="3416300"/>
          </a:xfrm>
          <a:prstGeom prst="rect">
            <a:avLst/>
          </a:prstGeom>
          <a:noFill/>
          <a:ln w="12699">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14401"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60" tIns="46030" rIns="92060" bIns="46030" numCol="1" anchor="t" anchorCtr="0" compatLnSpc="1">
            <a:prstTxWarp prst="textNoShape">
              <a:avLst/>
            </a:prstTxWarp>
          </a:bodyPr>
          <a:lstStyle/>
          <a:p>
            <a:pPr lvl="0"/>
            <a:r>
              <a:rPr lang="nl-NL" altLang="en-US" noProof="0" smtClean="0"/>
              <a:t>Klik om het opmaakprofiel van de modeltekst te bewerken</a:t>
            </a:r>
          </a:p>
          <a:p>
            <a:pPr lvl="1"/>
            <a:r>
              <a:rPr lang="nl-NL" altLang="en-US" noProof="0" smtClean="0"/>
              <a:t>Tweede niveau</a:t>
            </a:r>
          </a:p>
          <a:p>
            <a:pPr lvl="2"/>
            <a:r>
              <a:rPr lang="nl-NL" altLang="en-US" noProof="0" smtClean="0"/>
              <a:t>Derde niveau</a:t>
            </a:r>
          </a:p>
          <a:p>
            <a:pPr lvl="3"/>
            <a:r>
              <a:rPr lang="nl-NL" altLang="en-US" noProof="0" smtClean="0"/>
              <a:t>Vierde niveau</a:t>
            </a:r>
          </a:p>
          <a:p>
            <a:pPr lvl="4"/>
            <a:r>
              <a:rPr lang="nl-NL" altLang="en-US" noProof="0" smtClean="0"/>
              <a:t>Vijfde niveau</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7" tIns="0" rIns="19047" bIns="0" numCol="1" anchor="b" anchorCtr="0" compatLnSpc="1">
            <a:prstTxWarp prst="textNoShape">
              <a:avLst/>
            </a:prstTxWarp>
          </a:bodyPr>
          <a:lstStyle>
            <a:lvl1pPr algn="l">
              <a:defRPr sz="1000" b="0" i="1">
                <a:latin typeface="Times New Roman" pitchFamily="18" charset="0"/>
                <a:ea typeface="+mn-ea"/>
                <a:cs typeface="+mn-cs"/>
              </a:defRPr>
            </a:lvl1pPr>
          </a:lstStyle>
          <a:p>
            <a:pPr>
              <a:defRPr/>
            </a:pPr>
            <a:r>
              <a:rPr lang="nl-NL" altLang="en-US"/>
              <a:t>STANAG 6001 Plus Levels</a:t>
            </a:r>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7" tIns="0" rIns="19047" bIns="0" numCol="1" anchor="b" anchorCtr="0" compatLnSpc="1">
            <a:prstTxWarp prst="textNoShape">
              <a:avLst/>
            </a:prstTxWarp>
          </a:bodyPr>
          <a:lstStyle>
            <a:lvl1pPr algn="r">
              <a:defRPr sz="1000" b="0" i="1">
                <a:latin typeface="Times New Roman" charset="0"/>
              </a:defRPr>
            </a:lvl1pPr>
          </a:lstStyle>
          <a:p>
            <a:fld id="{3246FA9B-5412-1141-9BD3-E60B11700F09}" type="slidenum">
              <a:rPr lang="nl-NL"/>
              <a:pPr/>
              <a:t>‹#›</a:t>
            </a:fld>
            <a:endParaRPr lang="nl-NL"/>
          </a:p>
        </p:txBody>
      </p:sp>
    </p:spTree>
    <p:extLst>
      <p:ext uri="{BB962C8B-B14F-4D97-AF65-F5344CB8AC3E}">
        <p14:creationId xmlns:p14="http://schemas.microsoft.com/office/powerpoint/2010/main" val="3838550451"/>
      </p:ext>
    </p:extLst>
  </p:cSld>
  <p:clrMap bg1="lt1" tx1="dk1" bg2="lt2" tx2="dk2" accent1="accent1" accent2="accent2" accent3="accent3" accent4="accent4" accent5="accent5" accent6="accent6" hlink="hlink" folHlink="folHlink"/>
  <p:hf hdr="0" dt="0"/>
  <p:notesStyle>
    <a:lvl1pPr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0723"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7AEAA6E6-BEAC-C047-84F2-3FED6F29BD9D}" type="slidenum">
              <a:rPr lang="nl-NL" sz="1000" b="0">
                <a:latin typeface="Times New Roman" charset="0"/>
              </a:rPr>
              <a:pPr/>
              <a:t>1</a:t>
            </a:fld>
            <a:endParaRPr lang="nl-NL" sz="1000" b="0">
              <a:latin typeface="Times New Roman" charset="0"/>
            </a:endParaRPr>
          </a:p>
        </p:txBody>
      </p:sp>
      <p:sp>
        <p:nvSpPr>
          <p:cNvPr id="30724" name="Rectangle 2"/>
          <p:cNvSpPr>
            <a:spLocks noGrp="1" noRot="1" noChangeAspect="1" noChangeArrowheads="1" noTextEdit="1"/>
          </p:cNvSpPr>
          <p:nvPr>
            <p:ph type="sldImg"/>
          </p:nvPr>
        </p:nvSpPr>
        <p:spPr>
          <a:xfrm>
            <a:off x="1144588" y="685800"/>
            <a:ext cx="4552950" cy="3416300"/>
          </a:xfrm>
          <a:ln cap="flat"/>
        </p:spPr>
      </p:sp>
      <p:sp>
        <p:nvSpPr>
          <p:cNvPr id="3072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a:latin typeface="Times New Roman" charset="0"/>
              <a:cs typeface="+mn-cs"/>
            </a:endParaRPr>
          </a:p>
        </p:txBody>
      </p:sp>
    </p:spTree>
    <p:extLst>
      <p:ext uri="{BB962C8B-B14F-4D97-AF65-F5344CB8AC3E}">
        <p14:creationId xmlns:p14="http://schemas.microsoft.com/office/powerpoint/2010/main" val="189324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10</a:t>
            </a:fld>
            <a:endParaRPr lang="nl-NL"/>
          </a:p>
        </p:txBody>
      </p:sp>
    </p:spTree>
    <p:extLst>
      <p:ext uri="{BB962C8B-B14F-4D97-AF65-F5344CB8AC3E}">
        <p14:creationId xmlns:p14="http://schemas.microsoft.com/office/powerpoint/2010/main" val="1286153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11</a:t>
            </a:fld>
            <a:endParaRPr lang="nl-NL"/>
          </a:p>
        </p:txBody>
      </p:sp>
    </p:spTree>
    <p:extLst>
      <p:ext uri="{BB962C8B-B14F-4D97-AF65-F5344CB8AC3E}">
        <p14:creationId xmlns:p14="http://schemas.microsoft.com/office/powerpoint/2010/main" val="3686793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12</a:t>
            </a:fld>
            <a:endParaRPr lang="nl-NL"/>
          </a:p>
        </p:txBody>
      </p:sp>
    </p:spTree>
    <p:extLst>
      <p:ext uri="{BB962C8B-B14F-4D97-AF65-F5344CB8AC3E}">
        <p14:creationId xmlns:p14="http://schemas.microsoft.com/office/powerpoint/2010/main" val="4232069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smtClean="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13</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14</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a:t>
            </a:r>
            <a:r>
              <a:rPr lang="en-CA" baseline="0" dirty="0" smtClean="0"/>
              <a:t> recently saw a new table of expected linguistic objectives based on training duration. It was produced by the Canadian Global Affairs. They train diplomats and they have data on how much time it takes to train someone from 2+ to 3 in Cat 4, for example depending on their aptitude.</a:t>
            </a:r>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15</a:t>
            </a:fld>
            <a:endParaRPr lang="nl-NL"/>
          </a:p>
        </p:txBody>
      </p:sp>
    </p:spTree>
    <p:extLst>
      <p:ext uri="{BB962C8B-B14F-4D97-AF65-F5344CB8AC3E}">
        <p14:creationId xmlns:p14="http://schemas.microsoft.com/office/powerpoint/2010/main" val="3122220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dirty="0">
                <a:latin typeface="Times New Roman" charset="0"/>
              </a:rPr>
              <a:t>STANAG 6001 Plus Levels</a:t>
            </a:r>
          </a:p>
        </p:txBody>
      </p:sp>
      <p:sp>
        <p:nvSpPr>
          <p:cNvPr id="33795"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687E6A0B-F044-674D-B288-AA7ED859EE6B}" type="slidenum">
              <a:rPr lang="nl-NL" sz="1000" b="0">
                <a:latin typeface="Times New Roman" charset="0"/>
              </a:rPr>
              <a:pPr/>
              <a:t>17</a:t>
            </a:fld>
            <a:endParaRPr lang="nl-NL" sz="1000" b="0" dirty="0">
              <a:latin typeface="Times New Roman" charset="0"/>
            </a:endParaRPr>
          </a:p>
        </p:txBody>
      </p:sp>
      <p:sp>
        <p:nvSpPr>
          <p:cNvPr id="33796" name="Rectangle 1026"/>
          <p:cNvSpPr>
            <a:spLocks noGrp="1" noRot="1" noChangeAspect="1" noChangeArrowheads="1" noTextEdit="1"/>
          </p:cNvSpPr>
          <p:nvPr>
            <p:ph type="sldImg"/>
          </p:nvPr>
        </p:nvSpPr>
        <p:spPr>
          <a:xfrm>
            <a:off x="1144588" y="685800"/>
            <a:ext cx="4552950" cy="3416300"/>
          </a:xfrm>
          <a:ln cap="flat"/>
        </p:spPr>
      </p:sp>
      <p:sp>
        <p:nvSpPr>
          <p:cNvPr id="33797" name="Rectangle 1027"/>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r>
              <a:rPr lang="en-US" dirty="0" smtClean="0">
                <a:latin typeface="Times New Roman" charset="0"/>
              </a:rPr>
              <a:t> </a:t>
            </a:r>
            <a:endParaRPr lang="en-US" dirty="0">
              <a:latin typeface="Times New Roman" charset="0"/>
            </a:endParaRPr>
          </a:p>
        </p:txBody>
      </p:sp>
    </p:spTree>
    <p:extLst>
      <p:ext uri="{BB962C8B-B14F-4D97-AF65-F5344CB8AC3E}">
        <p14:creationId xmlns:p14="http://schemas.microsoft.com/office/powerpoint/2010/main" val="2162826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2</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3</a:t>
            </a:fld>
            <a:endParaRPr lang="nl-NL"/>
          </a:p>
        </p:txBody>
      </p:sp>
    </p:spTree>
    <p:extLst>
      <p:ext uri="{BB962C8B-B14F-4D97-AF65-F5344CB8AC3E}">
        <p14:creationId xmlns:p14="http://schemas.microsoft.com/office/powerpoint/2010/main" val="409818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4</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5</a:t>
            </a:fld>
            <a:endParaRPr lang="nl-NL"/>
          </a:p>
        </p:txBody>
      </p:sp>
    </p:spTree>
    <p:extLst>
      <p:ext uri="{BB962C8B-B14F-4D97-AF65-F5344CB8AC3E}">
        <p14:creationId xmlns:p14="http://schemas.microsoft.com/office/powerpoint/2010/main" val="966279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6</a:t>
            </a:fld>
            <a:endParaRPr lang="nl-NL"/>
          </a:p>
        </p:txBody>
      </p:sp>
    </p:spTree>
    <p:extLst>
      <p:ext uri="{BB962C8B-B14F-4D97-AF65-F5344CB8AC3E}">
        <p14:creationId xmlns:p14="http://schemas.microsoft.com/office/powerpoint/2010/main" val="548518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7</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1152525" y="692150"/>
            <a:ext cx="4552950" cy="3416300"/>
          </a:xfrm>
          <a:ln/>
        </p:spPr>
      </p:sp>
      <p:sp>
        <p:nvSpPr>
          <p:cNvPr id="3174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a:lstStyle/>
          <a:p>
            <a:pPr>
              <a:defRPr/>
            </a:pPr>
            <a:endParaRPr lang="en-CA" dirty="0">
              <a:latin typeface="Times New Roman" charset="0"/>
              <a:cs typeface="+mn-cs"/>
            </a:endParaRPr>
          </a:p>
        </p:txBody>
      </p:sp>
      <p:sp>
        <p:nvSpPr>
          <p:cNvPr id="31748" name="Footer Placeholder 3"/>
          <p:cNvSpPr>
            <a:spLocks noGrp="1"/>
          </p:cNvSpPr>
          <p:nvPr>
            <p:ph type="ftr" sz="quarter" idx="4"/>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pPr>
              <a:defRPr/>
            </a:pPr>
            <a:r>
              <a:rPr lang="nl-NL" sz="1000" b="0">
                <a:latin typeface="Times New Roman" charset="0"/>
              </a:rPr>
              <a:t>STANAG 6001 Plus Levels</a:t>
            </a:r>
          </a:p>
        </p:txBody>
      </p:sp>
      <p:sp>
        <p:nvSpPr>
          <p:cNvPr id="31749" name="Slide Number Placeholder 4"/>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defRPr sz="4000" b="1">
                <a:solidFill>
                  <a:schemeClr val="tx1"/>
                </a:solidFill>
                <a:latin typeface="Arial" charset="0"/>
                <a:ea typeface="ＭＳ Ｐゴシック" charset="0"/>
                <a:cs typeface="ＭＳ Ｐゴシック" charset="0"/>
              </a:defRPr>
            </a:lvl1pPr>
            <a:lvl2pPr marL="742826" indent="-285702">
              <a:defRPr sz="4000" b="1">
                <a:solidFill>
                  <a:schemeClr val="tx1"/>
                </a:solidFill>
                <a:latin typeface="Arial" charset="0"/>
                <a:ea typeface="ＭＳ Ｐゴシック" charset="0"/>
              </a:defRPr>
            </a:lvl2pPr>
            <a:lvl3pPr marL="1142810" indent="-228562">
              <a:defRPr sz="4000" b="1">
                <a:solidFill>
                  <a:schemeClr val="tx1"/>
                </a:solidFill>
                <a:latin typeface="Arial" charset="0"/>
                <a:ea typeface="ＭＳ Ｐゴシック" charset="0"/>
              </a:defRPr>
            </a:lvl3pPr>
            <a:lvl4pPr marL="1599934" indent="-228562">
              <a:defRPr sz="4000" b="1">
                <a:solidFill>
                  <a:schemeClr val="tx1"/>
                </a:solidFill>
                <a:latin typeface="Arial" charset="0"/>
                <a:ea typeface="ＭＳ Ｐゴシック" charset="0"/>
              </a:defRPr>
            </a:lvl4pPr>
            <a:lvl5pPr marL="2057057" indent="-228562">
              <a:defRPr sz="4000" b="1">
                <a:solidFill>
                  <a:schemeClr val="tx1"/>
                </a:solidFill>
                <a:latin typeface="Arial" charset="0"/>
                <a:ea typeface="ＭＳ Ｐゴシック" charset="0"/>
              </a:defRPr>
            </a:lvl5pPr>
            <a:lvl6pPr marL="2514181" indent="-228562" algn="ctr" eaLnBrk="0" fontAlgn="base" hangingPunct="0">
              <a:spcBef>
                <a:spcPct val="0"/>
              </a:spcBef>
              <a:spcAft>
                <a:spcPct val="0"/>
              </a:spcAft>
              <a:defRPr sz="4000" b="1">
                <a:solidFill>
                  <a:schemeClr val="tx1"/>
                </a:solidFill>
                <a:latin typeface="Arial" charset="0"/>
                <a:ea typeface="ＭＳ Ｐゴシック" charset="0"/>
              </a:defRPr>
            </a:lvl6pPr>
            <a:lvl7pPr marL="2971305" indent="-228562" algn="ctr" eaLnBrk="0" fontAlgn="base" hangingPunct="0">
              <a:spcBef>
                <a:spcPct val="0"/>
              </a:spcBef>
              <a:spcAft>
                <a:spcPct val="0"/>
              </a:spcAft>
              <a:defRPr sz="4000" b="1">
                <a:solidFill>
                  <a:schemeClr val="tx1"/>
                </a:solidFill>
                <a:latin typeface="Arial" charset="0"/>
                <a:ea typeface="ＭＳ Ｐゴシック" charset="0"/>
              </a:defRPr>
            </a:lvl7pPr>
            <a:lvl8pPr marL="3428429" indent="-228562" algn="ctr" eaLnBrk="0" fontAlgn="base" hangingPunct="0">
              <a:spcBef>
                <a:spcPct val="0"/>
              </a:spcBef>
              <a:spcAft>
                <a:spcPct val="0"/>
              </a:spcAft>
              <a:defRPr sz="4000" b="1">
                <a:solidFill>
                  <a:schemeClr val="tx1"/>
                </a:solidFill>
                <a:latin typeface="Arial" charset="0"/>
                <a:ea typeface="ＭＳ Ｐゴシック" charset="0"/>
              </a:defRPr>
            </a:lvl8pPr>
            <a:lvl9pPr marL="3885553" indent="-228562" algn="ctr" eaLnBrk="0" fontAlgn="base" hangingPunct="0">
              <a:spcBef>
                <a:spcPct val="0"/>
              </a:spcBef>
              <a:spcAft>
                <a:spcPct val="0"/>
              </a:spcAft>
              <a:defRPr sz="4000" b="1">
                <a:solidFill>
                  <a:schemeClr val="tx1"/>
                </a:solidFill>
                <a:latin typeface="Arial" charset="0"/>
                <a:ea typeface="ＭＳ Ｐゴシック" charset="0"/>
              </a:defRPr>
            </a:lvl9pPr>
          </a:lstStyle>
          <a:p>
            <a:fld id="{803518F6-F615-CB46-AC81-BD31DC673AAC}" type="slidenum">
              <a:rPr lang="nl-NL" sz="1000" b="0">
                <a:latin typeface="Times New Roman" charset="0"/>
              </a:rPr>
              <a:pPr/>
              <a:t>8</a:t>
            </a:fld>
            <a:endParaRPr lang="nl-NL" sz="1000" b="0">
              <a:latin typeface="Times New Roman" charset="0"/>
            </a:endParaRPr>
          </a:p>
        </p:txBody>
      </p:sp>
    </p:spTree>
    <p:extLst>
      <p:ext uri="{BB962C8B-B14F-4D97-AF65-F5344CB8AC3E}">
        <p14:creationId xmlns:p14="http://schemas.microsoft.com/office/powerpoint/2010/main" val="877904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When they are administered.</a:t>
            </a:r>
            <a:endParaRPr lang="en-CA" dirty="0"/>
          </a:p>
        </p:txBody>
      </p:sp>
      <p:sp>
        <p:nvSpPr>
          <p:cNvPr id="4" name="Footer Placeholder 3"/>
          <p:cNvSpPr>
            <a:spLocks noGrp="1"/>
          </p:cNvSpPr>
          <p:nvPr>
            <p:ph type="ftr" sz="quarter" idx="10"/>
          </p:nvPr>
        </p:nvSpPr>
        <p:spPr/>
        <p:txBody>
          <a:bodyPr/>
          <a:lstStyle/>
          <a:p>
            <a:pPr>
              <a:defRPr/>
            </a:pPr>
            <a:r>
              <a:rPr lang="nl-NL" altLang="en-US" smtClean="0"/>
              <a:t>STANAG 6001 Plus Levels</a:t>
            </a:r>
            <a:endParaRPr lang="nl-NL" altLang="en-US"/>
          </a:p>
        </p:txBody>
      </p:sp>
      <p:sp>
        <p:nvSpPr>
          <p:cNvPr id="5" name="Slide Number Placeholder 4"/>
          <p:cNvSpPr>
            <a:spLocks noGrp="1"/>
          </p:cNvSpPr>
          <p:nvPr>
            <p:ph type="sldNum" sz="quarter" idx="11"/>
          </p:nvPr>
        </p:nvSpPr>
        <p:spPr/>
        <p:txBody>
          <a:bodyPr/>
          <a:lstStyle/>
          <a:p>
            <a:fld id="{3246FA9B-5412-1141-9BD3-E60B11700F09}" type="slidenum">
              <a:rPr lang="nl-NL" smtClean="0"/>
              <a:pPr/>
              <a:t>9</a:t>
            </a:fld>
            <a:endParaRPr lang="nl-NL"/>
          </a:p>
        </p:txBody>
      </p:sp>
    </p:spTree>
    <p:extLst>
      <p:ext uri="{BB962C8B-B14F-4D97-AF65-F5344CB8AC3E}">
        <p14:creationId xmlns:p14="http://schemas.microsoft.com/office/powerpoint/2010/main" val="3930355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fld id="{0CF4993F-1C54-DE49-BFA4-D6C70BF6129A}" type="datetimeFigureOut">
              <a:rPr lang="en-CA"/>
              <a:pPr/>
              <a:t>24/08/2017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7E42464B-7360-3B4D-8CDC-D2323001D20B}" type="slidenum">
              <a:rPr lang="en-CA"/>
              <a:pPr/>
              <a:t>‹#›</a:t>
            </a:fld>
            <a:endParaRPr lang="en-CA"/>
          </a:p>
        </p:txBody>
      </p:sp>
    </p:spTree>
    <p:extLst>
      <p:ext uri="{BB962C8B-B14F-4D97-AF65-F5344CB8AC3E}">
        <p14:creationId xmlns:p14="http://schemas.microsoft.com/office/powerpoint/2010/main" val="50852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fld id="{6F8E0B92-9AEC-ED49-90F6-E19D521B95AB}" type="datetimeFigureOut">
              <a:rPr lang="en-CA"/>
              <a:pPr/>
              <a:t>24/08/2017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AF56D563-D2E1-1B4D-83FC-8B36420AB473}" type="slidenum">
              <a:rPr lang="en-CA"/>
              <a:pPr/>
              <a:t>‹#›</a:t>
            </a:fld>
            <a:endParaRPr lang="en-CA"/>
          </a:p>
        </p:txBody>
      </p:sp>
    </p:spTree>
    <p:extLst>
      <p:ext uri="{BB962C8B-B14F-4D97-AF65-F5344CB8AC3E}">
        <p14:creationId xmlns:p14="http://schemas.microsoft.com/office/powerpoint/2010/main" val="26551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fld id="{064212E0-10AF-E844-8DF0-31B275D1A440}" type="datetimeFigureOut">
              <a:rPr lang="en-CA"/>
              <a:pPr/>
              <a:t>24/08/2017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FFEABAD2-FE55-DF48-8B44-75442D84EE0D}" type="slidenum">
              <a:rPr lang="en-CA"/>
              <a:pPr/>
              <a:t>‹#›</a:t>
            </a:fld>
            <a:endParaRPr lang="en-CA"/>
          </a:p>
        </p:txBody>
      </p:sp>
    </p:spTree>
    <p:extLst>
      <p:ext uri="{BB962C8B-B14F-4D97-AF65-F5344CB8AC3E}">
        <p14:creationId xmlns:p14="http://schemas.microsoft.com/office/powerpoint/2010/main" val="1575703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smtClean="0"/>
            </a:lvl1pPr>
          </a:lstStyle>
          <a:p>
            <a:pPr>
              <a:defRPr/>
            </a:pPr>
            <a:r>
              <a:rPr lang="nl-NL" altLang="en-US"/>
              <a:t>STANAG 6001 Plus Levels</a:t>
            </a:r>
          </a:p>
        </p:txBody>
      </p:sp>
      <p:sp>
        <p:nvSpPr>
          <p:cNvPr id="4" name="Footer Placeholder 3"/>
          <p:cNvSpPr>
            <a:spLocks noGrp="1"/>
          </p:cNvSpPr>
          <p:nvPr>
            <p:ph type="ftr" sz="quarter" idx="11"/>
          </p:nvPr>
        </p:nvSpPr>
        <p:spPr/>
        <p:txBody>
          <a:bodyPr/>
          <a:lstStyle>
            <a:lvl1pPr>
              <a:defRPr/>
            </a:lvl1pPr>
          </a:lstStyle>
          <a:p>
            <a:pPr>
              <a:defRPr/>
            </a:pPr>
            <a:endParaRPr lang="nl-NL" altLang="en-US"/>
          </a:p>
        </p:txBody>
      </p:sp>
      <p:sp>
        <p:nvSpPr>
          <p:cNvPr id="5" name="Slide Number Placeholder 4"/>
          <p:cNvSpPr>
            <a:spLocks noGrp="1"/>
          </p:cNvSpPr>
          <p:nvPr>
            <p:ph type="sldNum" sz="quarter" idx="12"/>
          </p:nvPr>
        </p:nvSpPr>
        <p:spPr/>
        <p:txBody>
          <a:bodyPr/>
          <a:lstStyle>
            <a:lvl1pPr>
              <a:defRPr/>
            </a:lvl1pPr>
          </a:lstStyle>
          <a:p>
            <a:r>
              <a:rPr lang="nl-NL"/>
              <a:t>LCC/</a:t>
            </a:r>
            <a:fld id="{AE7217F7-D47E-0E4D-9DC8-A68E3AC96D63}" type="slidenum">
              <a:rPr lang="nl-NL"/>
              <a:pPr/>
              <a:t>‹#›</a:t>
            </a:fld>
            <a:endParaRPr lang="nl-NL"/>
          </a:p>
        </p:txBody>
      </p:sp>
    </p:spTree>
    <p:extLst>
      <p:ext uri="{BB962C8B-B14F-4D97-AF65-F5344CB8AC3E}">
        <p14:creationId xmlns:p14="http://schemas.microsoft.com/office/powerpoint/2010/main" val="267923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l-NL" smtClean="0"/>
              <a:t>Klik om de stijl te bewerken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7" name="Date Placeholder 6"/>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8" name="Slide Number Placeholder 7"/>
          <p:cNvSpPr>
            <a:spLocks noGrp="1"/>
          </p:cNvSpPr>
          <p:nvPr>
            <p:ph type="sldNum" sz="quarter" idx="11"/>
          </p:nvPr>
        </p:nvSpPr>
        <p:spPr/>
        <p:txBody>
          <a:bodyPr/>
          <a:lstStyle/>
          <a:p>
            <a:fld id="{323CB8F1-F293-D34A-9AE8-2910AAB7634F}" type="slidenum">
              <a:rPr lang="en-CA" smtClean="0"/>
              <a:pPr/>
              <a:t>‹#›</a:t>
            </a:fld>
            <a:endParaRPr lang="en-CA"/>
          </a:p>
        </p:txBody>
      </p:sp>
      <p:sp>
        <p:nvSpPr>
          <p:cNvPr id="9" name="Footer Placeholder 8"/>
          <p:cNvSpPr>
            <a:spLocks noGrp="1"/>
          </p:cNvSpPr>
          <p:nvPr>
            <p:ph type="ftr" sz="quarter" idx="12"/>
          </p:nvPr>
        </p:nvSpPr>
        <p:spPr/>
        <p:txBody>
          <a:bodyPr/>
          <a:lstStyle/>
          <a:p>
            <a:pPr>
              <a:defRPr/>
            </a:pPr>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smtClean="0"/>
          </a:p>
        </p:txBody>
      </p:sp>
      <p:sp>
        <p:nvSpPr>
          <p:cNvPr id="4" name="Date Placeholder 3"/>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l-NL" smtClean="0"/>
              <a:t>Klik om de stijl te bewerken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fld id="{323CB8F1-F293-D34A-9AE8-2910AAB7634F}" type="slidenum">
              <a:rPr lang="en-CA" smtClean="0"/>
              <a:pPr/>
              <a:t>‹#›</a:t>
            </a:fld>
            <a:endParaRPr lang="en-CA"/>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smtClean="0"/>
          </a:p>
        </p:txBody>
      </p:sp>
      <p:sp>
        <p:nvSpPr>
          <p:cNvPr id="5" name="Date Placeholder 4"/>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fld id="{323CB8F1-F293-D34A-9AE8-2910AAB7634F}" type="slidenum">
              <a:rPr lang="en-CA" smtClean="0"/>
              <a:pPr/>
              <a:t>‹#›</a:t>
            </a:fld>
            <a:endParaRPr lang="en-CA"/>
          </a:p>
        </p:txBody>
      </p:sp>
      <p:sp>
        <p:nvSpPr>
          <p:cNvPr id="9" name="Content Placeholder 8"/>
          <p:cNvSpPr>
            <a:spLocks noGrp="1"/>
          </p:cNvSpPr>
          <p:nvPr>
            <p:ph sz="quarter" idx="13"/>
          </p:nvPr>
        </p:nvSpPr>
        <p:spPr>
          <a:xfrm>
            <a:off x="365760" y="1600200"/>
            <a:ext cx="4041648" cy="452628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7" name="Date Placeholder 6"/>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8" name="Footer Placeholder 7"/>
          <p:cNvSpPr>
            <a:spLocks noGrp="1"/>
          </p:cNvSpPr>
          <p:nvPr>
            <p:ph type="ftr" sz="quarter" idx="11"/>
          </p:nvPr>
        </p:nvSpPr>
        <p:spPr/>
        <p:txBody>
          <a:bodyPr/>
          <a:lstStyle/>
          <a:p>
            <a:pPr>
              <a:defRPr/>
            </a:pPr>
            <a:endParaRPr lang="en-CA"/>
          </a:p>
        </p:txBody>
      </p:sp>
      <p:sp>
        <p:nvSpPr>
          <p:cNvPr id="9" name="Slide Number Placeholder 8"/>
          <p:cNvSpPr>
            <a:spLocks noGrp="1"/>
          </p:cNvSpPr>
          <p:nvPr>
            <p:ph type="sldNum" sz="quarter" idx="12"/>
          </p:nvPr>
        </p:nvSpPr>
        <p:spPr/>
        <p:txBody>
          <a:bodyPr/>
          <a:lstStyle/>
          <a:p>
            <a:fld id="{323CB8F1-F293-D34A-9AE8-2910AAB7634F}" type="slidenum">
              <a:rPr lang="en-CA" smtClean="0"/>
              <a:pPr/>
              <a:t>‹#›</a:t>
            </a:fld>
            <a:endParaRPr lang="en-CA"/>
          </a:p>
        </p:txBody>
      </p:sp>
      <p:sp>
        <p:nvSpPr>
          <p:cNvPr id="11" name="Content Placeholder 10"/>
          <p:cNvSpPr>
            <a:spLocks noGrp="1"/>
          </p:cNvSpPr>
          <p:nvPr>
            <p:ph sz="quarter" idx="13"/>
          </p:nvPr>
        </p:nvSpPr>
        <p:spPr>
          <a:xfrm>
            <a:off x="457200" y="2212848"/>
            <a:ext cx="4041648" cy="391363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4" name="Footer Placeholder 3"/>
          <p:cNvSpPr>
            <a:spLocks noGrp="1"/>
          </p:cNvSpPr>
          <p:nvPr>
            <p:ph type="ftr" sz="quarter" idx="11"/>
          </p:nvPr>
        </p:nvSpPr>
        <p:spPr/>
        <p:txBody>
          <a:bodyPr/>
          <a:lstStyle/>
          <a:p>
            <a:pPr>
              <a:defRPr/>
            </a:pPr>
            <a:endParaRPr lang="en-CA"/>
          </a:p>
        </p:txBody>
      </p:sp>
      <p:sp>
        <p:nvSpPr>
          <p:cNvPr id="5" name="Slide Number Placeholder 4"/>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3" name="Footer Placeholder 2"/>
          <p:cNvSpPr>
            <a:spLocks noGrp="1"/>
          </p:cNvSpPr>
          <p:nvPr>
            <p:ph type="ftr" sz="quarter" idx="11"/>
          </p:nvPr>
        </p:nvSpPr>
        <p:spPr/>
        <p:txBody>
          <a:bodyPr/>
          <a:lstStyle/>
          <a:p>
            <a:pPr>
              <a:defRPr/>
            </a:pPr>
            <a:endParaRPr lang="en-CA"/>
          </a:p>
        </p:txBody>
      </p:sp>
      <p:sp>
        <p:nvSpPr>
          <p:cNvPr id="4" name="Slide Number Placeholder 3"/>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fld id="{27283EF7-3969-8E44-A7F9-3BECCC683F30}" type="datetimeFigureOut">
              <a:rPr lang="en-CA"/>
              <a:pPr/>
              <a:t>24/08/2017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13302778-932F-2741-AA0E-EC0A4B00748E}" type="slidenum">
              <a:rPr lang="en-CA"/>
              <a:pPr/>
              <a:t>‹#›</a:t>
            </a:fld>
            <a:endParaRPr lang="en-CA"/>
          </a:p>
        </p:txBody>
      </p:sp>
    </p:spTree>
    <p:extLst>
      <p:ext uri="{BB962C8B-B14F-4D97-AF65-F5344CB8AC3E}">
        <p14:creationId xmlns:p14="http://schemas.microsoft.com/office/powerpoint/2010/main" val="236149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l-NL" smtClean="0"/>
              <a:t>Klik om de stijl te bewerken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l-NL" smtClean="0"/>
              <a:t>Klik om de stijl te bewerken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6" name="Footer Placeholder 5"/>
          <p:cNvSpPr>
            <a:spLocks noGrp="1"/>
          </p:cNvSpPr>
          <p:nvPr>
            <p:ph type="ftr" sz="quarter" idx="11"/>
          </p:nvPr>
        </p:nvSpPr>
        <p:spPr/>
        <p:txBody>
          <a:bodyPr/>
          <a:lstStyle/>
          <a:p>
            <a:pPr>
              <a:defRPr/>
            </a:pPr>
            <a:endParaRPr lang="en-CA"/>
          </a:p>
        </p:txBody>
      </p:sp>
      <p:sp>
        <p:nvSpPr>
          <p:cNvPr id="7" name="Slide Number Placeholder 6"/>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B5FA9D31-E0F9-FD41-A706-C03418DFF21E}" type="datetimeFigureOut">
              <a:rPr lang="en-CA" smtClean="0"/>
              <a:pPr/>
              <a:t>24/08/2017</a:t>
            </a:fld>
            <a:endParaRPr lang="en-CA"/>
          </a:p>
        </p:txBody>
      </p:sp>
      <p:sp>
        <p:nvSpPr>
          <p:cNvPr id="5" name="Footer Placeholder 4"/>
          <p:cNvSpPr>
            <a:spLocks noGrp="1"/>
          </p:cNvSpPr>
          <p:nvPr>
            <p:ph type="ftr" sz="quarter" idx="11"/>
          </p:nvPr>
        </p:nvSpPr>
        <p:spPr/>
        <p:txBody>
          <a:bodyPr/>
          <a:lstStyle/>
          <a:p>
            <a:pPr>
              <a:defRPr/>
            </a:pPr>
            <a:endParaRPr lang="en-CA"/>
          </a:p>
        </p:txBody>
      </p:sp>
      <p:sp>
        <p:nvSpPr>
          <p:cNvPr id="6" name="Slide Number Placeholder 5"/>
          <p:cNvSpPr>
            <a:spLocks noGrp="1"/>
          </p:cNvSpPr>
          <p:nvPr>
            <p:ph type="sldNum" sz="quarter" idx="12"/>
          </p:nvPr>
        </p:nvSpPr>
        <p:spPr/>
        <p:txBody>
          <a:bodyPr/>
          <a:lstStyle/>
          <a:p>
            <a:fld id="{323CB8F1-F293-D34A-9AE8-2910AAB7634F}"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EB9171D-F410-1544-8303-D986FB2CED6C}" type="datetimeFigureOut">
              <a:rPr lang="en-CA"/>
              <a:pPr/>
              <a:t>24/08/2017</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fld id="{0715EAED-E8AA-A644-8FFC-34D63935E705}" type="slidenum">
              <a:rPr lang="en-CA"/>
              <a:pPr/>
              <a:t>‹#›</a:t>
            </a:fld>
            <a:endParaRPr lang="en-CA"/>
          </a:p>
        </p:txBody>
      </p:sp>
    </p:spTree>
    <p:extLst>
      <p:ext uri="{BB962C8B-B14F-4D97-AF65-F5344CB8AC3E}">
        <p14:creationId xmlns:p14="http://schemas.microsoft.com/office/powerpoint/2010/main" val="309254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fld id="{A35FC8FB-F20C-704F-8804-312ECFF38A81}" type="datetimeFigureOut">
              <a:rPr lang="en-CA"/>
              <a:pPr/>
              <a:t>24/08/2017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71D0F588-D9AF-234F-B9AE-43EC2EECB285}" type="slidenum">
              <a:rPr lang="en-CA"/>
              <a:pPr/>
              <a:t>‹#›</a:t>
            </a:fld>
            <a:endParaRPr lang="en-CA"/>
          </a:p>
        </p:txBody>
      </p:sp>
    </p:spTree>
    <p:extLst>
      <p:ext uri="{BB962C8B-B14F-4D97-AF65-F5344CB8AC3E}">
        <p14:creationId xmlns:p14="http://schemas.microsoft.com/office/powerpoint/2010/main" val="194887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fld id="{08C68453-7E08-B04A-8F6E-BDD0E25CAE13}" type="datetimeFigureOut">
              <a:rPr lang="en-CA"/>
              <a:pPr/>
              <a:t>24/08/2017</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fld id="{4414C663-4482-1848-99A4-E86D4AC14C9D}" type="slidenum">
              <a:rPr lang="en-CA"/>
              <a:pPr/>
              <a:t>‹#›</a:t>
            </a:fld>
            <a:endParaRPr lang="en-CA"/>
          </a:p>
        </p:txBody>
      </p:sp>
    </p:spTree>
    <p:extLst>
      <p:ext uri="{BB962C8B-B14F-4D97-AF65-F5344CB8AC3E}">
        <p14:creationId xmlns:p14="http://schemas.microsoft.com/office/powerpoint/2010/main" val="313876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fld id="{E66576C3-7F2D-1445-9488-5AA967F09FA2}" type="datetimeFigureOut">
              <a:rPr lang="en-CA"/>
              <a:pPr/>
              <a:t>24/08/2017</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fld id="{310D4CEB-908E-8C4C-B7DD-E3D37153327F}" type="slidenum">
              <a:rPr lang="en-CA"/>
              <a:pPr/>
              <a:t>‹#›</a:t>
            </a:fld>
            <a:endParaRPr lang="en-CA"/>
          </a:p>
        </p:txBody>
      </p:sp>
    </p:spTree>
    <p:extLst>
      <p:ext uri="{BB962C8B-B14F-4D97-AF65-F5344CB8AC3E}">
        <p14:creationId xmlns:p14="http://schemas.microsoft.com/office/powerpoint/2010/main" val="1873040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0150F50-1F09-E84C-B43A-2D4CEB453399}" type="datetimeFigureOut">
              <a:rPr lang="en-CA"/>
              <a:pPr/>
              <a:t>24/08/2017</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fld id="{7A7BE1FB-B0E8-9543-BF65-9FCF6788E29D}" type="slidenum">
              <a:rPr lang="en-CA"/>
              <a:pPr/>
              <a:t>‹#›</a:t>
            </a:fld>
            <a:endParaRPr lang="en-CA"/>
          </a:p>
        </p:txBody>
      </p:sp>
    </p:spTree>
    <p:extLst>
      <p:ext uri="{BB962C8B-B14F-4D97-AF65-F5344CB8AC3E}">
        <p14:creationId xmlns:p14="http://schemas.microsoft.com/office/powerpoint/2010/main" val="146891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F2738B5-4A81-7A44-9280-9A394E3116B7}" type="datetimeFigureOut">
              <a:rPr lang="en-CA"/>
              <a:pPr/>
              <a:t>24/08/2017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99125DA0-81E6-F643-AC23-691F5E4AD8F5}" type="slidenum">
              <a:rPr lang="en-CA"/>
              <a:pPr/>
              <a:t>‹#›</a:t>
            </a:fld>
            <a:endParaRPr lang="en-CA"/>
          </a:p>
        </p:txBody>
      </p:sp>
    </p:spTree>
    <p:extLst>
      <p:ext uri="{BB962C8B-B14F-4D97-AF65-F5344CB8AC3E}">
        <p14:creationId xmlns:p14="http://schemas.microsoft.com/office/powerpoint/2010/main" val="297140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A70310D-43E3-5641-A8D7-D23576F0FD5D}" type="datetimeFigureOut">
              <a:rPr lang="en-CA"/>
              <a:pPr/>
              <a:t>24/08/2017</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fld id="{7C79B65E-1EED-5C4F-9AEB-E63A367C5B44}" type="slidenum">
              <a:rPr lang="en-CA"/>
              <a:pPr/>
              <a:t>‹#›</a:t>
            </a:fld>
            <a:endParaRPr lang="en-CA"/>
          </a:p>
        </p:txBody>
      </p:sp>
    </p:spTree>
    <p:extLst>
      <p:ext uri="{BB962C8B-B14F-4D97-AF65-F5344CB8AC3E}">
        <p14:creationId xmlns:p14="http://schemas.microsoft.com/office/powerpoint/2010/main" val="258376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CA"/>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defRPr>
            </a:lvl1pPr>
          </a:lstStyle>
          <a:p>
            <a:fld id="{B5FA9D31-E0F9-FD41-A706-C03418DFF21E}" type="datetimeFigureOut">
              <a:rPr lang="en-CA"/>
              <a:pPr/>
              <a:t>24/08/2017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Arial" pitchFamily="34" charset="0"/>
                <a:ea typeface="ＭＳ Ｐゴシック" pitchFamily="34" charset="-128"/>
                <a:cs typeface="+mn-cs"/>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23CB8F1-F293-D34A-9AE8-2910AAB7634F}" type="slidenum">
              <a:rPr lang="en-CA"/>
              <a:pPr/>
              <a:t>‹#›</a:t>
            </a:fld>
            <a:endParaRPr lang="en-CA"/>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6" r:id="rId12"/>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ＭＳ Ｐゴシック" charset="0"/>
          <a:cs typeface="+mj-cs"/>
        </a:defRPr>
      </a:lvl1pPr>
      <a:lvl2pPr algn="ctr" rtl="0" fontAlgn="base">
        <a:spcBef>
          <a:spcPct val="0"/>
        </a:spcBef>
        <a:spcAft>
          <a:spcPct val="0"/>
        </a:spcAft>
        <a:defRPr sz="4400">
          <a:solidFill>
            <a:schemeClr val="tx1"/>
          </a:solidFill>
          <a:latin typeface="Calibri" charset="0"/>
          <a:ea typeface="ＭＳ Ｐゴシック" charset="0"/>
        </a:defRPr>
      </a:lvl2pPr>
      <a:lvl3pPr algn="ctr" rtl="0" fontAlgn="base">
        <a:spcBef>
          <a:spcPct val="0"/>
        </a:spcBef>
        <a:spcAft>
          <a:spcPct val="0"/>
        </a:spcAft>
        <a:defRPr sz="4400">
          <a:solidFill>
            <a:schemeClr val="tx1"/>
          </a:solidFill>
          <a:latin typeface="Calibri" charset="0"/>
          <a:ea typeface="ＭＳ Ｐゴシック" charset="0"/>
        </a:defRPr>
      </a:lvl3pPr>
      <a:lvl4pPr algn="ctr" rtl="0" fontAlgn="base">
        <a:spcBef>
          <a:spcPct val="0"/>
        </a:spcBef>
        <a:spcAft>
          <a:spcPct val="0"/>
        </a:spcAft>
        <a:defRPr sz="4400">
          <a:solidFill>
            <a:schemeClr val="tx1"/>
          </a:solidFill>
          <a:latin typeface="Calibri" charset="0"/>
          <a:ea typeface="ＭＳ Ｐゴシック" charset="0"/>
        </a:defRPr>
      </a:lvl4pPr>
      <a:lvl5pPr algn="ctr" rtl="0" fontAlgn="base">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l-NL" smtClean="0"/>
              <a:t>Klik om de stijl te bewerken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5FA9D31-E0F9-FD41-A706-C03418DFF21E}" type="datetimeFigureOut">
              <a:rPr lang="en-CA" smtClean="0"/>
              <a:pPr/>
              <a:t>24/08/2017</a:t>
            </a:fld>
            <a:endParaRPr lang="en-CA"/>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CA"/>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3CB8F1-F293-D34A-9AE8-2910AAB7634F}" type="slidenum">
              <a:rPr lang="en-CA" smtClean="0"/>
              <a:pPr/>
              <a:t>‹#›</a:t>
            </a:fld>
            <a:endParaRPr lang="en-CA"/>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jpe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subTitle" idx="1"/>
          </p:nvPr>
        </p:nvSpPr>
        <p:spPr>
          <a:xfrm>
            <a:off x="611188" y="4327551"/>
            <a:ext cx="7848600" cy="2102745"/>
          </a:xfrm>
          <a:effectLst>
            <a:outerShdw dist="35921" dir="2700000" algn="ctr" rotWithShape="0">
              <a:schemeClr val="bg2"/>
            </a:outerShdw>
          </a:effectLst>
        </p:spPr>
        <p:txBody>
          <a:bodyPr>
            <a:noAutofit/>
          </a:bodyPr>
          <a:lstStyle/>
          <a:p>
            <a:pPr>
              <a:lnSpc>
                <a:spcPct val="150000"/>
              </a:lnSpc>
              <a:buFont typeface="Monotype Sorts" charset="0"/>
              <a:buNone/>
            </a:pPr>
            <a:r>
              <a:rPr lang="en-GB" sz="1400" b="1" dirty="0">
                <a:solidFill>
                  <a:srgbClr val="0066CC"/>
                </a:solidFill>
                <a:latin typeface="+mn-lt"/>
              </a:rPr>
              <a:t>Jana </a:t>
            </a:r>
            <a:r>
              <a:rPr lang="en-GB" sz="1400" b="1" dirty="0" smtClean="0">
                <a:solidFill>
                  <a:srgbClr val="0066CC"/>
                </a:solidFill>
                <a:latin typeface="+mn-lt"/>
              </a:rPr>
              <a:t>Vasilj-Begovic, </a:t>
            </a:r>
            <a:r>
              <a:rPr lang="en-GB" sz="1200" b="1" i="1" dirty="0" smtClean="0">
                <a:latin typeface="+mn-lt"/>
              </a:rPr>
              <a:t>FL </a:t>
            </a:r>
            <a:r>
              <a:rPr lang="en-GB" sz="1200" b="1" i="1" dirty="0" err="1" smtClean="0">
                <a:latin typeface="+mn-lt"/>
              </a:rPr>
              <a:t>Stds</a:t>
            </a:r>
            <a:r>
              <a:rPr lang="en-GB" sz="1200" b="1" i="1" dirty="0" smtClean="0">
                <a:latin typeface="+mn-lt"/>
              </a:rPr>
              <a:t> O </a:t>
            </a:r>
            <a:r>
              <a:rPr lang="en-GB" sz="1200" b="1" i="1" dirty="0">
                <a:latin typeface="+mn-lt"/>
              </a:rPr>
              <a:t>– </a:t>
            </a:r>
            <a:r>
              <a:rPr lang="en-GB" sz="1200" b="1" i="1" dirty="0" smtClean="0">
                <a:latin typeface="+mn-lt"/>
              </a:rPr>
              <a:t>MPG, Canada</a:t>
            </a:r>
            <a:r>
              <a:rPr lang="en-GB" sz="1200" b="1" i="1" dirty="0">
                <a:latin typeface="+mn-lt"/>
              </a:rPr>
              <a:t> </a:t>
            </a:r>
            <a:r>
              <a:rPr lang="en-GB" sz="1200" b="1" i="1" dirty="0" smtClean="0">
                <a:latin typeface="+mn-lt"/>
              </a:rPr>
              <a:t>&amp; </a:t>
            </a:r>
            <a:r>
              <a:rPr lang="en-GB" sz="1200" b="1" i="1" dirty="0">
                <a:latin typeface="+mn-lt"/>
              </a:rPr>
              <a:t>Associate BILC </a:t>
            </a:r>
            <a:r>
              <a:rPr lang="en-GB" sz="1200" b="1" i="1" dirty="0" smtClean="0">
                <a:latin typeface="+mn-lt"/>
              </a:rPr>
              <a:t>Secretary</a:t>
            </a:r>
          </a:p>
          <a:p>
            <a:pPr>
              <a:spcBef>
                <a:spcPts val="0"/>
              </a:spcBef>
            </a:pPr>
            <a:endParaRPr lang="en-GB" sz="1600" b="1" dirty="0" smtClean="0">
              <a:solidFill>
                <a:schemeClr val="tx2"/>
              </a:solidFill>
              <a:effectLst>
                <a:outerShdw blurRad="38100" dist="38100" dir="2700000" algn="tl">
                  <a:srgbClr val="FFFFFF"/>
                </a:outerShdw>
              </a:effectLst>
              <a:latin typeface="+mn-lt"/>
            </a:endParaRPr>
          </a:p>
          <a:p>
            <a:pPr>
              <a:spcBef>
                <a:spcPts val="0"/>
              </a:spcBef>
            </a:pPr>
            <a:r>
              <a:rPr lang="en-GB" sz="1600" b="1" dirty="0" smtClean="0">
                <a:solidFill>
                  <a:schemeClr val="tx2"/>
                </a:solidFill>
                <a:effectLst>
                  <a:outerShdw blurRad="38100" dist="38100" dir="2700000" algn="tl">
                    <a:srgbClr val="FFFFFF"/>
                  </a:outerShdw>
                </a:effectLst>
                <a:latin typeface="+mn-lt"/>
              </a:rPr>
              <a:t>Skopje, September 2017</a:t>
            </a:r>
            <a:endParaRPr lang="en-GB" sz="1600" b="1" dirty="0">
              <a:solidFill>
                <a:schemeClr val="tx2"/>
              </a:solidFill>
              <a:effectLst>
                <a:outerShdw blurRad="38100" dist="38100" dir="2700000" algn="tl">
                  <a:srgbClr val="FFFFFF"/>
                </a:outerShdw>
              </a:effectLst>
              <a:latin typeface="+mn-lt"/>
            </a:endParaRPr>
          </a:p>
        </p:txBody>
      </p:sp>
      <p:sp>
        <p:nvSpPr>
          <p:cNvPr id="3076" name="Text Box 6"/>
          <p:cNvSpPr txBox="1">
            <a:spLocks noChangeArrowheads="1"/>
          </p:cNvSpPr>
          <p:nvPr/>
        </p:nvSpPr>
        <p:spPr bwMode="auto">
          <a:xfrm>
            <a:off x="3276600" y="533400"/>
            <a:ext cx="2590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a:defRPr sz="2000">
                <a:solidFill>
                  <a:schemeClr val="tx1"/>
                </a:solidFill>
                <a:latin typeface="Arial" charset="0"/>
                <a:ea typeface="ＭＳ Ｐゴシック" charset="0"/>
              </a:defRPr>
            </a:lvl6pPr>
            <a:lvl7pPr>
              <a:defRPr sz="2000">
                <a:solidFill>
                  <a:schemeClr val="tx1"/>
                </a:solidFill>
                <a:latin typeface="Arial" charset="0"/>
                <a:ea typeface="ＭＳ Ｐゴシック" charset="0"/>
              </a:defRPr>
            </a:lvl7pPr>
            <a:lvl8pPr>
              <a:defRPr sz="2000">
                <a:solidFill>
                  <a:schemeClr val="tx1"/>
                </a:solidFill>
                <a:latin typeface="Arial" charset="0"/>
                <a:ea typeface="ＭＳ Ｐゴシック" charset="0"/>
              </a:defRPr>
            </a:lvl8pPr>
            <a:lvl9pPr>
              <a:defRPr sz="2000">
                <a:solidFill>
                  <a:schemeClr val="tx1"/>
                </a:solidFill>
                <a:latin typeface="Arial" charset="0"/>
                <a:ea typeface="ＭＳ Ｐゴシック" charset="0"/>
              </a:defRPr>
            </a:lvl9pPr>
          </a:lstStyle>
          <a:p>
            <a:pPr algn="l">
              <a:spcBef>
                <a:spcPct val="50000"/>
              </a:spcBef>
              <a:defRPr/>
            </a:pPr>
            <a:endParaRPr lang="en-US" sz="4000" smtClean="0">
              <a:cs typeface="+mn-cs"/>
            </a:endParaRPr>
          </a:p>
        </p:txBody>
      </p:sp>
      <p:graphicFrame>
        <p:nvGraphicFramePr>
          <p:cNvPr id="5125" name="Object 7"/>
          <p:cNvGraphicFramePr>
            <a:graphicFrameLocks/>
          </p:cNvGraphicFramePr>
          <p:nvPr/>
        </p:nvGraphicFramePr>
        <p:xfrm>
          <a:off x="3581400" y="457200"/>
          <a:ext cx="1828800" cy="1571625"/>
        </p:xfrm>
        <a:graphic>
          <a:graphicData uri="http://schemas.openxmlformats.org/presentationml/2006/ole">
            <mc:AlternateContent xmlns:mc="http://schemas.openxmlformats.org/markup-compatibility/2006">
              <mc:Choice xmlns:v="urn:schemas-microsoft-com:vml" Requires="v">
                <p:oleObj spid="_x0000_s5511" name="CorelDRAW" r:id="rId4" imgW="914400" imgH="914400" progId="">
                  <p:embed/>
                </p:oleObj>
              </mc:Choice>
              <mc:Fallback>
                <p:oleObj name="CorelDRAW" r:id="rId4" imgW="914400" imgH="914400" progId="">
                  <p:embed/>
                  <p:pic>
                    <p:nvPicPr>
                      <p:cNvPr id="0" name="Picture 1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57200"/>
                        <a:ext cx="182880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4" name="Tekstvak 3"/>
          <p:cNvSpPr txBox="1"/>
          <p:nvPr/>
        </p:nvSpPr>
        <p:spPr>
          <a:xfrm>
            <a:off x="0" y="3059228"/>
            <a:ext cx="9144000" cy="1000274"/>
          </a:xfrm>
          <a:prstGeom prst="rect">
            <a:avLst/>
          </a:prstGeom>
          <a:noFill/>
        </p:spPr>
        <p:txBody>
          <a:bodyPr wrap="square" rtlCol="0">
            <a:spAutoFit/>
          </a:bodyPr>
          <a:lstStyle/>
          <a:p>
            <a:r>
              <a:rPr lang="en-US" sz="3000" dirty="0" smtClean="0">
                <a:solidFill>
                  <a:schemeClr val="tx2">
                    <a:lumMod val="75000"/>
                  </a:schemeClr>
                </a:solidFill>
                <a:effectLst>
                  <a:outerShdw blurRad="38100" dist="38100" dir="2700000" algn="tl">
                    <a:srgbClr val="000000">
                      <a:alpha val="43137"/>
                    </a:srgbClr>
                  </a:outerShdw>
                </a:effectLst>
                <a:latin typeface="+mn-lt"/>
              </a:rPr>
              <a:t>TESTING DIRECTIVES:</a:t>
            </a:r>
          </a:p>
          <a:p>
            <a:pPr>
              <a:spcBef>
                <a:spcPts val="600"/>
              </a:spcBef>
            </a:pPr>
            <a:r>
              <a:rPr lang="en-US" sz="2400" b="0" i="1" dirty="0" smtClean="0">
                <a:solidFill>
                  <a:srgbClr val="C00000"/>
                </a:solidFill>
                <a:effectLst>
                  <a:outerShdw blurRad="38100" dist="38100" dir="2700000" algn="tl">
                    <a:srgbClr val="000000">
                      <a:alpha val="43137"/>
                    </a:srgbClr>
                  </a:outerShdw>
                </a:effectLst>
                <a:latin typeface="+mn-lt"/>
              </a:rPr>
              <a:t>The Rhyme &amp; Reason behind Evaluation</a:t>
            </a:r>
            <a:endParaRPr lang="en-US" sz="2400" b="0" i="1" dirty="0">
              <a:solidFill>
                <a:srgbClr val="C00000"/>
              </a:solidFill>
              <a:effectLst>
                <a:outerShdw blurRad="38100" dist="38100" dir="2700000" algn="tl">
                  <a:srgbClr val="000000">
                    <a:alpha val="43137"/>
                  </a:srgbClr>
                </a:outerShdw>
              </a:effectLst>
              <a:latin typeface="+mn-lt"/>
            </a:endParaRPr>
          </a:p>
        </p:txBody>
      </p:sp>
      <p:pic>
        <p:nvPicPr>
          <p:cNvPr id="6" name="Picture 5"/>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66681" y="401078"/>
            <a:ext cx="3178868" cy="2160000"/>
          </a:xfrm>
          <a:prstGeom prst="rect">
            <a:avLst/>
          </a:prstGeom>
        </p:spPr>
      </p:pic>
      <p:pic>
        <p:nvPicPr>
          <p:cNvPr id="9" name="Picture 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6626911" y="384027"/>
            <a:ext cx="1527990" cy="2160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1000"/>
                                  </p:stCondLst>
                                  <p:childTnLst>
                                    <p:set>
                                      <p:cBhvr>
                                        <p:cTn id="6" dur="1" fill="hold">
                                          <p:stCondLst>
                                            <p:cond delay="0"/>
                                          </p:stCondLst>
                                        </p:cTn>
                                        <p:tgtEl>
                                          <p:spTgt spid="5125"/>
                                        </p:tgtEl>
                                        <p:attrNameLst>
                                          <p:attrName>style.visibility</p:attrName>
                                        </p:attrNameLst>
                                      </p:cBhvr>
                                      <p:to>
                                        <p:strVal val="visible"/>
                                      </p:to>
                                    </p:set>
                                    <p:animEffect transition="in" filter="circle(out)">
                                      <p:cBhvr>
                                        <p:cTn id="7" dur="2000"/>
                                        <p:tgtEl>
                                          <p:spTgt spid="5125"/>
                                        </p:tgtEl>
                                      </p:cBhvr>
                                    </p:animEffect>
                                  </p:childTnLst>
                                </p:cTn>
                              </p:par>
                            </p:childTnLst>
                          </p:cTn>
                        </p:par>
                        <p:par>
                          <p:cTn id="8" fill="hold">
                            <p:stCondLst>
                              <p:cond delay="3000"/>
                            </p:stCondLst>
                            <p:childTnLst>
                              <p:par>
                                <p:cTn id="9" presetID="10" presetClass="entr" presetSubtype="0" fill="hold" grpId="0" nodeType="afterEffect">
                                  <p:stCondLst>
                                    <p:cond delay="50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20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50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2000"/>
                                        <p:tgtEl>
                                          <p:spTgt spid="4">
                                            <p:txEl>
                                              <p:pRg st="1" end="1"/>
                                            </p:txEl>
                                          </p:spTgt>
                                        </p:tgtEl>
                                      </p:cBhvr>
                                    </p:animEffect>
                                  </p:childTnLst>
                                </p:cTn>
                              </p:par>
                            </p:childTnLst>
                          </p:cTn>
                        </p:par>
                        <p:par>
                          <p:cTn id="17" fill="hold">
                            <p:stCondLst>
                              <p:cond delay="2500"/>
                            </p:stCondLst>
                            <p:childTnLst>
                              <p:par>
                                <p:cTn id="18" presetID="10" presetClass="entr" presetSubtype="0" fill="hold" grpId="0" nodeType="afterEffect">
                                  <p:stCondLst>
                                    <p:cond delay="2000"/>
                                  </p:stCondLst>
                                  <p:childTnLst>
                                    <p:set>
                                      <p:cBhvr>
                                        <p:cTn id="19" dur="1" fill="hold">
                                          <p:stCondLst>
                                            <p:cond delay="0"/>
                                          </p:stCondLst>
                                        </p:cTn>
                                        <p:tgtEl>
                                          <p:spTgt spid="105475">
                                            <p:txEl>
                                              <p:pRg st="0" end="0"/>
                                            </p:txEl>
                                          </p:spTgt>
                                        </p:tgtEl>
                                        <p:attrNameLst>
                                          <p:attrName>style.visibility</p:attrName>
                                        </p:attrNameLst>
                                      </p:cBhvr>
                                      <p:to>
                                        <p:strVal val="visible"/>
                                      </p:to>
                                    </p:set>
                                    <p:animEffect transition="in" filter="fade">
                                      <p:cBhvr>
                                        <p:cTn id="20" dur="2000"/>
                                        <p:tgtEl>
                                          <p:spTgt spid="105475">
                                            <p:txEl>
                                              <p:pRg st="0" end="0"/>
                                            </p:txEl>
                                          </p:spTgt>
                                        </p:tgtEl>
                                      </p:cBhvr>
                                    </p:animEffect>
                                  </p:childTnLst>
                                </p:cTn>
                              </p:par>
                            </p:childTnLst>
                          </p:cTn>
                        </p:par>
                        <p:par>
                          <p:cTn id="21" fill="hold">
                            <p:stCondLst>
                              <p:cond delay="6500"/>
                            </p:stCondLst>
                            <p:childTnLst>
                              <p:par>
                                <p:cTn id="22" presetID="10" presetClass="entr" presetSubtype="0" fill="hold" grpId="0" nodeType="afterEffect">
                                  <p:stCondLst>
                                    <p:cond delay="0"/>
                                  </p:stCondLst>
                                  <p:childTnLst>
                                    <p:set>
                                      <p:cBhvr>
                                        <p:cTn id="23" dur="1" fill="hold">
                                          <p:stCondLst>
                                            <p:cond delay="0"/>
                                          </p:stCondLst>
                                        </p:cTn>
                                        <p:tgtEl>
                                          <p:spTgt spid="105475">
                                            <p:txEl>
                                              <p:pRg st="2" end="2"/>
                                            </p:txEl>
                                          </p:spTgt>
                                        </p:tgtEl>
                                        <p:attrNameLst>
                                          <p:attrName>style.visibility</p:attrName>
                                        </p:attrNameLst>
                                      </p:cBhvr>
                                      <p:to>
                                        <p:strVal val="visible"/>
                                      </p:to>
                                    </p:set>
                                    <p:animEffect transition="in" filter="fade">
                                      <p:cBhvr>
                                        <p:cTn id="24" dur="20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uiExpand="1" build="p"/>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Performance Checks</a:t>
            </a:r>
            <a:endParaRPr lang="en-CA" dirty="0"/>
          </a:p>
        </p:txBody>
      </p:sp>
      <p:sp>
        <p:nvSpPr>
          <p:cNvPr id="3" name="Content Placeholder 2"/>
          <p:cNvSpPr>
            <a:spLocks noGrp="1"/>
          </p:cNvSpPr>
          <p:nvPr>
            <p:ph idx="1"/>
          </p:nvPr>
        </p:nvSpPr>
        <p:spPr/>
        <p:txBody>
          <a:bodyPr/>
          <a:lstStyle/>
          <a:p>
            <a:pPr>
              <a:buFont typeface="Wingdings" panose="05000000000000000000" pitchFamily="2" charset="2"/>
              <a:buChar char="q"/>
            </a:pPr>
            <a:endParaRPr lang="en-CA" dirty="0" smtClean="0">
              <a:solidFill>
                <a:srgbClr val="0066CC"/>
              </a:solidFill>
            </a:endParaRPr>
          </a:p>
          <a:p>
            <a:pPr>
              <a:buFont typeface="Wingdings" panose="05000000000000000000" pitchFamily="2" charset="2"/>
              <a:buChar char="q"/>
            </a:pPr>
            <a:r>
              <a:rPr lang="en-CA" dirty="0" smtClean="0">
                <a:solidFill>
                  <a:srgbClr val="0066CC"/>
                </a:solidFill>
                <a:latin typeface="+mn-lt"/>
              </a:rPr>
              <a:t>Measure attainment of Performance Objectives</a:t>
            </a:r>
          </a:p>
          <a:p>
            <a:pPr>
              <a:buFont typeface="Wingdings" panose="05000000000000000000" pitchFamily="2" charset="2"/>
              <a:buChar char="q"/>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Report success as PASS/FAIL</a:t>
            </a:r>
          </a:p>
          <a:p>
            <a:pPr>
              <a:buFont typeface="Wingdings" panose="05000000000000000000" pitchFamily="2" charset="2"/>
              <a:buChar char="q"/>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Predict success on the job</a:t>
            </a:r>
            <a:endParaRPr lang="en-CA" dirty="0">
              <a:solidFill>
                <a:srgbClr val="0066CC"/>
              </a:solidFill>
              <a:latin typeface="+mn-lt"/>
            </a:endParaRPr>
          </a:p>
        </p:txBody>
      </p:sp>
    </p:spTree>
    <p:extLst>
      <p:ext uri="{BB962C8B-B14F-4D97-AF65-F5344CB8AC3E}">
        <p14:creationId xmlns:p14="http://schemas.microsoft.com/office/powerpoint/2010/main" val="3019095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725618" y="0"/>
            <a:ext cx="5692763" cy="6858000"/>
          </a:xfrm>
          <a:prstGeom prst="rect">
            <a:avLst/>
          </a:prstGeom>
        </p:spPr>
      </p:pic>
    </p:spTree>
    <p:extLst>
      <p:ext uri="{BB962C8B-B14F-4D97-AF65-F5344CB8AC3E}">
        <p14:creationId xmlns:p14="http://schemas.microsoft.com/office/powerpoint/2010/main" val="906140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Certification Testing</a:t>
            </a:r>
            <a:endParaRPr lang="en-CA" dirty="0"/>
          </a:p>
        </p:txBody>
      </p:sp>
      <p:sp>
        <p:nvSpPr>
          <p:cNvPr id="3" name="Content Placeholder 2"/>
          <p:cNvSpPr>
            <a:spLocks noGrp="1"/>
          </p:cNvSpPr>
          <p:nvPr>
            <p:ph idx="1"/>
          </p:nvPr>
        </p:nvSpPr>
        <p:spPr/>
        <p:txBody>
          <a:bodyPr/>
          <a:lstStyle/>
          <a:p>
            <a:pPr>
              <a:buFont typeface="Wingdings" panose="05000000000000000000" pitchFamily="2" charset="2"/>
              <a:buChar char="q"/>
            </a:pPr>
            <a:endParaRPr lang="en-CA" dirty="0" smtClean="0"/>
          </a:p>
          <a:p>
            <a:pPr>
              <a:buFont typeface="Wingdings" panose="05000000000000000000" pitchFamily="2" charset="2"/>
              <a:buChar char="q"/>
            </a:pPr>
            <a:r>
              <a:rPr lang="en-CA" dirty="0" smtClean="0">
                <a:solidFill>
                  <a:srgbClr val="0066CC"/>
                </a:solidFill>
                <a:latin typeface="+mn-lt"/>
              </a:rPr>
              <a:t>Three digit profile (listening, speaking and reading)</a:t>
            </a:r>
          </a:p>
          <a:p>
            <a:pPr marL="0" indent="0">
              <a:buNone/>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Types of testing instruments used</a:t>
            </a:r>
          </a:p>
          <a:p>
            <a:pPr marL="0" indent="0">
              <a:buNone/>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Policy regarding test viewing </a:t>
            </a:r>
            <a:endParaRPr lang="en-CA" dirty="0">
              <a:solidFill>
                <a:srgbClr val="0066CC"/>
              </a:solidFill>
              <a:latin typeface="+mn-lt"/>
            </a:endParaRPr>
          </a:p>
        </p:txBody>
      </p:sp>
    </p:spTree>
    <p:extLst>
      <p:ext uri="{BB962C8B-B14F-4D97-AF65-F5344CB8AC3E}">
        <p14:creationId xmlns:p14="http://schemas.microsoft.com/office/powerpoint/2010/main" val="1951267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cs typeface="+mj-cs"/>
              </a:rPr>
              <a:t>Application of Directive</a:t>
            </a:r>
            <a:br>
              <a:rPr lang="en-CA" sz="3600" dirty="0" smtClean="0">
                <a:cs typeface="+mj-cs"/>
              </a:rPr>
            </a:br>
            <a:r>
              <a:rPr lang="en-CA" sz="3600" dirty="0" smtClean="0"/>
              <a:t>Language Specialist Courses</a:t>
            </a:r>
            <a:endParaRPr lang="en-CA" sz="3600" dirty="0">
              <a:cs typeface="+mj-cs"/>
            </a:endParaRPr>
          </a:p>
        </p:txBody>
      </p:sp>
      <p:sp>
        <p:nvSpPr>
          <p:cNvPr id="4" name="Date Placeholder 3"/>
          <p:cNvSpPr>
            <a:spLocks noGrp="1"/>
          </p:cNvSpPr>
          <p:nvPr>
            <p:ph type="dt" sz="half" idx="10"/>
          </p:nvPr>
        </p:nvSpPr>
        <p:spPr>
          <a:xfrm>
            <a:off x="5612861" y="6356350"/>
            <a:ext cx="2836462" cy="365125"/>
          </a:xfrm>
        </p:spPr>
        <p:txBody>
          <a:bodyPr/>
          <a:lstStyle/>
          <a:p>
            <a:pPr>
              <a:defRPr/>
            </a:pPr>
            <a:r>
              <a:rPr lang="nl-NL" altLang="en-US" dirty="0" smtClean="0"/>
              <a:t>STANAG 6001 Level 4 Reading Test</a:t>
            </a:r>
            <a:endParaRPr lang="nl-NL" altLang="en-US" dirty="0"/>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2" name="Content Placeholder 21"/>
          <p:cNvGraphicFramePr>
            <a:graphicFrameLocks noGrp="1"/>
          </p:cNvGraphicFramePr>
          <p:nvPr>
            <p:ph idx="1"/>
            <p:extLst>
              <p:ext uri="{D42A27DB-BD31-4B8C-83A1-F6EECF244321}">
                <p14:modId xmlns:p14="http://schemas.microsoft.com/office/powerpoint/2010/main" val="3635073759"/>
              </p:ext>
            </p:extLst>
          </p:nvPr>
        </p:nvGraphicFramePr>
        <p:xfrm>
          <a:off x="343321" y="967798"/>
          <a:ext cx="8229600" cy="5861368"/>
        </p:xfrm>
        <a:graphic>
          <a:graphicData uri="http://schemas.openxmlformats.org/drawingml/2006/table">
            <a:tbl>
              <a:tblPr firstRow="1" bandRow="1">
                <a:tableStyleId>{5C22544A-7EE6-4342-B048-85BDC9FD1C3A}</a:tableStyleId>
              </a:tblPr>
              <a:tblGrid>
                <a:gridCol w="2743200"/>
                <a:gridCol w="2743200"/>
                <a:gridCol w="2743200"/>
              </a:tblGrid>
              <a:tr h="430848">
                <a:tc>
                  <a:txBody>
                    <a:bodyPr/>
                    <a:lstStyle/>
                    <a:p>
                      <a:r>
                        <a:rPr lang="en-CA" sz="1400" dirty="0" smtClean="0"/>
                        <a:t>Purpose</a:t>
                      </a:r>
                      <a:endParaRPr lang="en-CA" sz="1400" dirty="0"/>
                    </a:p>
                  </a:txBody>
                  <a:tcPr/>
                </a:tc>
                <a:tc>
                  <a:txBody>
                    <a:bodyPr/>
                    <a:lstStyle/>
                    <a:p>
                      <a:r>
                        <a:rPr lang="en-CA" sz="1400" dirty="0" smtClean="0"/>
                        <a:t>Instrument</a:t>
                      </a:r>
                      <a:endParaRPr lang="en-CA" sz="1400" dirty="0"/>
                    </a:p>
                  </a:txBody>
                  <a:tcPr/>
                </a:tc>
                <a:tc>
                  <a:txBody>
                    <a:bodyPr/>
                    <a:lstStyle/>
                    <a:p>
                      <a:r>
                        <a:rPr lang="en-CA" sz="1400" dirty="0" smtClean="0"/>
                        <a:t>Characteristics</a:t>
                      </a:r>
                      <a:endParaRPr lang="en-CA" sz="1400" dirty="0"/>
                    </a:p>
                  </a:txBody>
                  <a:tcPr/>
                </a:tc>
              </a:tr>
              <a:tr h="370840">
                <a:tc>
                  <a:txBody>
                    <a:bodyPr/>
                    <a:lstStyle/>
                    <a:p>
                      <a:r>
                        <a:rPr lang="en-CA" sz="1400" dirty="0" smtClean="0"/>
                        <a:t>Formative evaluation</a:t>
                      </a:r>
                      <a:endParaRPr lang="en-CA" sz="1400" dirty="0"/>
                    </a:p>
                  </a:txBody>
                  <a:tcPr/>
                </a:tc>
                <a:tc>
                  <a:txBody>
                    <a:bodyPr/>
                    <a:lstStyle/>
                    <a:p>
                      <a:r>
                        <a:rPr lang="en-CA" sz="1400" dirty="0" smtClean="0"/>
                        <a:t>Quizzes, Achievement Tests</a:t>
                      </a:r>
                      <a:endParaRPr lang="en-CA" sz="1400" dirty="0"/>
                    </a:p>
                  </a:txBody>
                  <a:tcPr/>
                </a:tc>
                <a:tc>
                  <a:txBody>
                    <a:bodyPr/>
                    <a:lstStyle/>
                    <a:p>
                      <a:pPr lvl="0"/>
                      <a:r>
                        <a:rPr lang="en-GB" sz="1400" i="0" kern="1200" dirty="0" smtClean="0">
                          <a:solidFill>
                            <a:schemeClr val="dk1"/>
                          </a:solidFill>
                          <a:effectLst/>
                          <a:latin typeface="+mn-lt"/>
                          <a:ea typeface="+mn-ea"/>
                          <a:cs typeface="+mn-cs"/>
                        </a:rPr>
                        <a:t>Administered regularly</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No re-take</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Diagnostic, feedback</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Administered by local standards or teachers</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Linked to curriculum</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Can be reviewed by students or teachers</a:t>
                      </a:r>
                      <a:endParaRPr lang="en-CA" sz="1400" i="1" kern="1200" dirty="0" smtClean="0">
                        <a:solidFill>
                          <a:schemeClr val="dk1"/>
                        </a:solidFill>
                        <a:effectLst/>
                        <a:latin typeface="+mn-lt"/>
                        <a:ea typeface="+mn-ea"/>
                        <a:cs typeface="+mn-cs"/>
                      </a:endParaRPr>
                    </a:p>
                    <a:p>
                      <a:pPr lvl="0"/>
                      <a:r>
                        <a:rPr lang="en-GB" sz="1400" i="0" kern="1200" dirty="0" smtClean="0">
                          <a:solidFill>
                            <a:schemeClr val="dk1"/>
                          </a:solidFill>
                          <a:effectLst/>
                          <a:latin typeface="+mn-lt"/>
                          <a:ea typeface="+mn-ea"/>
                          <a:cs typeface="+mn-cs"/>
                        </a:rPr>
                        <a:t>Successive failures may lead to PRB </a:t>
                      </a:r>
                      <a:endParaRPr lang="en-CA" sz="1400" i="1" kern="1200" dirty="0" smtClean="0">
                        <a:solidFill>
                          <a:schemeClr val="dk1"/>
                        </a:solidFill>
                        <a:effectLst/>
                        <a:latin typeface="+mn-lt"/>
                        <a:ea typeface="+mn-ea"/>
                        <a:cs typeface="+mn-cs"/>
                      </a:endParaRPr>
                    </a:p>
                    <a:p>
                      <a:endParaRPr lang="en-CA" sz="1400" dirty="0"/>
                    </a:p>
                  </a:txBody>
                  <a:tcPr/>
                </a:tc>
              </a:tr>
              <a:tr h="370840">
                <a:tc>
                  <a:txBody>
                    <a:bodyPr/>
                    <a:lstStyle/>
                    <a:p>
                      <a:r>
                        <a:rPr lang="en-CA" sz="1400" dirty="0" smtClean="0"/>
                        <a:t>Progress Tests</a:t>
                      </a:r>
                      <a:endParaRPr lang="en-CA" sz="1400" dirty="0"/>
                    </a:p>
                  </a:txBody>
                  <a:tcPr/>
                </a:tc>
                <a:tc>
                  <a:txBody>
                    <a:bodyPr/>
                    <a:lstStyle/>
                    <a:p>
                      <a:r>
                        <a:rPr lang="en-CA" sz="1400" dirty="0" smtClean="0"/>
                        <a:t>Enabling</a:t>
                      </a:r>
                      <a:r>
                        <a:rPr lang="en-CA" sz="1400" baseline="0" dirty="0" smtClean="0"/>
                        <a:t> Checks</a:t>
                      </a:r>
                      <a:endParaRPr lang="en-CA" sz="1400" dirty="0"/>
                    </a:p>
                  </a:txBody>
                  <a:tcPr/>
                </a:tc>
                <a:tc>
                  <a:txBody>
                    <a:bodyPr/>
                    <a:lstStyle/>
                    <a:p>
                      <a:r>
                        <a:rPr lang="en-CA" sz="1400" dirty="0" smtClean="0"/>
                        <a:t>Measure progress along general proficiency line</a:t>
                      </a:r>
                    </a:p>
                    <a:p>
                      <a:r>
                        <a:rPr lang="en-CA" sz="1400" dirty="0" smtClean="0"/>
                        <a:t>Report OJT readiness</a:t>
                      </a:r>
                      <a:endParaRPr lang="en-CA" sz="1400" dirty="0"/>
                    </a:p>
                  </a:txBody>
                  <a:tcPr/>
                </a:tc>
              </a:tr>
              <a:tr h="370840">
                <a:tc>
                  <a:txBody>
                    <a:bodyPr/>
                    <a:lstStyle/>
                    <a:p>
                      <a:endParaRPr lang="en-CA" sz="1400" dirty="0"/>
                    </a:p>
                  </a:txBody>
                  <a:tcPr/>
                </a:tc>
                <a:tc>
                  <a:txBody>
                    <a:bodyPr/>
                    <a:lstStyle/>
                    <a:p>
                      <a:endParaRPr lang="en-CA" sz="1400" dirty="0"/>
                    </a:p>
                  </a:txBody>
                  <a:tcPr/>
                </a:tc>
                <a:tc>
                  <a:txBody>
                    <a:bodyPr/>
                    <a:lstStyle/>
                    <a:p>
                      <a:endParaRPr lang="en-CA" sz="1400" dirty="0"/>
                    </a:p>
                  </a:txBody>
                  <a:tcPr/>
                </a:tc>
              </a:tr>
              <a:tr h="370840">
                <a:tc>
                  <a:txBody>
                    <a:bodyPr/>
                    <a:lstStyle/>
                    <a:p>
                      <a:r>
                        <a:rPr lang="en-CA" sz="1400" dirty="0" smtClean="0"/>
                        <a:t>Summative Evaluation</a:t>
                      </a:r>
                      <a:endParaRPr lang="en-CA" sz="1400" dirty="0"/>
                    </a:p>
                  </a:txBody>
                  <a:tcPr/>
                </a:tc>
                <a:tc>
                  <a:txBody>
                    <a:bodyPr/>
                    <a:lstStyle/>
                    <a:p>
                      <a:r>
                        <a:rPr lang="en-CA" sz="1400" dirty="0" smtClean="0"/>
                        <a:t>Performance Checks</a:t>
                      </a:r>
                    </a:p>
                    <a:p>
                      <a:r>
                        <a:rPr lang="en-CA" sz="1400" kern="1200" dirty="0" smtClean="0">
                          <a:solidFill>
                            <a:schemeClr val="dk1"/>
                          </a:solidFill>
                          <a:effectLst/>
                          <a:latin typeface="+mn-lt"/>
                          <a:ea typeface="+mn-ea"/>
                          <a:cs typeface="+mn-cs"/>
                        </a:rPr>
                        <a:t>PO 001: Transcribe target language</a:t>
                      </a:r>
                    </a:p>
                    <a:p>
                      <a:r>
                        <a:rPr lang="en-CA" sz="1400" kern="1200" dirty="0" smtClean="0">
                          <a:solidFill>
                            <a:schemeClr val="dk1"/>
                          </a:solidFill>
                          <a:effectLst/>
                          <a:latin typeface="+mn-lt"/>
                          <a:ea typeface="+mn-ea"/>
                          <a:cs typeface="+mn-cs"/>
                        </a:rPr>
                        <a:t>PO 002: Translate target language into English</a:t>
                      </a:r>
                    </a:p>
                    <a:p>
                      <a:endParaRPr lang="en-C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i="0" kern="1200" dirty="0" smtClean="0">
                          <a:solidFill>
                            <a:schemeClr val="dk1"/>
                          </a:solidFill>
                          <a:effectLst/>
                          <a:latin typeface="+mn-lt"/>
                          <a:ea typeface="+mn-ea"/>
                          <a:cs typeface="+mn-cs"/>
                        </a:rPr>
                        <a:t>Failed PC (either part) is course failure</a:t>
                      </a:r>
                      <a:endParaRPr lang="en-CA" sz="1400" i="1" kern="1200" dirty="0" smtClean="0">
                        <a:solidFill>
                          <a:schemeClr val="dk1"/>
                        </a:solidFill>
                        <a:effectLst/>
                        <a:latin typeface="+mn-lt"/>
                        <a:ea typeface="+mn-ea"/>
                        <a:cs typeface="+mn-cs"/>
                      </a:endParaRPr>
                    </a:p>
                    <a:p>
                      <a:endParaRPr lang="en-CA" sz="1400" dirty="0"/>
                    </a:p>
                  </a:txBody>
                  <a:tcPr/>
                </a:tc>
              </a:tr>
              <a:tr h="370840">
                <a:tc>
                  <a:txBody>
                    <a:bodyPr/>
                    <a:lstStyle/>
                    <a:p>
                      <a:r>
                        <a:rPr lang="en-CA" sz="1400" dirty="0" smtClean="0"/>
                        <a:t>Certification</a:t>
                      </a:r>
                      <a:r>
                        <a:rPr lang="en-CA" sz="1400" baseline="0" dirty="0" smtClean="0"/>
                        <a:t> Testing</a:t>
                      </a:r>
                      <a:endParaRPr lang="en-CA" sz="1400" dirty="0"/>
                    </a:p>
                  </a:txBody>
                  <a:tcPr/>
                </a:tc>
                <a:tc>
                  <a:txBody>
                    <a:bodyPr/>
                    <a:lstStyle/>
                    <a:p>
                      <a:r>
                        <a:rPr lang="en-CA" sz="1400" dirty="0" smtClean="0"/>
                        <a:t>Listening, speaking, reading</a:t>
                      </a:r>
                      <a:endParaRPr lang="en-CA" sz="1400" dirty="0"/>
                    </a:p>
                  </a:txBody>
                  <a:tcPr/>
                </a:tc>
                <a:tc>
                  <a:txBody>
                    <a:bodyPr/>
                    <a:lstStyle/>
                    <a:p>
                      <a:r>
                        <a:rPr lang="en-CA" sz="1400" dirty="0" smtClean="0"/>
                        <a:t>Profile for all students and CAF members</a:t>
                      </a:r>
                      <a:endParaRPr lang="en-CA" sz="1400" dirty="0"/>
                    </a:p>
                  </a:txBody>
                  <a:tcPr/>
                </a:tc>
              </a:tr>
            </a:tbl>
          </a:graphicData>
        </a:graphic>
      </p:graphicFrame>
    </p:spTree>
    <p:extLst>
      <p:ext uri="{BB962C8B-B14F-4D97-AF65-F5344CB8AC3E}">
        <p14:creationId xmlns:p14="http://schemas.microsoft.com/office/powerpoint/2010/main" val="2379419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t>Final Linguistic Expectations</a:t>
            </a:r>
            <a:endParaRPr lang="en-CA" sz="3600" dirty="0">
              <a:cs typeface="+mj-cs"/>
            </a:endParaRPr>
          </a:p>
        </p:txBody>
      </p:sp>
      <p:sp>
        <p:nvSpPr>
          <p:cNvPr id="4" name="Date Placeholder 3"/>
          <p:cNvSpPr>
            <a:spLocks noGrp="1"/>
          </p:cNvSpPr>
          <p:nvPr>
            <p:ph type="dt" sz="half" idx="10"/>
          </p:nvPr>
        </p:nvSpPr>
        <p:spPr>
          <a:xfrm>
            <a:off x="5612861" y="6356350"/>
            <a:ext cx="2836462" cy="365125"/>
          </a:xfrm>
        </p:spPr>
        <p:txBody>
          <a:bodyPr/>
          <a:lstStyle/>
          <a:p>
            <a:pPr>
              <a:defRPr/>
            </a:pPr>
            <a:r>
              <a:rPr lang="nl-NL" altLang="en-US" dirty="0" smtClean="0"/>
              <a:t>STANAG 6001 Level 4 Reading Test</a:t>
            </a:r>
            <a:endParaRPr lang="nl-NL" altLang="en-US" dirty="0"/>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5" name="Content Placeholder 24"/>
          <p:cNvGraphicFramePr>
            <a:graphicFrameLocks noGrp="1"/>
          </p:cNvGraphicFramePr>
          <p:nvPr>
            <p:ph idx="1"/>
            <p:extLst>
              <p:ext uri="{D42A27DB-BD31-4B8C-83A1-F6EECF244321}">
                <p14:modId xmlns:p14="http://schemas.microsoft.com/office/powerpoint/2010/main" val="359932882"/>
              </p:ext>
            </p:extLst>
          </p:nvPr>
        </p:nvGraphicFramePr>
        <p:xfrm>
          <a:off x="1617662" y="1757330"/>
          <a:ext cx="5725795" cy="3469229"/>
        </p:xfrm>
        <a:graphic>
          <a:graphicData uri="http://schemas.openxmlformats.org/drawingml/2006/table">
            <a:tbl>
              <a:tblPr>
                <a:tableStyleId>{5C22544A-7EE6-4342-B048-85BDC9FD1C3A}</a:tableStyleId>
              </a:tblPr>
              <a:tblGrid>
                <a:gridCol w="896938"/>
                <a:gridCol w="742950"/>
                <a:gridCol w="765810"/>
                <a:gridCol w="731520"/>
                <a:gridCol w="925830"/>
                <a:gridCol w="762952"/>
                <a:gridCol w="899795"/>
              </a:tblGrid>
              <a:tr h="368650">
                <a:tc>
                  <a:txBody>
                    <a:bodyPr/>
                    <a:lstStyle/>
                    <a:p>
                      <a:pPr>
                        <a:spcAft>
                          <a:spcPts val="0"/>
                        </a:spcAft>
                      </a:pPr>
                      <a:r>
                        <a:rPr lang="en-GB" sz="1400" dirty="0">
                          <a:effectLst/>
                        </a:rPr>
                        <a:t> </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Listen.</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Speak.</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Read.</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Writ.</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Trans.</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400" dirty="0" smtClean="0">
                          <a:effectLst/>
                        </a:rPr>
                        <a:t>Transl.</a:t>
                      </a:r>
                      <a:endParaRPr lang="en-CA" sz="1400" dirty="0">
                        <a:effectLst/>
                        <a:latin typeface="Times New Roman" panose="02020603050405020304" pitchFamily="18" charset="0"/>
                        <a:ea typeface="Times New Roman" panose="02020603050405020304" pitchFamily="18" charset="0"/>
                      </a:endParaRPr>
                    </a:p>
                  </a:txBody>
                  <a:tcPr marL="68580" marR="68580" marT="0" marB="0"/>
                </a:tc>
              </a:tr>
              <a:tr h="738220">
                <a:tc>
                  <a:txBody>
                    <a:bodyPr/>
                    <a:lstStyle/>
                    <a:p>
                      <a:pPr>
                        <a:spcAft>
                          <a:spcPts val="0"/>
                        </a:spcAft>
                      </a:pPr>
                      <a:r>
                        <a:rPr lang="en-GB" sz="1400" dirty="0">
                          <a:effectLst/>
                        </a:rPr>
                        <a:t>FLS (COMM RSCH) </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1+</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Pass</a:t>
                      </a:r>
                      <a:r>
                        <a:rPr lang="en-GB" sz="1400" dirty="0" smtClean="0">
                          <a:effectLst/>
                        </a:rPr>
                        <a:t>/</a:t>
                      </a:r>
                    </a:p>
                    <a:p>
                      <a:pPr algn="ctr">
                        <a:spcAft>
                          <a:spcPts val="0"/>
                        </a:spcAft>
                      </a:pPr>
                      <a:r>
                        <a:rPr lang="en-GB" sz="1400" dirty="0" smtClean="0">
                          <a:effectLst/>
                        </a:rPr>
                        <a:t>Fail</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a:effectLst/>
                        </a:rPr>
                        <a:t>Pass/Fail</a:t>
                      </a:r>
                      <a:endParaRPr lang="en-CA" sz="1400">
                        <a:effectLst/>
                        <a:latin typeface="Times New Roman" panose="02020603050405020304" pitchFamily="18" charset="0"/>
                        <a:ea typeface="Times New Roman" panose="02020603050405020304" pitchFamily="18" charset="0"/>
                      </a:endParaRPr>
                    </a:p>
                  </a:txBody>
                  <a:tcPr marL="68580" marR="68580" marT="0" marB="0"/>
                </a:tc>
              </a:tr>
              <a:tr h="422910">
                <a:tc>
                  <a:txBody>
                    <a:bodyPr/>
                    <a:lstStyle/>
                    <a:p>
                      <a:pPr>
                        <a:spcAft>
                          <a:spcPts val="0"/>
                        </a:spcAft>
                      </a:pPr>
                      <a:r>
                        <a:rPr lang="pt-BR" sz="1400" dirty="0">
                          <a:effectLst/>
                        </a:rPr>
                        <a:t>Exchange</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2</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Pass/Fail</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a:t>
                      </a:r>
                      <a:endParaRPr lang="en-CA" sz="1400">
                        <a:effectLst/>
                        <a:latin typeface="Times New Roman" panose="02020603050405020304" pitchFamily="18" charset="0"/>
                        <a:ea typeface="Times New Roman" panose="02020603050405020304" pitchFamily="18" charset="0"/>
                      </a:endParaRPr>
                    </a:p>
                  </a:txBody>
                  <a:tcPr marL="68580" marR="68580" marT="0" marB="0"/>
                </a:tc>
              </a:tr>
              <a:tr h="468630">
                <a:tc>
                  <a:txBody>
                    <a:bodyPr/>
                    <a:lstStyle/>
                    <a:p>
                      <a:pPr>
                        <a:spcAft>
                          <a:spcPts val="0"/>
                        </a:spcAft>
                      </a:pPr>
                      <a:r>
                        <a:rPr lang="pt-BR" sz="1400" dirty="0">
                          <a:effectLst/>
                        </a:rPr>
                        <a:t>ACV</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2</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Pass/Fail</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a:t>
                      </a:r>
                      <a:endParaRPr lang="en-CA" sz="1400" dirty="0">
                        <a:effectLst/>
                        <a:latin typeface="Times New Roman" panose="02020603050405020304" pitchFamily="18" charset="0"/>
                        <a:ea typeface="Times New Roman" panose="02020603050405020304" pitchFamily="18" charset="0"/>
                      </a:endParaRPr>
                    </a:p>
                  </a:txBody>
                  <a:tcPr marL="68580" marR="68580" marT="0" marB="0"/>
                </a:tc>
              </a:tr>
              <a:tr h="514350">
                <a:tc>
                  <a:txBody>
                    <a:bodyPr/>
                    <a:lstStyle/>
                    <a:p>
                      <a:pPr>
                        <a:spcAft>
                          <a:spcPts val="0"/>
                        </a:spcAft>
                      </a:pPr>
                      <a:r>
                        <a:rPr lang="pt-BR" sz="1400" dirty="0">
                          <a:effectLst/>
                        </a:rPr>
                        <a:t>CDA *</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1/2</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1/2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1/2</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Pass/Fail</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a:t>
                      </a:r>
                      <a:endParaRPr lang="en-CA" sz="1400">
                        <a:effectLst/>
                        <a:latin typeface="Times New Roman" panose="02020603050405020304" pitchFamily="18" charset="0"/>
                        <a:ea typeface="Times New Roman" panose="02020603050405020304" pitchFamily="18" charset="0"/>
                      </a:endParaRPr>
                    </a:p>
                  </a:txBody>
                  <a:tcPr marL="68580" marR="68580" marT="0" marB="0"/>
                </a:tc>
              </a:tr>
              <a:tr h="956469">
                <a:tc>
                  <a:txBody>
                    <a:bodyPr/>
                    <a:lstStyle/>
                    <a:p>
                      <a:pPr>
                        <a:spcAft>
                          <a:spcPts val="0"/>
                        </a:spcAft>
                      </a:pPr>
                      <a:r>
                        <a:rPr lang="pt-BR" sz="1400" dirty="0">
                          <a:effectLst/>
                        </a:rPr>
                        <a:t>CDAA*</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a:effectLst/>
                        </a:rPr>
                        <a:t>1/2</a:t>
                      </a:r>
                      <a:endParaRPr lang="en-CA"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1/2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1/2</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400" dirty="0">
                          <a:effectLst/>
                        </a:rPr>
                        <a:t>Pass/Fail</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a:t>
                      </a:r>
                      <a:endParaRPr lang="en-CA"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pt-BR" sz="1400" dirty="0">
                          <a:effectLst/>
                        </a:rPr>
                        <a:t>-</a:t>
                      </a:r>
                      <a:endParaRPr lang="en-CA" sz="14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055709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45747280"/>
              </p:ext>
            </p:extLst>
          </p:nvPr>
        </p:nvGraphicFramePr>
        <p:xfrm>
          <a:off x="1575435" y="2072481"/>
          <a:ext cx="6231255" cy="2926080"/>
        </p:xfrm>
        <a:graphic>
          <a:graphicData uri="http://schemas.openxmlformats.org/drawingml/2006/table">
            <a:tbl>
              <a:tblPr>
                <a:tableStyleId>{5C22544A-7EE6-4342-B048-85BDC9FD1C3A}</a:tableStyleId>
              </a:tblPr>
              <a:tblGrid>
                <a:gridCol w="1099185"/>
                <a:gridCol w="1394460"/>
                <a:gridCol w="1337310"/>
                <a:gridCol w="1383030"/>
                <a:gridCol w="1017270"/>
              </a:tblGrid>
              <a:tr h="0">
                <a:tc>
                  <a:txBody>
                    <a:bodyPr/>
                    <a:lstStyle/>
                    <a:p>
                      <a:pPr>
                        <a:spcAft>
                          <a:spcPts val="0"/>
                        </a:spcAft>
                      </a:pPr>
                      <a:r>
                        <a:rPr lang="en-GB" sz="1600" dirty="0">
                          <a:effectLst/>
                        </a:rPr>
                        <a:t>Language </a:t>
                      </a:r>
                      <a:r>
                        <a:rPr lang="en-GB" sz="1600" dirty="0" smtClean="0">
                          <a:effectLst/>
                        </a:rPr>
                        <a:t>Cat.</a:t>
                      </a:r>
                      <a:endParaRPr lang="en-CA" sz="1600" b="1" dirty="0">
                        <a:effectLst/>
                        <a:latin typeface="Times New Roman" panose="02020603050405020304" pitchFamily="18" charset="0"/>
                      </a:endParaRPr>
                    </a:p>
                  </a:txBody>
                  <a:tcPr marL="68580" marR="68580" marT="0" marB="0"/>
                </a:tc>
                <a:tc>
                  <a:txBody>
                    <a:bodyPr/>
                    <a:lstStyle/>
                    <a:p>
                      <a:pPr algn="ctr">
                        <a:spcAft>
                          <a:spcPts val="0"/>
                        </a:spcAft>
                      </a:pPr>
                      <a:r>
                        <a:rPr lang="en-GB" sz="1600">
                          <a:effectLst/>
                        </a:rPr>
                        <a:t>I</a:t>
                      </a:r>
                      <a:endParaRPr lang="en-CA" sz="1600" b="1">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a:effectLst/>
                        </a:rPr>
                        <a:t>II</a:t>
                      </a:r>
                      <a:endParaRPr lang="en-CA" sz="1600" b="1">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a:effectLst/>
                        </a:rPr>
                        <a:t>III</a:t>
                      </a:r>
                      <a:endParaRPr lang="en-CA" sz="1600" b="1">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a:effectLst/>
                        </a:rPr>
                        <a:t>IV</a:t>
                      </a:r>
                      <a:endParaRPr lang="en-CA" sz="1600" b="1">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1600" dirty="0">
                          <a:effectLst/>
                        </a:rPr>
                        <a:t> </a:t>
                      </a:r>
                      <a:endParaRPr lang="en-CA" sz="1600" dirty="0">
                        <a:effectLst/>
                      </a:endParaRPr>
                    </a:p>
                    <a:p>
                      <a:pPr>
                        <a:spcAft>
                          <a:spcPts val="0"/>
                        </a:spcAft>
                      </a:pPr>
                      <a:r>
                        <a:rPr lang="en-GB" sz="1600" kern="0" dirty="0">
                          <a:effectLst/>
                        </a:rPr>
                        <a:t>Examples</a:t>
                      </a:r>
                      <a:endParaRPr lang="en-CA" sz="1600" b="1" kern="0" dirty="0">
                        <a:effectLst/>
                        <a:latin typeface="Times New Roman" panose="02020603050405020304" pitchFamily="18" charset="0"/>
                      </a:endParaRPr>
                    </a:p>
                  </a:txBody>
                  <a:tcPr marL="68580" marR="68580" marT="0" marB="0"/>
                </a:tc>
                <a:tc>
                  <a:txBody>
                    <a:bodyPr/>
                    <a:lstStyle/>
                    <a:p>
                      <a:pPr algn="ctr">
                        <a:spcAft>
                          <a:spcPts val="0"/>
                        </a:spcAft>
                      </a:pPr>
                      <a:r>
                        <a:rPr lang="en-GB" sz="1600" dirty="0" smtClean="0">
                          <a:effectLst/>
                        </a:rPr>
                        <a:t>Spanish</a:t>
                      </a:r>
                    </a:p>
                    <a:p>
                      <a:pPr algn="ctr">
                        <a:spcAft>
                          <a:spcPts val="0"/>
                        </a:spcAft>
                      </a:pPr>
                      <a:r>
                        <a:rPr lang="en-GB" sz="1600" dirty="0" smtClean="0">
                          <a:effectLst/>
                        </a:rPr>
                        <a:t> </a:t>
                      </a:r>
                      <a:r>
                        <a:rPr lang="en-GB" sz="1600" dirty="0">
                          <a:effectLst/>
                        </a:rPr>
                        <a:t>Dutch Norwegian</a:t>
                      </a:r>
                      <a:endParaRPr lang="en-CA" sz="1600" dirty="0">
                        <a:effectLst/>
                      </a:endParaRPr>
                    </a:p>
                    <a:p>
                      <a:pPr algn="ctr">
                        <a:spcAft>
                          <a:spcPts val="0"/>
                        </a:spcAft>
                      </a:pPr>
                      <a:r>
                        <a:rPr lang="en-GB" sz="1600" dirty="0">
                          <a:effectLst/>
                        </a:rPr>
                        <a:t>Italian</a:t>
                      </a:r>
                      <a:endParaRPr lang="en-CA" sz="1600" dirty="0">
                        <a:effectLst/>
                      </a:endParaRPr>
                    </a:p>
                    <a:p>
                      <a:pPr algn="ctr">
                        <a:spcAft>
                          <a:spcPts val="0"/>
                        </a:spcAft>
                      </a:pPr>
                      <a:r>
                        <a:rPr lang="en-GB" sz="1600" dirty="0">
                          <a:effectLst/>
                        </a:rPr>
                        <a:t>Portuguese</a:t>
                      </a:r>
                      <a:endParaRPr lang="en-CA"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German Romanian Indonesian</a:t>
                      </a:r>
                      <a:endParaRPr lang="en-CA" sz="1600" dirty="0">
                        <a:effectLst/>
                      </a:endParaRPr>
                    </a:p>
                    <a:p>
                      <a:pPr algn="ctr">
                        <a:spcAft>
                          <a:spcPts val="0"/>
                        </a:spcAft>
                      </a:pPr>
                      <a:r>
                        <a:rPr lang="en-GB" sz="1600" dirty="0">
                          <a:effectLst/>
                        </a:rPr>
                        <a:t> </a:t>
                      </a:r>
                      <a:endParaRPr lang="en-CA"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Hebrew</a:t>
                      </a:r>
                      <a:endParaRPr lang="en-CA" sz="1600" dirty="0">
                        <a:effectLst/>
                      </a:endParaRPr>
                    </a:p>
                    <a:p>
                      <a:pPr algn="ctr">
                        <a:spcAft>
                          <a:spcPts val="0"/>
                        </a:spcAft>
                      </a:pPr>
                      <a:r>
                        <a:rPr lang="en-GB" sz="1600" dirty="0">
                          <a:effectLst/>
                        </a:rPr>
                        <a:t>Hungarian</a:t>
                      </a:r>
                      <a:endParaRPr lang="en-CA" sz="1600" dirty="0">
                        <a:effectLst/>
                      </a:endParaRPr>
                    </a:p>
                    <a:p>
                      <a:pPr algn="ctr">
                        <a:spcAft>
                          <a:spcPts val="0"/>
                        </a:spcAft>
                      </a:pPr>
                      <a:r>
                        <a:rPr lang="en-GB" sz="1600" dirty="0">
                          <a:effectLst/>
                        </a:rPr>
                        <a:t>Russian </a:t>
                      </a:r>
                      <a:endParaRPr lang="en-GB" sz="1600" dirty="0" smtClean="0">
                        <a:effectLst/>
                      </a:endParaRPr>
                    </a:p>
                    <a:p>
                      <a:pPr algn="ctr">
                        <a:spcAft>
                          <a:spcPts val="0"/>
                        </a:spcAft>
                      </a:pPr>
                      <a:r>
                        <a:rPr lang="en-GB" sz="1600" dirty="0" smtClean="0">
                          <a:effectLst/>
                        </a:rPr>
                        <a:t>Turkish</a:t>
                      </a:r>
                      <a:endParaRPr lang="en-CA" sz="1600" dirty="0">
                        <a:effectLst/>
                      </a:endParaRPr>
                    </a:p>
                    <a:p>
                      <a:pPr algn="ctr">
                        <a:spcAft>
                          <a:spcPts val="0"/>
                        </a:spcAft>
                      </a:pPr>
                      <a:r>
                        <a:rPr lang="en-GB" sz="1600" dirty="0">
                          <a:effectLst/>
                        </a:rPr>
                        <a:t>Pashtu </a:t>
                      </a:r>
                      <a:endParaRPr lang="en-GB" sz="1600" dirty="0" smtClean="0">
                        <a:effectLst/>
                      </a:endParaRPr>
                    </a:p>
                    <a:p>
                      <a:pPr algn="ctr">
                        <a:spcAft>
                          <a:spcPts val="0"/>
                        </a:spcAft>
                      </a:pPr>
                      <a:r>
                        <a:rPr lang="en-GB" sz="1600" dirty="0" smtClean="0">
                          <a:effectLst/>
                        </a:rPr>
                        <a:t>Persian</a:t>
                      </a:r>
                      <a:endParaRPr lang="en-CA" sz="1600" dirty="0">
                        <a:effectLst/>
                      </a:endParaRPr>
                    </a:p>
                    <a:p>
                      <a:pPr algn="ctr">
                        <a:spcAft>
                          <a:spcPts val="0"/>
                        </a:spcAft>
                      </a:pPr>
                      <a:r>
                        <a:rPr lang="en-GB" sz="1600" dirty="0">
                          <a:effectLst/>
                        </a:rPr>
                        <a:t>Polish</a:t>
                      </a:r>
                      <a:endParaRPr lang="en-CA"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Arabic</a:t>
                      </a:r>
                      <a:endParaRPr lang="en-CA" sz="1600" dirty="0">
                        <a:effectLst/>
                      </a:endParaRPr>
                    </a:p>
                    <a:p>
                      <a:pPr algn="ctr">
                        <a:spcAft>
                          <a:spcPts val="0"/>
                        </a:spcAft>
                      </a:pPr>
                      <a:r>
                        <a:rPr lang="en-GB" sz="1600" dirty="0">
                          <a:effectLst/>
                        </a:rPr>
                        <a:t>Japanese Korean Chinese</a:t>
                      </a:r>
                      <a:endParaRPr lang="en-CA" sz="16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1600">
                          <a:effectLst/>
                        </a:rPr>
                        <a:t> </a:t>
                      </a:r>
                      <a:endParaRPr lang="en-CA" sz="1600">
                        <a:effectLst/>
                      </a:endParaRPr>
                    </a:p>
                    <a:p>
                      <a:pPr>
                        <a:spcAft>
                          <a:spcPts val="0"/>
                        </a:spcAft>
                      </a:pPr>
                      <a:r>
                        <a:rPr lang="en-GB" sz="1600" kern="0">
                          <a:effectLst/>
                        </a:rPr>
                        <a:t>Weeks</a:t>
                      </a:r>
                      <a:endParaRPr lang="en-CA" sz="1600" kern="0">
                        <a:effectLst/>
                      </a:endParaRPr>
                    </a:p>
                    <a:p>
                      <a:pPr>
                        <a:spcAft>
                          <a:spcPts val="0"/>
                        </a:spcAft>
                      </a:pPr>
                      <a:r>
                        <a:rPr lang="en-GB" sz="1600">
                          <a:effectLst/>
                        </a:rPr>
                        <a:t> </a:t>
                      </a:r>
                      <a:endParaRPr lang="en-CA"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a:effectLst/>
                        </a:rPr>
                        <a:t> </a:t>
                      </a:r>
                      <a:endParaRPr lang="en-CA" sz="1600">
                        <a:effectLst/>
                      </a:endParaRPr>
                    </a:p>
                    <a:p>
                      <a:pPr algn="ctr">
                        <a:spcAft>
                          <a:spcPts val="0"/>
                        </a:spcAft>
                      </a:pPr>
                      <a:r>
                        <a:rPr lang="en-GB" sz="1600">
                          <a:effectLst/>
                        </a:rPr>
                        <a:t>25</a:t>
                      </a:r>
                      <a:endParaRPr lang="en-CA"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 </a:t>
                      </a:r>
                      <a:endParaRPr lang="en-CA" sz="1600" dirty="0">
                        <a:effectLst/>
                      </a:endParaRPr>
                    </a:p>
                    <a:p>
                      <a:pPr algn="ctr">
                        <a:spcAft>
                          <a:spcPts val="0"/>
                        </a:spcAft>
                      </a:pPr>
                      <a:r>
                        <a:rPr lang="en-GB" sz="1600" dirty="0">
                          <a:effectLst/>
                        </a:rPr>
                        <a:t>34</a:t>
                      </a:r>
                      <a:endParaRPr lang="en-CA"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 </a:t>
                      </a:r>
                      <a:endParaRPr lang="en-CA" sz="1600" dirty="0">
                        <a:effectLst/>
                      </a:endParaRPr>
                    </a:p>
                    <a:p>
                      <a:pPr algn="ctr">
                        <a:spcAft>
                          <a:spcPts val="0"/>
                        </a:spcAft>
                      </a:pPr>
                      <a:r>
                        <a:rPr lang="en-GB" sz="1600" dirty="0">
                          <a:effectLst/>
                        </a:rPr>
                        <a:t>47</a:t>
                      </a:r>
                      <a:endParaRPr lang="en-CA"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600" dirty="0">
                          <a:effectLst/>
                        </a:rPr>
                        <a:t> </a:t>
                      </a:r>
                      <a:endParaRPr lang="en-CA" sz="1600" dirty="0">
                        <a:effectLst/>
                      </a:endParaRPr>
                    </a:p>
                    <a:p>
                      <a:pPr algn="ctr">
                        <a:spcAft>
                          <a:spcPts val="0"/>
                        </a:spcAft>
                      </a:pPr>
                      <a:r>
                        <a:rPr lang="en-GB" sz="1600" dirty="0">
                          <a:effectLst/>
                        </a:rPr>
                        <a:t>63</a:t>
                      </a:r>
                      <a:endParaRPr lang="en-CA" sz="16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3" name="Rectangle 1"/>
          <p:cNvSpPr>
            <a:spLocks noChangeArrowheads="1"/>
          </p:cNvSpPr>
          <p:nvPr/>
        </p:nvSpPr>
        <p:spPr bwMode="auto">
          <a:xfrm>
            <a:off x="1952308" y="20716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4" name="Title 3"/>
          <p:cNvSpPr>
            <a:spLocks noGrp="1"/>
          </p:cNvSpPr>
          <p:nvPr>
            <p:ph type="title"/>
          </p:nvPr>
        </p:nvSpPr>
        <p:spPr/>
        <p:txBody>
          <a:bodyPr/>
          <a:lstStyle/>
          <a:p>
            <a:r>
              <a:rPr lang="en-CA" sz="2800" dirty="0" smtClean="0"/>
              <a:t>Time on Task &amp; Objectives</a:t>
            </a:r>
            <a:endParaRPr lang="en-CA" sz="2800" dirty="0"/>
          </a:p>
        </p:txBody>
      </p:sp>
      <p:sp>
        <p:nvSpPr>
          <p:cNvPr id="5" name="Content Placeholder 4"/>
          <p:cNvSpPr>
            <a:spLocks noGrp="1"/>
          </p:cNvSpPr>
          <p:nvPr>
            <p:ph idx="1"/>
          </p:nvPr>
        </p:nvSpPr>
        <p:spPr/>
        <p:txBody>
          <a:bodyPr/>
          <a:lstStyle/>
          <a:p>
            <a:endParaRPr lang="en-CA" dirty="0">
              <a:latin typeface="+mn-lt"/>
            </a:endParaRPr>
          </a:p>
        </p:txBody>
      </p:sp>
    </p:spTree>
    <p:extLst>
      <p:ext uri="{BB962C8B-B14F-4D97-AF65-F5344CB8AC3E}">
        <p14:creationId xmlns:p14="http://schemas.microsoft.com/office/powerpoint/2010/main" val="3083357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4752000" cy="3669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4900" y="1185600"/>
            <a:ext cx="3932452" cy="4968000"/>
          </a:xfrm>
          <a:prstGeom prst="rect">
            <a:avLst/>
          </a:prstGeom>
        </p:spPr>
      </p:pic>
    </p:spTree>
    <p:extLst>
      <p:ext uri="{BB962C8B-B14F-4D97-AF65-F5344CB8AC3E}">
        <p14:creationId xmlns:p14="http://schemas.microsoft.com/office/powerpoint/2010/main" val="3725846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5612861" y="6356350"/>
            <a:ext cx="2836462" cy="365125"/>
          </a:xfrm>
        </p:spPr>
        <p:txBody>
          <a:bodyPr/>
          <a:lstStyle/>
          <a:p>
            <a:pPr>
              <a:defRPr/>
            </a:pPr>
            <a:r>
              <a:rPr lang="nl-NL" altLang="en-US" sz="1100" dirty="0" smtClean="0">
                <a:solidFill>
                  <a:schemeClr val="tx1">
                    <a:lumMod val="50000"/>
                    <a:lumOff val="50000"/>
                  </a:schemeClr>
                </a:solidFill>
              </a:rPr>
              <a:t>STANAG 6001 Level 4 Reading Test</a:t>
            </a:r>
            <a:endParaRPr lang="nl-NL" altLang="en-US" sz="1100" dirty="0">
              <a:solidFill>
                <a:schemeClr val="tx1">
                  <a:lumMod val="50000"/>
                  <a:lumOff val="50000"/>
                </a:schemeClr>
              </a:solidFill>
            </a:endParaRPr>
          </a:p>
        </p:txBody>
      </p:sp>
      <p:sp>
        <p:nvSpPr>
          <p:cNvPr id="8" name="Title 1"/>
          <p:cNvSpPr>
            <a:spLocks noGrp="1"/>
          </p:cNvSpPr>
          <p:nvPr>
            <p:ph type="title"/>
          </p:nvPr>
        </p:nvSpPr>
        <p:spPr>
          <a:xfrm>
            <a:off x="0" y="2986842"/>
            <a:ext cx="9144000" cy="723646"/>
          </a:xfrm>
        </p:spPr>
        <p:txBody>
          <a:bodyPr/>
          <a:lstStyle/>
          <a:p>
            <a:pPr>
              <a:lnSpc>
                <a:spcPct val="100000"/>
              </a:lnSpc>
              <a:defRPr/>
            </a:pPr>
            <a:r>
              <a:rPr lang="en-CA" sz="3600" dirty="0" smtClean="0">
                <a:cs typeface="+mj-cs"/>
              </a:rPr>
              <a:t>Thank you!</a:t>
            </a:r>
            <a:endParaRPr lang="en-CA" sz="3600" dirty="0">
              <a:cs typeface="+mj-cs"/>
            </a:endParaRPr>
          </a:p>
        </p:txBody>
      </p:sp>
      <p:grpSp>
        <p:nvGrpSpPr>
          <p:cNvPr id="9" name="Group 2"/>
          <p:cNvGrpSpPr>
            <a:grpSpLocks/>
          </p:cNvGrpSpPr>
          <p:nvPr/>
        </p:nvGrpSpPr>
        <p:grpSpPr bwMode="auto">
          <a:xfrm>
            <a:off x="97645" y="121121"/>
            <a:ext cx="931665" cy="838747"/>
            <a:chOff x="4532" y="1685"/>
            <a:chExt cx="3085" cy="2647"/>
          </a:xfrm>
        </p:grpSpPr>
        <p:sp>
          <p:nvSpPr>
            <p:cNvPr id="10"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6"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8"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20"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2"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3"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4"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5"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6"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7"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28"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125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cs typeface="+mj-cs"/>
              </a:rPr>
              <a:t>Scope of Presentation</a:t>
            </a:r>
            <a:endParaRPr lang="en-CA" sz="3600" dirty="0">
              <a:cs typeface="+mj-cs"/>
            </a:endParaRPr>
          </a:p>
        </p:txBody>
      </p:sp>
      <p:sp>
        <p:nvSpPr>
          <p:cNvPr id="5123" name="Content Placeholder 2"/>
          <p:cNvSpPr>
            <a:spLocks noGrp="1"/>
          </p:cNvSpPr>
          <p:nvPr>
            <p:ph idx="1"/>
          </p:nvPr>
        </p:nvSpPr>
        <p:spPr/>
        <p:txBody>
          <a:bodyPr>
            <a:normAutofit fontScale="55000" lnSpcReduction="20000"/>
          </a:bodyPr>
          <a:lstStyle/>
          <a:p>
            <a:pPr>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Definition &amp; Purpose of Test Directives</a:t>
            </a:r>
          </a:p>
          <a:p>
            <a:pPr>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Contents</a:t>
            </a:r>
          </a:p>
          <a:p>
            <a:pPr lvl="1">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Mission Statement</a:t>
            </a:r>
          </a:p>
          <a:p>
            <a:pPr lvl="1">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Types and Purpose of Testing</a:t>
            </a:r>
            <a:endParaRPr lang="en-CA" sz="5100" b="1" dirty="0">
              <a:solidFill>
                <a:srgbClr val="00B0F0"/>
              </a:solidFill>
              <a:latin typeface="+mn-lt"/>
              <a:cs typeface="Calibri" panose="020F0502020204030204" pitchFamily="34" charset="0"/>
            </a:endParaRPr>
          </a:p>
          <a:p>
            <a:pPr>
              <a:lnSpc>
                <a:spcPct val="150000"/>
              </a:lnSpc>
              <a:buSzPct val="90000"/>
              <a:buFont typeface="Wingdings" panose="05000000000000000000" pitchFamily="2" charset="2"/>
              <a:buChar char="q"/>
              <a:defRPr/>
            </a:pPr>
            <a:endParaRPr lang="en-CA" sz="5100" b="1" dirty="0">
              <a:solidFill>
                <a:srgbClr val="00B0F0"/>
              </a:solidFill>
              <a:latin typeface="+mn-lt"/>
              <a:cs typeface="Calibri" panose="020F0502020204030204" pitchFamily="34" charset="0"/>
            </a:endParaRPr>
          </a:p>
          <a:p>
            <a:pPr>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Application of Directive</a:t>
            </a:r>
          </a:p>
          <a:p>
            <a:pPr>
              <a:lnSpc>
                <a:spcPct val="150000"/>
              </a:lnSpc>
              <a:buSzPct val="90000"/>
              <a:buFont typeface="Wingdings" panose="05000000000000000000" pitchFamily="2" charset="2"/>
              <a:buChar char="q"/>
              <a:defRPr/>
            </a:pPr>
            <a:r>
              <a:rPr lang="en-CA" sz="5100" b="1" dirty="0" smtClean="0">
                <a:solidFill>
                  <a:srgbClr val="00B0F0"/>
                </a:solidFill>
                <a:latin typeface="+mn-lt"/>
                <a:cs typeface="Calibri" panose="020F0502020204030204" pitchFamily="34" charset="0"/>
              </a:rPr>
              <a:t>Time on Task and Final Linguistic Objectives</a:t>
            </a:r>
            <a:endParaRPr lang="en-CA" sz="5100" b="1" dirty="0">
              <a:solidFill>
                <a:srgbClr val="00B0F0"/>
              </a:solidFill>
              <a:latin typeface="+mn-lt"/>
              <a:cs typeface="Calibri" panose="020F0502020204030204" pitchFamily="34" charset="0"/>
            </a:endParaRPr>
          </a:p>
          <a:p>
            <a:pPr>
              <a:lnSpc>
                <a:spcPct val="150000"/>
              </a:lnSpc>
              <a:buSzPct val="90000"/>
              <a:buFont typeface="Wingdings" panose="05000000000000000000" pitchFamily="2" charset="2"/>
              <a:buChar char="q"/>
              <a:defRPr/>
            </a:pPr>
            <a:endParaRPr lang="en-CA" b="1" dirty="0" smtClean="0">
              <a:solidFill>
                <a:srgbClr val="00B0F0"/>
              </a:solidFill>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a:xfrm>
            <a:off x="5612861" y="6356350"/>
            <a:ext cx="2836462" cy="365125"/>
          </a:xfrm>
        </p:spPr>
        <p:txBody>
          <a:bodyPr/>
          <a:lstStyle/>
          <a:p>
            <a:pPr>
              <a:defRPr/>
            </a:pPr>
            <a:r>
              <a:rPr lang="en-CA" altLang="en-US" sz="1100" dirty="0" smtClean="0">
                <a:solidFill>
                  <a:schemeClr val="tx1">
                    <a:lumMod val="50000"/>
                    <a:lumOff val="50000"/>
                  </a:schemeClr>
                </a:solidFill>
              </a:rPr>
              <a:t>Testing Directives</a:t>
            </a:r>
            <a:endParaRPr lang="en-CA" altLang="en-US" sz="1100" dirty="0">
              <a:solidFill>
                <a:schemeClr val="tx1">
                  <a:lumMod val="50000"/>
                  <a:lumOff val="50000"/>
                </a:schemeClr>
              </a:solidFill>
            </a:endParaRP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647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2000"/>
                                        <p:tgtEl>
                                          <p:spTgt spid="5123">
                                            <p:txEl>
                                              <p:pRg st="0" end="0"/>
                                            </p:txEl>
                                          </p:spTgt>
                                        </p:tgtEl>
                                      </p:cBhvr>
                                    </p:animEffect>
                                  </p:childTnLst>
                                  <p:subTnLst>
                                    <p:animClr clrSpc="rgb" dir="cw">
                                      <p:cBhvr override="childStyle">
                                        <p:cTn dur="1" fill="hold" display="0" masterRel="nextClick" afterEffect="1"/>
                                        <p:tgtEl>
                                          <p:spTgt spid="5123">
                                            <p:txEl>
                                              <p:pRg st="0" end="0"/>
                                            </p:txEl>
                                          </p:spTgt>
                                        </p:tgtEl>
                                        <p:attrNameLst>
                                          <p:attrName>ppt_c</p:attrName>
                                        </p:attrNameLst>
                                      </p:cBhvr>
                                      <p:to>
                                        <a:schemeClr val="tx2"/>
                                      </p:to>
                                    </p:animClr>
                                  </p:subTnLst>
                                </p:cTn>
                              </p:par>
                            </p:childTnLst>
                          </p:cTn>
                        </p:par>
                        <p:par>
                          <p:cTn id="8" fill="hold">
                            <p:stCondLst>
                              <p:cond delay="2500"/>
                            </p:stCondLst>
                            <p:childTnLst>
                              <p:par>
                                <p:cTn id="9" presetID="10" presetClass="entr" presetSubtype="0" fill="hold" nodeType="afterEffect">
                                  <p:stCondLst>
                                    <p:cond delay="500"/>
                                  </p:stCondLst>
                                  <p:childTnLst>
                                    <p:set>
                                      <p:cBhvr>
                                        <p:cTn id="10" dur="1" fill="hold">
                                          <p:stCondLst>
                                            <p:cond delay="0"/>
                                          </p:stCondLst>
                                        </p:cTn>
                                        <p:tgtEl>
                                          <p:spTgt spid="5123">
                                            <p:txEl>
                                              <p:pRg st="1" end="1"/>
                                            </p:txEl>
                                          </p:spTgt>
                                        </p:tgtEl>
                                        <p:attrNameLst>
                                          <p:attrName>style.visibility</p:attrName>
                                        </p:attrNameLst>
                                      </p:cBhvr>
                                      <p:to>
                                        <p:strVal val="visible"/>
                                      </p:to>
                                    </p:set>
                                    <p:animEffect transition="in" filter="fade">
                                      <p:cBhvr>
                                        <p:cTn id="11" dur="2000"/>
                                        <p:tgtEl>
                                          <p:spTgt spid="5123">
                                            <p:txEl>
                                              <p:pRg st="1" end="1"/>
                                            </p:txEl>
                                          </p:spTgt>
                                        </p:tgtEl>
                                      </p:cBhvr>
                                    </p:animEffect>
                                  </p:childTnLst>
                                  <p:subTnLst>
                                    <p:animClr clrSpc="rgb" dir="cw">
                                      <p:cBhvr override="childStyle">
                                        <p:cTn dur="1" fill="hold" display="0" masterRel="nextClick" afterEffect="1"/>
                                        <p:tgtEl>
                                          <p:spTgt spid="5123">
                                            <p:txEl>
                                              <p:pRg st="1" end="1"/>
                                            </p:txEl>
                                          </p:spTgt>
                                        </p:tgtEl>
                                        <p:attrNameLst>
                                          <p:attrName>ppt_c</p:attrName>
                                        </p:attrNameLst>
                                      </p:cBhvr>
                                      <p:to>
                                        <a:schemeClr val="tx2"/>
                                      </p:to>
                                    </p:animClr>
                                  </p:subTnLst>
                                </p:cTn>
                              </p:par>
                            </p:childTnLst>
                          </p:cTn>
                        </p:par>
                        <p:par>
                          <p:cTn id="12" fill="hold">
                            <p:stCondLst>
                              <p:cond delay="5000"/>
                            </p:stCondLst>
                            <p:childTnLst>
                              <p:par>
                                <p:cTn id="13" presetID="10" presetClass="entr" presetSubtype="0" fill="hold" nodeType="afterEffect">
                                  <p:stCondLst>
                                    <p:cond delay="500"/>
                                  </p:stCondLst>
                                  <p:childTnLst>
                                    <p:set>
                                      <p:cBhvr>
                                        <p:cTn id="14" dur="1" fill="hold">
                                          <p:stCondLst>
                                            <p:cond delay="0"/>
                                          </p:stCondLst>
                                        </p:cTn>
                                        <p:tgtEl>
                                          <p:spTgt spid="5123">
                                            <p:txEl>
                                              <p:pRg st="2" end="2"/>
                                            </p:txEl>
                                          </p:spTgt>
                                        </p:tgtEl>
                                        <p:attrNameLst>
                                          <p:attrName>style.visibility</p:attrName>
                                        </p:attrNameLst>
                                      </p:cBhvr>
                                      <p:to>
                                        <p:strVal val="visible"/>
                                      </p:to>
                                    </p:set>
                                    <p:animEffect transition="in" filter="fade">
                                      <p:cBhvr>
                                        <p:cTn id="15" dur="2000"/>
                                        <p:tgtEl>
                                          <p:spTgt spid="5123">
                                            <p:txEl>
                                              <p:pRg st="2" end="2"/>
                                            </p:txEl>
                                          </p:spTgt>
                                        </p:tgtEl>
                                      </p:cBhvr>
                                    </p:animEffect>
                                  </p:childTnLst>
                                  <p:subTnLst>
                                    <p:animClr clrSpc="rgb" dir="cw">
                                      <p:cBhvr override="childStyle">
                                        <p:cTn dur="1" fill="hold" display="0" masterRel="nextClick" afterEffect="1"/>
                                        <p:tgtEl>
                                          <p:spTgt spid="5123">
                                            <p:txEl>
                                              <p:pRg st="2" end="2"/>
                                            </p:txEl>
                                          </p:spTgt>
                                        </p:tgtEl>
                                        <p:attrNameLst>
                                          <p:attrName>ppt_c</p:attrName>
                                        </p:attrNameLst>
                                      </p:cBhvr>
                                      <p:to>
                                        <a:schemeClr val="tx2"/>
                                      </p:to>
                                    </p:animClr>
                                  </p:subTnLst>
                                </p:cTn>
                              </p:par>
                            </p:childTnLst>
                          </p:cTn>
                        </p:par>
                        <p:par>
                          <p:cTn id="16" fill="hold">
                            <p:stCondLst>
                              <p:cond delay="7500"/>
                            </p:stCondLst>
                            <p:childTnLst>
                              <p:par>
                                <p:cTn id="17" presetID="10" presetClass="entr" presetSubtype="0" fill="hold" nodeType="afterEffect">
                                  <p:stCondLst>
                                    <p:cond delay="500"/>
                                  </p:stCondLst>
                                  <p:childTnLst>
                                    <p:set>
                                      <p:cBhvr>
                                        <p:cTn id="18" dur="1" fill="hold">
                                          <p:stCondLst>
                                            <p:cond delay="0"/>
                                          </p:stCondLst>
                                        </p:cTn>
                                        <p:tgtEl>
                                          <p:spTgt spid="5123">
                                            <p:txEl>
                                              <p:pRg st="3" end="3"/>
                                            </p:txEl>
                                          </p:spTgt>
                                        </p:tgtEl>
                                        <p:attrNameLst>
                                          <p:attrName>style.visibility</p:attrName>
                                        </p:attrNameLst>
                                      </p:cBhvr>
                                      <p:to>
                                        <p:strVal val="visible"/>
                                      </p:to>
                                    </p:set>
                                    <p:animEffect transition="in" filter="fade">
                                      <p:cBhvr>
                                        <p:cTn id="19" dur="2000"/>
                                        <p:tgtEl>
                                          <p:spTgt spid="5123">
                                            <p:txEl>
                                              <p:pRg st="3" end="3"/>
                                            </p:txEl>
                                          </p:spTgt>
                                        </p:tgtEl>
                                      </p:cBhvr>
                                    </p:animEffect>
                                  </p:childTnLst>
                                  <p:subTnLst>
                                    <p:animClr clrSpc="rgb" dir="cw">
                                      <p:cBhvr override="childStyle">
                                        <p:cTn dur="1" fill="hold" display="0" masterRel="nextClick" afterEffect="1"/>
                                        <p:tgtEl>
                                          <p:spTgt spid="5123">
                                            <p:txEl>
                                              <p:pRg st="3" end="3"/>
                                            </p:txEl>
                                          </p:spTgt>
                                        </p:tgtEl>
                                        <p:attrNameLst>
                                          <p:attrName>ppt_c</p:attrName>
                                        </p:attrNameLst>
                                      </p:cBhvr>
                                      <p:to>
                                        <a:schemeClr val="tx2"/>
                                      </p:to>
                                    </p:animClr>
                                  </p:subTnLst>
                                </p:cTn>
                              </p:par>
                            </p:childTnLst>
                          </p:cTn>
                        </p:par>
                        <p:par>
                          <p:cTn id="20" fill="hold">
                            <p:stCondLst>
                              <p:cond delay="10000"/>
                            </p:stCondLst>
                            <p:childTnLst>
                              <p:par>
                                <p:cTn id="21" presetID="10" presetClass="entr" presetSubtype="0" fill="hold" nodeType="afterEffect">
                                  <p:stCondLst>
                                    <p:cond delay="500"/>
                                  </p:stCondLst>
                                  <p:childTnLst>
                                    <p:set>
                                      <p:cBhvr>
                                        <p:cTn id="22" dur="1" fill="hold">
                                          <p:stCondLst>
                                            <p:cond delay="0"/>
                                          </p:stCondLst>
                                        </p:cTn>
                                        <p:tgtEl>
                                          <p:spTgt spid="5123">
                                            <p:txEl>
                                              <p:pRg st="5" end="5"/>
                                            </p:txEl>
                                          </p:spTgt>
                                        </p:tgtEl>
                                        <p:attrNameLst>
                                          <p:attrName>style.visibility</p:attrName>
                                        </p:attrNameLst>
                                      </p:cBhvr>
                                      <p:to>
                                        <p:strVal val="visible"/>
                                      </p:to>
                                    </p:set>
                                    <p:animEffect transition="in" filter="fade">
                                      <p:cBhvr>
                                        <p:cTn id="23" dur="2000"/>
                                        <p:tgtEl>
                                          <p:spTgt spid="5123">
                                            <p:txEl>
                                              <p:pRg st="5" end="5"/>
                                            </p:txEl>
                                          </p:spTgt>
                                        </p:tgtEl>
                                      </p:cBhvr>
                                    </p:animEffect>
                                  </p:childTnLst>
                                  <p:subTnLst>
                                    <p:animClr clrSpc="rgb" dir="cw">
                                      <p:cBhvr override="childStyle">
                                        <p:cTn dur="1" fill="hold" display="0" masterRel="nextClick" afterEffect="1"/>
                                        <p:tgtEl>
                                          <p:spTgt spid="5123">
                                            <p:txEl>
                                              <p:pRg st="5" end="5"/>
                                            </p:txEl>
                                          </p:spTgt>
                                        </p:tgtEl>
                                        <p:attrNameLst>
                                          <p:attrName>ppt_c</p:attrName>
                                        </p:attrNameLst>
                                      </p:cBhvr>
                                      <p:to>
                                        <a:schemeClr val="tx2"/>
                                      </p:to>
                                    </p:animClr>
                                  </p:subTnLst>
                                </p:cTn>
                              </p:par>
                            </p:childTnLst>
                          </p:cTn>
                        </p:par>
                        <p:par>
                          <p:cTn id="24" fill="hold">
                            <p:stCondLst>
                              <p:cond delay="12500"/>
                            </p:stCondLst>
                            <p:childTnLst>
                              <p:par>
                                <p:cTn id="25" presetID="10" presetClass="entr" presetSubtype="0" fill="hold" nodeType="afterEffect">
                                  <p:stCondLst>
                                    <p:cond delay="500"/>
                                  </p:stCondLst>
                                  <p:childTnLst>
                                    <p:set>
                                      <p:cBhvr>
                                        <p:cTn id="26" dur="1" fill="hold">
                                          <p:stCondLst>
                                            <p:cond delay="0"/>
                                          </p:stCondLst>
                                        </p:cTn>
                                        <p:tgtEl>
                                          <p:spTgt spid="5123">
                                            <p:txEl>
                                              <p:pRg st="6" end="6"/>
                                            </p:txEl>
                                          </p:spTgt>
                                        </p:tgtEl>
                                        <p:attrNameLst>
                                          <p:attrName>style.visibility</p:attrName>
                                        </p:attrNameLst>
                                      </p:cBhvr>
                                      <p:to>
                                        <p:strVal val="visible"/>
                                      </p:to>
                                    </p:set>
                                    <p:animEffect transition="in" filter="fade">
                                      <p:cBhvr>
                                        <p:cTn id="27" dur="2000"/>
                                        <p:tgtEl>
                                          <p:spTgt spid="5123">
                                            <p:txEl>
                                              <p:pRg st="6" end="6"/>
                                            </p:txEl>
                                          </p:spTgt>
                                        </p:tgtEl>
                                      </p:cBhvr>
                                    </p:animEffect>
                                  </p:childTnLst>
                                  <p:subTnLst>
                                    <p:animClr clrSpc="rgb" dir="cw">
                                      <p:cBhvr override="childStyle">
                                        <p:cTn dur="1" fill="hold" display="0" masterRel="nextClick" afterEffect="1"/>
                                        <p:tgtEl>
                                          <p:spTgt spid="5123">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77470"/>
            <a:ext cx="9144000" cy="4303059"/>
          </a:xfrm>
          <a:prstGeom prst="rect">
            <a:avLst/>
          </a:prstGeom>
        </p:spPr>
      </p:pic>
    </p:spTree>
    <p:extLst>
      <p:ext uri="{BB962C8B-B14F-4D97-AF65-F5344CB8AC3E}">
        <p14:creationId xmlns:p14="http://schemas.microsoft.com/office/powerpoint/2010/main" val="3754438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cs typeface="+mj-cs"/>
              </a:rPr>
              <a:t>Definition &amp; Purpose</a:t>
            </a:r>
            <a:endParaRPr lang="en-CA" sz="3600" dirty="0">
              <a:cs typeface="+mj-cs"/>
            </a:endParaRP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p:cNvSpPr>
            <a:spLocks noGrp="1"/>
          </p:cNvSpPr>
          <p:nvPr>
            <p:ph idx="1"/>
          </p:nvPr>
        </p:nvSpPr>
        <p:spPr>
          <a:xfrm>
            <a:off x="457200" y="1600200"/>
            <a:ext cx="8229600" cy="4525963"/>
          </a:xfrm>
        </p:spPr>
        <p:txBody>
          <a:bodyPr/>
          <a:lstStyle/>
          <a:p>
            <a:pPr marL="360363" lvl="1" indent="-360363">
              <a:buFont typeface="Wingdings" panose="05000000000000000000" pitchFamily="2" charset="2"/>
              <a:buChar char="q"/>
            </a:pPr>
            <a:r>
              <a:rPr lang="en-CA" sz="2400" b="1" dirty="0" smtClean="0">
                <a:solidFill>
                  <a:srgbClr val="00B0F0"/>
                </a:solidFill>
                <a:latin typeface="+mn-lt"/>
                <a:cs typeface="Calibri" panose="020F0502020204030204" pitchFamily="34" charset="0"/>
              </a:rPr>
              <a:t>Document outlining evaluation-related policy as part of the FL Education &amp; Training </a:t>
            </a:r>
          </a:p>
          <a:p>
            <a:pPr marL="342900" lvl="1" indent="-342900">
              <a:buFont typeface="Wingdings" panose="05000000000000000000" pitchFamily="2" charset="2"/>
              <a:buChar char="q"/>
            </a:pPr>
            <a:endParaRPr lang="en-CA" sz="2400" b="1" dirty="0" smtClean="0">
              <a:solidFill>
                <a:srgbClr val="00B0F0"/>
              </a:solidFill>
              <a:latin typeface="+mn-lt"/>
              <a:cs typeface="Calibri" panose="020F0502020204030204" pitchFamily="34" charset="0"/>
            </a:endParaRPr>
          </a:p>
          <a:p>
            <a:pPr marL="360363" lvl="1" indent="-360363">
              <a:buFont typeface="Wingdings" panose="05000000000000000000" pitchFamily="2" charset="2"/>
              <a:buChar char="q"/>
            </a:pPr>
            <a:r>
              <a:rPr lang="en-CA" sz="2400" b="1" dirty="0" smtClean="0">
                <a:solidFill>
                  <a:srgbClr val="00B0F0"/>
                </a:solidFill>
                <a:latin typeface="+mn-lt"/>
                <a:cs typeface="Calibri" panose="020F0502020204030204" pitchFamily="34" charset="0"/>
              </a:rPr>
              <a:t>Purpose: </a:t>
            </a:r>
            <a:endParaRPr lang="en-CA" sz="2400" b="1" dirty="0">
              <a:solidFill>
                <a:srgbClr val="00B0F0"/>
              </a:solidFill>
              <a:latin typeface="+mn-lt"/>
              <a:cs typeface="Calibri" panose="020F0502020204030204" pitchFamily="34" charset="0"/>
            </a:endParaRPr>
          </a:p>
          <a:p>
            <a:pPr marL="625475" lvl="1" indent="-265113">
              <a:buFont typeface="Century Gothic" panose="020B0502020202020204" pitchFamily="34" charset="0"/>
              <a:buChar char="-"/>
              <a:tabLst>
                <a:tab pos="622300" algn="l"/>
              </a:tabLst>
            </a:pPr>
            <a:r>
              <a:rPr lang="en-CA" sz="2400" b="1" dirty="0">
                <a:solidFill>
                  <a:srgbClr val="00B0F0"/>
                </a:solidFill>
                <a:latin typeface="+mn-lt"/>
                <a:cs typeface="Calibri" panose="020F0502020204030204" pitchFamily="34" charset="0"/>
              </a:rPr>
              <a:t>t</a:t>
            </a:r>
            <a:r>
              <a:rPr lang="en-CA" sz="2400" b="1" dirty="0" smtClean="0">
                <a:solidFill>
                  <a:srgbClr val="00B0F0"/>
                </a:solidFill>
                <a:latin typeface="+mn-lt"/>
                <a:cs typeface="Calibri" panose="020F0502020204030204" pitchFamily="34" charset="0"/>
              </a:rPr>
              <a:t>o make testing transparent </a:t>
            </a:r>
          </a:p>
          <a:p>
            <a:pPr marL="625475" lvl="1" indent="-265113">
              <a:buFont typeface="Century Gothic" panose="020B0502020202020204" pitchFamily="34" charset="0"/>
              <a:buChar char="-"/>
              <a:tabLst>
                <a:tab pos="622300" algn="l"/>
              </a:tabLst>
            </a:pPr>
            <a:r>
              <a:rPr lang="en-CA" sz="2400" b="1" dirty="0" smtClean="0">
                <a:solidFill>
                  <a:srgbClr val="00B0F0"/>
                </a:solidFill>
                <a:latin typeface="+mn-lt"/>
                <a:cs typeface="Calibri" panose="020F0502020204030204" pitchFamily="34" charset="0"/>
              </a:rPr>
              <a:t>to state its role in evaluating training/courses</a:t>
            </a:r>
          </a:p>
          <a:p>
            <a:pPr marL="625475" lvl="1" indent="-265113">
              <a:buFont typeface="Century Gothic" panose="020B0502020202020204" pitchFamily="34" charset="0"/>
              <a:buChar char="-"/>
              <a:tabLst>
                <a:tab pos="622300" algn="l"/>
              </a:tabLst>
            </a:pPr>
            <a:r>
              <a:rPr lang="en-CA" sz="2400" b="1" dirty="0">
                <a:solidFill>
                  <a:srgbClr val="00B0F0"/>
                </a:solidFill>
                <a:latin typeface="+mn-lt"/>
                <a:cs typeface="Calibri" panose="020F0502020204030204" pitchFamily="34" charset="0"/>
              </a:rPr>
              <a:t>t</a:t>
            </a:r>
            <a:r>
              <a:rPr lang="en-CA" sz="2400" b="1" dirty="0" smtClean="0">
                <a:solidFill>
                  <a:srgbClr val="00B0F0"/>
                </a:solidFill>
                <a:latin typeface="+mn-lt"/>
                <a:cs typeface="Calibri" panose="020F0502020204030204" pitchFamily="34" charset="0"/>
              </a:rPr>
              <a:t>o contribute to accountability </a:t>
            </a:r>
          </a:p>
          <a:p>
            <a:pPr marL="625475" lvl="1" indent="-265113">
              <a:buFont typeface="Century Gothic" panose="020B0502020202020204" pitchFamily="34" charset="0"/>
              <a:buChar char="-"/>
              <a:tabLst>
                <a:tab pos="622300" algn="l"/>
              </a:tabLst>
            </a:pPr>
            <a:r>
              <a:rPr lang="en-CA" sz="2400" b="1" dirty="0" smtClean="0">
                <a:solidFill>
                  <a:srgbClr val="00B0F0"/>
                </a:solidFill>
                <a:latin typeface="+mn-lt"/>
                <a:cs typeface="Calibri" panose="020F0502020204030204" pitchFamily="34" charset="0"/>
              </a:rPr>
              <a:t>to explain types and purpose of tests</a:t>
            </a:r>
            <a:endParaRPr lang="en-CA" sz="2400" b="1" dirty="0">
              <a:solidFill>
                <a:srgbClr val="00B0F0"/>
              </a:solidFill>
              <a:latin typeface="+mn-lt"/>
              <a:cs typeface="Calibri" panose="020F0502020204030204" pitchFamily="34" charset="0"/>
            </a:endParaRPr>
          </a:p>
          <a:p>
            <a:pPr marL="457200" lvl="1" indent="0">
              <a:buNone/>
            </a:pPr>
            <a:endParaRPr lang="en-CA" sz="2400" dirty="0" smtClean="0">
              <a:solidFill>
                <a:srgbClr val="00B0F0"/>
              </a:solidFill>
              <a:latin typeface="+mn-lt"/>
            </a:endParaRPr>
          </a:p>
          <a:p>
            <a:pPr lvl="1">
              <a:buFontTx/>
              <a:buChar char="-"/>
            </a:pPr>
            <a:endParaRPr lang="en-CA" dirty="0">
              <a:latin typeface="Arial" charset="0"/>
            </a:endParaRPr>
          </a:p>
        </p:txBody>
      </p:sp>
      <p:sp>
        <p:nvSpPr>
          <p:cNvPr id="27" name="Date Placeholder 3"/>
          <p:cNvSpPr>
            <a:spLocks noGrp="1"/>
          </p:cNvSpPr>
          <p:nvPr>
            <p:ph type="dt" sz="half" idx="10"/>
          </p:nvPr>
        </p:nvSpPr>
        <p:spPr>
          <a:xfrm>
            <a:off x="5612861" y="6356350"/>
            <a:ext cx="2836462" cy="365125"/>
          </a:xfrm>
        </p:spPr>
        <p:txBody>
          <a:bodyPr/>
          <a:lstStyle/>
          <a:p>
            <a:pPr>
              <a:defRPr/>
            </a:pPr>
            <a:r>
              <a:rPr lang="en-CA" altLang="en-US" sz="1100" dirty="0" smtClean="0">
                <a:solidFill>
                  <a:schemeClr val="tx1">
                    <a:lumMod val="50000"/>
                    <a:lumOff val="50000"/>
                  </a:schemeClr>
                </a:solidFill>
              </a:rPr>
              <a:t>Testing Directives</a:t>
            </a:r>
            <a:endParaRPr lang="en-CA" altLang="en-US" sz="1100" dirty="0">
              <a:solidFill>
                <a:schemeClr val="tx1">
                  <a:lumMod val="50000"/>
                  <a:lumOff val="50000"/>
                </a:schemeClr>
              </a:solidFill>
            </a:endParaRPr>
          </a:p>
        </p:txBody>
      </p:sp>
    </p:spTree>
    <p:extLst>
      <p:ext uri="{BB962C8B-B14F-4D97-AF65-F5344CB8AC3E}">
        <p14:creationId xmlns:p14="http://schemas.microsoft.com/office/powerpoint/2010/main" val="2366646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fade">
                                      <p:cBhvr>
                                        <p:cTn id="7" dur="2000"/>
                                        <p:tgtEl>
                                          <p:spTgt spid="26">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26">
                                            <p:txEl>
                                              <p:pRg st="2" end="2"/>
                                            </p:txEl>
                                          </p:spTgt>
                                        </p:tgtEl>
                                        <p:attrNameLst>
                                          <p:attrName>style.visibility</p:attrName>
                                        </p:attrNameLst>
                                      </p:cBhvr>
                                      <p:to>
                                        <p:strVal val="visible"/>
                                      </p:to>
                                    </p:set>
                                    <p:animEffect transition="in" filter="fade">
                                      <p:cBhvr>
                                        <p:cTn id="10" dur="2000"/>
                                        <p:tgtEl>
                                          <p:spTgt spid="26">
                                            <p:txEl>
                                              <p:pRg st="2" end="2"/>
                                            </p:txEl>
                                          </p:spTgt>
                                        </p:tgtEl>
                                      </p:cBhvr>
                                    </p:animEffect>
                                  </p:childTnLst>
                                </p:cTn>
                              </p:par>
                            </p:childTnLst>
                          </p:cTn>
                        </p:par>
                        <p:par>
                          <p:cTn id="11" fill="hold">
                            <p:stCondLst>
                              <p:cond delay="2500"/>
                            </p:stCondLst>
                            <p:childTnLst>
                              <p:par>
                                <p:cTn id="12" presetID="10" presetClass="entr" presetSubtype="0" fill="hold" grpId="0" nodeType="afterEffect">
                                  <p:stCondLst>
                                    <p:cond delay="500"/>
                                  </p:stCondLst>
                                  <p:childTnLst>
                                    <p:set>
                                      <p:cBhvr>
                                        <p:cTn id="13" dur="1" fill="hold">
                                          <p:stCondLst>
                                            <p:cond delay="0"/>
                                          </p:stCondLst>
                                        </p:cTn>
                                        <p:tgtEl>
                                          <p:spTgt spid="26">
                                            <p:txEl>
                                              <p:pRg st="3" end="3"/>
                                            </p:txEl>
                                          </p:spTgt>
                                        </p:tgtEl>
                                        <p:attrNameLst>
                                          <p:attrName>style.visibility</p:attrName>
                                        </p:attrNameLst>
                                      </p:cBhvr>
                                      <p:to>
                                        <p:strVal val="visible"/>
                                      </p:to>
                                    </p:set>
                                    <p:animEffect transition="in" filter="fade">
                                      <p:cBhvr>
                                        <p:cTn id="14" dur="2000"/>
                                        <p:tgtEl>
                                          <p:spTgt spid="26">
                                            <p:txEl>
                                              <p:pRg st="3" end="3"/>
                                            </p:txEl>
                                          </p:spTgt>
                                        </p:tgtEl>
                                      </p:cBhvr>
                                    </p:animEffect>
                                  </p:childTnLst>
                                </p:cTn>
                              </p:par>
                            </p:childTnLst>
                          </p:cTn>
                        </p:par>
                        <p:par>
                          <p:cTn id="15" fill="hold">
                            <p:stCondLst>
                              <p:cond delay="5000"/>
                            </p:stCondLst>
                            <p:childTnLst>
                              <p:par>
                                <p:cTn id="16" presetID="10" presetClass="entr" presetSubtype="0" fill="hold" grpId="0" nodeType="afterEffect">
                                  <p:stCondLst>
                                    <p:cond delay="500"/>
                                  </p:stCondLst>
                                  <p:childTnLst>
                                    <p:set>
                                      <p:cBhvr>
                                        <p:cTn id="17" dur="1" fill="hold">
                                          <p:stCondLst>
                                            <p:cond delay="0"/>
                                          </p:stCondLst>
                                        </p:cTn>
                                        <p:tgtEl>
                                          <p:spTgt spid="26">
                                            <p:txEl>
                                              <p:pRg st="4" end="4"/>
                                            </p:txEl>
                                          </p:spTgt>
                                        </p:tgtEl>
                                        <p:attrNameLst>
                                          <p:attrName>style.visibility</p:attrName>
                                        </p:attrNameLst>
                                      </p:cBhvr>
                                      <p:to>
                                        <p:strVal val="visible"/>
                                      </p:to>
                                    </p:set>
                                    <p:animEffect transition="in" filter="fade">
                                      <p:cBhvr>
                                        <p:cTn id="18" dur="2000"/>
                                        <p:tgtEl>
                                          <p:spTgt spid="26">
                                            <p:txEl>
                                              <p:pRg st="4" end="4"/>
                                            </p:txEl>
                                          </p:spTgt>
                                        </p:tgtEl>
                                      </p:cBhvr>
                                    </p:animEffect>
                                  </p:childTnLst>
                                </p:cTn>
                              </p:par>
                            </p:childTnLst>
                          </p:cTn>
                        </p:par>
                        <p:par>
                          <p:cTn id="19" fill="hold">
                            <p:stCondLst>
                              <p:cond delay="7500"/>
                            </p:stCondLst>
                            <p:childTnLst>
                              <p:par>
                                <p:cTn id="20" presetID="10" presetClass="entr" presetSubtype="0" fill="hold" grpId="0" nodeType="afterEffect">
                                  <p:stCondLst>
                                    <p:cond delay="500"/>
                                  </p:stCondLst>
                                  <p:childTnLst>
                                    <p:set>
                                      <p:cBhvr>
                                        <p:cTn id="21" dur="1" fill="hold">
                                          <p:stCondLst>
                                            <p:cond delay="0"/>
                                          </p:stCondLst>
                                        </p:cTn>
                                        <p:tgtEl>
                                          <p:spTgt spid="26">
                                            <p:txEl>
                                              <p:pRg st="5" end="5"/>
                                            </p:txEl>
                                          </p:spTgt>
                                        </p:tgtEl>
                                        <p:attrNameLst>
                                          <p:attrName>style.visibility</p:attrName>
                                        </p:attrNameLst>
                                      </p:cBhvr>
                                      <p:to>
                                        <p:strVal val="visible"/>
                                      </p:to>
                                    </p:set>
                                    <p:animEffect transition="in" filter="fade">
                                      <p:cBhvr>
                                        <p:cTn id="22" dur="2000"/>
                                        <p:tgtEl>
                                          <p:spTgt spid="26">
                                            <p:txEl>
                                              <p:pRg st="5" end="5"/>
                                            </p:txEl>
                                          </p:spTgt>
                                        </p:tgtEl>
                                      </p:cBhvr>
                                    </p:animEffect>
                                  </p:childTnLst>
                                </p:cTn>
                              </p:par>
                              <p:par>
                                <p:cTn id="23" presetID="10" presetClass="entr" presetSubtype="0" fill="hold" grpId="0" nodeType="withEffect">
                                  <p:stCondLst>
                                    <p:cond delay="500"/>
                                  </p:stCondLst>
                                  <p:childTnLst>
                                    <p:set>
                                      <p:cBhvr>
                                        <p:cTn id="24" dur="1" fill="hold">
                                          <p:stCondLst>
                                            <p:cond delay="0"/>
                                          </p:stCondLst>
                                        </p:cTn>
                                        <p:tgtEl>
                                          <p:spTgt spid="26">
                                            <p:txEl>
                                              <p:pRg st="6" end="6"/>
                                            </p:txEl>
                                          </p:spTgt>
                                        </p:tgtEl>
                                        <p:attrNameLst>
                                          <p:attrName>style.visibility</p:attrName>
                                        </p:attrNameLst>
                                      </p:cBhvr>
                                      <p:to>
                                        <p:strVal val="visible"/>
                                      </p:to>
                                    </p:set>
                                    <p:animEffect transition="in" filter="fade">
                                      <p:cBhvr>
                                        <p:cTn id="25" dur="2000"/>
                                        <p:tgtEl>
                                          <p:spTgt spid="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7272"/>
            <a:ext cx="4543425" cy="4486275"/>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655647" y="306000"/>
            <a:ext cx="3636000" cy="5700810"/>
          </a:xfrm>
          <a:prstGeom prst="rect">
            <a:avLst/>
          </a:prstGeom>
        </p:spPr>
      </p:pic>
    </p:spTree>
    <p:extLst>
      <p:ext uri="{BB962C8B-B14F-4D97-AF65-F5344CB8AC3E}">
        <p14:creationId xmlns:p14="http://schemas.microsoft.com/office/powerpoint/2010/main" val="622187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smtClean="0"/>
              <a:t>CONTENTS</a:t>
            </a:r>
            <a:br>
              <a:rPr lang="en-CA" sz="2800" dirty="0" smtClean="0"/>
            </a:br>
            <a:r>
              <a:rPr lang="en-CA" sz="2800" dirty="0" smtClean="0"/>
              <a:t>Mission Statement</a:t>
            </a:r>
            <a:endParaRPr lang="en-CA" sz="2800" dirty="0"/>
          </a:p>
        </p:txBody>
      </p:sp>
      <p:sp>
        <p:nvSpPr>
          <p:cNvPr id="4" name="Rectangle 3"/>
          <p:cNvSpPr/>
          <p:nvPr/>
        </p:nvSpPr>
        <p:spPr>
          <a:xfrm>
            <a:off x="1131570" y="2103120"/>
            <a:ext cx="7658100" cy="2923877"/>
          </a:xfrm>
          <a:prstGeom prst="rect">
            <a:avLst/>
          </a:prstGeom>
        </p:spPr>
        <p:txBody>
          <a:bodyPr wrap="square">
            <a:spAutoFit/>
          </a:bodyPr>
          <a:lstStyle/>
          <a:p>
            <a:pPr algn="l"/>
            <a:r>
              <a:rPr lang="en-GB" sz="2400" dirty="0">
                <a:latin typeface="+mn-lt"/>
                <a:ea typeface="Times New Roman" panose="02020603050405020304" pitchFamily="18" charset="0"/>
              </a:rPr>
              <a:t>Under the provisions of DAOD 5031-11 Foreign Languages, issued 2008-04-25 by Chief Military personnel (CMP), MPG Language Programs, Detachment </a:t>
            </a:r>
            <a:r>
              <a:rPr lang="en-GB" sz="2400" dirty="0" err="1">
                <a:latin typeface="+mn-lt"/>
                <a:ea typeface="Times New Roman" panose="02020603050405020304" pitchFamily="18" charset="0"/>
              </a:rPr>
              <a:t>Asticou</a:t>
            </a:r>
            <a:r>
              <a:rPr lang="en-GB" sz="2400" dirty="0">
                <a:latin typeface="+mn-lt"/>
                <a:ea typeface="Times New Roman" panose="02020603050405020304" pitchFamily="18" charset="0"/>
              </a:rPr>
              <a:t> (formerly CDA) is responsible for evaluating course members and training to ensure </a:t>
            </a:r>
            <a:r>
              <a:rPr lang="en-GB" sz="2400" u="sng" dirty="0">
                <a:latin typeface="+mn-lt"/>
                <a:ea typeface="Times New Roman" panose="02020603050405020304" pitchFamily="18" charset="0"/>
              </a:rPr>
              <a:t>that standards are being met and that training reflects the most economical means of </a:t>
            </a:r>
            <a:r>
              <a:rPr lang="en-GB" sz="2400" u="sng" dirty="0" smtClean="0">
                <a:latin typeface="+mn-lt"/>
                <a:ea typeface="Times New Roman" panose="02020603050405020304" pitchFamily="18" charset="0"/>
              </a:rPr>
              <a:t>achieving </a:t>
            </a:r>
            <a:r>
              <a:rPr lang="en-GB" sz="2400" u="sng" dirty="0">
                <a:latin typeface="+mn-lt"/>
                <a:ea typeface="Times New Roman" panose="02020603050405020304" pitchFamily="18" charset="0"/>
              </a:rPr>
              <a:t>results</a:t>
            </a:r>
            <a:r>
              <a:rPr lang="en-GB" dirty="0">
                <a:latin typeface="+mn-lt"/>
                <a:ea typeface="Times New Roman" panose="02020603050405020304" pitchFamily="18" charset="0"/>
              </a:rPr>
              <a:t>. </a:t>
            </a:r>
            <a:endParaRPr lang="en-CA" dirty="0">
              <a:latin typeface="+mn-lt"/>
            </a:endParaRPr>
          </a:p>
        </p:txBody>
      </p:sp>
    </p:spTree>
    <p:extLst>
      <p:ext uri="{BB962C8B-B14F-4D97-AF65-F5344CB8AC3E}">
        <p14:creationId xmlns:p14="http://schemas.microsoft.com/office/powerpoint/2010/main" val="4070149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cs typeface="+mj-cs"/>
              </a:rPr>
              <a:t/>
            </a:r>
            <a:br>
              <a:rPr lang="en-CA" sz="3600" dirty="0" smtClean="0">
                <a:cs typeface="+mj-cs"/>
              </a:rPr>
            </a:br>
            <a:r>
              <a:rPr lang="en-CA" sz="3600" dirty="0"/>
              <a:t/>
            </a:r>
            <a:br>
              <a:rPr lang="en-CA" sz="3600" dirty="0"/>
            </a:br>
            <a:r>
              <a:rPr lang="en-CA" sz="3600" dirty="0" smtClean="0"/>
              <a:t/>
            </a:r>
            <a:br>
              <a:rPr lang="en-CA" sz="3600" dirty="0" smtClean="0"/>
            </a:br>
            <a:r>
              <a:rPr lang="en-CA" sz="3600" dirty="0"/>
              <a:t/>
            </a:r>
            <a:br>
              <a:rPr lang="en-CA" sz="3600" dirty="0"/>
            </a:br>
            <a:r>
              <a:rPr lang="en-CA" sz="3200" dirty="0" smtClean="0">
                <a:latin typeface="Calibri" panose="020F0502020204030204" pitchFamily="34" charset="0"/>
              </a:rPr>
              <a:t>Contents</a:t>
            </a:r>
            <a:br>
              <a:rPr lang="en-CA" sz="3200" dirty="0" smtClean="0">
                <a:latin typeface="Calibri" panose="020F0502020204030204" pitchFamily="34" charset="0"/>
              </a:rPr>
            </a:br>
            <a:r>
              <a:rPr lang="en-CA" sz="3200" dirty="0" smtClean="0">
                <a:latin typeface="Calibri" panose="020F0502020204030204" pitchFamily="34" charset="0"/>
              </a:rPr>
              <a:t>Types and Purpose of Tests</a:t>
            </a:r>
            <a:endParaRPr lang="en-CA" sz="3200" dirty="0">
              <a:latin typeface="Calibri" panose="020F0502020204030204" pitchFamily="34" charset="0"/>
            </a:endParaRP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7" name="Content Placeholder 2"/>
          <p:cNvSpPr>
            <a:spLocks noGrp="1"/>
          </p:cNvSpPr>
          <p:nvPr>
            <p:ph idx="1"/>
          </p:nvPr>
        </p:nvSpPr>
        <p:spPr>
          <a:xfrm>
            <a:off x="457200" y="1600200"/>
            <a:ext cx="8229600" cy="4525963"/>
          </a:xfrm>
        </p:spPr>
        <p:txBody>
          <a:bodyPr>
            <a:normAutofit lnSpcReduction="10000"/>
          </a:bodyPr>
          <a:lstStyle/>
          <a:p>
            <a:pPr marL="0" indent="0">
              <a:buFont typeface="Monotype Sorts" charset="0"/>
              <a:buNone/>
            </a:pPr>
            <a:endParaRPr lang="en-CA" sz="2800" dirty="0">
              <a:latin typeface="Arial" charset="0"/>
            </a:endParaRPr>
          </a:p>
          <a:p>
            <a:pPr marL="0" indent="0">
              <a:buFont typeface="Monotype Sorts" charset="0"/>
              <a:buNone/>
            </a:pPr>
            <a:r>
              <a:rPr lang="en-CA" dirty="0" smtClean="0">
                <a:solidFill>
                  <a:srgbClr val="0066CC"/>
                </a:solidFill>
                <a:latin typeface="+mn-lt"/>
              </a:rPr>
              <a:t>Types of Evaluation (client-tailored) Formative &amp; Summative):</a:t>
            </a:r>
          </a:p>
          <a:p>
            <a:pPr marL="0" indent="0">
              <a:buFont typeface="Monotype Sorts" charset="0"/>
              <a:buNone/>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	Aptitude Tests</a:t>
            </a:r>
          </a:p>
          <a:p>
            <a:pPr>
              <a:buFont typeface="Wingdings" panose="05000000000000000000" pitchFamily="2" charset="2"/>
              <a:buChar char="q"/>
            </a:pPr>
            <a:r>
              <a:rPr lang="en-CA" dirty="0">
                <a:solidFill>
                  <a:srgbClr val="0066CC"/>
                </a:solidFill>
                <a:latin typeface="+mn-lt"/>
              </a:rPr>
              <a:t>	</a:t>
            </a:r>
            <a:r>
              <a:rPr lang="en-CA" dirty="0" smtClean="0">
                <a:solidFill>
                  <a:srgbClr val="0066CC"/>
                </a:solidFill>
                <a:latin typeface="+mn-lt"/>
              </a:rPr>
              <a:t>Achievement Tests</a:t>
            </a:r>
          </a:p>
          <a:p>
            <a:pPr>
              <a:buFont typeface="Wingdings" panose="05000000000000000000" pitchFamily="2" charset="2"/>
              <a:buChar char="q"/>
            </a:pPr>
            <a:r>
              <a:rPr lang="en-CA" dirty="0">
                <a:solidFill>
                  <a:srgbClr val="0066CC"/>
                </a:solidFill>
                <a:latin typeface="+mn-lt"/>
              </a:rPr>
              <a:t>	</a:t>
            </a:r>
            <a:r>
              <a:rPr lang="en-CA" dirty="0" smtClean="0">
                <a:solidFill>
                  <a:srgbClr val="0066CC"/>
                </a:solidFill>
                <a:latin typeface="+mn-lt"/>
              </a:rPr>
              <a:t>Enabling Checks</a:t>
            </a:r>
          </a:p>
          <a:p>
            <a:pPr>
              <a:buFont typeface="Wingdings" panose="05000000000000000000" pitchFamily="2" charset="2"/>
              <a:buChar char="q"/>
            </a:pPr>
            <a:r>
              <a:rPr lang="en-CA" dirty="0">
                <a:solidFill>
                  <a:srgbClr val="0066CC"/>
                </a:solidFill>
                <a:latin typeface="+mn-lt"/>
              </a:rPr>
              <a:t>	</a:t>
            </a:r>
            <a:r>
              <a:rPr lang="en-CA" dirty="0" smtClean="0">
                <a:solidFill>
                  <a:srgbClr val="0066CC"/>
                </a:solidFill>
                <a:latin typeface="+mn-lt"/>
              </a:rPr>
              <a:t>Performance Checks</a:t>
            </a:r>
          </a:p>
          <a:p>
            <a:pPr>
              <a:buFont typeface="Wingdings" panose="05000000000000000000" pitchFamily="2" charset="2"/>
              <a:buChar char="q"/>
            </a:pPr>
            <a:r>
              <a:rPr lang="en-CA" dirty="0">
                <a:solidFill>
                  <a:srgbClr val="0066CC"/>
                </a:solidFill>
                <a:latin typeface="+mn-lt"/>
              </a:rPr>
              <a:t>	</a:t>
            </a:r>
            <a:r>
              <a:rPr lang="en-CA" dirty="0" smtClean="0">
                <a:solidFill>
                  <a:srgbClr val="0066CC"/>
                </a:solidFill>
                <a:latin typeface="+mn-lt"/>
              </a:rPr>
              <a:t>Pro-</a:t>
            </a:r>
            <a:r>
              <a:rPr lang="en-CA" dirty="0" err="1" smtClean="0">
                <a:solidFill>
                  <a:srgbClr val="0066CC"/>
                </a:solidFill>
                <a:latin typeface="+mn-lt"/>
              </a:rPr>
              <a:t>chievement</a:t>
            </a:r>
            <a:r>
              <a:rPr lang="en-CA" dirty="0" smtClean="0">
                <a:solidFill>
                  <a:srgbClr val="0066CC"/>
                </a:solidFill>
                <a:latin typeface="+mn-lt"/>
              </a:rPr>
              <a:t> Tests</a:t>
            </a:r>
          </a:p>
          <a:p>
            <a:pPr>
              <a:buFont typeface="Wingdings" panose="05000000000000000000" pitchFamily="2" charset="2"/>
              <a:buChar char="q"/>
            </a:pPr>
            <a:r>
              <a:rPr lang="en-CA" dirty="0">
                <a:solidFill>
                  <a:srgbClr val="0066CC"/>
                </a:solidFill>
                <a:latin typeface="+mn-lt"/>
              </a:rPr>
              <a:t>	</a:t>
            </a:r>
            <a:r>
              <a:rPr lang="en-CA" dirty="0" smtClean="0">
                <a:solidFill>
                  <a:srgbClr val="0066CC"/>
                </a:solidFill>
                <a:latin typeface="+mn-lt"/>
              </a:rPr>
              <a:t>Certification Tests</a:t>
            </a:r>
          </a:p>
          <a:p>
            <a:pPr marL="0" indent="0">
              <a:buFont typeface="Monotype Sorts" charset="0"/>
              <a:buNone/>
            </a:pPr>
            <a:r>
              <a:rPr lang="en-CA" dirty="0">
                <a:latin typeface="+mn-lt"/>
              </a:rPr>
              <a:t>	</a:t>
            </a:r>
          </a:p>
        </p:txBody>
      </p:sp>
      <p:sp>
        <p:nvSpPr>
          <p:cNvPr id="29" name="Date Placeholder 3"/>
          <p:cNvSpPr>
            <a:spLocks noGrp="1"/>
          </p:cNvSpPr>
          <p:nvPr>
            <p:ph type="dt" sz="half" idx="10"/>
          </p:nvPr>
        </p:nvSpPr>
        <p:spPr>
          <a:xfrm>
            <a:off x="5612861" y="6356350"/>
            <a:ext cx="2836462" cy="365125"/>
          </a:xfrm>
        </p:spPr>
        <p:txBody>
          <a:bodyPr/>
          <a:lstStyle/>
          <a:p>
            <a:pPr>
              <a:defRPr/>
            </a:pPr>
            <a:r>
              <a:rPr lang="en-CA" altLang="en-US" sz="1100" dirty="0" smtClean="0">
                <a:solidFill>
                  <a:schemeClr val="tx1">
                    <a:lumMod val="50000"/>
                    <a:lumOff val="50000"/>
                  </a:schemeClr>
                </a:solidFill>
              </a:rPr>
              <a:t>Testing</a:t>
            </a:r>
            <a:r>
              <a:rPr lang="nl-NL" altLang="en-US" sz="1100" dirty="0" smtClean="0">
                <a:solidFill>
                  <a:schemeClr val="tx1">
                    <a:lumMod val="50000"/>
                    <a:lumOff val="50000"/>
                  </a:schemeClr>
                </a:solidFill>
              </a:rPr>
              <a:t> </a:t>
            </a:r>
            <a:r>
              <a:rPr lang="en-CA" altLang="en-US" sz="1100" dirty="0" smtClean="0">
                <a:solidFill>
                  <a:schemeClr val="tx1">
                    <a:lumMod val="50000"/>
                    <a:lumOff val="50000"/>
                  </a:schemeClr>
                </a:solidFill>
              </a:rPr>
              <a:t>directives</a:t>
            </a:r>
            <a:endParaRPr lang="en-CA" altLang="en-US" sz="1100" dirty="0">
              <a:solidFill>
                <a:schemeClr val="tx1">
                  <a:lumMod val="50000"/>
                  <a:lumOff val="50000"/>
                </a:schemeClr>
              </a:solidFill>
            </a:endParaRPr>
          </a:p>
        </p:txBody>
      </p:sp>
    </p:spTree>
    <p:extLst>
      <p:ext uri="{BB962C8B-B14F-4D97-AF65-F5344CB8AC3E}">
        <p14:creationId xmlns:p14="http://schemas.microsoft.com/office/powerpoint/2010/main" val="369044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317214"/>
            <a:ext cx="9144000" cy="723646"/>
          </a:xfrm>
        </p:spPr>
        <p:txBody>
          <a:bodyPr/>
          <a:lstStyle/>
          <a:p>
            <a:pPr>
              <a:lnSpc>
                <a:spcPct val="100000"/>
              </a:lnSpc>
              <a:defRPr/>
            </a:pPr>
            <a:r>
              <a:rPr lang="en-CA" sz="3600" dirty="0" smtClean="0">
                <a:cs typeface="+mj-cs"/>
              </a:rPr>
              <a:t>Aptitude Tests</a:t>
            </a:r>
            <a:endParaRPr lang="en-CA" sz="3600" dirty="0">
              <a:cs typeface="+mj-cs"/>
            </a:endParaRPr>
          </a:p>
        </p:txBody>
      </p:sp>
      <p:grpSp>
        <p:nvGrpSpPr>
          <p:cNvPr id="2" name="Group 2"/>
          <p:cNvGrpSpPr>
            <a:grpSpLocks/>
          </p:cNvGrpSpPr>
          <p:nvPr/>
        </p:nvGrpSpPr>
        <p:grpSpPr bwMode="auto">
          <a:xfrm>
            <a:off x="97645" y="121121"/>
            <a:ext cx="931665" cy="838747"/>
            <a:chOff x="4532" y="1685"/>
            <a:chExt cx="3085" cy="2647"/>
          </a:xfrm>
        </p:grpSpPr>
        <p:sp>
          <p:nvSpPr>
            <p:cNvPr id="3" name="Freeform 3"/>
            <p:cNvSpPr>
              <a:spLocks noEditPoints="1"/>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 name="T90" fmla="*/ 403 w 724"/>
                <a:gd name="T91" fmla="*/ 543 h 1525"/>
                <a:gd name="T92" fmla="*/ 403 w 724"/>
                <a:gd name="T93" fmla="*/ 259 h 1525"/>
                <a:gd name="T94" fmla="*/ 384 w 724"/>
                <a:gd name="T95" fmla="*/ 239 h 1525"/>
                <a:gd name="T96" fmla="*/ 359 w 724"/>
                <a:gd name="T97" fmla="*/ 214 h 1525"/>
                <a:gd name="T98" fmla="*/ 340 w 724"/>
                <a:gd name="T99" fmla="*/ 194 h 1525"/>
                <a:gd name="T100" fmla="*/ 321 w 724"/>
                <a:gd name="T101" fmla="*/ 627 h 1525"/>
                <a:gd name="T102" fmla="*/ 359 w 724"/>
                <a:gd name="T103" fmla="*/ 608 h 1525"/>
                <a:gd name="T104" fmla="*/ 384 w 724"/>
                <a:gd name="T105" fmla="*/ 588 h 1525"/>
                <a:gd name="T106" fmla="*/ 403 w 724"/>
                <a:gd name="T107" fmla="*/ 562 h 1525"/>
                <a:gd name="T108" fmla="*/ 403 w 724"/>
                <a:gd name="T109" fmla="*/ 1260 h 1525"/>
                <a:gd name="T110" fmla="*/ 403 w 724"/>
                <a:gd name="T111" fmla="*/ 847 h 1525"/>
                <a:gd name="T112" fmla="*/ 384 w 724"/>
                <a:gd name="T113" fmla="*/ 827 h 1525"/>
                <a:gd name="T114" fmla="*/ 359 w 724"/>
                <a:gd name="T115" fmla="*/ 801 h 1525"/>
                <a:gd name="T116" fmla="*/ 340 w 724"/>
                <a:gd name="T117" fmla="*/ 782 h 1525"/>
                <a:gd name="T118" fmla="*/ 321 w 724"/>
                <a:gd name="T119" fmla="*/ 1324 h 1525"/>
                <a:gd name="T120" fmla="*/ 359 w 724"/>
                <a:gd name="T121" fmla="*/ 1324 h 1525"/>
                <a:gd name="T122" fmla="*/ 384 w 724"/>
                <a:gd name="T123" fmla="*/ 1305 h 1525"/>
                <a:gd name="T124" fmla="*/ 403 w 724"/>
                <a:gd name="T125" fmla="*/ 1286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close/>
                  <a:moveTo>
                    <a:pt x="403" y="543"/>
                  </a:moveTo>
                  <a:lnTo>
                    <a:pt x="403" y="278"/>
                  </a:lnTo>
                  <a:lnTo>
                    <a:pt x="403" y="259"/>
                  </a:lnTo>
                  <a:lnTo>
                    <a:pt x="403" y="239"/>
                  </a:lnTo>
                  <a:lnTo>
                    <a:pt x="384" y="239"/>
                  </a:lnTo>
                  <a:lnTo>
                    <a:pt x="384" y="214"/>
                  </a:lnTo>
                  <a:lnTo>
                    <a:pt x="359" y="214"/>
                  </a:lnTo>
                  <a:lnTo>
                    <a:pt x="340" y="214"/>
                  </a:lnTo>
                  <a:lnTo>
                    <a:pt x="340" y="194"/>
                  </a:lnTo>
                  <a:lnTo>
                    <a:pt x="321" y="194"/>
                  </a:lnTo>
                  <a:lnTo>
                    <a:pt x="321" y="627"/>
                  </a:lnTo>
                  <a:lnTo>
                    <a:pt x="340" y="627"/>
                  </a:lnTo>
                  <a:lnTo>
                    <a:pt x="359" y="608"/>
                  </a:lnTo>
                  <a:lnTo>
                    <a:pt x="384" y="608"/>
                  </a:lnTo>
                  <a:lnTo>
                    <a:pt x="384" y="588"/>
                  </a:lnTo>
                  <a:lnTo>
                    <a:pt x="403" y="588"/>
                  </a:lnTo>
                  <a:lnTo>
                    <a:pt x="403" y="562"/>
                  </a:lnTo>
                  <a:lnTo>
                    <a:pt x="403" y="543"/>
                  </a:lnTo>
                  <a:close/>
                  <a:moveTo>
                    <a:pt x="403" y="1260"/>
                  </a:moveTo>
                  <a:lnTo>
                    <a:pt x="403" y="866"/>
                  </a:lnTo>
                  <a:lnTo>
                    <a:pt x="403" y="847"/>
                  </a:lnTo>
                  <a:lnTo>
                    <a:pt x="403" y="827"/>
                  </a:lnTo>
                  <a:lnTo>
                    <a:pt x="384" y="827"/>
                  </a:lnTo>
                  <a:lnTo>
                    <a:pt x="384" y="801"/>
                  </a:lnTo>
                  <a:lnTo>
                    <a:pt x="359" y="801"/>
                  </a:lnTo>
                  <a:lnTo>
                    <a:pt x="359" y="782"/>
                  </a:lnTo>
                  <a:lnTo>
                    <a:pt x="340" y="782"/>
                  </a:lnTo>
                  <a:lnTo>
                    <a:pt x="321" y="782"/>
                  </a:lnTo>
                  <a:lnTo>
                    <a:pt x="321" y="1324"/>
                  </a:lnTo>
                  <a:lnTo>
                    <a:pt x="340" y="1324"/>
                  </a:lnTo>
                  <a:lnTo>
                    <a:pt x="359" y="1324"/>
                  </a:lnTo>
                  <a:lnTo>
                    <a:pt x="384" y="1324"/>
                  </a:lnTo>
                  <a:lnTo>
                    <a:pt x="384" y="1305"/>
                  </a:lnTo>
                  <a:lnTo>
                    <a:pt x="403" y="1305"/>
                  </a:lnTo>
                  <a:lnTo>
                    <a:pt x="403" y="1286"/>
                  </a:lnTo>
                  <a:lnTo>
                    <a:pt x="403" y="126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5" name="Freeform 4"/>
            <p:cNvSpPr>
              <a:spLocks/>
            </p:cNvSpPr>
            <p:nvPr/>
          </p:nvSpPr>
          <p:spPr bwMode="auto">
            <a:xfrm>
              <a:off x="4823" y="2535"/>
              <a:ext cx="724" cy="1525"/>
            </a:xfrm>
            <a:custGeom>
              <a:avLst/>
              <a:gdLst>
                <a:gd name="T0" fmla="*/ 0 w 724"/>
                <a:gd name="T1" fmla="*/ 0 h 1525"/>
                <a:gd name="T2" fmla="*/ 403 w 724"/>
                <a:gd name="T3" fmla="*/ 0 h 1525"/>
                <a:gd name="T4" fmla="*/ 422 w 724"/>
                <a:gd name="T5" fmla="*/ 20 h 1525"/>
                <a:gd name="T6" fmla="*/ 466 w 724"/>
                <a:gd name="T7" fmla="*/ 20 h 1525"/>
                <a:gd name="T8" fmla="*/ 510 w 724"/>
                <a:gd name="T9" fmla="*/ 20 h 1525"/>
                <a:gd name="T10" fmla="*/ 535 w 724"/>
                <a:gd name="T11" fmla="*/ 39 h 1525"/>
                <a:gd name="T12" fmla="*/ 573 w 724"/>
                <a:gd name="T13" fmla="*/ 39 h 1525"/>
                <a:gd name="T14" fmla="*/ 617 w 724"/>
                <a:gd name="T15" fmla="*/ 59 h 1525"/>
                <a:gd name="T16" fmla="*/ 636 w 724"/>
                <a:gd name="T17" fmla="*/ 84 h 1525"/>
                <a:gd name="T18" fmla="*/ 661 w 724"/>
                <a:gd name="T19" fmla="*/ 104 h 1525"/>
                <a:gd name="T20" fmla="*/ 680 w 724"/>
                <a:gd name="T21" fmla="*/ 130 h 1525"/>
                <a:gd name="T22" fmla="*/ 705 w 724"/>
                <a:gd name="T23" fmla="*/ 149 h 1525"/>
                <a:gd name="T24" fmla="*/ 705 w 724"/>
                <a:gd name="T25" fmla="*/ 194 h 1525"/>
                <a:gd name="T26" fmla="*/ 705 w 724"/>
                <a:gd name="T27" fmla="*/ 239 h 1525"/>
                <a:gd name="T28" fmla="*/ 724 w 724"/>
                <a:gd name="T29" fmla="*/ 278 h 1525"/>
                <a:gd name="T30" fmla="*/ 724 w 724"/>
                <a:gd name="T31" fmla="*/ 498 h 1525"/>
                <a:gd name="T32" fmla="*/ 705 w 724"/>
                <a:gd name="T33" fmla="*/ 543 h 1525"/>
                <a:gd name="T34" fmla="*/ 705 w 724"/>
                <a:gd name="T35" fmla="*/ 588 h 1525"/>
                <a:gd name="T36" fmla="*/ 680 w 724"/>
                <a:gd name="T37" fmla="*/ 608 h 1525"/>
                <a:gd name="T38" fmla="*/ 636 w 724"/>
                <a:gd name="T39" fmla="*/ 653 h 1525"/>
                <a:gd name="T40" fmla="*/ 592 w 724"/>
                <a:gd name="T41" fmla="*/ 672 h 1525"/>
                <a:gd name="T42" fmla="*/ 573 w 724"/>
                <a:gd name="T43" fmla="*/ 692 h 1525"/>
                <a:gd name="T44" fmla="*/ 535 w 724"/>
                <a:gd name="T45" fmla="*/ 717 h 1525"/>
                <a:gd name="T46" fmla="*/ 573 w 724"/>
                <a:gd name="T47" fmla="*/ 737 h 1525"/>
                <a:gd name="T48" fmla="*/ 617 w 724"/>
                <a:gd name="T49" fmla="*/ 737 h 1525"/>
                <a:gd name="T50" fmla="*/ 636 w 724"/>
                <a:gd name="T51" fmla="*/ 756 h 1525"/>
                <a:gd name="T52" fmla="*/ 680 w 724"/>
                <a:gd name="T53" fmla="*/ 801 h 1525"/>
                <a:gd name="T54" fmla="*/ 705 w 724"/>
                <a:gd name="T55" fmla="*/ 827 h 1525"/>
                <a:gd name="T56" fmla="*/ 724 w 724"/>
                <a:gd name="T57" fmla="*/ 866 h 1525"/>
                <a:gd name="T58" fmla="*/ 724 w 724"/>
                <a:gd name="T59" fmla="*/ 911 h 1525"/>
                <a:gd name="T60" fmla="*/ 724 w 724"/>
                <a:gd name="T61" fmla="*/ 1215 h 1525"/>
                <a:gd name="T62" fmla="*/ 724 w 724"/>
                <a:gd name="T63" fmla="*/ 1260 h 1525"/>
                <a:gd name="T64" fmla="*/ 724 w 724"/>
                <a:gd name="T65" fmla="*/ 1305 h 1525"/>
                <a:gd name="T66" fmla="*/ 705 w 724"/>
                <a:gd name="T67" fmla="*/ 1324 h 1525"/>
                <a:gd name="T68" fmla="*/ 705 w 724"/>
                <a:gd name="T69" fmla="*/ 1370 h 1525"/>
                <a:gd name="T70" fmla="*/ 680 w 724"/>
                <a:gd name="T71" fmla="*/ 1389 h 1525"/>
                <a:gd name="T72" fmla="*/ 661 w 724"/>
                <a:gd name="T73" fmla="*/ 1415 h 1525"/>
                <a:gd name="T74" fmla="*/ 636 w 724"/>
                <a:gd name="T75" fmla="*/ 1434 h 1525"/>
                <a:gd name="T76" fmla="*/ 617 w 724"/>
                <a:gd name="T77" fmla="*/ 1460 h 1525"/>
                <a:gd name="T78" fmla="*/ 573 w 724"/>
                <a:gd name="T79" fmla="*/ 1479 h 1525"/>
                <a:gd name="T80" fmla="*/ 554 w 724"/>
                <a:gd name="T81" fmla="*/ 1499 h 1525"/>
                <a:gd name="T82" fmla="*/ 510 w 724"/>
                <a:gd name="T83" fmla="*/ 1499 h 1525"/>
                <a:gd name="T84" fmla="*/ 491 w 724"/>
                <a:gd name="T85" fmla="*/ 1525 h 1525"/>
                <a:gd name="T86" fmla="*/ 447 w 724"/>
                <a:gd name="T87" fmla="*/ 1525 h 1525"/>
                <a:gd name="T88" fmla="*/ 403 w 724"/>
                <a:gd name="T89" fmla="*/ 1525 h 1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4" h="1525">
                  <a:moveTo>
                    <a:pt x="0" y="1525"/>
                  </a:moveTo>
                  <a:lnTo>
                    <a:pt x="0" y="0"/>
                  </a:lnTo>
                  <a:lnTo>
                    <a:pt x="384" y="0"/>
                  </a:lnTo>
                  <a:lnTo>
                    <a:pt x="403" y="0"/>
                  </a:lnTo>
                  <a:lnTo>
                    <a:pt x="422" y="0"/>
                  </a:lnTo>
                  <a:lnTo>
                    <a:pt x="422" y="20"/>
                  </a:lnTo>
                  <a:lnTo>
                    <a:pt x="447" y="20"/>
                  </a:lnTo>
                  <a:lnTo>
                    <a:pt x="466" y="20"/>
                  </a:lnTo>
                  <a:lnTo>
                    <a:pt x="491" y="20"/>
                  </a:lnTo>
                  <a:lnTo>
                    <a:pt x="510" y="20"/>
                  </a:lnTo>
                  <a:lnTo>
                    <a:pt x="535" y="20"/>
                  </a:lnTo>
                  <a:lnTo>
                    <a:pt x="535" y="39"/>
                  </a:lnTo>
                  <a:lnTo>
                    <a:pt x="554" y="39"/>
                  </a:lnTo>
                  <a:lnTo>
                    <a:pt x="573" y="39"/>
                  </a:lnTo>
                  <a:lnTo>
                    <a:pt x="592" y="59"/>
                  </a:lnTo>
                  <a:lnTo>
                    <a:pt x="617" y="59"/>
                  </a:lnTo>
                  <a:lnTo>
                    <a:pt x="617" y="84"/>
                  </a:lnTo>
                  <a:lnTo>
                    <a:pt x="636" y="84"/>
                  </a:lnTo>
                  <a:lnTo>
                    <a:pt x="636" y="104"/>
                  </a:lnTo>
                  <a:lnTo>
                    <a:pt x="661" y="104"/>
                  </a:lnTo>
                  <a:lnTo>
                    <a:pt x="661" y="130"/>
                  </a:lnTo>
                  <a:lnTo>
                    <a:pt x="680" y="130"/>
                  </a:lnTo>
                  <a:lnTo>
                    <a:pt x="680" y="149"/>
                  </a:lnTo>
                  <a:lnTo>
                    <a:pt x="705" y="149"/>
                  </a:lnTo>
                  <a:lnTo>
                    <a:pt x="705" y="175"/>
                  </a:lnTo>
                  <a:lnTo>
                    <a:pt x="705" y="194"/>
                  </a:lnTo>
                  <a:lnTo>
                    <a:pt x="705" y="214"/>
                  </a:lnTo>
                  <a:lnTo>
                    <a:pt x="705" y="239"/>
                  </a:lnTo>
                  <a:lnTo>
                    <a:pt x="724" y="259"/>
                  </a:lnTo>
                  <a:lnTo>
                    <a:pt x="724" y="278"/>
                  </a:lnTo>
                  <a:lnTo>
                    <a:pt x="724" y="478"/>
                  </a:lnTo>
                  <a:lnTo>
                    <a:pt x="724" y="498"/>
                  </a:lnTo>
                  <a:lnTo>
                    <a:pt x="705" y="517"/>
                  </a:lnTo>
                  <a:lnTo>
                    <a:pt x="705" y="543"/>
                  </a:lnTo>
                  <a:lnTo>
                    <a:pt x="705" y="562"/>
                  </a:lnTo>
                  <a:lnTo>
                    <a:pt x="705" y="588"/>
                  </a:lnTo>
                  <a:lnTo>
                    <a:pt x="680" y="588"/>
                  </a:lnTo>
                  <a:lnTo>
                    <a:pt x="680" y="608"/>
                  </a:lnTo>
                  <a:lnTo>
                    <a:pt x="661" y="627"/>
                  </a:lnTo>
                  <a:lnTo>
                    <a:pt x="636" y="653"/>
                  </a:lnTo>
                  <a:lnTo>
                    <a:pt x="617" y="672"/>
                  </a:lnTo>
                  <a:lnTo>
                    <a:pt x="592" y="672"/>
                  </a:lnTo>
                  <a:lnTo>
                    <a:pt x="592" y="692"/>
                  </a:lnTo>
                  <a:lnTo>
                    <a:pt x="573" y="692"/>
                  </a:lnTo>
                  <a:lnTo>
                    <a:pt x="554" y="692"/>
                  </a:lnTo>
                  <a:lnTo>
                    <a:pt x="535" y="717"/>
                  </a:lnTo>
                  <a:lnTo>
                    <a:pt x="554" y="717"/>
                  </a:lnTo>
                  <a:lnTo>
                    <a:pt x="573" y="737"/>
                  </a:lnTo>
                  <a:lnTo>
                    <a:pt x="592" y="737"/>
                  </a:lnTo>
                  <a:lnTo>
                    <a:pt x="617" y="737"/>
                  </a:lnTo>
                  <a:lnTo>
                    <a:pt x="617" y="756"/>
                  </a:lnTo>
                  <a:lnTo>
                    <a:pt x="636" y="756"/>
                  </a:lnTo>
                  <a:lnTo>
                    <a:pt x="661" y="782"/>
                  </a:lnTo>
                  <a:lnTo>
                    <a:pt x="680" y="801"/>
                  </a:lnTo>
                  <a:lnTo>
                    <a:pt x="680" y="827"/>
                  </a:lnTo>
                  <a:lnTo>
                    <a:pt x="705" y="827"/>
                  </a:lnTo>
                  <a:lnTo>
                    <a:pt x="705" y="847"/>
                  </a:lnTo>
                  <a:lnTo>
                    <a:pt x="724" y="866"/>
                  </a:lnTo>
                  <a:lnTo>
                    <a:pt x="724" y="892"/>
                  </a:lnTo>
                  <a:lnTo>
                    <a:pt x="724" y="911"/>
                  </a:lnTo>
                  <a:lnTo>
                    <a:pt x="724" y="930"/>
                  </a:lnTo>
                  <a:lnTo>
                    <a:pt x="724" y="1215"/>
                  </a:lnTo>
                  <a:lnTo>
                    <a:pt x="724" y="1240"/>
                  </a:lnTo>
                  <a:lnTo>
                    <a:pt x="724" y="1260"/>
                  </a:lnTo>
                  <a:lnTo>
                    <a:pt x="724" y="1286"/>
                  </a:lnTo>
                  <a:lnTo>
                    <a:pt x="724" y="1305"/>
                  </a:lnTo>
                  <a:lnTo>
                    <a:pt x="724" y="1324"/>
                  </a:lnTo>
                  <a:lnTo>
                    <a:pt x="705" y="1324"/>
                  </a:lnTo>
                  <a:lnTo>
                    <a:pt x="705" y="1344"/>
                  </a:lnTo>
                  <a:lnTo>
                    <a:pt x="705" y="1370"/>
                  </a:lnTo>
                  <a:lnTo>
                    <a:pt x="680" y="1370"/>
                  </a:lnTo>
                  <a:lnTo>
                    <a:pt x="680" y="1389"/>
                  </a:lnTo>
                  <a:lnTo>
                    <a:pt x="680" y="1415"/>
                  </a:lnTo>
                  <a:lnTo>
                    <a:pt x="661" y="1415"/>
                  </a:lnTo>
                  <a:lnTo>
                    <a:pt x="661" y="1434"/>
                  </a:lnTo>
                  <a:lnTo>
                    <a:pt x="636" y="1434"/>
                  </a:lnTo>
                  <a:lnTo>
                    <a:pt x="636" y="1460"/>
                  </a:lnTo>
                  <a:lnTo>
                    <a:pt x="617" y="1460"/>
                  </a:lnTo>
                  <a:lnTo>
                    <a:pt x="592" y="1479"/>
                  </a:lnTo>
                  <a:lnTo>
                    <a:pt x="573" y="1479"/>
                  </a:lnTo>
                  <a:lnTo>
                    <a:pt x="573" y="1499"/>
                  </a:lnTo>
                  <a:lnTo>
                    <a:pt x="554" y="1499"/>
                  </a:lnTo>
                  <a:lnTo>
                    <a:pt x="535" y="1499"/>
                  </a:lnTo>
                  <a:lnTo>
                    <a:pt x="510" y="1499"/>
                  </a:lnTo>
                  <a:lnTo>
                    <a:pt x="510" y="1525"/>
                  </a:lnTo>
                  <a:lnTo>
                    <a:pt x="491" y="1525"/>
                  </a:lnTo>
                  <a:lnTo>
                    <a:pt x="466" y="1525"/>
                  </a:lnTo>
                  <a:lnTo>
                    <a:pt x="447" y="1525"/>
                  </a:lnTo>
                  <a:lnTo>
                    <a:pt x="422" y="1525"/>
                  </a:lnTo>
                  <a:lnTo>
                    <a:pt x="403" y="1525"/>
                  </a:lnTo>
                  <a:lnTo>
                    <a:pt x="0"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6" name="Freeform 5"/>
            <p:cNvSpPr>
              <a:spLocks/>
            </p:cNvSpPr>
            <p:nvPr/>
          </p:nvSpPr>
          <p:spPr bwMode="auto">
            <a:xfrm>
              <a:off x="5144" y="2729"/>
              <a:ext cx="82" cy="433"/>
            </a:xfrm>
            <a:custGeom>
              <a:avLst/>
              <a:gdLst>
                <a:gd name="T0" fmla="*/ 82 w 82"/>
                <a:gd name="T1" fmla="*/ 349 h 433"/>
                <a:gd name="T2" fmla="*/ 82 w 82"/>
                <a:gd name="T3" fmla="*/ 84 h 433"/>
                <a:gd name="T4" fmla="*/ 82 w 82"/>
                <a:gd name="T5" fmla="*/ 65 h 433"/>
                <a:gd name="T6" fmla="*/ 82 w 82"/>
                <a:gd name="T7" fmla="*/ 45 h 433"/>
                <a:gd name="T8" fmla="*/ 63 w 82"/>
                <a:gd name="T9" fmla="*/ 45 h 433"/>
                <a:gd name="T10" fmla="*/ 63 w 82"/>
                <a:gd name="T11" fmla="*/ 20 h 433"/>
                <a:gd name="T12" fmla="*/ 38 w 82"/>
                <a:gd name="T13" fmla="*/ 20 h 433"/>
                <a:gd name="T14" fmla="*/ 19 w 82"/>
                <a:gd name="T15" fmla="*/ 20 h 433"/>
                <a:gd name="T16" fmla="*/ 19 w 82"/>
                <a:gd name="T17" fmla="*/ 0 h 433"/>
                <a:gd name="T18" fmla="*/ 0 w 82"/>
                <a:gd name="T19" fmla="*/ 0 h 433"/>
                <a:gd name="T20" fmla="*/ 0 w 82"/>
                <a:gd name="T21" fmla="*/ 433 h 433"/>
                <a:gd name="T22" fmla="*/ 19 w 82"/>
                <a:gd name="T23" fmla="*/ 433 h 433"/>
                <a:gd name="T24" fmla="*/ 38 w 82"/>
                <a:gd name="T25" fmla="*/ 414 h 433"/>
                <a:gd name="T26" fmla="*/ 63 w 82"/>
                <a:gd name="T27" fmla="*/ 414 h 433"/>
                <a:gd name="T28" fmla="*/ 63 w 82"/>
                <a:gd name="T29" fmla="*/ 394 h 433"/>
                <a:gd name="T30" fmla="*/ 82 w 82"/>
                <a:gd name="T31" fmla="*/ 394 h 433"/>
                <a:gd name="T32" fmla="*/ 82 w 82"/>
                <a:gd name="T33" fmla="*/ 368 h 433"/>
                <a:gd name="T34" fmla="*/ 82 w 82"/>
                <a:gd name="T35" fmla="*/ 349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433">
                  <a:moveTo>
                    <a:pt x="82" y="349"/>
                  </a:moveTo>
                  <a:lnTo>
                    <a:pt x="82" y="84"/>
                  </a:lnTo>
                  <a:lnTo>
                    <a:pt x="82" y="65"/>
                  </a:lnTo>
                  <a:lnTo>
                    <a:pt x="82" y="45"/>
                  </a:lnTo>
                  <a:lnTo>
                    <a:pt x="63" y="45"/>
                  </a:lnTo>
                  <a:lnTo>
                    <a:pt x="63" y="20"/>
                  </a:lnTo>
                  <a:lnTo>
                    <a:pt x="38" y="20"/>
                  </a:lnTo>
                  <a:lnTo>
                    <a:pt x="19" y="20"/>
                  </a:lnTo>
                  <a:lnTo>
                    <a:pt x="19" y="0"/>
                  </a:lnTo>
                  <a:lnTo>
                    <a:pt x="0" y="0"/>
                  </a:lnTo>
                  <a:lnTo>
                    <a:pt x="0" y="433"/>
                  </a:lnTo>
                  <a:lnTo>
                    <a:pt x="19" y="433"/>
                  </a:lnTo>
                  <a:lnTo>
                    <a:pt x="38" y="414"/>
                  </a:lnTo>
                  <a:lnTo>
                    <a:pt x="63" y="414"/>
                  </a:lnTo>
                  <a:lnTo>
                    <a:pt x="63" y="394"/>
                  </a:lnTo>
                  <a:lnTo>
                    <a:pt x="82" y="394"/>
                  </a:lnTo>
                  <a:lnTo>
                    <a:pt x="82" y="368"/>
                  </a:lnTo>
                  <a:lnTo>
                    <a:pt x="82" y="349"/>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7" name="Freeform 6"/>
            <p:cNvSpPr>
              <a:spLocks/>
            </p:cNvSpPr>
            <p:nvPr/>
          </p:nvSpPr>
          <p:spPr bwMode="auto">
            <a:xfrm>
              <a:off x="5144" y="3317"/>
              <a:ext cx="82" cy="542"/>
            </a:xfrm>
            <a:custGeom>
              <a:avLst/>
              <a:gdLst>
                <a:gd name="T0" fmla="*/ 82 w 82"/>
                <a:gd name="T1" fmla="*/ 478 h 542"/>
                <a:gd name="T2" fmla="*/ 82 w 82"/>
                <a:gd name="T3" fmla="*/ 84 h 542"/>
                <a:gd name="T4" fmla="*/ 82 w 82"/>
                <a:gd name="T5" fmla="*/ 65 h 542"/>
                <a:gd name="T6" fmla="*/ 82 w 82"/>
                <a:gd name="T7" fmla="*/ 45 h 542"/>
                <a:gd name="T8" fmla="*/ 63 w 82"/>
                <a:gd name="T9" fmla="*/ 45 h 542"/>
                <a:gd name="T10" fmla="*/ 63 w 82"/>
                <a:gd name="T11" fmla="*/ 19 h 542"/>
                <a:gd name="T12" fmla="*/ 38 w 82"/>
                <a:gd name="T13" fmla="*/ 19 h 542"/>
                <a:gd name="T14" fmla="*/ 38 w 82"/>
                <a:gd name="T15" fmla="*/ 0 h 542"/>
                <a:gd name="T16" fmla="*/ 19 w 82"/>
                <a:gd name="T17" fmla="*/ 0 h 542"/>
                <a:gd name="T18" fmla="*/ 0 w 82"/>
                <a:gd name="T19" fmla="*/ 0 h 542"/>
                <a:gd name="T20" fmla="*/ 0 w 82"/>
                <a:gd name="T21" fmla="*/ 542 h 542"/>
                <a:gd name="T22" fmla="*/ 19 w 82"/>
                <a:gd name="T23" fmla="*/ 542 h 542"/>
                <a:gd name="T24" fmla="*/ 38 w 82"/>
                <a:gd name="T25" fmla="*/ 542 h 542"/>
                <a:gd name="T26" fmla="*/ 63 w 82"/>
                <a:gd name="T27" fmla="*/ 542 h 542"/>
                <a:gd name="T28" fmla="*/ 63 w 82"/>
                <a:gd name="T29" fmla="*/ 523 h 542"/>
                <a:gd name="T30" fmla="*/ 82 w 82"/>
                <a:gd name="T31" fmla="*/ 523 h 542"/>
                <a:gd name="T32" fmla="*/ 82 w 82"/>
                <a:gd name="T33" fmla="*/ 504 h 542"/>
                <a:gd name="T34" fmla="*/ 82 w 82"/>
                <a:gd name="T35" fmla="*/ 478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542">
                  <a:moveTo>
                    <a:pt x="82" y="478"/>
                  </a:moveTo>
                  <a:lnTo>
                    <a:pt x="82" y="84"/>
                  </a:lnTo>
                  <a:lnTo>
                    <a:pt x="82" y="65"/>
                  </a:lnTo>
                  <a:lnTo>
                    <a:pt x="82" y="45"/>
                  </a:lnTo>
                  <a:lnTo>
                    <a:pt x="63" y="45"/>
                  </a:lnTo>
                  <a:lnTo>
                    <a:pt x="63" y="19"/>
                  </a:lnTo>
                  <a:lnTo>
                    <a:pt x="38" y="19"/>
                  </a:lnTo>
                  <a:lnTo>
                    <a:pt x="38" y="0"/>
                  </a:lnTo>
                  <a:lnTo>
                    <a:pt x="19" y="0"/>
                  </a:lnTo>
                  <a:lnTo>
                    <a:pt x="0" y="0"/>
                  </a:lnTo>
                  <a:lnTo>
                    <a:pt x="0" y="542"/>
                  </a:lnTo>
                  <a:lnTo>
                    <a:pt x="19" y="542"/>
                  </a:lnTo>
                  <a:lnTo>
                    <a:pt x="38" y="542"/>
                  </a:lnTo>
                  <a:lnTo>
                    <a:pt x="63" y="542"/>
                  </a:lnTo>
                  <a:lnTo>
                    <a:pt x="63" y="523"/>
                  </a:lnTo>
                  <a:lnTo>
                    <a:pt x="82" y="523"/>
                  </a:lnTo>
                  <a:lnTo>
                    <a:pt x="82" y="504"/>
                  </a:lnTo>
                  <a:lnTo>
                    <a:pt x="82" y="478"/>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8" name="Rectangle 7"/>
            <p:cNvSpPr>
              <a:spLocks noChangeArrowheads="1"/>
            </p:cNvSpPr>
            <p:nvPr/>
          </p:nvSpPr>
          <p:spPr bwMode="auto">
            <a:xfrm>
              <a:off x="5610" y="2535"/>
              <a:ext cx="321" cy="1525"/>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9" name="Rectangle 8"/>
            <p:cNvSpPr>
              <a:spLocks noChangeArrowheads="1"/>
            </p:cNvSpPr>
            <p:nvPr/>
          </p:nvSpPr>
          <p:spPr bwMode="auto">
            <a:xfrm>
              <a:off x="5610" y="2535"/>
              <a:ext cx="321" cy="1525"/>
            </a:xfrm>
            <a:prstGeom prst="rect">
              <a:avLst/>
            </a:prstGeom>
            <a:noFill/>
            <a:ln w="0">
              <a:solidFill>
                <a:srgbClr val="003399"/>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0" name="Freeform 9"/>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1" name="Freeform 10"/>
            <p:cNvSpPr>
              <a:spLocks/>
            </p:cNvSpPr>
            <p:nvPr/>
          </p:nvSpPr>
          <p:spPr bwMode="auto">
            <a:xfrm>
              <a:off x="6013" y="2535"/>
              <a:ext cx="592" cy="1525"/>
            </a:xfrm>
            <a:custGeom>
              <a:avLst/>
              <a:gdLst>
                <a:gd name="T0" fmla="*/ 592 w 592"/>
                <a:gd name="T1" fmla="*/ 1525 h 1525"/>
                <a:gd name="T2" fmla="*/ 0 w 592"/>
                <a:gd name="T3" fmla="*/ 1525 h 1525"/>
                <a:gd name="T4" fmla="*/ 0 w 592"/>
                <a:gd name="T5" fmla="*/ 0 h 1525"/>
                <a:gd name="T6" fmla="*/ 321 w 592"/>
                <a:gd name="T7" fmla="*/ 0 h 1525"/>
                <a:gd name="T8" fmla="*/ 321 w 592"/>
                <a:gd name="T9" fmla="*/ 1324 h 1525"/>
                <a:gd name="T10" fmla="*/ 592 w 592"/>
                <a:gd name="T11" fmla="*/ 1324 h 1525"/>
                <a:gd name="T12" fmla="*/ 592 w 592"/>
                <a:gd name="T13" fmla="*/ 1525 h 1525"/>
              </a:gdLst>
              <a:ahLst/>
              <a:cxnLst>
                <a:cxn ang="0">
                  <a:pos x="T0" y="T1"/>
                </a:cxn>
                <a:cxn ang="0">
                  <a:pos x="T2" y="T3"/>
                </a:cxn>
                <a:cxn ang="0">
                  <a:pos x="T4" y="T5"/>
                </a:cxn>
                <a:cxn ang="0">
                  <a:pos x="T6" y="T7"/>
                </a:cxn>
                <a:cxn ang="0">
                  <a:pos x="T8" y="T9"/>
                </a:cxn>
                <a:cxn ang="0">
                  <a:pos x="T10" y="T11"/>
                </a:cxn>
                <a:cxn ang="0">
                  <a:pos x="T12" y="T13"/>
                </a:cxn>
              </a:cxnLst>
              <a:rect l="0" t="0" r="r" b="b"/>
              <a:pathLst>
                <a:path w="592" h="1525">
                  <a:moveTo>
                    <a:pt x="592" y="1525"/>
                  </a:moveTo>
                  <a:lnTo>
                    <a:pt x="0" y="1525"/>
                  </a:lnTo>
                  <a:lnTo>
                    <a:pt x="0" y="0"/>
                  </a:lnTo>
                  <a:lnTo>
                    <a:pt x="321" y="0"/>
                  </a:lnTo>
                  <a:lnTo>
                    <a:pt x="321" y="1324"/>
                  </a:lnTo>
                  <a:lnTo>
                    <a:pt x="592" y="1324"/>
                  </a:lnTo>
                  <a:lnTo>
                    <a:pt x="592" y="1525"/>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2" name="Freeform 11"/>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3" name="Freeform 12"/>
            <p:cNvSpPr>
              <a:spLocks/>
            </p:cNvSpPr>
            <p:nvPr/>
          </p:nvSpPr>
          <p:spPr bwMode="auto">
            <a:xfrm>
              <a:off x="6674" y="2535"/>
              <a:ext cx="699" cy="1544"/>
            </a:xfrm>
            <a:custGeom>
              <a:avLst/>
              <a:gdLst>
                <a:gd name="T0" fmla="*/ 403 w 699"/>
                <a:gd name="T1" fmla="*/ 239 h 1544"/>
                <a:gd name="T2" fmla="*/ 359 w 699"/>
                <a:gd name="T3" fmla="*/ 194 h 1544"/>
                <a:gd name="T4" fmla="*/ 315 w 699"/>
                <a:gd name="T5" fmla="*/ 214 h 1544"/>
                <a:gd name="T6" fmla="*/ 315 w 699"/>
                <a:gd name="T7" fmla="*/ 1305 h 1544"/>
                <a:gd name="T8" fmla="*/ 359 w 699"/>
                <a:gd name="T9" fmla="*/ 1324 h 1544"/>
                <a:gd name="T10" fmla="*/ 403 w 699"/>
                <a:gd name="T11" fmla="*/ 1305 h 1544"/>
                <a:gd name="T12" fmla="*/ 699 w 699"/>
                <a:gd name="T13" fmla="*/ 911 h 1544"/>
                <a:gd name="T14" fmla="*/ 699 w 699"/>
                <a:gd name="T15" fmla="*/ 1344 h 1544"/>
                <a:gd name="T16" fmla="*/ 680 w 699"/>
                <a:gd name="T17" fmla="*/ 1415 h 1544"/>
                <a:gd name="T18" fmla="*/ 636 w 699"/>
                <a:gd name="T19" fmla="*/ 1434 h 1544"/>
                <a:gd name="T20" fmla="*/ 611 w 699"/>
                <a:gd name="T21" fmla="*/ 1479 h 1544"/>
                <a:gd name="T22" fmla="*/ 573 w 699"/>
                <a:gd name="T23" fmla="*/ 1499 h 1544"/>
                <a:gd name="T24" fmla="*/ 529 w 699"/>
                <a:gd name="T25" fmla="*/ 1525 h 1544"/>
                <a:gd name="T26" fmla="*/ 466 w 699"/>
                <a:gd name="T27" fmla="*/ 1525 h 1544"/>
                <a:gd name="T28" fmla="*/ 403 w 699"/>
                <a:gd name="T29" fmla="*/ 1544 h 1544"/>
                <a:gd name="T30" fmla="*/ 340 w 699"/>
                <a:gd name="T31" fmla="*/ 1544 h 1544"/>
                <a:gd name="T32" fmla="*/ 277 w 699"/>
                <a:gd name="T33" fmla="*/ 1544 h 1544"/>
                <a:gd name="T34" fmla="*/ 208 w 699"/>
                <a:gd name="T35" fmla="*/ 1525 h 1544"/>
                <a:gd name="T36" fmla="*/ 145 w 699"/>
                <a:gd name="T37" fmla="*/ 1499 h 1544"/>
                <a:gd name="T38" fmla="*/ 82 w 699"/>
                <a:gd name="T39" fmla="*/ 1479 h 1544"/>
                <a:gd name="T40" fmla="*/ 63 w 699"/>
                <a:gd name="T41" fmla="*/ 1434 h 1544"/>
                <a:gd name="T42" fmla="*/ 19 w 699"/>
                <a:gd name="T43" fmla="*/ 1415 h 1544"/>
                <a:gd name="T44" fmla="*/ 0 w 699"/>
                <a:gd name="T45" fmla="*/ 1370 h 1544"/>
                <a:gd name="T46" fmla="*/ 0 w 699"/>
                <a:gd name="T47" fmla="*/ 1305 h 1544"/>
                <a:gd name="T48" fmla="*/ 0 w 699"/>
                <a:gd name="T49" fmla="*/ 278 h 1544"/>
                <a:gd name="T50" fmla="*/ 0 w 699"/>
                <a:gd name="T51" fmla="*/ 214 h 1544"/>
                <a:gd name="T52" fmla="*/ 19 w 699"/>
                <a:gd name="T53" fmla="*/ 149 h 1544"/>
                <a:gd name="T54" fmla="*/ 38 w 699"/>
                <a:gd name="T55" fmla="*/ 104 h 1544"/>
                <a:gd name="T56" fmla="*/ 82 w 699"/>
                <a:gd name="T57" fmla="*/ 84 h 1544"/>
                <a:gd name="T58" fmla="*/ 107 w 699"/>
                <a:gd name="T59" fmla="*/ 39 h 1544"/>
                <a:gd name="T60" fmla="*/ 145 w 699"/>
                <a:gd name="T61" fmla="*/ 20 h 1544"/>
                <a:gd name="T62" fmla="*/ 208 w 699"/>
                <a:gd name="T63" fmla="*/ 20 h 1544"/>
                <a:gd name="T64" fmla="*/ 277 w 699"/>
                <a:gd name="T65" fmla="*/ 0 h 1544"/>
                <a:gd name="T66" fmla="*/ 340 w 699"/>
                <a:gd name="T67" fmla="*/ 0 h 1544"/>
                <a:gd name="T68" fmla="*/ 403 w 699"/>
                <a:gd name="T69" fmla="*/ 0 h 1544"/>
                <a:gd name="T70" fmla="*/ 466 w 699"/>
                <a:gd name="T71" fmla="*/ 0 h 1544"/>
                <a:gd name="T72" fmla="*/ 510 w 699"/>
                <a:gd name="T73" fmla="*/ 20 h 1544"/>
                <a:gd name="T74" fmla="*/ 573 w 699"/>
                <a:gd name="T75" fmla="*/ 20 h 1544"/>
                <a:gd name="T76" fmla="*/ 611 w 699"/>
                <a:gd name="T77" fmla="*/ 59 h 1544"/>
                <a:gd name="T78" fmla="*/ 655 w 699"/>
                <a:gd name="T79" fmla="*/ 84 h 1544"/>
                <a:gd name="T80" fmla="*/ 680 w 699"/>
                <a:gd name="T81" fmla="*/ 149 h 1544"/>
                <a:gd name="T82" fmla="*/ 699 w 699"/>
                <a:gd name="T83" fmla="*/ 194 h 1544"/>
                <a:gd name="T84" fmla="*/ 699 w 699"/>
                <a:gd name="T85" fmla="*/ 259 h 1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1544">
                  <a:moveTo>
                    <a:pt x="699" y="543"/>
                  </a:moveTo>
                  <a:lnTo>
                    <a:pt x="403" y="543"/>
                  </a:lnTo>
                  <a:lnTo>
                    <a:pt x="403" y="239"/>
                  </a:lnTo>
                  <a:lnTo>
                    <a:pt x="403" y="214"/>
                  </a:lnTo>
                  <a:lnTo>
                    <a:pt x="378" y="194"/>
                  </a:lnTo>
                  <a:lnTo>
                    <a:pt x="359" y="194"/>
                  </a:lnTo>
                  <a:lnTo>
                    <a:pt x="340" y="194"/>
                  </a:lnTo>
                  <a:lnTo>
                    <a:pt x="340" y="214"/>
                  </a:lnTo>
                  <a:lnTo>
                    <a:pt x="315" y="214"/>
                  </a:lnTo>
                  <a:lnTo>
                    <a:pt x="315" y="239"/>
                  </a:lnTo>
                  <a:lnTo>
                    <a:pt x="315" y="1286"/>
                  </a:lnTo>
                  <a:lnTo>
                    <a:pt x="315" y="1305"/>
                  </a:lnTo>
                  <a:lnTo>
                    <a:pt x="315" y="1324"/>
                  </a:lnTo>
                  <a:lnTo>
                    <a:pt x="340" y="1324"/>
                  </a:lnTo>
                  <a:lnTo>
                    <a:pt x="359" y="1324"/>
                  </a:lnTo>
                  <a:lnTo>
                    <a:pt x="378" y="1324"/>
                  </a:lnTo>
                  <a:lnTo>
                    <a:pt x="403" y="1324"/>
                  </a:lnTo>
                  <a:lnTo>
                    <a:pt x="403" y="1305"/>
                  </a:lnTo>
                  <a:lnTo>
                    <a:pt x="403" y="1286"/>
                  </a:lnTo>
                  <a:lnTo>
                    <a:pt x="403" y="911"/>
                  </a:lnTo>
                  <a:lnTo>
                    <a:pt x="699" y="911"/>
                  </a:lnTo>
                  <a:lnTo>
                    <a:pt x="699" y="1305"/>
                  </a:lnTo>
                  <a:lnTo>
                    <a:pt x="699" y="1324"/>
                  </a:lnTo>
                  <a:lnTo>
                    <a:pt x="699" y="1344"/>
                  </a:lnTo>
                  <a:lnTo>
                    <a:pt x="699" y="1370"/>
                  </a:lnTo>
                  <a:lnTo>
                    <a:pt x="680" y="1389"/>
                  </a:lnTo>
                  <a:lnTo>
                    <a:pt x="680" y="1415"/>
                  </a:lnTo>
                  <a:lnTo>
                    <a:pt x="655" y="1415"/>
                  </a:lnTo>
                  <a:lnTo>
                    <a:pt x="655" y="1434"/>
                  </a:lnTo>
                  <a:lnTo>
                    <a:pt x="636" y="1434"/>
                  </a:lnTo>
                  <a:lnTo>
                    <a:pt x="636" y="1460"/>
                  </a:lnTo>
                  <a:lnTo>
                    <a:pt x="611" y="1460"/>
                  </a:lnTo>
                  <a:lnTo>
                    <a:pt x="611" y="1479"/>
                  </a:lnTo>
                  <a:lnTo>
                    <a:pt x="592" y="1479"/>
                  </a:lnTo>
                  <a:lnTo>
                    <a:pt x="573" y="1479"/>
                  </a:lnTo>
                  <a:lnTo>
                    <a:pt x="573" y="1499"/>
                  </a:lnTo>
                  <a:lnTo>
                    <a:pt x="548" y="1499"/>
                  </a:lnTo>
                  <a:lnTo>
                    <a:pt x="529" y="1499"/>
                  </a:lnTo>
                  <a:lnTo>
                    <a:pt x="529" y="1525"/>
                  </a:lnTo>
                  <a:lnTo>
                    <a:pt x="510" y="1525"/>
                  </a:lnTo>
                  <a:lnTo>
                    <a:pt x="492" y="1525"/>
                  </a:lnTo>
                  <a:lnTo>
                    <a:pt x="466" y="1525"/>
                  </a:lnTo>
                  <a:lnTo>
                    <a:pt x="447" y="1544"/>
                  </a:lnTo>
                  <a:lnTo>
                    <a:pt x="422" y="1544"/>
                  </a:lnTo>
                  <a:lnTo>
                    <a:pt x="403" y="1544"/>
                  </a:lnTo>
                  <a:lnTo>
                    <a:pt x="378" y="1544"/>
                  </a:lnTo>
                  <a:lnTo>
                    <a:pt x="359" y="1544"/>
                  </a:lnTo>
                  <a:lnTo>
                    <a:pt x="340" y="1544"/>
                  </a:lnTo>
                  <a:lnTo>
                    <a:pt x="315" y="1544"/>
                  </a:lnTo>
                  <a:lnTo>
                    <a:pt x="296" y="1544"/>
                  </a:lnTo>
                  <a:lnTo>
                    <a:pt x="277" y="1544"/>
                  </a:lnTo>
                  <a:lnTo>
                    <a:pt x="252" y="1544"/>
                  </a:lnTo>
                  <a:lnTo>
                    <a:pt x="233" y="1525"/>
                  </a:lnTo>
                  <a:lnTo>
                    <a:pt x="208" y="1525"/>
                  </a:lnTo>
                  <a:lnTo>
                    <a:pt x="189" y="1525"/>
                  </a:lnTo>
                  <a:lnTo>
                    <a:pt x="164" y="1525"/>
                  </a:lnTo>
                  <a:lnTo>
                    <a:pt x="145" y="1499"/>
                  </a:lnTo>
                  <a:lnTo>
                    <a:pt x="126" y="1499"/>
                  </a:lnTo>
                  <a:lnTo>
                    <a:pt x="107" y="1479"/>
                  </a:lnTo>
                  <a:lnTo>
                    <a:pt x="82" y="1479"/>
                  </a:lnTo>
                  <a:lnTo>
                    <a:pt x="82" y="1460"/>
                  </a:lnTo>
                  <a:lnTo>
                    <a:pt x="63" y="1460"/>
                  </a:lnTo>
                  <a:lnTo>
                    <a:pt x="63" y="1434"/>
                  </a:lnTo>
                  <a:lnTo>
                    <a:pt x="38" y="1434"/>
                  </a:lnTo>
                  <a:lnTo>
                    <a:pt x="38" y="1415"/>
                  </a:lnTo>
                  <a:lnTo>
                    <a:pt x="19" y="1415"/>
                  </a:lnTo>
                  <a:lnTo>
                    <a:pt x="19" y="1389"/>
                  </a:lnTo>
                  <a:lnTo>
                    <a:pt x="19" y="1370"/>
                  </a:lnTo>
                  <a:lnTo>
                    <a:pt x="0" y="1370"/>
                  </a:lnTo>
                  <a:lnTo>
                    <a:pt x="0" y="1344"/>
                  </a:lnTo>
                  <a:lnTo>
                    <a:pt x="0" y="1324"/>
                  </a:lnTo>
                  <a:lnTo>
                    <a:pt x="0" y="1305"/>
                  </a:lnTo>
                  <a:lnTo>
                    <a:pt x="0" y="1286"/>
                  </a:lnTo>
                  <a:lnTo>
                    <a:pt x="0" y="1260"/>
                  </a:lnTo>
                  <a:lnTo>
                    <a:pt x="0" y="278"/>
                  </a:lnTo>
                  <a:lnTo>
                    <a:pt x="0" y="259"/>
                  </a:lnTo>
                  <a:lnTo>
                    <a:pt x="0" y="239"/>
                  </a:lnTo>
                  <a:lnTo>
                    <a:pt x="0" y="214"/>
                  </a:lnTo>
                  <a:lnTo>
                    <a:pt x="0" y="194"/>
                  </a:lnTo>
                  <a:lnTo>
                    <a:pt x="19" y="175"/>
                  </a:lnTo>
                  <a:lnTo>
                    <a:pt x="19" y="149"/>
                  </a:lnTo>
                  <a:lnTo>
                    <a:pt x="19" y="130"/>
                  </a:lnTo>
                  <a:lnTo>
                    <a:pt x="38" y="130"/>
                  </a:lnTo>
                  <a:lnTo>
                    <a:pt x="38" y="104"/>
                  </a:lnTo>
                  <a:lnTo>
                    <a:pt x="63" y="104"/>
                  </a:lnTo>
                  <a:lnTo>
                    <a:pt x="63" y="84"/>
                  </a:lnTo>
                  <a:lnTo>
                    <a:pt x="82" y="84"/>
                  </a:lnTo>
                  <a:lnTo>
                    <a:pt x="82" y="59"/>
                  </a:lnTo>
                  <a:lnTo>
                    <a:pt x="107" y="59"/>
                  </a:lnTo>
                  <a:lnTo>
                    <a:pt x="107" y="39"/>
                  </a:lnTo>
                  <a:lnTo>
                    <a:pt x="126" y="39"/>
                  </a:lnTo>
                  <a:lnTo>
                    <a:pt x="145" y="39"/>
                  </a:lnTo>
                  <a:lnTo>
                    <a:pt x="145" y="20"/>
                  </a:lnTo>
                  <a:lnTo>
                    <a:pt x="164" y="20"/>
                  </a:lnTo>
                  <a:lnTo>
                    <a:pt x="189" y="20"/>
                  </a:lnTo>
                  <a:lnTo>
                    <a:pt x="208" y="20"/>
                  </a:lnTo>
                  <a:lnTo>
                    <a:pt x="233" y="0"/>
                  </a:lnTo>
                  <a:lnTo>
                    <a:pt x="252" y="0"/>
                  </a:lnTo>
                  <a:lnTo>
                    <a:pt x="277" y="0"/>
                  </a:lnTo>
                  <a:lnTo>
                    <a:pt x="296" y="0"/>
                  </a:lnTo>
                  <a:lnTo>
                    <a:pt x="315" y="0"/>
                  </a:lnTo>
                  <a:lnTo>
                    <a:pt x="340" y="0"/>
                  </a:lnTo>
                  <a:lnTo>
                    <a:pt x="359" y="0"/>
                  </a:lnTo>
                  <a:lnTo>
                    <a:pt x="378" y="0"/>
                  </a:lnTo>
                  <a:lnTo>
                    <a:pt x="403" y="0"/>
                  </a:lnTo>
                  <a:lnTo>
                    <a:pt x="422" y="0"/>
                  </a:lnTo>
                  <a:lnTo>
                    <a:pt x="447" y="0"/>
                  </a:lnTo>
                  <a:lnTo>
                    <a:pt x="466" y="0"/>
                  </a:lnTo>
                  <a:lnTo>
                    <a:pt x="492" y="0"/>
                  </a:lnTo>
                  <a:lnTo>
                    <a:pt x="510" y="0"/>
                  </a:lnTo>
                  <a:lnTo>
                    <a:pt x="510" y="20"/>
                  </a:lnTo>
                  <a:lnTo>
                    <a:pt x="529" y="20"/>
                  </a:lnTo>
                  <a:lnTo>
                    <a:pt x="548" y="20"/>
                  </a:lnTo>
                  <a:lnTo>
                    <a:pt x="573" y="20"/>
                  </a:lnTo>
                  <a:lnTo>
                    <a:pt x="592" y="39"/>
                  </a:lnTo>
                  <a:lnTo>
                    <a:pt x="611" y="39"/>
                  </a:lnTo>
                  <a:lnTo>
                    <a:pt x="611" y="59"/>
                  </a:lnTo>
                  <a:lnTo>
                    <a:pt x="636" y="59"/>
                  </a:lnTo>
                  <a:lnTo>
                    <a:pt x="636" y="84"/>
                  </a:lnTo>
                  <a:lnTo>
                    <a:pt x="655" y="84"/>
                  </a:lnTo>
                  <a:lnTo>
                    <a:pt x="655" y="104"/>
                  </a:lnTo>
                  <a:lnTo>
                    <a:pt x="680" y="130"/>
                  </a:lnTo>
                  <a:lnTo>
                    <a:pt x="680" y="149"/>
                  </a:lnTo>
                  <a:lnTo>
                    <a:pt x="699" y="149"/>
                  </a:lnTo>
                  <a:lnTo>
                    <a:pt x="699" y="175"/>
                  </a:lnTo>
                  <a:lnTo>
                    <a:pt x="699" y="194"/>
                  </a:lnTo>
                  <a:lnTo>
                    <a:pt x="699" y="214"/>
                  </a:lnTo>
                  <a:lnTo>
                    <a:pt x="699" y="239"/>
                  </a:lnTo>
                  <a:lnTo>
                    <a:pt x="699" y="259"/>
                  </a:lnTo>
                  <a:lnTo>
                    <a:pt x="699" y="543"/>
                  </a:lnTo>
                </a:path>
              </a:pathLst>
            </a:custGeom>
            <a:noFill/>
            <a:ln w="0">
              <a:solidFill>
                <a:srgbClr val="00339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Freeform 13"/>
            <p:cNvSpPr>
              <a:spLocks/>
            </p:cNvSpPr>
            <p:nvPr/>
          </p:nvSpPr>
          <p:spPr bwMode="auto">
            <a:xfrm>
              <a:off x="4756" y="4129"/>
              <a:ext cx="2677" cy="57"/>
            </a:xfrm>
            <a:custGeom>
              <a:avLst/>
              <a:gdLst>
                <a:gd name="T0" fmla="*/ 2569 w 2569"/>
                <a:gd name="T1" fmla="*/ 26 h 52"/>
                <a:gd name="T2" fmla="*/ 2569 w 2569"/>
                <a:gd name="T3" fmla="*/ 0 h 52"/>
                <a:gd name="T4" fmla="*/ 0 w 2569"/>
                <a:gd name="T5" fmla="*/ 0 h 52"/>
                <a:gd name="T6" fmla="*/ 0 w 2569"/>
                <a:gd name="T7" fmla="*/ 52 h 52"/>
                <a:gd name="T8" fmla="*/ 2569 w 2569"/>
                <a:gd name="T9" fmla="*/ 52 h 52"/>
                <a:gd name="T10" fmla="*/ 2569 w 2569"/>
                <a:gd name="T11" fmla="*/ 26 h 52"/>
              </a:gdLst>
              <a:ahLst/>
              <a:cxnLst>
                <a:cxn ang="0">
                  <a:pos x="T0" y="T1"/>
                </a:cxn>
                <a:cxn ang="0">
                  <a:pos x="T2" y="T3"/>
                </a:cxn>
                <a:cxn ang="0">
                  <a:pos x="T4" y="T5"/>
                </a:cxn>
                <a:cxn ang="0">
                  <a:pos x="T6" y="T7"/>
                </a:cxn>
                <a:cxn ang="0">
                  <a:pos x="T8" y="T9"/>
                </a:cxn>
                <a:cxn ang="0">
                  <a:pos x="T10" y="T11"/>
                </a:cxn>
              </a:cxnLst>
              <a:rect l="0" t="0" r="r" b="b"/>
              <a:pathLst>
                <a:path w="2569" h="52">
                  <a:moveTo>
                    <a:pt x="2569" y="26"/>
                  </a:moveTo>
                  <a:lnTo>
                    <a:pt x="2569" y="0"/>
                  </a:lnTo>
                  <a:lnTo>
                    <a:pt x="0" y="0"/>
                  </a:lnTo>
                  <a:lnTo>
                    <a:pt x="0" y="52"/>
                  </a:lnTo>
                  <a:lnTo>
                    <a:pt x="2569" y="52"/>
                  </a:lnTo>
                  <a:lnTo>
                    <a:pt x="2569" y="2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5" name="Freeform 14"/>
            <p:cNvSpPr>
              <a:spLocks/>
            </p:cNvSpPr>
            <p:nvPr/>
          </p:nvSpPr>
          <p:spPr bwMode="auto">
            <a:xfrm>
              <a:off x="4532" y="4275"/>
              <a:ext cx="3085" cy="57"/>
            </a:xfrm>
            <a:custGeom>
              <a:avLst/>
              <a:gdLst>
                <a:gd name="T0" fmla="*/ 2972 w 2972"/>
                <a:gd name="T1" fmla="*/ 25 h 51"/>
                <a:gd name="T2" fmla="*/ 2972 w 2972"/>
                <a:gd name="T3" fmla="*/ 0 h 51"/>
                <a:gd name="T4" fmla="*/ 0 w 2972"/>
                <a:gd name="T5" fmla="*/ 0 h 51"/>
                <a:gd name="T6" fmla="*/ 0 w 2972"/>
                <a:gd name="T7" fmla="*/ 51 h 51"/>
                <a:gd name="T8" fmla="*/ 2972 w 2972"/>
                <a:gd name="T9" fmla="*/ 51 h 51"/>
                <a:gd name="T10" fmla="*/ 2972 w 2972"/>
                <a:gd name="T11" fmla="*/ 25 h 51"/>
              </a:gdLst>
              <a:ahLst/>
              <a:cxnLst>
                <a:cxn ang="0">
                  <a:pos x="T0" y="T1"/>
                </a:cxn>
                <a:cxn ang="0">
                  <a:pos x="T2" y="T3"/>
                </a:cxn>
                <a:cxn ang="0">
                  <a:pos x="T4" y="T5"/>
                </a:cxn>
                <a:cxn ang="0">
                  <a:pos x="T6" y="T7"/>
                </a:cxn>
                <a:cxn ang="0">
                  <a:pos x="T8" y="T9"/>
                </a:cxn>
                <a:cxn ang="0">
                  <a:pos x="T10" y="T11"/>
                </a:cxn>
              </a:cxnLst>
              <a:rect l="0" t="0" r="r" b="b"/>
              <a:pathLst>
                <a:path w="2972" h="51">
                  <a:moveTo>
                    <a:pt x="2972" y="25"/>
                  </a:moveTo>
                  <a:lnTo>
                    <a:pt x="2972" y="0"/>
                  </a:lnTo>
                  <a:lnTo>
                    <a:pt x="0" y="0"/>
                  </a:lnTo>
                  <a:lnTo>
                    <a:pt x="0" y="51"/>
                  </a:lnTo>
                  <a:lnTo>
                    <a:pt x="2972" y="51"/>
                  </a:lnTo>
                  <a:lnTo>
                    <a:pt x="2972" y="2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6" name="Freeform 15"/>
            <p:cNvSpPr>
              <a:spLocks/>
            </p:cNvSpPr>
            <p:nvPr/>
          </p:nvSpPr>
          <p:spPr bwMode="auto">
            <a:xfrm>
              <a:off x="4577" y="2427"/>
              <a:ext cx="3011" cy="52"/>
            </a:xfrm>
            <a:custGeom>
              <a:avLst/>
              <a:gdLst>
                <a:gd name="T0" fmla="*/ 0 w 3011"/>
                <a:gd name="T1" fmla="*/ 0 h 52"/>
                <a:gd name="T2" fmla="*/ 13 w 3011"/>
                <a:gd name="T3" fmla="*/ 52 h 52"/>
                <a:gd name="T4" fmla="*/ 3011 w 3011"/>
                <a:gd name="T5" fmla="*/ 52 h 52"/>
                <a:gd name="T6" fmla="*/ 3011 w 3011"/>
                <a:gd name="T7" fmla="*/ 0 h 52"/>
                <a:gd name="T8" fmla="*/ 13 w 3011"/>
                <a:gd name="T9" fmla="*/ 0 h 52"/>
                <a:gd name="T10" fmla="*/ 19 w 3011"/>
                <a:gd name="T11" fmla="*/ 52 h 52"/>
                <a:gd name="T12" fmla="*/ 0 w 3011"/>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3011" h="52">
                  <a:moveTo>
                    <a:pt x="0" y="0"/>
                  </a:moveTo>
                  <a:lnTo>
                    <a:pt x="13" y="52"/>
                  </a:lnTo>
                  <a:lnTo>
                    <a:pt x="3011" y="52"/>
                  </a:lnTo>
                  <a:lnTo>
                    <a:pt x="3011" y="0"/>
                  </a:lnTo>
                  <a:lnTo>
                    <a:pt x="13" y="0"/>
                  </a:lnTo>
                  <a:lnTo>
                    <a:pt x="19" y="52"/>
                  </a:lnTo>
                  <a:lnTo>
                    <a:pt x="0"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7" name="Freeform 16"/>
            <p:cNvSpPr>
              <a:spLocks/>
            </p:cNvSpPr>
            <p:nvPr/>
          </p:nvSpPr>
          <p:spPr bwMode="auto">
            <a:xfrm>
              <a:off x="4577" y="1685"/>
              <a:ext cx="1537" cy="794"/>
            </a:xfrm>
            <a:custGeom>
              <a:avLst/>
              <a:gdLst>
                <a:gd name="T0" fmla="*/ 1537 w 1537"/>
                <a:gd name="T1" fmla="*/ 0 h 794"/>
                <a:gd name="T2" fmla="*/ 1512 w 1537"/>
                <a:gd name="T3" fmla="*/ 0 h 794"/>
                <a:gd name="T4" fmla="*/ 0 w 1537"/>
                <a:gd name="T5" fmla="*/ 742 h 794"/>
                <a:gd name="T6" fmla="*/ 19 w 1537"/>
                <a:gd name="T7" fmla="*/ 794 h 794"/>
                <a:gd name="T8" fmla="*/ 1537 w 1537"/>
                <a:gd name="T9" fmla="*/ 51 h 794"/>
                <a:gd name="T10" fmla="*/ 1512 w 1537"/>
                <a:gd name="T11" fmla="*/ 51 h 794"/>
                <a:gd name="T12" fmla="*/ 1537 w 1537"/>
                <a:gd name="T13" fmla="*/ 0 h 794"/>
                <a:gd name="T14" fmla="*/ 1524 w 1537"/>
                <a:gd name="T15" fmla="*/ 0 h 794"/>
                <a:gd name="T16" fmla="*/ 1512 w 1537"/>
                <a:gd name="T17" fmla="*/ 0 h 794"/>
                <a:gd name="T18" fmla="*/ 1537 w 1537"/>
                <a:gd name="T19"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7" h="794">
                  <a:moveTo>
                    <a:pt x="1537" y="0"/>
                  </a:moveTo>
                  <a:lnTo>
                    <a:pt x="1512" y="0"/>
                  </a:lnTo>
                  <a:lnTo>
                    <a:pt x="0" y="742"/>
                  </a:lnTo>
                  <a:lnTo>
                    <a:pt x="19" y="794"/>
                  </a:lnTo>
                  <a:lnTo>
                    <a:pt x="1537" y="51"/>
                  </a:lnTo>
                  <a:lnTo>
                    <a:pt x="1512" y="51"/>
                  </a:lnTo>
                  <a:lnTo>
                    <a:pt x="1537" y="0"/>
                  </a:lnTo>
                  <a:lnTo>
                    <a:pt x="1524" y="0"/>
                  </a:lnTo>
                  <a:lnTo>
                    <a:pt x="1512" y="0"/>
                  </a:lnTo>
                  <a:lnTo>
                    <a:pt x="1537"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8" name="Freeform 17"/>
            <p:cNvSpPr>
              <a:spLocks/>
            </p:cNvSpPr>
            <p:nvPr/>
          </p:nvSpPr>
          <p:spPr bwMode="auto">
            <a:xfrm>
              <a:off x="6089" y="1685"/>
              <a:ext cx="1505" cy="788"/>
            </a:xfrm>
            <a:custGeom>
              <a:avLst/>
              <a:gdLst>
                <a:gd name="T0" fmla="*/ 1499 w 1505"/>
                <a:gd name="T1" fmla="*/ 768 h 788"/>
                <a:gd name="T2" fmla="*/ 1505 w 1505"/>
                <a:gd name="T3" fmla="*/ 742 h 788"/>
                <a:gd name="T4" fmla="*/ 25 w 1505"/>
                <a:gd name="T5" fmla="*/ 0 h 788"/>
                <a:gd name="T6" fmla="*/ 0 w 1505"/>
                <a:gd name="T7" fmla="*/ 51 h 788"/>
                <a:gd name="T8" fmla="*/ 1486 w 1505"/>
                <a:gd name="T9" fmla="*/ 788 h 788"/>
                <a:gd name="T10" fmla="*/ 1499 w 1505"/>
                <a:gd name="T11" fmla="*/ 768 h 788"/>
              </a:gdLst>
              <a:ahLst/>
              <a:cxnLst>
                <a:cxn ang="0">
                  <a:pos x="T0" y="T1"/>
                </a:cxn>
                <a:cxn ang="0">
                  <a:pos x="T2" y="T3"/>
                </a:cxn>
                <a:cxn ang="0">
                  <a:pos x="T4" y="T5"/>
                </a:cxn>
                <a:cxn ang="0">
                  <a:pos x="T6" y="T7"/>
                </a:cxn>
                <a:cxn ang="0">
                  <a:pos x="T8" y="T9"/>
                </a:cxn>
                <a:cxn ang="0">
                  <a:pos x="T10" y="T11"/>
                </a:cxn>
              </a:cxnLst>
              <a:rect l="0" t="0" r="r" b="b"/>
              <a:pathLst>
                <a:path w="1505" h="788">
                  <a:moveTo>
                    <a:pt x="1499" y="768"/>
                  </a:moveTo>
                  <a:lnTo>
                    <a:pt x="1505" y="742"/>
                  </a:lnTo>
                  <a:lnTo>
                    <a:pt x="25" y="0"/>
                  </a:lnTo>
                  <a:lnTo>
                    <a:pt x="0" y="51"/>
                  </a:lnTo>
                  <a:lnTo>
                    <a:pt x="1486" y="788"/>
                  </a:lnTo>
                  <a:lnTo>
                    <a:pt x="1499" y="768"/>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19" name="Freeform 18"/>
            <p:cNvSpPr>
              <a:spLocks/>
            </p:cNvSpPr>
            <p:nvPr/>
          </p:nvSpPr>
          <p:spPr bwMode="auto">
            <a:xfrm>
              <a:off x="5194" y="2247"/>
              <a:ext cx="1732" cy="58"/>
            </a:xfrm>
            <a:custGeom>
              <a:avLst/>
              <a:gdLst>
                <a:gd name="T0" fmla="*/ 0 w 1732"/>
                <a:gd name="T1" fmla="*/ 6 h 58"/>
                <a:gd name="T2" fmla="*/ 13 w 1732"/>
                <a:gd name="T3" fmla="*/ 58 h 58"/>
                <a:gd name="T4" fmla="*/ 1732 w 1732"/>
                <a:gd name="T5" fmla="*/ 58 h 58"/>
                <a:gd name="T6" fmla="*/ 1732 w 1732"/>
                <a:gd name="T7" fmla="*/ 0 h 58"/>
                <a:gd name="T8" fmla="*/ 13 w 1732"/>
                <a:gd name="T9" fmla="*/ 0 h 58"/>
                <a:gd name="T10" fmla="*/ 19 w 1732"/>
                <a:gd name="T11" fmla="*/ 58 h 58"/>
                <a:gd name="T12" fmla="*/ 0 w 1732"/>
                <a:gd name="T13" fmla="*/ 6 h 58"/>
              </a:gdLst>
              <a:ahLst/>
              <a:cxnLst>
                <a:cxn ang="0">
                  <a:pos x="T0" y="T1"/>
                </a:cxn>
                <a:cxn ang="0">
                  <a:pos x="T2" y="T3"/>
                </a:cxn>
                <a:cxn ang="0">
                  <a:pos x="T4" y="T5"/>
                </a:cxn>
                <a:cxn ang="0">
                  <a:pos x="T6" y="T7"/>
                </a:cxn>
                <a:cxn ang="0">
                  <a:pos x="T8" y="T9"/>
                </a:cxn>
                <a:cxn ang="0">
                  <a:pos x="T10" y="T11"/>
                </a:cxn>
                <a:cxn ang="0">
                  <a:pos x="T12" y="T13"/>
                </a:cxn>
              </a:cxnLst>
              <a:rect l="0" t="0" r="r" b="b"/>
              <a:pathLst>
                <a:path w="1732" h="58">
                  <a:moveTo>
                    <a:pt x="0" y="6"/>
                  </a:moveTo>
                  <a:lnTo>
                    <a:pt x="13" y="58"/>
                  </a:lnTo>
                  <a:lnTo>
                    <a:pt x="1732" y="58"/>
                  </a:lnTo>
                  <a:lnTo>
                    <a:pt x="1732" y="0"/>
                  </a:lnTo>
                  <a:lnTo>
                    <a:pt x="13" y="0"/>
                  </a:lnTo>
                  <a:lnTo>
                    <a:pt x="19" y="58"/>
                  </a:lnTo>
                  <a:lnTo>
                    <a:pt x="0" y="6"/>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0" name="Freeform 19"/>
            <p:cNvSpPr>
              <a:spLocks/>
            </p:cNvSpPr>
            <p:nvPr/>
          </p:nvSpPr>
          <p:spPr bwMode="auto">
            <a:xfrm>
              <a:off x="5194" y="1904"/>
              <a:ext cx="895" cy="401"/>
            </a:xfrm>
            <a:custGeom>
              <a:avLst/>
              <a:gdLst>
                <a:gd name="T0" fmla="*/ 895 w 895"/>
                <a:gd name="T1" fmla="*/ 0 h 401"/>
                <a:gd name="T2" fmla="*/ 876 w 895"/>
                <a:gd name="T3" fmla="*/ 0 h 401"/>
                <a:gd name="T4" fmla="*/ 0 w 895"/>
                <a:gd name="T5" fmla="*/ 349 h 401"/>
                <a:gd name="T6" fmla="*/ 19 w 895"/>
                <a:gd name="T7" fmla="*/ 401 h 401"/>
                <a:gd name="T8" fmla="*/ 895 w 895"/>
                <a:gd name="T9" fmla="*/ 52 h 401"/>
                <a:gd name="T10" fmla="*/ 876 w 895"/>
                <a:gd name="T11" fmla="*/ 52 h 401"/>
                <a:gd name="T12" fmla="*/ 895 w 895"/>
                <a:gd name="T13" fmla="*/ 0 h 401"/>
              </a:gdLst>
              <a:ahLst/>
              <a:cxnLst>
                <a:cxn ang="0">
                  <a:pos x="T0" y="T1"/>
                </a:cxn>
                <a:cxn ang="0">
                  <a:pos x="T2" y="T3"/>
                </a:cxn>
                <a:cxn ang="0">
                  <a:pos x="T4" y="T5"/>
                </a:cxn>
                <a:cxn ang="0">
                  <a:pos x="T6" y="T7"/>
                </a:cxn>
                <a:cxn ang="0">
                  <a:pos x="T8" y="T9"/>
                </a:cxn>
                <a:cxn ang="0">
                  <a:pos x="T10" y="T11"/>
                </a:cxn>
                <a:cxn ang="0">
                  <a:pos x="T12" y="T13"/>
                </a:cxn>
              </a:cxnLst>
              <a:rect l="0" t="0" r="r" b="b"/>
              <a:pathLst>
                <a:path w="895" h="401">
                  <a:moveTo>
                    <a:pt x="895" y="0"/>
                  </a:moveTo>
                  <a:lnTo>
                    <a:pt x="876" y="0"/>
                  </a:lnTo>
                  <a:lnTo>
                    <a:pt x="0" y="349"/>
                  </a:lnTo>
                  <a:lnTo>
                    <a:pt x="19" y="401"/>
                  </a:lnTo>
                  <a:lnTo>
                    <a:pt x="895" y="52"/>
                  </a:lnTo>
                  <a:lnTo>
                    <a:pt x="876" y="52"/>
                  </a:lnTo>
                  <a:lnTo>
                    <a:pt x="895" y="0"/>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21" name="Freeform 20"/>
            <p:cNvSpPr>
              <a:spLocks/>
            </p:cNvSpPr>
            <p:nvPr/>
          </p:nvSpPr>
          <p:spPr bwMode="auto">
            <a:xfrm>
              <a:off x="6070" y="1904"/>
              <a:ext cx="869" cy="401"/>
            </a:xfrm>
            <a:custGeom>
              <a:avLst/>
              <a:gdLst>
                <a:gd name="T0" fmla="*/ 856 w 869"/>
                <a:gd name="T1" fmla="*/ 375 h 401"/>
                <a:gd name="T2" fmla="*/ 869 w 869"/>
                <a:gd name="T3" fmla="*/ 349 h 401"/>
                <a:gd name="T4" fmla="*/ 19 w 869"/>
                <a:gd name="T5" fmla="*/ 0 h 401"/>
                <a:gd name="T6" fmla="*/ 0 w 869"/>
                <a:gd name="T7" fmla="*/ 52 h 401"/>
                <a:gd name="T8" fmla="*/ 844 w 869"/>
                <a:gd name="T9" fmla="*/ 401 h 401"/>
                <a:gd name="T10" fmla="*/ 856 w 869"/>
                <a:gd name="T11" fmla="*/ 375 h 401"/>
              </a:gdLst>
              <a:ahLst/>
              <a:cxnLst>
                <a:cxn ang="0">
                  <a:pos x="T0" y="T1"/>
                </a:cxn>
                <a:cxn ang="0">
                  <a:pos x="T2" y="T3"/>
                </a:cxn>
                <a:cxn ang="0">
                  <a:pos x="T4" y="T5"/>
                </a:cxn>
                <a:cxn ang="0">
                  <a:pos x="T6" y="T7"/>
                </a:cxn>
                <a:cxn ang="0">
                  <a:pos x="T8" y="T9"/>
                </a:cxn>
                <a:cxn ang="0">
                  <a:pos x="T10" y="T11"/>
                </a:cxn>
              </a:cxnLst>
              <a:rect l="0" t="0" r="r" b="b"/>
              <a:pathLst>
                <a:path w="869" h="401">
                  <a:moveTo>
                    <a:pt x="856" y="375"/>
                  </a:moveTo>
                  <a:lnTo>
                    <a:pt x="869" y="349"/>
                  </a:lnTo>
                  <a:lnTo>
                    <a:pt x="19" y="0"/>
                  </a:lnTo>
                  <a:lnTo>
                    <a:pt x="0" y="52"/>
                  </a:lnTo>
                  <a:lnTo>
                    <a:pt x="844" y="401"/>
                  </a:lnTo>
                  <a:lnTo>
                    <a:pt x="856" y="375"/>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a:p>
          </p:txBody>
        </p:sp>
      </p:grpSp>
      <p:pic>
        <p:nvPicPr>
          <p:cNvPr id="32789" name="Picture 21"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125" y="121121"/>
            <a:ext cx="1077019" cy="818475"/>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p:cNvSpPr>
            <a:spLocks noGrp="1"/>
          </p:cNvSpPr>
          <p:nvPr>
            <p:ph idx="1"/>
          </p:nvPr>
        </p:nvSpPr>
        <p:spPr>
          <a:xfrm>
            <a:off x="544904" y="1428749"/>
            <a:ext cx="8209989" cy="4927601"/>
          </a:xfrm>
        </p:spPr>
        <p:txBody>
          <a:bodyPr>
            <a:noAutofit/>
          </a:bodyPr>
          <a:lstStyle/>
          <a:p>
            <a:pPr>
              <a:spcBef>
                <a:spcPts val="0"/>
              </a:spcBef>
              <a:spcAft>
                <a:spcPts val="1200"/>
              </a:spcAft>
              <a:buSzPct val="80000"/>
              <a:buFont typeface="Wingdings" panose="05000000000000000000" pitchFamily="2" charset="2"/>
              <a:buChar char="q"/>
            </a:pPr>
            <a:r>
              <a:rPr lang="en-GB" b="1" dirty="0" smtClean="0">
                <a:solidFill>
                  <a:schemeClr val="tx2"/>
                </a:solidFill>
                <a:latin typeface="+mn-lt"/>
                <a:cs typeface="Calibri" panose="020F0502020204030204" pitchFamily="34" charset="0"/>
              </a:rPr>
              <a:t>Predict likelihood of success</a:t>
            </a:r>
          </a:p>
          <a:p>
            <a:pPr marL="0" indent="0">
              <a:spcBef>
                <a:spcPts val="0"/>
              </a:spcBef>
              <a:spcAft>
                <a:spcPts val="1200"/>
              </a:spcAft>
              <a:buSzPct val="80000"/>
              <a:buNone/>
            </a:pPr>
            <a:endParaRPr lang="en-GB" b="1" dirty="0" smtClean="0">
              <a:solidFill>
                <a:schemeClr val="tx2"/>
              </a:solidFill>
              <a:latin typeface="+mn-lt"/>
              <a:cs typeface="Calibri" panose="020F0502020204030204" pitchFamily="34" charset="0"/>
            </a:endParaRPr>
          </a:p>
          <a:p>
            <a:pPr>
              <a:spcBef>
                <a:spcPts val="0"/>
              </a:spcBef>
              <a:spcAft>
                <a:spcPts val="1200"/>
              </a:spcAft>
              <a:buSzPct val="80000"/>
              <a:buFont typeface="Wingdings" panose="05000000000000000000" pitchFamily="2" charset="2"/>
              <a:buChar char="q"/>
            </a:pPr>
            <a:r>
              <a:rPr lang="en-GB" b="1" dirty="0" smtClean="0">
                <a:solidFill>
                  <a:schemeClr val="tx2"/>
                </a:solidFill>
                <a:latin typeface="+mn-lt"/>
                <a:cs typeface="Calibri" panose="020F0502020204030204" pitchFamily="34" charset="0"/>
              </a:rPr>
              <a:t>Serve as a selection process tool</a:t>
            </a:r>
          </a:p>
          <a:p>
            <a:pPr marL="0" indent="0">
              <a:spcBef>
                <a:spcPts val="0"/>
              </a:spcBef>
              <a:spcAft>
                <a:spcPts val="1200"/>
              </a:spcAft>
              <a:buSzPct val="80000"/>
              <a:buNone/>
            </a:pPr>
            <a:endParaRPr lang="en-GB" b="1" dirty="0" smtClean="0">
              <a:solidFill>
                <a:schemeClr val="tx2"/>
              </a:solidFill>
              <a:latin typeface="+mn-lt"/>
              <a:cs typeface="Calibri" panose="020F0502020204030204" pitchFamily="34" charset="0"/>
            </a:endParaRPr>
          </a:p>
          <a:p>
            <a:pPr>
              <a:spcBef>
                <a:spcPts val="0"/>
              </a:spcBef>
              <a:spcAft>
                <a:spcPts val="1200"/>
              </a:spcAft>
              <a:buSzPct val="80000"/>
              <a:buFont typeface="Wingdings" panose="05000000000000000000" pitchFamily="2" charset="2"/>
              <a:buChar char="q"/>
            </a:pPr>
            <a:r>
              <a:rPr lang="en-GB" b="1" dirty="0" smtClean="0">
                <a:solidFill>
                  <a:schemeClr val="tx2"/>
                </a:solidFill>
                <a:latin typeface="+mn-lt"/>
                <a:cs typeface="Calibri" panose="020F0502020204030204" pitchFamily="34" charset="0"/>
              </a:rPr>
              <a:t>Identify strengths and weaknesses</a:t>
            </a:r>
          </a:p>
          <a:p>
            <a:pPr marL="0" indent="0">
              <a:spcBef>
                <a:spcPts val="0"/>
              </a:spcBef>
              <a:spcAft>
                <a:spcPts val="1200"/>
              </a:spcAft>
              <a:buSzPct val="80000"/>
              <a:buNone/>
            </a:pPr>
            <a:endParaRPr lang="en-GB" b="1" dirty="0" smtClean="0">
              <a:solidFill>
                <a:schemeClr val="tx2"/>
              </a:solidFill>
              <a:latin typeface="+mn-lt"/>
              <a:cs typeface="Calibri" panose="020F0502020204030204" pitchFamily="34" charset="0"/>
            </a:endParaRPr>
          </a:p>
          <a:p>
            <a:pPr>
              <a:spcBef>
                <a:spcPts val="0"/>
              </a:spcBef>
              <a:spcAft>
                <a:spcPts val="1200"/>
              </a:spcAft>
              <a:buSzPct val="80000"/>
              <a:buFont typeface="Wingdings" panose="05000000000000000000" pitchFamily="2" charset="2"/>
              <a:buChar char="q"/>
            </a:pPr>
            <a:r>
              <a:rPr lang="en-GB" b="1" dirty="0" smtClean="0">
                <a:solidFill>
                  <a:schemeClr val="tx2"/>
                </a:solidFill>
                <a:latin typeface="+mn-lt"/>
                <a:cs typeface="Calibri" panose="020F0502020204030204" pitchFamily="34" charset="0"/>
              </a:rPr>
              <a:t>Serve as basis for planning pedagogical strategies</a:t>
            </a:r>
          </a:p>
          <a:p>
            <a:pPr marL="0" indent="0">
              <a:spcBef>
                <a:spcPts val="0"/>
              </a:spcBef>
              <a:spcAft>
                <a:spcPts val="1200"/>
              </a:spcAft>
              <a:buSzPct val="80000"/>
              <a:buNone/>
            </a:pPr>
            <a:r>
              <a:rPr lang="en-GB" b="1" dirty="0" smtClean="0">
                <a:solidFill>
                  <a:schemeClr val="tx2"/>
                </a:solidFill>
                <a:latin typeface="+mn-lt"/>
                <a:cs typeface="Calibri" panose="020F0502020204030204" pitchFamily="34" charset="0"/>
              </a:rPr>
              <a:t>        	</a:t>
            </a:r>
          </a:p>
          <a:p>
            <a:pPr>
              <a:spcBef>
                <a:spcPts val="0"/>
              </a:spcBef>
              <a:spcAft>
                <a:spcPts val="1200"/>
              </a:spcAft>
              <a:buSzPct val="80000"/>
              <a:buFont typeface="Wingdings" panose="05000000000000000000" pitchFamily="2" charset="2"/>
              <a:buChar char="q"/>
            </a:pPr>
            <a:endParaRPr lang="en-GB" sz="2000" b="1" dirty="0" smtClean="0">
              <a:solidFill>
                <a:schemeClr val="tx2"/>
              </a:solidFill>
              <a:latin typeface="Calibri" panose="020F0502020204030204" pitchFamily="34" charset="0"/>
              <a:cs typeface="Calibri" panose="020F0502020204030204" pitchFamily="34" charset="0"/>
            </a:endParaRPr>
          </a:p>
          <a:p>
            <a:pPr>
              <a:spcBef>
                <a:spcPts val="0"/>
              </a:spcBef>
              <a:spcAft>
                <a:spcPts val="1200"/>
              </a:spcAft>
              <a:buSzPct val="80000"/>
              <a:buFont typeface="Wingdings" panose="05000000000000000000" pitchFamily="2" charset="2"/>
              <a:buChar char="q"/>
            </a:pPr>
            <a:endParaRPr lang="en-GB" sz="2000" b="1" dirty="0">
              <a:solidFill>
                <a:schemeClr val="tx2"/>
              </a:solidFill>
              <a:latin typeface="Calibri" panose="020F0502020204030204" pitchFamily="34" charset="0"/>
              <a:cs typeface="Calibri" panose="020F0502020204030204" pitchFamily="34" charset="0"/>
            </a:endParaRPr>
          </a:p>
        </p:txBody>
      </p:sp>
      <p:sp>
        <p:nvSpPr>
          <p:cNvPr id="27" name="Date Placeholder 3"/>
          <p:cNvSpPr>
            <a:spLocks noGrp="1"/>
          </p:cNvSpPr>
          <p:nvPr>
            <p:ph type="dt" sz="half" idx="10"/>
          </p:nvPr>
        </p:nvSpPr>
        <p:spPr>
          <a:xfrm>
            <a:off x="5612861" y="6356350"/>
            <a:ext cx="2836462" cy="365125"/>
          </a:xfrm>
        </p:spPr>
        <p:txBody>
          <a:bodyPr/>
          <a:lstStyle/>
          <a:p>
            <a:pPr>
              <a:defRPr/>
            </a:pPr>
            <a:r>
              <a:rPr lang="en-CA" altLang="en-US" sz="1100" dirty="0" smtClean="0">
                <a:solidFill>
                  <a:schemeClr val="tx1">
                    <a:lumMod val="50000"/>
                    <a:lumOff val="50000"/>
                  </a:schemeClr>
                </a:solidFill>
              </a:rPr>
              <a:t>Testing directives</a:t>
            </a:r>
            <a:endParaRPr lang="en-CA" altLang="en-US" sz="1100" dirty="0">
              <a:solidFill>
                <a:schemeClr val="tx1">
                  <a:lumMod val="50000"/>
                  <a:lumOff val="50000"/>
                </a:schemeClr>
              </a:solidFill>
            </a:endParaRPr>
          </a:p>
        </p:txBody>
      </p:sp>
    </p:spTree>
    <p:extLst>
      <p:ext uri="{BB962C8B-B14F-4D97-AF65-F5344CB8AC3E}">
        <p14:creationId xmlns:p14="http://schemas.microsoft.com/office/powerpoint/2010/main" val="4078346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fade">
                                      <p:cBhvr>
                                        <p:cTn id="7" dur="20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26">
                                            <p:txEl>
                                              <p:pRg st="2" end="2"/>
                                            </p:txEl>
                                          </p:spTgt>
                                        </p:tgtEl>
                                        <p:attrNameLst>
                                          <p:attrName>style.visibility</p:attrName>
                                        </p:attrNameLst>
                                      </p:cBhvr>
                                      <p:to>
                                        <p:strVal val="visible"/>
                                      </p:to>
                                    </p:set>
                                    <p:animEffect transition="in" filter="fade">
                                      <p:cBhvr>
                                        <p:cTn id="12" dur="2000"/>
                                        <p:tgtEl>
                                          <p:spTgt spid="2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26">
                                            <p:txEl>
                                              <p:pRg st="4" end="4"/>
                                            </p:txEl>
                                          </p:spTgt>
                                        </p:tgtEl>
                                        <p:attrNameLst>
                                          <p:attrName>style.visibility</p:attrName>
                                        </p:attrNameLst>
                                      </p:cBhvr>
                                      <p:to>
                                        <p:strVal val="visible"/>
                                      </p:to>
                                    </p:set>
                                    <p:animEffect transition="in" filter="fade">
                                      <p:cBhvr>
                                        <p:cTn id="17" dur="2000"/>
                                        <p:tgtEl>
                                          <p:spTgt spid="2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500"/>
                                  </p:stCondLst>
                                  <p:childTnLst>
                                    <p:set>
                                      <p:cBhvr>
                                        <p:cTn id="21" dur="1" fill="hold">
                                          <p:stCondLst>
                                            <p:cond delay="0"/>
                                          </p:stCondLst>
                                        </p:cTn>
                                        <p:tgtEl>
                                          <p:spTgt spid="26">
                                            <p:txEl>
                                              <p:pRg st="6" end="6"/>
                                            </p:txEl>
                                          </p:spTgt>
                                        </p:tgtEl>
                                        <p:attrNameLst>
                                          <p:attrName>style.visibility</p:attrName>
                                        </p:attrNameLst>
                                      </p:cBhvr>
                                      <p:to>
                                        <p:strVal val="visible"/>
                                      </p:to>
                                    </p:set>
                                    <p:animEffect transition="in" filter="fade">
                                      <p:cBhvr>
                                        <p:cTn id="22" dur="2000"/>
                                        <p:tgtEl>
                                          <p:spTgt spid="2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500"/>
                                  </p:stCondLst>
                                  <p:childTnLst>
                                    <p:set>
                                      <p:cBhvr>
                                        <p:cTn id="26" dur="1" fill="hold">
                                          <p:stCondLst>
                                            <p:cond delay="0"/>
                                          </p:stCondLst>
                                        </p:cTn>
                                        <p:tgtEl>
                                          <p:spTgt spid="26">
                                            <p:txEl>
                                              <p:pRg st="7" end="7"/>
                                            </p:txEl>
                                          </p:spTgt>
                                        </p:tgtEl>
                                        <p:attrNameLst>
                                          <p:attrName>style.visibility</p:attrName>
                                        </p:attrNameLst>
                                      </p:cBhvr>
                                      <p:to>
                                        <p:strVal val="visible"/>
                                      </p:to>
                                    </p:set>
                                    <p:animEffect transition="in" filter="fade">
                                      <p:cBhvr>
                                        <p:cTn id="27" dur="2000"/>
                                        <p:tgtEl>
                                          <p:spTgt spid="2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smtClean="0">
                <a:latin typeface="Calibri" panose="020F0502020204030204" pitchFamily="34" charset="0"/>
              </a:rPr>
              <a:t>Enabling Checks</a:t>
            </a:r>
            <a:endParaRPr lang="en-CA" sz="3600" dirty="0">
              <a:latin typeface="Calibri" panose="020F050202020403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q"/>
            </a:pPr>
            <a:endParaRPr lang="en-CA" dirty="0" smtClean="0">
              <a:solidFill>
                <a:srgbClr val="0066CC"/>
              </a:solidFill>
            </a:endParaRPr>
          </a:p>
          <a:p>
            <a:pPr>
              <a:buFont typeface="Wingdings" panose="05000000000000000000" pitchFamily="2" charset="2"/>
              <a:buChar char="q"/>
            </a:pPr>
            <a:endParaRPr lang="en-CA" dirty="0">
              <a:solidFill>
                <a:srgbClr val="0066CC"/>
              </a:solidFill>
            </a:endParaRPr>
          </a:p>
          <a:p>
            <a:pPr>
              <a:buFont typeface="Wingdings" panose="05000000000000000000" pitchFamily="2" charset="2"/>
              <a:buChar char="q"/>
            </a:pPr>
            <a:r>
              <a:rPr lang="en-CA" dirty="0" smtClean="0">
                <a:solidFill>
                  <a:srgbClr val="0066CC"/>
                </a:solidFill>
                <a:latin typeface="+mn-lt"/>
              </a:rPr>
              <a:t>Measure progress along general proficiency line</a:t>
            </a:r>
          </a:p>
          <a:p>
            <a:pPr>
              <a:buFont typeface="Wingdings" panose="05000000000000000000" pitchFamily="2" charset="2"/>
              <a:buChar char="q"/>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Inform of students’ readiness for On-the-Job-Training</a:t>
            </a:r>
          </a:p>
          <a:p>
            <a:pPr>
              <a:buFont typeface="Wingdings" panose="05000000000000000000" pitchFamily="2" charset="2"/>
              <a:buChar char="q"/>
            </a:pPr>
            <a:endParaRPr lang="en-CA" dirty="0" smtClean="0">
              <a:solidFill>
                <a:srgbClr val="0066CC"/>
              </a:solidFill>
              <a:latin typeface="+mn-lt"/>
            </a:endParaRPr>
          </a:p>
          <a:p>
            <a:pPr>
              <a:buFont typeface="Wingdings" panose="05000000000000000000" pitchFamily="2" charset="2"/>
              <a:buChar char="q"/>
            </a:pPr>
            <a:r>
              <a:rPr lang="en-CA" dirty="0" smtClean="0">
                <a:solidFill>
                  <a:srgbClr val="0066CC"/>
                </a:solidFill>
                <a:latin typeface="+mn-lt"/>
              </a:rPr>
              <a:t>Predict success on final certification tests and Performance Checks</a:t>
            </a:r>
            <a:endParaRPr lang="en-CA" dirty="0">
              <a:solidFill>
                <a:srgbClr val="0066CC"/>
              </a:solidFill>
              <a:latin typeface="+mn-lt"/>
            </a:endParaRPr>
          </a:p>
        </p:txBody>
      </p:sp>
    </p:spTree>
    <p:extLst>
      <p:ext uri="{BB962C8B-B14F-4D97-AF65-F5344CB8AC3E}">
        <p14:creationId xmlns:p14="http://schemas.microsoft.com/office/powerpoint/2010/main" val="261222892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5139</TotalTime>
  <Words>603</Words>
  <Application>Microsoft Office PowerPoint</Application>
  <PresentationFormat>On-screen Show (4:3)</PresentationFormat>
  <Paragraphs>211</Paragraphs>
  <Slides>17</Slides>
  <Notes>16</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9" baseType="lpstr">
      <vt:lpstr>ＭＳ Ｐゴシック</vt:lpstr>
      <vt:lpstr>Arial</vt:lpstr>
      <vt:lpstr>Calibri</vt:lpstr>
      <vt:lpstr>Century Gothic</vt:lpstr>
      <vt:lpstr>Courier New</vt:lpstr>
      <vt:lpstr>Monotype Sorts</vt:lpstr>
      <vt:lpstr>Palatino Linotype</vt:lpstr>
      <vt:lpstr>Times New Roman</vt:lpstr>
      <vt:lpstr>Wingdings</vt:lpstr>
      <vt:lpstr>Custom Design</vt:lpstr>
      <vt:lpstr>Executive</vt:lpstr>
      <vt:lpstr>CorelDRAW</vt:lpstr>
      <vt:lpstr>PowerPoint Presentation</vt:lpstr>
      <vt:lpstr>Scope of Presentation</vt:lpstr>
      <vt:lpstr>PowerPoint Presentation</vt:lpstr>
      <vt:lpstr>Definition &amp; Purpose</vt:lpstr>
      <vt:lpstr>PowerPoint Presentation</vt:lpstr>
      <vt:lpstr>CONTENTS Mission Statement</vt:lpstr>
      <vt:lpstr>    Contents Types and Purpose of Tests</vt:lpstr>
      <vt:lpstr>Aptitude Tests</vt:lpstr>
      <vt:lpstr>Enabling Checks</vt:lpstr>
      <vt:lpstr>Performance Checks</vt:lpstr>
      <vt:lpstr>PowerPoint Presentation</vt:lpstr>
      <vt:lpstr>Certification Testing</vt:lpstr>
      <vt:lpstr>Application of Directive Language Specialist Courses</vt:lpstr>
      <vt:lpstr>Final Linguistic Expectations</vt:lpstr>
      <vt:lpstr>Time on Task &amp; Objectives</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L4 Reading Proficiency</dc:title>
  <dc:subject>Language Testing Seminar</dc:subject>
  <dc:creator>Seinhorst</dc:creator>
  <cp:lastModifiedBy>Vasilj-Begovic.JS</cp:lastModifiedBy>
  <cp:revision>765</cp:revision>
  <cp:lastPrinted>2017-08-23T13:18:23Z</cp:lastPrinted>
  <dcterms:created xsi:type="dcterms:W3CDTF">1997-10-06T23:22:08Z</dcterms:created>
  <dcterms:modified xsi:type="dcterms:W3CDTF">2017-08-24T15:34:12Z</dcterms:modified>
</cp:coreProperties>
</file>