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79" r:id="rId1"/>
    <p:sldMasterId id="2147483817" r:id="rId2"/>
  </p:sldMasterIdLst>
  <p:notesMasterIdLst>
    <p:notesMasterId r:id="rId20"/>
  </p:notesMasterIdLst>
  <p:handoutMasterIdLst>
    <p:handoutMasterId r:id="rId21"/>
  </p:handoutMasterIdLst>
  <p:sldIdLst>
    <p:sldId id="314" r:id="rId3"/>
    <p:sldId id="485" r:id="rId4"/>
    <p:sldId id="507" r:id="rId5"/>
    <p:sldId id="484" r:id="rId6"/>
    <p:sldId id="512" r:id="rId7"/>
    <p:sldId id="515" r:id="rId8"/>
    <p:sldId id="486" r:id="rId9"/>
    <p:sldId id="487" r:id="rId10"/>
    <p:sldId id="509" r:id="rId11"/>
    <p:sldId id="508" r:id="rId12"/>
    <p:sldId id="513" r:id="rId13"/>
    <p:sldId id="510" r:id="rId14"/>
    <p:sldId id="492" r:id="rId15"/>
    <p:sldId id="505" r:id="rId16"/>
    <p:sldId id="511" r:id="rId17"/>
    <p:sldId id="514" r:id="rId18"/>
    <p:sldId id="504" r:id="rId19"/>
  </p:sldIdLst>
  <p:sldSz cx="9144000" cy="6858000" type="screen4x3"/>
  <p:notesSz cx="6858000" cy="9144000"/>
  <p:defaultTextStyle>
    <a:defPPr>
      <a:defRPr lang="nl-NL"/>
    </a:defPPr>
    <a:lvl1pPr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1pPr>
    <a:lvl2pPr marL="457200"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2pPr>
    <a:lvl3pPr marL="914400"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3pPr>
    <a:lvl4pPr marL="1371600"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4pPr>
    <a:lvl5pPr marL="1828800" algn="ctr" rtl="0" eaLnBrk="0" fontAlgn="base" hangingPunct="0">
      <a:spcBef>
        <a:spcPct val="0"/>
      </a:spcBef>
      <a:spcAft>
        <a:spcPct val="0"/>
      </a:spcAft>
      <a:defRPr sz="40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40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40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40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40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CC"/>
    <a:srgbClr val="A50021"/>
    <a:srgbClr val="008000"/>
    <a:srgbClr val="0000FF"/>
    <a:srgbClr val="FF0000"/>
    <a:srgbClr val="336600"/>
    <a:srgbClr val="FFFFCC"/>
    <a:srgbClr val="FFFF00"/>
    <a:srgbClr val="777777"/>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5224" autoAdjust="0"/>
  </p:normalViewPr>
  <p:slideViewPr>
    <p:cSldViewPr snapToGrid="0" snapToObjects="1">
      <p:cViewPr varScale="1">
        <p:scale>
          <a:sx n="84" d="100"/>
          <a:sy n="84" d="100"/>
        </p:scale>
        <p:origin x="17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40"/>
    </p:cViewPr>
  </p:sorterViewPr>
  <p:notesViewPr>
    <p:cSldViewPr snapToGrid="0" snapToObjects="1">
      <p:cViewPr>
        <p:scale>
          <a:sx n="100" d="100"/>
          <a:sy n="100" d="100"/>
        </p:scale>
        <p:origin x="-1632" y="93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5041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7" tIns="0" rIns="19047" bIns="0" numCol="1" anchor="t" anchorCtr="0" compatLnSpc="1">
            <a:prstTxWarp prst="textNoShape">
              <a:avLst/>
            </a:prstTxWarp>
          </a:bodyPr>
          <a:lstStyle>
            <a:lvl1pPr algn="l">
              <a:defRPr sz="1000" b="0" i="1">
                <a:latin typeface="Times New Roman" pitchFamily="18" charset="0"/>
                <a:ea typeface="+mn-ea"/>
                <a:cs typeface="+mn-cs"/>
              </a:defRPr>
            </a:lvl1pPr>
          </a:lstStyle>
          <a:p>
            <a:pPr>
              <a:defRPr/>
            </a:pPr>
            <a:endParaRPr lang="nl-NL" alt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7" tIns="0" rIns="19047" bIns="0" numCol="1" anchor="t" anchorCtr="0" compatLnSpc="1">
            <a:prstTxWarp prst="textNoShape">
              <a:avLst/>
            </a:prstTxWarp>
          </a:bodyPr>
          <a:lstStyle>
            <a:lvl1pPr algn="r">
              <a:defRPr sz="1000" b="0" i="1">
                <a:latin typeface="Times New Roman" charset="0"/>
              </a:defRPr>
            </a:lvl1pPr>
          </a:lstStyle>
          <a:p>
            <a:fld id="{EA2EFB69-B1E5-4345-B866-089A4BD85286}" type="datetime1">
              <a:rPr lang="nl-NL"/>
              <a:pPr/>
              <a:t>24-8-2017</a:t>
            </a:fld>
            <a:endParaRPr lang="nl-NL"/>
          </a:p>
        </p:txBody>
      </p:sp>
      <p:sp>
        <p:nvSpPr>
          <p:cNvPr id="29700" name="Rectangle 4"/>
          <p:cNvSpPr>
            <a:spLocks noGrp="1" noRot="1" noChangeAspect="1" noChangeArrowheads="1" noTextEdit="1"/>
          </p:cNvSpPr>
          <p:nvPr>
            <p:ph type="sldImg" idx="2"/>
          </p:nvPr>
        </p:nvSpPr>
        <p:spPr bwMode="auto">
          <a:xfrm>
            <a:off x="1152525" y="692150"/>
            <a:ext cx="4552950" cy="3416300"/>
          </a:xfrm>
          <a:prstGeom prst="rect">
            <a:avLst/>
          </a:prstGeom>
          <a:noFill/>
          <a:ln w="12699">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14401"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0" tIns="46030" rIns="92060" bIns="46030" numCol="1" anchor="t" anchorCtr="0" compatLnSpc="1">
            <a:prstTxWarp prst="textNoShape">
              <a:avLst/>
            </a:prstTxWarp>
          </a:bodyPr>
          <a:lstStyle/>
          <a:p>
            <a:pPr lvl="0"/>
            <a:r>
              <a:rPr lang="nl-NL" altLang="en-US" noProof="0" smtClean="0"/>
              <a:t>Klik om het opmaakprofiel van de modeltekst te bewerken</a:t>
            </a:r>
          </a:p>
          <a:p>
            <a:pPr lvl="1"/>
            <a:r>
              <a:rPr lang="nl-NL" altLang="en-US" noProof="0" smtClean="0"/>
              <a:t>Tweede niveau</a:t>
            </a:r>
          </a:p>
          <a:p>
            <a:pPr lvl="2"/>
            <a:r>
              <a:rPr lang="nl-NL" altLang="en-US" noProof="0" smtClean="0"/>
              <a:t>Derde niveau</a:t>
            </a:r>
          </a:p>
          <a:p>
            <a:pPr lvl="3"/>
            <a:r>
              <a:rPr lang="nl-NL" altLang="en-US" noProof="0" smtClean="0"/>
              <a:t>Vierde niveau</a:t>
            </a:r>
          </a:p>
          <a:p>
            <a:pPr lvl="4"/>
            <a:r>
              <a:rPr lang="nl-NL" altLang="en-US" noProof="0" smtClean="0"/>
              <a:t>Vijfde niveau</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7" tIns="0" rIns="19047" bIns="0" numCol="1" anchor="b" anchorCtr="0" compatLnSpc="1">
            <a:prstTxWarp prst="textNoShape">
              <a:avLst/>
            </a:prstTxWarp>
          </a:bodyPr>
          <a:lstStyle>
            <a:lvl1pPr algn="l">
              <a:defRPr sz="1000" b="0" i="1">
                <a:latin typeface="Times New Roman" pitchFamily="18" charset="0"/>
                <a:ea typeface="+mn-ea"/>
                <a:cs typeface="+mn-cs"/>
              </a:defRPr>
            </a:lvl1pPr>
          </a:lstStyle>
          <a:p>
            <a:pPr>
              <a:defRPr/>
            </a:pPr>
            <a:r>
              <a:rPr lang="nl-NL" altLang="en-US"/>
              <a:t>STANAG 6001 Plus Levels</a:t>
            </a:r>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47" tIns="0" rIns="19047" bIns="0" numCol="1" anchor="b" anchorCtr="0" compatLnSpc="1">
            <a:prstTxWarp prst="textNoShape">
              <a:avLst/>
            </a:prstTxWarp>
          </a:bodyPr>
          <a:lstStyle>
            <a:lvl1pPr algn="r">
              <a:defRPr sz="1000" b="0" i="1">
                <a:latin typeface="Times New Roman" charset="0"/>
              </a:defRPr>
            </a:lvl1pPr>
          </a:lstStyle>
          <a:p>
            <a:fld id="{3246FA9B-5412-1141-9BD3-E60B11700F09}" type="slidenum">
              <a:rPr lang="nl-NL"/>
              <a:pPr/>
              <a:t>‹#›</a:t>
            </a:fld>
            <a:endParaRPr lang="nl-NL"/>
          </a:p>
        </p:txBody>
      </p:sp>
    </p:spTree>
    <p:extLst>
      <p:ext uri="{BB962C8B-B14F-4D97-AF65-F5344CB8AC3E}">
        <p14:creationId xmlns:p14="http://schemas.microsoft.com/office/powerpoint/2010/main" val="3838550451"/>
      </p:ext>
    </p:extLst>
  </p:cSld>
  <p:clrMap bg1="lt1" tx1="dk1" bg2="lt2" tx2="dk2" accent1="accent1" accent2="accent2" accent3="accent3" accent4="accent4" accent5="accent5" accent6="accent6" hlink="hlink" folHlink="folHlink"/>
  <p:hf hdr="0" dt="0"/>
  <p:notesStyle>
    <a:lvl1pPr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0723"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cs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fld id="{7AEAA6E6-BEAC-C047-84F2-3FED6F29BD9D}" type="slidenum">
              <a:rPr lang="nl-NL" sz="1000" b="0">
                <a:latin typeface="Times New Roman" charset="0"/>
              </a:rPr>
              <a:pPr/>
              <a:t>1</a:t>
            </a:fld>
            <a:endParaRPr lang="nl-NL" sz="1000" b="0">
              <a:latin typeface="Times New Roman" charset="0"/>
            </a:endParaRPr>
          </a:p>
        </p:txBody>
      </p:sp>
      <p:sp>
        <p:nvSpPr>
          <p:cNvPr id="30724" name="Rectangle 2"/>
          <p:cNvSpPr>
            <a:spLocks noGrp="1" noRot="1" noChangeAspect="1" noChangeArrowheads="1" noTextEdit="1"/>
          </p:cNvSpPr>
          <p:nvPr>
            <p:ph type="sldImg"/>
          </p:nvPr>
        </p:nvSpPr>
        <p:spPr>
          <a:xfrm>
            <a:off x="1144588" y="685800"/>
            <a:ext cx="4552950" cy="3416300"/>
          </a:xfrm>
          <a:ln cap="flat"/>
        </p:spPr>
      </p:sp>
      <p:sp>
        <p:nvSpPr>
          <p:cNvPr id="30725"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US" dirty="0">
              <a:latin typeface="Times New Roman" charset="0"/>
              <a:cs typeface="+mn-cs"/>
            </a:endParaRPr>
          </a:p>
        </p:txBody>
      </p:sp>
    </p:spTree>
    <p:extLst>
      <p:ext uri="{BB962C8B-B14F-4D97-AF65-F5344CB8AC3E}">
        <p14:creationId xmlns:p14="http://schemas.microsoft.com/office/powerpoint/2010/main" val="189324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smtClean="0"/>
              <a:t>STANAG 6001 Plus Levels</a:t>
            </a:r>
            <a:endParaRPr lang="nl-NL" altLang="en-US"/>
          </a:p>
        </p:txBody>
      </p:sp>
      <p:sp>
        <p:nvSpPr>
          <p:cNvPr id="5" name="Slide Number Placeholder 4"/>
          <p:cNvSpPr>
            <a:spLocks noGrp="1"/>
          </p:cNvSpPr>
          <p:nvPr>
            <p:ph type="sldNum" sz="quarter" idx="11"/>
          </p:nvPr>
        </p:nvSpPr>
        <p:spPr/>
        <p:txBody>
          <a:bodyPr/>
          <a:lstStyle/>
          <a:p>
            <a:fld id="{3246FA9B-5412-1141-9BD3-E60B11700F09}" type="slidenum">
              <a:rPr lang="nl-NL" smtClean="0"/>
              <a:pPr/>
              <a:t>10</a:t>
            </a:fld>
            <a:endParaRPr lang="nl-NL"/>
          </a:p>
        </p:txBody>
      </p:sp>
    </p:spTree>
    <p:extLst>
      <p:ext uri="{BB962C8B-B14F-4D97-AF65-F5344CB8AC3E}">
        <p14:creationId xmlns:p14="http://schemas.microsoft.com/office/powerpoint/2010/main" val="1286153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smtClean="0"/>
              <a:t>STANAG 6001 Plus Levels</a:t>
            </a:r>
            <a:endParaRPr lang="nl-NL" altLang="en-US"/>
          </a:p>
        </p:txBody>
      </p:sp>
      <p:sp>
        <p:nvSpPr>
          <p:cNvPr id="5" name="Slide Number Placeholder 4"/>
          <p:cNvSpPr>
            <a:spLocks noGrp="1"/>
          </p:cNvSpPr>
          <p:nvPr>
            <p:ph type="sldNum" sz="quarter" idx="11"/>
          </p:nvPr>
        </p:nvSpPr>
        <p:spPr/>
        <p:txBody>
          <a:bodyPr/>
          <a:lstStyle/>
          <a:p>
            <a:fld id="{3246FA9B-5412-1141-9BD3-E60B11700F09}" type="slidenum">
              <a:rPr lang="nl-NL" smtClean="0"/>
              <a:pPr/>
              <a:t>11</a:t>
            </a:fld>
            <a:endParaRPr lang="nl-NL"/>
          </a:p>
        </p:txBody>
      </p:sp>
    </p:spTree>
    <p:extLst>
      <p:ext uri="{BB962C8B-B14F-4D97-AF65-F5344CB8AC3E}">
        <p14:creationId xmlns:p14="http://schemas.microsoft.com/office/powerpoint/2010/main" val="3686793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smtClean="0"/>
              <a:t>STANAG 6001 Plus Levels</a:t>
            </a:r>
            <a:endParaRPr lang="nl-NL" altLang="en-US"/>
          </a:p>
        </p:txBody>
      </p:sp>
      <p:sp>
        <p:nvSpPr>
          <p:cNvPr id="5" name="Slide Number Placeholder 4"/>
          <p:cNvSpPr>
            <a:spLocks noGrp="1"/>
          </p:cNvSpPr>
          <p:nvPr>
            <p:ph type="sldNum" sz="quarter" idx="11"/>
          </p:nvPr>
        </p:nvSpPr>
        <p:spPr/>
        <p:txBody>
          <a:bodyPr/>
          <a:lstStyle/>
          <a:p>
            <a:fld id="{3246FA9B-5412-1141-9BD3-E60B11700F09}" type="slidenum">
              <a:rPr lang="nl-NL" smtClean="0"/>
              <a:pPr/>
              <a:t>12</a:t>
            </a:fld>
            <a:endParaRPr lang="nl-NL"/>
          </a:p>
        </p:txBody>
      </p:sp>
    </p:spTree>
    <p:extLst>
      <p:ext uri="{BB962C8B-B14F-4D97-AF65-F5344CB8AC3E}">
        <p14:creationId xmlns:p14="http://schemas.microsoft.com/office/powerpoint/2010/main" val="4232069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2525" y="692150"/>
            <a:ext cx="4552950" cy="3416300"/>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US" dirty="0" smtClean="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cs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fld id="{803518F6-F615-CB46-AC81-BD31DC673AAC}" type="slidenum">
              <a:rPr lang="nl-NL" sz="1000" b="0">
                <a:latin typeface="Times New Roman" charset="0"/>
              </a:rPr>
              <a:pPr/>
              <a:t>13</a:t>
            </a:fld>
            <a:endParaRPr lang="nl-NL" sz="1000" b="0">
              <a:latin typeface="Times New Roman" charset="0"/>
            </a:endParaRPr>
          </a:p>
        </p:txBody>
      </p:sp>
    </p:spTree>
    <p:extLst>
      <p:ext uri="{BB962C8B-B14F-4D97-AF65-F5344CB8AC3E}">
        <p14:creationId xmlns:p14="http://schemas.microsoft.com/office/powerpoint/2010/main" val="877904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2525" y="692150"/>
            <a:ext cx="4552950" cy="3416300"/>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CA" dirty="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cs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fld id="{803518F6-F615-CB46-AC81-BD31DC673AAC}" type="slidenum">
              <a:rPr lang="nl-NL" sz="1000" b="0">
                <a:latin typeface="Times New Roman" charset="0"/>
              </a:rPr>
              <a:pPr/>
              <a:t>14</a:t>
            </a:fld>
            <a:endParaRPr lang="nl-NL" sz="1000" b="0">
              <a:latin typeface="Times New Roman" charset="0"/>
            </a:endParaRPr>
          </a:p>
        </p:txBody>
      </p:sp>
    </p:spTree>
    <p:extLst>
      <p:ext uri="{BB962C8B-B14F-4D97-AF65-F5344CB8AC3E}">
        <p14:creationId xmlns:p14="http://schemas.microsoft.com/office/powerpoint/2010/main" val="877904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a:t>
            </a:r>
            <a:r>
              <a:rPr lang="en-CA" baseline="0" dirty="0" smtClean="0"/>
              <a:t> recently saw a new table of expected linguistic objectives based on training duration. It was produced by the Canadian Global Affairs. They train diplomats and they have data on how much time it takes to train someone from 2+ to 3 in Cat 4, for example depending on their aptitude.</a:t>
            </a:r>
            <a:endParaRPr lang="en-CA" dirty="0"/>
          </a:p>
        </p:txBody>
      </p:sp>
      <p:sp>
        <p:nvSpPr>
          <p:cNvPr id="4" name="Footer Placeholder 3"/>
          <p:cNvSpPr>
            <a:spLocks noGrp="1"/>
          </p:cNvSpPr>
          <p:nvPr>
            <p:ph type="ftr" sz="quarter" idx="10"/>
          </p:nvPr>
        </p:nvSpPr>
        <p:spPr/>
        <p:txBody>
          <a:bodyPr/>
          <a:lstStyle/>
          <a:p>
            <a:pPr>
              <a:defRPr/>
            </a:pPr>
            <a:r>
              <a:rPr lang="nl-NL" altLang="en-US" smtClean="0"/>
              <a:t>STANAG 6001 Plus Levels</a:t>
            </a:r>
            <a:endParaRPr lang="nl-NL" altLang="en-US"/>
          </a:p>
        </p:txBody>
      </p:sp>
      <p:sp>
        <p:nvSpPr>
          <p:cNvPr id="5" name="Slide Number Placeholder 4"/>
          <p:cNvSpPr>
            <a:spLocks noGrp="1"/>
          </p:cNvSpPr>
          <p:nvPr>
            <p:ph type="sldNum" sz="quarter" idx="11"/>
          </p:nvPr>
        </p:nvSpPr>
        <p:spPr/>
        <p:txBody>
          <a:bodyPr/>
          <a:lstStyle/>
          <a:p>
            <a:fld id="{3246FA9B-5412-1141-9BD3-E60B11700F09}" type="slidenum">
              <a:rPr lang="nl-NL" smtClean="0"/>
              <a:pPr/>
              <a:t>15</a:t>
            </a:fld>
            <a:endParaRPr lang="nl-NL"/>
          </a:p>
        </p:txBody>
      </p:sp>
    </p:spTree>
    <p:extLst>
      <p:ext uri="{BB962C8B-B14F-4D97-AF65-F5344CB8AC3E}">
        <p14:creationId xmlns:p14="http://schemas.microsoft.com/office/powerpoint/2010/main" val="3122220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pPr>
              <a:defRPr/>
            </a:pPr>
            <a:r>
              <a:rPr lang="nl-NL" sz="1000" b="0" dirty="0">
                <a:latin typeface="Times New Roman" charset="0"/>
              </a:rPr>
              <a:t>STANAG 6001 Plus Levels</a:t>
            </a:r>
          </a:p>
        </p:txBody>
      </p:sp>
      <p:sp>
        <p:nvSpPr>
          <p:cNvPr id="33795"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cs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fld id="{687E6A0B-F044-674D-B288-AA7ED859EE6B}" type="slidenum">
              <a:rPr lang="nl-NL" sz="1000" b="0">
                <a:latin typeface="Times New Roman" charset="0"/>
              </a:rPr>
              <a:pPr/>
              <a:t>17</a:t>
            </a:fld>
            <a:endParaRPr lang="nl-NL" sz="1000" b="0" dirty="0">
              <a:latin typeface="Times New Roman" charset="0"/>
            </a:endParaRPr>
          </a:p>
        </p:txBody>
      </p:sp>
      <p:sp>
        <p:nvSpPr>
          <p:cNvPr id="33796" name="Rectangle 1026"/>
          <p:cNvSpPr>
            <a:spLocks noGrp="1" noRot="1" noChangeAspect="1" noChangeArrowheads="1" noTextEdit="1"/>
          </p:cNvSpPr>
          <p:nvPr>
            <p:ph type="sldImg"/>
          </p:nvPr>
        </p:nvSpPr>
        <p:spPr>
          <a:xfrm>
            <a:off x="1144588" y="685800"/>
            <a:ext cx="4552950" cy="3416300"/>
          </a:xfrm>
          <a:ln cap="flat"/>
        </p:spPr>
      </p:sp>
      <p:sp>
        <p:nvSpPr>
          <p:cNvPr id="33797" name="Rectangle 1027"/>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r>
              <a:rPr lang="en-US" dirty="0" smtClean="0">
                <a:latin typeface="Times New Roman" charset="0"/>
              </a:rPr>
              <a:t> </a:t>
            </a:r>
            <a:endParaRPr lang="en-US" dirty="0">
              <a:latin typeface="Times New Roman" charset="0"/>
            </a:endParaRPr>
          </a:p>
        </p:txBody>
      </p:sp>
    </p:spTree>
    <p:extLst>
      <p:ext uri="{BB962C8B-B14F-4D97-AF65-F5344CB8AC3E}">
        <p14:creationId xmlns:p14="http://schemas.microsoft.com/office/powerpoint/2010/main" val="2162826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2525" y="692150"/>
            <a:ext cx="4552950" cy="3416300"/>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CA" dirty="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cs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fld id="{803518F6-F615-CB46-AC81-BD31DC673AAC}" type="slidenum">
              <a:rPr lang="nl-NL" sz="1000" b="0">
                <a:latin typeface="Times New Roman" charset="0"/>
              </a:rPr>
              <a:pPr/>
              <a:t>2</a:t>
            </a:fld>
            <a:endParaRPr lang="nl-NL" sz="1000" b="0">
              <a:latin typeface="Times New Roman" charset="0"/>
            </a:endParaRPr>
          </a:p>
        </p:txBody>
      </p:sp>
    </p:spTree>
    <p:extLst>
      <p:ext uri="{BB962C8B-B14F-4D97-AF65-F5344CB8AC3E}">
        <p14:creationId xmlns:p14="http://schemas.microsoft.com/office/powerpoint/2010/main" val="877904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smtClean="0"/>
              <a:t>STANAG 6001 Plus Levels</a:t>
            </a:r>
            <a:endParaRPr lang="nl-NL" altLang="en-US"/>
          </a:p>
        </p:txBody>
      </p:sp>
      <p:sp>
        <p:nvSpPr>
          <p:cNvPr id="5" name="Slide Number Placeholder 4"/>
          <p:cNvSpPr>
            <a:spLocks noGrp="1"/>
          </p:cNvSpPr>
          <p:nvPr>
            <p:ph type="sldNum" sz="quarter" idx="11"/>
          </p:nvPr>
        </p:nvSpPr>
        <p:spPr/>
        <p:txBody>
          <a:bodyPr/>
          <a:lstStyle/>
          <a:p>
            <a:fld id="{3246FA9B-5412-1141-9BD3-E60B11700F09}" type="slidenum">
              <a:rPr lang="nl-NL" smtClean="0"/>
              <a:pPr/>
              <a:t>3</a:t>
            </a:fld>
            <a:endParaRPr lang="nl-NL"/>
          </a:p>
        </p:txBody>
      </p:sp>
    </p:spTree>
    <p:extLst>
      <p:ext uri="{BB962C8B-B14F-4D97-AF65-F5344CB8AC3E}">
        <p14:creationId xmlns:p14="http://schemas.microsoft.com/office/powerpoint/2010/main" val="409818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2525" y="692150"/>
            <a:ext cx="4552950" cy="3416300"/>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CA" dirty="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cs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fld id="{803518F6-F615-CB46-AC81-BD31DC673AAC}" type="slidenum">
              <a:rPr lang="nl-NL" sz="1000" b="0">
                <a:latin typeface="Times New Roman" charset="0"/>
              </a:rPr>
              <a:pPr/>
              <a:t>4</a:t>
            </a:fld>
            <a:endParaRPr lang="nl-NL" sz="1000" b="0">
              <a:latin typeface="Times New Roman" charset="0"/>
            </a:endParaRPr>
          </a:p>
        </p:txBody>
      </p:sp>
    </p:spTree>
    <p:extLst>
      <p:ext uri="{BB962C8B-B14F-4D97-AF65-F5344CB8AC3E}">
        <p14:creationId xmlns:p14="http://schemas.microsoft.com/office/powerpoint/2010/main" val="877904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nl-NL" altLang="en-US" smtClean="0"/>
              <a:t>STANAG 6001 Plus Levels</a:t>
            </a:r>
            <a:endParaRPr lang="nl-NL" altLang="en-US"/>
          </a:p>
        </p:txBody>
      </p:sp>
      <p:sp>
        <p:nvSpPr>
          <p:cNvPr id="5" name="Slide Number Placeholder 4"/>
          <p:cNvSpPr>
            <a:spLocks noGrp="1"/>
          </p:cNvSpPr>
          <p:nvPr>
            <p:ph type="sldNum" sz="quarter" idx="11"/>
          </p:nvPr>
        </p:nvSpPr>
        <p:spPr/>
        <p:txBody>
          <a:bodyPr/>
          <a:lstStyle/>
          <a:p>
            <a:fld id="{3246FA9B-5412-1141-9BD3-E60B11700F09}" type="slidenum">
              <a:rPr lang="nl-NL" smtClean="0"/>
              <a:pPr/>
              <a:t>5</a:t>
            </a:fld>
            <a:endParaRPr lang="nl-NL"/>
          </a:p>
        </p:txBody>
      </p:sp>
    </p:spTree>
    <p:extLst>
      <p:ext uri="{BB962C8B-B14F-4D97-AF65-F5344CB8AC3E}">
        <p14:creationId xmlns:p14="http://schemas.microsoft.com/office/powerpoint/2010/main" val="966279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Footer Placeholder 3"/>
          <p:cNvSpPr>
            <a:spLocks noGrp="1"/>
          </p:cNvSpPr>
          <p:nvPr>
            <p:ph type="ftr" sz="quarter" idx="10"/>
          </p:nvPr>
        </p:nvSpPr>
        <p:spPr/>
        <p:txBody>
          <a:bodyPr/>
          <a:lstStyle/>
          <a:p>
            <a:pPr>
              <a:defRPr/>
            </a:pPr>
            <a:r>
              <a:rPr lang="nl-NL" altLang="en-US" smtClean="0"/>
              <a:t>STANAG 6001 Plus Levels</a:t>
            </a:r>
            <a:endParaRPr lang="nl-NL" altLang="en-US"/>
          </a:p>
        </p:txBody>
      </p:sp>
      <p:sp>
        <p:nvSpPr>
          <p:cNvPr id="5" name="Slide Number Placeholder 4"/>
          <p:cNvSpPr>
            <a:spLocks noGrp="1"/>
          </p:cNvSpPr>
          <p:nvPr>
            <p:ph type="sldNum" sz="quarter" idx="11"/>
          </p:nvPr>
        </p:nvSpPr>
        <p:spPr/>
        <p:txBody>
          <a:bodyPr/>
          <a:lstStyle/>
          <a:p>
            <a:fld id="{3246FA9B-5412-1141-9BD3-E60B11700F09}" type="slidenum">
              <a:rPr lang="nl-NL" smtClean="0"/>
              <a:pPr/>
              <a:t>6</a:t>
            </a:fld>
            <a:endParaRPr lang="nl-NL"/>
          </a:p>
        </p:txBody>
      </p:sp>
    </p:spTree>
    <p:extLst>
      <p:ext uri="{BB962C8B-B14F-4D97-AF65-F5344CB8AC3E}">
        <p14:creationId xmlns:p14="http://schemas.microsoft.com/office/powerpoint/2010/main" val="54851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2525" y="692150"/>
            <a:ext cx="4552950" cy="3416300"/>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CA" dirty="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cs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fld id="{803518F6-F615-CB46-AC81-BD31DC673AAC}" type="slidenum">
              <a:rPr lang="nl-NL" sz="1000" b="0">
                <a:latin typeface="Times New Roman" charset="0"/>
              </a:rPr>
              <a:pPr/>
              <a:t>7</a:t>
            </a:fld>
            <a:endParaRPr lang="nl-NL" sz="1000" b="0">
              <a:latin typeface="Times New Roman" charset="0"/>
            </a:endParaRPr>
          </a:p>
        </p:txBody>
      </p:sp>
    </p:spTree>
    <p:extLst>
      <p:ext uri="{BB962C8B-B14F-4D97-AF65-F5344CB8AC3E}">
        <p14:creationId xmlns:p14="http://schemas.microsoft.com/office/powerpoint/2010/main" val="87790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2525" y="692150"/>
            <a:ext cx="4552950" cy="3416300"/>
          </a:xfrm>
          <a:ln/>
        </p:spPr>
      </p:sp>
      <p:sp>
        <p:nvSpPr>
          <p:cNvPr id="3174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a:defRPr/>
            </a:pPr>
            <a:endParaRPr lang="en-CA" dirty="0">
              <a:latin typeface="Times New Roman" charset="0"/>
              <a:cs typeface="+mn-cs"/>
            </a:endParaRPr>
          </a:p>
        </p:txBody>
      </p:sp>
      <p:sp>
        <p:nvSpPr>
          <p:cNvPr id="31748" name="Footer Placeholder 3"/>
          <p:cNvSpPr>
            <a:spLocks noGrp="1"/>
          </p:cNvSpPr>
          <p:nvPr>
            <p:ph type="ftr" sz="quarter" idx="4"/>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pPr>
              <a:defRPr/>
            </a:pPr>
            <a:r>
              <a:rPr lang="nl-NL" sz="1000" b="0">
                <a:latin typeface="Times New Roman" charset="0"/>
              </a:rPr>
              <a:t>STANAG 6001 Plus Levels</a:t>
            </a:r>
          </a:p>
        </p:txBody>
      </p:sp>
      <p:sp>
        <p:nvSpPr>
          <p:cNvPr id="31749" name="Slide Number Placeholder 4"/>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defRPr sz="4000" b="1">
                <a:solidFill>
                  <a:schemeClr val="tx1"/>
                </a:solidFill>
                <a:latin typeface="Arial" charset="0"/>
                <a:ea typeface="ＭＳ Ｐゴシック" charset="0"/>
                <a:cs typeface="ＭＳ Ｐゴシック" charset="0"/>
              </a:defRPr>
            </a:lvl1pPr>
            <a:lvl2pPr marL="742826" indent="-285702">
              <a:defRPr sz="4000" b="1">
                <a:solidFill>
                  <a:schemeClr val="tx1"/>
                </a:solidFill>
                <a:latin typeface="Arial" charset="0"/>
                <a:ea typeface="ＭＳ Ｐゴシック" charset="0"/>
              </a:defRPr>
            </a:lvl2pPr>
            <a:lvl3pPr marL="1142810" indent="-228562">
              <a:defRPr sz="4000" b="1">
                <a:solidFill>
                  <a:schemeClr val="tx1"/>
                </a:solidFill>
                <a:latin typeface="Arial" charset="0"/>
                <a:ea typeface="ＭＳ Ｐゴシック" charset="0"/>
              </a:defRPr>
            </a:lvl3pPr>
            <a:lvl4pPr marL="1599934" indent="-228562">
              <a:defRPr sz="4000" b="1">
                <a:solidFill>
                  <a:schemeClr val="tx1"/>
                </a:solidFill>
                <a:latin typeface="Arial" charset="0"/>
                <a:ea typeface="ＭＳ Ｐゴシック" charset="0"/>
              </a:defRPr>
            </a:lvl4pPr>
            <a:lvl5pPr marL="2057057" indent="-228562">
              <a:defRPr sz="4000" b="1">
                <a:solidFill>
                  <a:schemeClr val="tx1"/>
                </a:solidFill>
                <a:latin typeface="Arial" charset="0"/>
                <a:ea typeface="ＭＳ Ｐゴシック" charset="0"/>
              </a:defRPr>
            </a:lvl5pPr>
            <a:lvl6pPr marL="2514181" indent="-228562" algn="ctr" eaLnBrk="0" fontAlgn="base" hangingPunct="0">
              <a:spcBef>
                <a:spcPct val="0"/>
              </a:spcBef>
              <a:spcAft>
                <a:spcPct val="0"/>
              </a:spcAft>
              <a:defRPr sz="4000" b="1">
                <a:solidFill>
                  <a:schemeClr val="tx1"/>
                </a:solidFill>
                <a:latin typeface="Arial" charset="0"/>
                <a:ea typeface="ＭＳ Ｐゴシック" charset="0"/>
              </a:defRPr>
            </a:lvl6pPr>
            <a:lvl7pPr marL="2971305" indent="-228562" algn="ctr" eaLnBrk="0" fontAlgn="base" hangingPunct="0">
              <a:spcBef>
                <a:spcPct val="0"/>
              </a:spcBef>
              <a:spcAft>
                <a:spcPct val="0"/>
              </a:spcAft>
              <a:defRPr sz="4000" b="1">
                <a:solidFill>
                  <a:schemeClr val="tx1"/>
                </a:solidFill>
                <a:latin typeface="Arial" charset="0"/>
                <a:ea typeface="ＭＳ Ｐゴシック" charset="0"/>
              </a:defRPr>
            </a:lvl7pPr>
            <a:lvl8pPr marL="3428429" indent="-228562" algn="ctr" eaLnBrk="0" fontAlgn="base" hangingPunct="0">
              <a:spcBef>
                <a:spcPct val="0"/>
              </a:spcBef>
              <a:spcAft>
                <a:spcPct val="0"/>
              </a:spcAft>
              <a:defRPr sz="4000" b="1">
                <a:solidFill>
                  <a:schemeClr val="tx1"/>
                </a:solidFill>
                <a:latin typeface="Arial" charset="0"/>
                <a:ea typeface="ＭＳ Ｐゴシック" charset="0"/>
              </a:defRPr>
            </a:lvl8pPr>
            <a:lvl9pPr marL="3885553" indent="-228562" algn="ctr" eaLnBrk="0" fontAlgn="base" hangingPunct="0">
              <a:spcBef>
                <a:spcPct val="0"/>
              </a:spcBef>
              <a:spcAft>
                <a:spcPct val="0"/>
              </a:spcAft>
              <a:defRPr sz="4000" b="1">
                <a:solidFill>
                  <a:schemeClr val="tx1"/>
                </a:solidFill>
                <a:latin typeface="Arial" charset="0"/>
                <a:ea typeface="ＭＳ Ｐゴシック" charset="0"/>
              </a:defRPr>
            </a:lvl9pPr>
          </a:lstStyle>
          <a:p>
            <a:fld id="{803518F6-F615-CB46-AC81-BD31DC673AAC}" type="slidenum">
              <a:rPr lang="nl-NL" sz="1000" b="0">
                <a:latin typeface="Times New Roman" charset="0"/>
              </a:rPr>
              <a:pPr/>
              <a:t>8</a:t>
            </a:fld>
            <a:endParaRPr lang="nl-NL" sz="1000" b="0">
              <a:latin typeface="Times New Roman" charset="0"/>
            </a:endParaRPr>
          </a:p>
        </p:txBody>
      </p:sp>
    </p:spTree>
    <p:extLst>
      <p:ext uri="{BB962C8B-B14F-4D97-AF65-F5344CB8AC3E}">
        <p14:creationId xmlns:p14="http://schemas.microsoft.com/office/powerpoint/2010/main" val="877904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When they are administered.</a:t>
            </a:r>
            <a:endParaRPr lang="en-CA" dirty="0"/>
          </a:p>
        </p:txBody>
      </p:sp>
      <p:sp>
        <p:nvSpPr>
          <p:cNvPr id="4" name="Footer Placeholder 3"/>
          <p:cNvSpPr>
            <a:spLocks noGrp="1"/>
          </p:cNvSpPr>
          <p:nvPr>
            <p:ph type="ftr" sz="quarter" idx="10"/>
          </p:nvPr>
        </p:nvSpPr>
        <p:spPr/>
        <p:txBody>
          <a:bodyPr/>
          <a:lstStyle/>
          <a:p>
            <a:pPr>
              <a:defRPr/>
            </a:pPr>
            <a:r>
              <a:rPr lang="nl-NL" altLang="en-US" smtClean="0"/>
              <a:t>STANAG 6001 Plus Levels</a:t>
            </a:r>
            <a:endParaRPr lang="nl-NL" altLang="en-US"/>
          </a:p>
        </p:txBody>
      </p:sp>
      <p:sp>
        <p:nvSpPr>
          <p:cNvPr id="5" name="Slide Number Placeholder 4"/>
          <p:cNvSpPr>
            <a:spLocks noGrp="1"/>
          </p:cNvSpPr>
          <p:nvPr>
            <p:ph type="sldNum" sz="quarter" idx="11"/>
          </p:nvPr>
        </p:nvSpPr>
        <p:spPr/>
        <p:txBody>
          <a:bodyPr/>
          <a:lstStyle/>
          <a:p>
            <a:fld id="{3246FA9B-5412-1141-9BD3-E60B11700F09}" type="slidenum">
              <a:rPr lang="nl-NL" smtClean="0"/>
              <a:pPr/>
              <a:t>9</a:t>
            </a:fld>
            <a:endParaRPr lang="nl-NL"/>
          </a:p>
        </p:txBody>
      </p:sp>
    </p:spTree>
    <p:extLst>
      <p:ext uri="{BB962C8B-B14F-4D97-AF65-F5344CB8AC3E}">
        <p14:creationId xmlns:p14="http://schemas.microsoft.com/office/powerpoint/2010/main" val="3930355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fld id="{0CF4993F-1C54-DE49-BFA4-D6C70BF6129A}" type="datetimeFigureOut">
              <a:rPr lang="en-CA"/>
              <a:pPr/>
              <a:t>24/08/2017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7E42464B-7360-3B4D-8CDC-D2323001D20B}" type="slidenum">
              <a:rPr lang="en-CA"/>
              <a:pPr/>
              <a:t>‹#›</a:t>
            </a:fld>
            <a:endParaRPr lang="en-CA"/>
          </a:p>
        </p:txBody>
      </p:sp>
    </p:spTree>
    <p:extLst>
      <p:ext uri="{BB962C8B-B14F-4D97-AF65-F5344CB8AC3E}">
        <p14:creationId xmlns:p14="http://schemas.microsoft.com/office/powerpoint/2010/main" val="50852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6F8E0B92-9AEC-ED49-90F6-E19D521B95AB}" type="datetimeFigureOut">
              <a:rPr lang="en-CA"/>
              <a:pPr/>
              <a:t>24/08/2017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AF56D563-D2E1-1B4D-83FC-8B36420AB473}" type="slidenum">
              <a:rPr lang="en-CA"/>
              <a:pPr/>
              <a:t>‹#›</a:t>
            </a:fld>
            <a:endParaRPr lang="en-CA"/>
          </a:p>
        </p:txBody>
      </p:sp>
    </p:spTree>
    <p:extLst>
      <p:ext uri="{BB962C8B-B14F-4D97-AF65-F5344CB8AC3E}">
        <p14:creationId xmlns:p14="http://schemas.microsoft.com/office/powerpoint/2010/main" val="265513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064212E0-10AF-E844-8DF0-31B275D1A440}" type="datetimeFigureOut">
              <a:rPr lang="en-CA"/>
              <a:pPr/>
              <a:t>24/08/2017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FFEABAD2-FE55-DF48-8B44-75442D84EE0D}" type="slidenum">
              <a:rPr lang="en-CA"/>
              <a:pPr/>
              <a:t>‹#›</a:t>
            </a:fld>
            <a:endParaRPr lang="en-CA"/>
          </a:p>
        </p:txBody>
      </p:sp>
    </p:spTree>
    <p:extLst>
      <p:ext uri="{BB962C8B-B14F-4D97-AF65-F5344CB8AC3E}">
        <p14:creationId xmlns:p14="http://schemas.microsoft.com/office/powerpoint/2010/main" val="157570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smtClean="0"/>
            </a:lvl1pPr>
          </a:lstStyle>
          <a:p>
            <a:pPr>
              <a:defRPr/>
            </a:pPr>
            <a:r>
              <a:rPr lang="nl-NL" altLang="en-US"/>
              <a:t>STANAG 6001 Plus Levels</a:t>
            </a:r>
          </a:p>
        </p:txBody>
      </p:sp>
      <p:sp>
        <p:nvSpPr>
          <p:cNvPr id="4" name="Footer Placeholder 3"/>
          <p:cNvSpPr>
            <a:spLocks noGrp="1"/>
          </p:cNvSpPr>
          <p:nvPr>
            <p:ph type="ftr" sz="quarter" idx="11"/>
          </p:nvPr>
        </p:nvSpPr>
        <p:spPr/>
        <p:txBody>
          <a:bodyPr/>
          <a:lstStyle>
            <a:lvl1pPr>
              <a:defRPr/>
            </a:lvl1pPr>
          </a:lstStyle>
          <a:p>
            <a:pPr>
              <a:defRPr/>
            </a:pPr>
            <a:endParaRPr lang="nl-NL" altLang="en-US"/>
          </a:p>
        </p:txBody>
      </p:sp>
      <p:sp>
        <p:nvSpPr>
          <p:cNvPr id="5" name="Slide Number Placeholder 4"/>
          <p:cNvSpPr>
            <a:spLocks noGrp="1"/>
          </p:cNvSpPr>
          <p:nvPr>
            <p:ph type="sldNum" sz="quarter" idx="12"/>
          </p:nvPr>
        </p:nvSpPr>
        <p:spPr/>
        <p:txBody>
          <a:bodyPr/>
          <a:lstStyle>
            <a:lvl1pPr>
              <a:defRPr/>
            </a:lvl1pPr>
          </a:lstStyle>
          <a:p>
            <a:r>
              <a:rPr lang="nl-NL"/>
              <a:t>LCC/</a:t>
            </a:r>
            <a:fld id="{AE7217F7-D47E-0E4D-9DC8-A68E3AC96D63}" type="slidenum">
              <a:rPr lang="nl-NL"/>
              <a:pPr/>
              <a:t>‹#›</a:t>
            </a:fld>
            <a:endParaRPr lang="nl-NL"/>
          </a:p>
        </p:txBody>
      </p:sp>
    </p:spTree>
    <p:extLst>
      <p:ext uri="{BB962C8B-B14F-4D97-AF65-F5344CB8AC3E}">
        <p14:creationId xmlns:p14="http://schemas.microsoft.com/office/powerpoint/2010/main" val="267923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l-NL" smtClean="0"/>
              <a:t>Klik om de stijl te bewerken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7" name="Date Placeholder 6"/>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8" name="Slide Number Placeholder 7"/>
          <p:cNvSpPr>
            <a:spLocks noGrp="1"/>
          </p:cNvSpPr>
          <p:nvPr>
            <p:ph type="sldNum" sz="quarter" idx="11"/>
          </p:nvPr>
        </p:nvSpPr>
        <p:spPr/>
        <p:txBody>
          <a:bodyPr/>
          <a:lstStyle/>
          <a:p>
            <a:fld id="{323CB8F1-F293-D34A-9AE8-2910AAB7634F}" type="slidenum">
              <a:rPr lang="en-CA" smtClean="0"/>
              <a:pPr/>
              <a:t>‹#›</a:t>
            </a:fld>
            <a:endParaRPr lang="en-CA"/>
          </a:p>
        </p:txBody>
      </p:sp>
      <p:sp>
        <p:nvSpPr>
          <p:cNvPr id="9" name="Footer Placeholder 8"/>
          <p:cNvSpPr>
            <a:spLocks noGrp="1"/>
          </p:cNvSpPr>
          <p:nvPr>
            <p:ph type="ftr" sz="quarter" idx="12"/>
          </p:nvPr>
        </p:nvSpPr>
        <p:spPr/>
        <p:txBody>
          <a:bodyPr/>
          <a:lstStyle/>
          <a:p>
            <a:pPr>
              <a:defRPr/>
            </a:pP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4" name="Date Placeholder 3"/>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323CB8F1-F293-D34A-9AE8-2910AAB7634F}" type="slidenum">
              <a:rPr lang="en-CA" smtClean="0"/>
              <a:pPr/>
              <a:t>‹#›</a:t>
            </a:fld>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l-NL" smtClean="0"/>
              <a:t>Klik om de stijl te bewerken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323CB8F1-F293-D34A-9AE8-2910AAB7634F}" type="slidenum">
              <a:rPr lang="en-CA" smtClean="0"/>
              <a:pPr/>
              <a:t>‹#›</a:t>
            </a:fld>
            <a:endParaRPr lang="en-C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5" name="Date Placeholder 4"/>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fld id="{323CB8F1-F293-D34A-9AE8-2910AAB7634F}" type="slidenum">
              <a:rPr lang="en-CA" smtClean="0"/>
              <a:pPr/>
              <a:t>‹#›</a:t>
            </a:fld>
            <a:endParaRPr lang="en-CA"/>
          </a:p>
        </p:txBody>
      </p:sp>
      <p:sp>
        <p:nvSpPr>
          <p:cNvPr id="9" name="Content Placeholder 8"/>
          <p:cNvSpPr>
            <a:spLocks noGrp="1"/>
          </p:cNvSpPr>
          <p:nvPr>
            <p:ph sz="quarter" idx="13"/>
          </p:nvPr>
        </p:nvSpPr>
        <p:spPr>
          <a:xfrm>
            <a:off x="365760" y="1600200"/>
            <a:ext cx="4041648" cy="452628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7" name="Date Placeholder 6"/>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fld id="{323CB8F1-F293-D34A-9AE8-2910AAB7634F}" type="slidenum">
              <a:rPr lang="en-CA" smtClean="0"/>
              <a:pPr/>
              <a:t>‹#›</a:t>
            </a:fld>
            <a:endParaRPr lang="en-CA"/>
          </a:p>
        </p:txBody>
      </p:sp>
      <p:sp>
        <p:nvSpPr>
          <p:cNvPr id="11" name="Content Placeholder 10"/>
          <p:cNvSpPr>
            <a:spLocks noGrp="1"/>
          </p:cNvSpPr>
          <p:nvPr>
            <p:ph sz="quarter" idx="13"/>
          </p:nvPr>
        </p:nvSpPr>
        <p:spPr>
          <a:xfrm>
            <a:off x="457200" y="2212848"/>
            <a:ext cx="4041648" cy="391363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fld id="{323CB8F1-F293-D34A-9AE8-2910AAB7634F}" type="slidenum">
              <a:rPr lang="en-CA" smtClean="0"/>
              <a:pPr/>
              <a:t>‹#›</a:t>
            </a:fld>
            <a:endParaRPr lang="en-C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3" name="Footer Placeholder 2"/>
          <p:cNvSpPr>
            <a:spLocks noGrp="1"/>
          </p:cNvSpPr>
          <p:nvPr>
            <p:ph type="ftr" sz="quarter" idx="11"/>
          </p:nvPr>
        </p:nvSpPr>
        <p:spPr/>
        <p:txBody>
          <a:bodyPr/>
          <a:lstStyle/>
          <a:p>
            <a:pPr>
              <a:defRPr/>
            </a:pPr>
            <a:endParaRPr lang="en-CA"/>
          </a:p>
        </p:txBody>
      </p:sp>
      <p:sp>
        <p:nvSpPr>
          <p:cNvPr id="4" name="Slide Number Placeholder 3"/>
          <p:cNvSpPr>
            <a:spLocks noGrp="1"/>
          </p:cNvSpPr>
          <p:nvPr>
            <p:ph type="sldNum" sz="quarter" idx="12"/>
          </p:nvPr>
        </p:nvSpPr>
        <p:spPr/>
        <p:txBody>
          <a:bodyPr/>
          <a:lstStyle/>
          <a:p>
            <a:fld id="{323CB8F1-F293-D34A-9AE8-2910AAB7634F}"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27283EF7-3969-8E44-A7F9-3BECCC683F30}" type="datetimeFigureOut">
              <a:rPr lang="en-CA"/>
              <a:pPr/>
              <a:t>24/08/2017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13302778-932F-2741-AA0E-EC0A4B00748E}" type="slidenum">
              <a:rPr lang="en-CA"/>
              <a:pPr/>
              <a:t>‹#›</a:t>
            </a:fld>
            <a:endParaRPr lang="en-CA"/>
          </a:p>
        </p:txBody>
      </p:sp>
    </p:spTree>
    <p:extLst>
      <p:ext uri="{BB962C8B-B14F-4D97-AF65-F5344CB8AC3E}">
        <p14:creationId xmlns:p14="http://schemas.microsoft.com/office/powerpoint/2010/main" val="2361496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l-NL" smtClean="0"/>
              <a:t>Klik om de stijl te bewerken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fld id="{323CB8F1-F293-D34A-9AE8-2910AAB7634F}" type="slidenum">
              <a:rPr lang="en-CA" smtClean="0"/>
              <a:pPr/>
              <a:t>‹#›</a:t>
            </a:fld>
            <a:endParaRPr lang="en-C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l-NL" smtClean="0"/>
              <a:t>Klik om de stijl te bewerken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fld id="{323CB8F1-F293-D34A-9AE8-2910AAB7634F}" type="slidenum">
              <a:rPr lang="en-CA" smtClean="0"/>
              <a:pPr/>
              <a:t>‹#›</a:t>
            </a:fld>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323CB8F1-F293-D34A-9AE8-2910AAB7634F}" type="slidenum">
              <a:rPr lang="en-CA" smtClean="0"/>
              <a:pPr/>
              <a:t>‹#›</a:t>
            </a:fld>
            <a:endParaRPr lang="en-C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B5FA9D31-E0F9-FD41-A706-C03418DFF21E}" type="datetimeFigureOut">
              <a:rPr lang="en-CA" smtClean="0"/>
              <a:pPr/>
              <a:t>24/08/2017</a:t>
            </a:fld>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323CB8F1-F293-D34A-9AE8-2910AAB7634F}"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EB9171D-F410-1544-8303-D986FB2CED6C}" type="datetimeFigureOut">
              <a:rPr lang="en-CA"/>
              <a:pPr/>
              <a:t>24/08/2017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0715EAED-E8AA-A644-8FFC-34D63935E705}" type="slidenum">
              <a:rPr lang="en-CA"/>
              <a:pPr/>
              <a:t>‹#›</a:t>
            </a:fld>
            <a:endParaRPr lang="en-CA"/>
          </a:p>
        </p:txBody>
      </p:sp>
    </p:spTree>
    <p:extLst>
      <p:ext uri="{BB962C8B-B14F-4D97-AF65-F5344CB8AC3E}">
        <p14:creationId xmlns:p14="http://schemas.microsoft.com/office/powerpoint/2010/main" val="309254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fld id="{A35FC8FB-F20C-704F-8804-312ECFF38A81}" type="datetimeFigureOut">
              <a:rPr lang="en-CA"/>
              <a:pPr/>
              <a:t>24/08/2017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71D0F588-D9AF-234F-B9AE-43EC2EECB285}" type="slidenum">
              <a:rPr lang="en-CA"/>
              <a:pPr/>
              <a:t>‹#›</a:t>
            </a:fld>
            <a:endParaRPr lang="en-CA"/>
          </a:p>
        </p:txBody>
      </p:sp>
    </p:spTree>
    <p:extLst>
      <p:ext uri="{BB962C8B-B14F-4D97-AF65-F5344CB8AC3E}">
        <p14:creationId xmlns:p14="http://schemas.microsoft.com/office/powerpoint/2010/main" val="194887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fld id="{08C68453-7E08-B04A-8F6E-BDD0E25CAE13}" type="datetimeFigureOut">
              <a:rPr lang="en-CA"/>
              <a:pPr/>
              <a:t>24/08/2017</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fld id="{4414C663-4482-1848-99A4-E86D4AC14C9D}" type="slidenum">
              <a:rPr lang="en-CA"/>
              <a:pPr/>
              <a:t>‹#›</a:t>
            </a:fld>
            <a:endParaRPr lang="en-CA"/>
          </a:p>
        </p:txBody>
      </p:sp>
    </p:spTree>
    <p:extLst>
      <p:ext uri="{BB962C8B-B14F-4D97-AF65-F5344CB8AC3E}">
        <p14:creationId xmlns:p14="http://schemas.microsoft.com/office/powerpoint/2010/main" val="313876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fld id="{E66576C3-7F2D-1445-9488-5AA967F09FA2}" type="datetimeFigureOut">
              <a:rPr lang="en-CA"/>
              <a:pPr/>
              <a:t>24/08/2017</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fld id="{310D4CEB-908E-8C4C-B7DD-E3D37153327F}" type="slidenum">
              <a:rPr lang="en-CA"/>
              <a:pPr/>
              <a:t>‹#›</a:t>
            </a:fld>
            <a:endParaRPr lang="en-CA"/>
          </a:p>
        </p:txBody>
      </p:sp>
    </p:spTree>
    <p:extLst>
      <p:ext uri="{BB962C8B-B14F-4D97-AF65-F5344CB8AC3E}">
        <p14:creationId xmlns:p14="http://schemas.microsoft.com/office/powerpoint/2010/main" val="1873040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0150F50-1F09-E84C-B43A-2D4CEB453399}" type="datetimeFigureOut">
              <a:rPr lang="en-CA"/>
              <a:pPr/>
              <a:t>24/08/2017</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fld id="{7A7BE1FB-B0E8-9543-BF65-9FCF6788E29D}" type="slidenum">
              <a:rPr lang="en-CA"/>
              <a:pPr/>
              <a:t>‹#›</a:t>
            </a:fld>
            <a:endParaRPr lang="en-CA"/>
          </a:p>
        </p:txBody>
      </p:sp>
    </p:spTree>
    <p:extLst>
      <p:ext uri="{BB962C8B-B14F-4D97-AF65-F5344CB8AC3E}">
        <p14:creationId xmlns:p14="http://schemas.microsoft.com/office/powerpoint/2010/main" val="146891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F2738B5-4A81-7A44-9280-9A394E3116B7}" type="datetimeFigureOut">
              <a:rPr lang="en-CA"/>
              <a:pPr/>
              <a:t>24/08/2017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99125DA0-81E6-F643-AC23-691F5E4AD8F5}" type="slidenum">
              <a:rPr lang="en-CA"/>
              <a:pPr/>
              <a:t>‹#›</a:t>
            </a:fld>
            <a:endParaRPr lang="en-CA"/>
          </a:p>
        </p:txBody>
      </p:sp>
    </p:spTree>
    <p:extLst>
      <p:ext uri="{BB962C8B-B14F-4D97-AF65-F5344CB8AC3E}">
        <p14:creationId xmlns:p14="http://schemas.microsoft.com/office/powerpoint/2010/main" val="2971407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A70310D-43E3-5641-A8D7-D23576F0FD5D}" type="datetimeFigureOut">
              <a:rPr lang="en-CA"/>
              <a:pPr/>
              <a:t>24/08/2017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7C79B65E-1EED-5C4F-9AEB-E63A367C5B44}" type="slidenum">
              <a:rPr lang="en-CA"/>
              <a:pPr/>
              <a:t>‹#›</a:t>
            </a:fld>
            <a:endParaRPr lang="en-CA"/>
          </a:p>
        </p:txBody>
      </p:sp>
    </p:spTree>
    <p:extLst>
      <p:ext uri="{BB962C8B-B14F-4D97-AF65-F5344CB8AC3E}">
        <p14:creationId xmlns:p14="http://schemas.microsoft.com/office/powerpoint/2010/main" val="258376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CA"/>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defRPr>
            </a:lvl1pPr>
          </a:lstStyle>
          <a:p>
            <a:fld id="{B5FA9D31-E0F9-FD41-A706-C03418DFF21E}" type="datetimeFigureOut">
              <a:rPr lang="en-CA"/>
              <a:pPr/>
              <a:t>24/08/2017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Arial" pitchFamily="34" charset="0"/>
                <a:ea typeface="ＭＳ Ｐゴシック" pitchFamily="34" charset="-128"/>
                <a:cs typeface="+mn-cs"/>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23CB8F1-F293-D34A-9AE8-2910AAB7634F}"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6"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ＭＳ Ｐゴシック" charset="0"/>
          <a:cs typeface="+mj-cs"/>
        </a:defRPr>
      </a:lvl1pPr>
      <a:lvl2pPr algn="ctr" rtl="0" fontAlgn="base">
        <a:spcBef>
          <a:spcPct val="0"/>
        </a:spcBef>
        <a:spcAft>
          <a:spcPct val="0"/>
        </a:spcAft>
        <a:defRPr sz="4400">
          <a:solidFill>
            <a:schemeClr val="tx1"/>
          </a:solidFill>
          <a:latin typeface="Calibri" charset="0"/>
          <a:ea typeface="ＭＳ Ｐゴシック" charset="0"/>
        </a:defRPr>
      </a:lvl2pPr>
      <a:lvl3pPr algn="ctr" rtl="0" fontAlgn="base">
        <a:spcBef>
          <a:spcPct val="0"/>
        </a:spcBef>
        <a:spcAft>
          <a:spcPct val="0"/>
        </a:spcAft>
        <a:defRPr sz="4400">
          <a:solidFill>
            <a:schemeClr val="tx1"/>
          </a:solidFill>
          <a:latin typeface="Calibri" charset="0"/>
          <a:ea typeface="ＭＳ Ｐゴシック" charset="0"/>
        </a:defRPr>
      </a:lvl3pPr>
      <a:lvl4pPr algn="ctr" rtl="0" fontAlgn="base">
        <a:spcBef>
          <a:spcPct val="0"/>
        </a:spcBef>
        <a:spcAft>
          <a:spcPct val="0"/>
        </a:spcAft>
        <a:defRPr sz="4400">
          <a:solidFill>
            <a:schemeClr val="tx1"/>
          </a:solidFill>
          <a:latin typeface="Calibri" charset="0"/>
          <a:ea typeface="ＭＳ Ｐゴシック" charset="0"/>
        </a:defRPr>
      </a:lvl4pPr>
      <a:lvl5pPr algn="ctr" rtl="0" fontAlgn="base">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l-NL" smtClean="0"/>
              <a:t>Klik om de stijl te bewerken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5FA9D31-E0F9-FD41-A706-C03418DFF21E}" type="datetimeFigureOut">
              <a:rPr lang="en-CA" smtClean="0"/>
              <a:pPr/>
              <a:t>24/08/2017</a:t>
            </a:fld>
            <a:endParaRPr lang="en-C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C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3CB8F1-F293-D34A-9AE8-2910AAB7634F}" type="slidenum">
              <a:rPr lang="en-CA" smtClean="0"/>
              <a:pPr/>
              <a:t>‹#›</a:t>
            </a:fld>
            <a:endParaRPr lang="en-C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subTitle" idx="1"/>
          </p:nvPr>
        </p:nvSpPr>
        <p:spPr>
          <a:xfrm>
            <a:off x="611188" y="4327551"/>
            <a:ext cx="7848600" cy="2102745"/>
          </a:xfrm>
          <a:effectLst>
            <a:outerShdw dist="35921" dir="2700000" algn="ctr" rotWithShape="0">
              <a:schemeClr val="bg2"/>
            </a:outerShdw>
          </a:effectLst>
        </p:spPr>
        <p:txBody>
          <a:bodyPr>
            <a:noAutofit/>
          </a:bodyPr>
          <a:lstStyle/>
          <a:p>
            <a:pPr>
              <a:lnSpc>
                <a:spcPct val="150000"/>
              </a:lnSpc>
              <a:buFont typeface="Monotype Sorts" charset="0"/>
              <a:buNone/>
            </a:pPr>
            <a:r>
              <a:rPr lang="en-GB" sz="1400" b="1" dirty="0">
                <a:solidFill>
                  <a:srgbClr val="0066CC"/>
                </a:solidFill>
                <a:latin typeface="+mn-lt"/>
              </a:rPr>
              <a:t>Jana </a:t>
            </a:r>
            <a:r>
              <a:rPr lang="en-GB" sz="1400" b="1" dirty="0" smtClean="0">
                <a:solidFill>
                  <a:srgbClr val="0066CC"/>
                </a:solidFill>
                <a:latin typeface="+mn-lt"/>
              </a:rPr>
              <a:t>Vasilj-Begovic, </a:t>
            </a:r>
            <a:r>
              <a:rPr lang="en-GB" sz="1200" b="1" i="1" dirty="0" smtClean="0">
                <a:latin typeface="+mn-lt"/>
              </a:rPr>
              <a:t>FL </a:t>
            </a:r>
            <a:r>
              <a:rPr lang="en-GB" sz="1200" b="1" i="1" dirty="0" err="1" smtClean="0">
                <a:latin typeface="+mn-lt"/>
              </a:rPr>
              <a:t>Stds</a:t>
            </a:r>
            <a:r>
              <a:rPr lang="en-GB" sz="1200" b="1" i="1" dirty="0" smtClean="0">
                <a:latin typeface="+mn-lt"/>
              </a:rPr>
              <a:t> O </a:t>
            </a:r>
            <a:r>
              <a:rPr lang="en-GB" sz="1200" b="1" i="1" dirty="0">
                <a:latin typeface="+mn-lt"/>
              </a:rPr>
              <a:t>– </a:t>
            </a:r>
            <a:r>
              <a:rPr lang="en-GB" sz="1200" b="1" i="1" dirty="0" smtClean="0">
                <a:latin typeface="+mn-lt"/>
              </a:rPr>
              <a:t>MPG, Canada</a:t>
            </a:r>
            <a:r>
              <a:rPr lang="en-GB" sz="1200" b="1" i="1" dirty="0">
                <a:latin typeface="+mn-lt"/>
              </a:rPr>
              <a:t> </a:t>
            </a:r>
            <a:r>
              <a:rPr lang="en-GB" sz="1200" b="1" i="1" dirty="0" smtClean="0">
                <a:latin typeface="+mn-lt"/>
              </a:rPr>
              <a:t>&amp; </a:t>
            </a:r>
            <a:r>
              <a:rPr lang="en-GB" sz="1200" b="1" i="1" dirty="0">
                <a:latin typeface="+mn-lt"/>
              </a:rPr>
              <a:t>Associate BILC </a:t>
            </a:r>
            <a:r>
              <a:rPr lang="en-GB" sz="1200" b="1" i="1" dirty="0" smtClean="0">
                <a:latin typeface="+mn-lt"/>
              </a:rPr>
              <a:t>Secretary</a:t>
            </a:r>
          </a:p>
          <a:p>
            <a:pPr>
              <a:spcBef>
                <a:spcPts val="0"/>
              </a:spcBef>
            </a:pPr>
            <a:endParaRPr lang="en-GB" sz="1600" b="1" dirty="0" smtClean="0">
              <a:solidFill>
                <a:schemeClr val="tx2"/>
              </a:solidFill>
              <a:effectLst>
                <a:outerShdw blurRad="38100" dist="38100" dir="2700000" algn="tl">
                  <a:srgbClr val="FFFFFF"/>
                </a:outerShdw>
              </a:effectLst>
              <a:latin typeface="+mn-lt"/>
            </a:endParaRPr>
          </a:p>
          <a:p>
            <a:pPr>
              <a:spcBef>
                <a:spcPts val="0"/>
              </a:spcBef>
            </a:pPr>
            <a:r>
              <a:rPr lang="en-GB" sz="1600" b="1" dirty="0" smtClean="0">
                <a:solidFill>
                  <a:schemeClr val="tx2"/>
                </a:solidFill>
                <a:effectLst>
                  <a:outerShdw blurRad="38100" dist="38100" dir="2700000" algn="tl">
                    <a:srgbClr val="FFFFFF"/>
                  </a:outerShdw>
                </a:effectLst>
                <a:latin typeface="+mn-lt"/>
              </a:rPr>
              <a:t>Skopje, September 2017</a:t>
            </a:r>
            <a:endParaRPr lang="en-GB" sz="1600" b="1" dirty="0">
              <a:solidFill>
                <a:schemeClr val="tx2"/>
              </a:solidFill>
              <a:effectLst>
                <a:outerShdw blurRad="38100" dist="38100" dir="2700000" algn="tl">
                  <a:srgbClr val="FFFFFF"/>
                </a:outerShdw>
              </a:effectLst>
              <a:latin typeface="+mn-lt"/>
            </a:endParaRPr>
          </a:p>
        </p:txBody>
      </p:sp>
      <p:sp>
        <p:nvSpPr>
          <p:cNvPr id="3076" name="Text Box 6"/>
          <p:cNvSpPr txBox="1">
            <a:spLocks noChangeArrowheads="1"/>
          </p:cNvSpPr>
          <p:nvPr/>
        </p:nvSpPr>
        <p:spPr bwMode="auto">
          <a:xfrm>
            <a:off x="3276600" y="533400"/>
            <a:ext cx="259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a:defRPr sz="2000">
                <a:solidFill>
                  <a:schemeClr val="tx1"/>
                </a:solidFill>
                <a:latin typeface="Arial" charset="0"/>
                <a:ea typeface="ＭＳ Ｐゴシック" charset="0"/>
              </a:defRPr>
            </a:lvl6pPr>
            <a:lvl7pPr>
              <a:defRPr sz="2000">
                <a:solidFill>
                  <a:schemeClr val="tx1"/>
                </a:solidFill>
                <a:latin typeface="Arial" charset="0"/>
                <a:ea typeface="ＭＳ Ｐゴシック" charset="0"/>
              </a:defRPr>
            </a:lvl7pPr>
            <a:lvl8pPr>
              <a:defRPr sz="2000">
                <a:solidFill>
                  <a:schemeClr val="tx1"/>
                </a:solidFill>
                <a:latin typeface="Arial" charset="0"/>
                <a:ea typeface="ＭＳ Ｐゴシック" charset="0"/>
              </a:defRPr>
            </a:lvl8pPr>
            <a:lvl9pPr>
              <a:defRPr sz="2000">
                <a:solidFill>
                  <a:schemeClr val="tx1"/>
                </a:solidFill>
                <a:latin typeface="Arial" charset="0"/>
                <a:ea typeface="ＭＳ Ｐゴシック" charset="0"/>
              </a:defRPr>
            </a:lvl9pPr>
          </a:lstStyle>
          <a:p>
            <a:pPr algn="l">
              <a:spcBef>
                <a:spcPct val="50000"/>
              </a:spcBef>
              <a:defRPr/>
            </a:pPr>
            <a:endParaRPr lang="en-US" sz="4000" smtClean="0">
              <a:cs typeface="+mn-cs"/>
            </a:endParaRPr>
          </a:p>
        </p:txBody>
      </p:sp>
      <p:graphicFrame>
        <p:nvGraphicFramePr>
          <p:cNvPr id="5125" name="Object 7"/>
          <p:cNvGraphicFramePr>
            <a:graphicFrameLocks/>
          </p:cNvGraphicFramePr>
          <p:nvPr/>
        </p:nvGraphicFramePr>
        <p:xfrm>
          <a:off x="3581400" y="457200"/>
          <a:ext cx="1828800" cy="1571625"/>
        </p:xfrm>
        <a:graphic>
          <a:graphicData uri="http://schemas.openxmlformats.org/presentationml/2006/ole">
            <mc:AlternateContent xmlns:mc="http://schemas.openxmlformats.org/markup-compatibility/2006">
              <mc:Choice xmlns:v="urn:schemas-microsoft-com:vml" Requires="v">
                <p:oleObj spid="_x0000_s5511" name="CorelDRAW" r:id="rId4" imgW="914400" imgH="914400" progId="">
                  <p:embed/>
                </p:oleObj>
              </mc:Choice>
              <mc:Fallback>
                <p:oleObj name="CorelDRAW" r:id="rId4" imgW="914400" imgH="914400" progId="">
                  <p:embed/>
                  <p:pic>
                    <p:nvPicPr>
                      <p:cNvPr id="0" name="Picture 1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457200"/>
                        <a:ext cx="182880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4" name="Tekstvak 3"/>
          <p:cNvSpPr txBox="1"/>
          <p:nvPr/>
        </p:nvSpPr>
        <p:spPr>
          <a:xfrm>
            <a:off x="0" y="3059228"/>
            <a:ext cx="9144000" cy="1000274"/>
          </a:xfrm>
          <a:prstGeom prst="rect">
            <a:avLst/>
          </a:prstGeom>
          <a:noFill/>
        </p:spPr>
        <p:txBody>
          <a:bodyPr wrap="square" rtlCol="0">
            <a:spAutoFit/>
          </a:bodyPr>
          <a:lstStyle/>
          <a:p>
            <a:r>
              <a:rPr lang="en-US" sz="3000" dirty="0" smtClean="0">
                <a:solidFill>
                  <a:schemeClr val="tx2">
                    <a:lumMod val="75000"/>
                  </a:schemeClr>
                </a:solidFill>
                <a:effectLst>
                  <a:outerShdw blurRad="38100" dist="38100" dir="2700000" algn="tl">
                    <a:srgbClr val="000000">
                      <a:alpha val="43137"/>
                    </a:srgbClr>
                  </a:outerShdw>
                </a:effectLst>
                <a:latin typeface="+mn-lt"/>
              </a:rPr>
              <a:t>TESTING DIRECTIVES:</a:t>
            </a:r>
          </a:p>
          <a:p>
            <a:pPr>
              <a:spcBef>
                <a:spcPts val="600"/>
              </a:spcBef>
            </a:pPr>
            <a:r>
              <a:rPr lang="en-US" sz="2400" b="0" i="1" dirty="0" smtClean="0">
                <a:solidFill>
                  <a:srgbClr val="C00000"/>
                </a:solidFill>
                <a:effectLst>
                  <a:outerShdw blurRad="38100" dist="38100" dir="2700000" algn="tl">
                    <a:srgbClr val="000000">
                      <a:alpha val="43137"/>
                    </a:srgbClr>
                  </a:outerShdw>
                </a:effectLst>
                <a:latin typeface="+mn-lt"/>
              </a:rPr>
              <a:t>The Rhyme &amp; Reason behind Evaluation</a:t>
            </a:r>
            <a:endParaRPr lang="en-US" sz="2400" b="0" i="1" dirty="0">
              <a:solidFill>
                <a:srgbClr val="C00000"/>
              </a:solidFill>
              <a:effectLst>
                <a:outerShdw blurRad="38100" dist="38100" dir="2700000" algn="tl">
                  <a:srgbClr val="000000">
                    <a:alpha val="43137"/>
                  </a:srgbClr>
                </a:outerShdw>
              </a:effectLst>
              <a:latin typeface="+mn-lt"/>
            </a:endParaRPr>
          </a:p>
        </p:txBody>
      </p:sp>
      <p:pic>
        <p:nvPicPr>
          <p:cNvPr id="6" name="Picture 5"/>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66681" y="401078"/>
            <a:ext cx="3178868" cy="2160000"/>
          </a:xfrm>
          <a:prstGeom prst="rect">
            <a:avLst/>
          </a:prstGeom>
        </p:spPr>
      </p:pic>
      <p:pic>
        <p:nvPicPr>
          <p:cNvPr id="9" name="Picture 8"/>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626911" y="384027"/>
            <a:ext cx="1527990" cy="21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1000"/>
                                  </p:stCondLst>
                                  <p:childTnLst>
                                    <p:set>
                                      <p:cBhvr>
                                        <p:cTn id="6" dur="1" fill="hold">
                                          <p:stCondLst>
                                            <p:cond delay="0"/>
                                          </p:stCondLst>
                                        </p:cTn>
                                        <p:tgtEl>
                                          <p:spTgt spid="5125"/>
                                        </p:tgtEl>
                                        <p:attrNameLst>
                                          <p:attrName>style.visibility</p:attrName>
                                        </p:attrNameLst>
                                      </p:cBhvr>
                                      <p:to>
                                        <p:strVal val="visible"/>
                                      </p:to>
                                    </p:set>
                                    <p:animEffect transition="in" filter="circle(out)">
                                      <p:cBhvr>
                                        <p:cTn id="7" dur="2000"/>
                                        <p:tgtEl>
                                          <p:spTgt spid="5125"/>
                                        </p:tgtEl>
                                      </p:cBhvr>
                                    </p:animEffect>
                                  </p:childTnLst>
                                </p:cTn>
                              </p:par>
                            </p:childTnLst>
                          </p:cTn>
                        </p:par>
                        <p:par>
                          <p:cTn id="8" fill="hold">
                            <p:stCondLst>
                              <p:cond delay="3000"/>
                            </p:stCondLst>
                            <p:childTnLst>
                              <p:par>
                                <p:cTn id="9" presetID="10" presetClass="entr" presetSubtype="0" fill="hold" grpId="0" nodeType="afterEffect">
                                  <p:stCondLst>
                                    <p:cond delay="5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0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50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2000"/>
                                        <p:tgtEl>
                                          <p:spTgt spid="4">
                                            <p:txEl>
                                              <p:pRg st="1" end="1"/>
                                            </p:txEl>
                                          </p:spTgt>
                                        </p:tgtEl>
                                      </p:cBhvr>
                                    </p:animEffect>
                                  </p:childTnLst>
                                </p:cTn>
                              </p:par>
                            </p:childTnLst>
                          </p:cTn>
                        </p:par>
                        <p:par>
                          <p:cTn id="17" fill="hold">
                            <p:stCondLst>
                              <p:cond delay="2500"/>
                            </p:stCondLst>
                            <p:childTnLst>
                              <p:par>
                                <p:cTn id="18" presetID="10" presetClass="entr" presetSubtype="0" fill="hold" grpId="0" nodeType="afterEffect">
                                  <p:stCondLst>
                                    <p:cond delay="2000"/>
                                  </p:stCondLst>
                                  <p:childTnLst>
                                    <p:set>
                                      <p:cBhvr>
                                        <p:cTn id="19" dur="1" fill="hold">
                                          <p:stCondLst>
                                            <p:cond delay="0"/>
                                          </p:stCondLst>
                                        </p:cTn>
                                        <p:tgtEl>
                                          <p:spTgt spid="105475">
                                            <p:txEl>
                                              <p:pRg st="0" end="0"/>
                                            </p:txEl>
                                          </p:spTgt>
                                        </p:tgtEl>
                                        <p:attrNameLst>
                                          <p:attrName>style.visibility</p:attrName>
                                        </p:attrNameLst>
                                      </p:cBhvr>
                                      <p:to>
                                        <p:strVal val="visible"/>
                                      </p:to>
                                    </p:set>
                                    <p:animEffect transition="in" filter="fade">
                                      <p:cBhvr>
                                        <p:cTn id="20" dur="2000"/>
                                        <p:tgtEl>
                                          <p:spTgt spid="105475">
                                            <p:txEl>
                                              <p:pRg st="0" end="0"/>
                                            </p:txEl>
                                          </p:spTgt>
                                        </p:tgtEl>
                                      </p:cBhvr>
                                    </p:animEffect>
                                  </p:childTnLst>
                                </p:cTn>
                              </p:par>
                            </p:childTnLst>
                          </p:cTn>
                        </p:par>
                        <p:par>
                          <p:cTn id="21" fill="hold">
                            <p:stCondLst>
                              <p:cond delay="6500"/>
                            </p:stCondLst>
                            <p:childTnLst>
                              <p:par>
                                <p:cTn id="22" presetID="10" presetClass="entr" presetSubtype="0" fill="hold" grpId="0" nodeType="afterEffect">
                                  <p:stCondLst>
                                    <p:cond delay="0"/>
                                  </p:stCondLst>
                                  <p:childTnLst>
                                    <p:set>
                                      <p:cBhvr>
                                        <p:cTn id="23" dur="1" fill="hold">
                                          <p:stCondLst>
                                            <p:cond delay="0"/>
                                          </p:stCondLst>
                                        </p:cTn>
                                        <p:tgtEl>
                                          <p:spTgt spid="105475">
                                            <p:txEl>
                                              <p:pRg st="2" end="2"/>
                                            </p:txEl>
                                          </p:spTgt>
                                        </p:tgtEl>
                                        <p:attrNameLst>
                                          <p:attrName>style.visibility</p:attrName>
                                        </p:attrNameLst>
                                      </p:cBhvr>
                                      <p:to>
                                        <p:strVal val="visible"/>
                                      </p:to>
                                    </p:set>
                                    <p:animEffect transition="in" filter="fade">
                                      <p:cBhvr>
                                        <p:cTn id="24" dur="20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uiExpand="1"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Performance Checks</a:t>
            </a:r>
            <a:endParaRPr lang="en-CA" dirty="0"/>
          </a:p>
        </p:txBody>
      </p:sp>
      <p:sp>
        <p:nvSpPr>
          <p:cNvPr id="3" name="Content Placeholder 2"/>
          <p:cNvSpPr>
            <a:spLocks noGrp="1"/>
          </p:cNvSpPr>
          <p:nvPr>
            <p:ph idx="1"/>
          </p:nvPr>
        </p:nvSpPr>
        <p:spPr/>
        <p:txBody>
          <a:bodyPr/>
          <a:lstStyle/>
          <a:p>
            <a:pPr>
              <a:buFont typeface="Wingdings" panose="05000000000000000000" pitchFamily="2" charset="2"/>
              <a:buChar char="q"/>
            </a:pPr>
            <a:endParaRPr lang="en-CA" dirty="0" smtClean="0">
              <a:solidFill>
                <a:srgbClr val="0066CC"/>
              </a:solidFill>
            </a:endParaRPr>
          </a:p>
          <a:p>
            <a:pPr>
              <a:buFont typeface="Wingdings" panose="05000000000000000000" pitchFamily="2" charset="2"/>
              <a:buChar char="q"/>
            </a:pPr>
            <a:r>
              <a:rPr lang="en-CA" dirty="0" smtClean="0">
                <a:solidFill>
                  <a:srgbClr val="0066CC"/>
                </a:solidFill>
                <a:latin typeface="+mn-lt"/>
              </a:rPr>
              <a:t>Measure attainment of Performance Objectives</a:t>
            </a:r>
          </a:p>
          <a:p>
            <a:pPr>
              <a:buFont typeface="Wingdings" panose="05000000000000000000" pitchFamily="2" charset="2"/>
              <a:buChar char="q"/>
            </a:pPr>
            <a:endParaRPr lang="en-CA" dirty="0" smtClean="0">
              <a:solidFill>
                <a:srgbClr val="0066CC"/>
              </a:solidFill>
              <a:latin typeface="+mn-lt"/>
            </a:endParaRPr>
          </a:p>
          <a:p>
            <a:pPr>
              <a:buFont typeface="Wingdings" panose="05000000000000000000" pitchFamily="2" charset="2"/>
              <a:buChar char="q"/>
            </a:pPr>
            <a:r>
              <a:rPr lang="en-CA" dirty="0" smtClean="0">
                <a:solidFill>
                  <a:srgbClr val="0066CC"/>
                </a:solidFill>
                <a:latin typeface="+mn-lt"/>
              </a:rPr>
              <a:t>Report success as PASS/FAIL</a:t>
            </a:r>
          </a:p>
          <a:p>
            <a:pPr>
              <a:buFont typeface="Wingdings" panose="05000000000000000000" pitchFamily="2" charset="2"/>
              <a:buChar char="q"/>
            </a:pPr>
            <a:endParaRPr lang="en-CA" dirty="0" smtClean="0">
              <a:solidFill>
                <a:srgbClr val="0066CC"/>
              </a:solidFill>
              <a:latin typeface="+mn-lt"/>
            </a:endParaRPr>
          </a:p>
          <a:p>
            <a:pPr>
              <a:buFont typeface="Wingdings" panose="05000000000000000000" pitchFamily="2" charset="2"/>
              <a:buChar char="q"/>
            </a:pPr>
            <a:r>
              <a:rPr lang="en-CA" dirty="0" smtClean="0">
                <a:solidFill>
                  <a:srgbClr val="0066CC"/>
                </a:solidFill>
                <a:latin typeface="+mn-lt"/>
              </a:rPr>
              <a:t>Predict success on the job</a:t>
            </a:r>
            <a:endParaRPr lang="en-CA" dirty="0">
              <a:solidFill>
                <a:srgbClr val="0066CC"/>
              </a:solidFill>
              <a:latin typeface="+mn-lt"/>
            </a:endParaRPr>
          </a:p>
        </p:txBody>
      </p:sp>
    </p:spTree>
    <p:extLst>
      <p:ext uri="{BB962C8B-B14F-4D97-AF65-F5344CB8AC3E}">
        <p14:creationId xmlns:p14="http://schemas.microsoft.com/office/powerpoint/2010/main" val="3019095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725618" y="0"/>
            <a:ext cx="5692763" cy="6858000"/>
          </a:xfrm>
          <a:prstGeom prst="rect">
            <a:avLst/>
          </a:prstGeom>
        </p:spPr>
      </p:pic>
    </p:spTree>
    <p:extLst>
      <p:ext uri="{BB962C8B-B14F-4D97-AF65-F5344CB8AC3E}">
        <p14:creationId xmlns:p14="http://schemas.microsoft.com/office/powerpoint/2010/main" val="906140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Certification Testing</a:t>
            </a:r>
            <a:endParaRPr lang="en-CA" dirty="0"/>
          </a:p>
        </p:txBody>
      </p:sp>
      <p:sp>
        <p:nvSpPr>
          <p:cNvPr id="3" name="Content Placeholder 2"/>
          <p:cNvSpPr>
            <a:spLocks noGrp="1"/>
          </p:cNvSpPr>
          <p:nvPr>
            <p:ph idx="1"/>
          </p:nvPr>
        </p:nvSpPr>
        <p:spPr/>
        <p:txBody>
          <a:bodyPr/>
          <a:lstStyle/>
          <a:p>
            <a:pPr>
              <a:buFont typeface="Wingdings" panose="05000000000000000000" pitchFamily="2" charset="2"/>
              <a:buChar char="q"/>
            </a:pPr>
            <a:endParaRPr lang="en-CA" dirty="0" smtClean="0"/>
          </a:p>
          <a:p>
            <a:pPr>
              <a:buFont typeface="Wingdings" panose="05000000000000000000" pitchFamily="2" charset="2"/>
              <a:buChar char="q"/>
            </a:pPr>
            <a:r>
              <a:rPr lang="en-CA" dirty="0" smtClean="0">
                <a:solidFill>
                  <a:srgbClr val="0066CC"/>
                </a:solidFill>
                <a:latin typeface="+mn-lt"/>
              </a:rPr>
              <a:t>Three digit profile (listening, speaking and reading)</a:t>
            </a:r>
          </a:p>
          <a:p>
            <a:pPr marL="0" indent="0">
              <a:buNone/>
            </a:pPr>
            <a:endParaRPr lang="en-CA" dirty="0" smtClean="0">
              <a:solidFill>
                <a:srgbClr val="0066CC"/>
              </a:solidFill>
              <a:latin typeface="+mn-lt"/>
            </a:endParaRPr>
          </a:p>
          <a:p>
            <a:pPr>
              <a:buFont typeface="Wingdings" panose="05000000000000000000" pitchFamily="2" charset="2"/>
              <a:buChar char="q"/>
            </a:pPr>
            <a:r>
              <a:rPr lang="en-CA" dirty="0" smtClean="0">
                <a:solidFill>
                  <a:srgbClr val="0066CC"/>
                </a:solidFill>
                <a:latin typeface="+mn-lt"/>
              </a:rPr>
              <a:t>Types of testing instruments used</a:t>
            </a:r>
          </a:p>
          <a:p>
            <a:pPr marL="0" indent="0">
              <a:buNone/>
            </a:pPr>
            <a:endParaRPr lang="en-CA" dirty="0" smtClean="0">
              <a:solidFill>
                <a:srgbClr val="0066CC"/>
              </a:solidFill>
              <a:latin typeface="+mn-lt"/>
            </a:endParaRPr>
          </a:p>
          <a:p>
            <a:pPr>
              <a:buFont typeface="Wingdings" panose="05000000000000000000" pitchFamily="2" charset="2"/>
              <a:buChar char="q"/>
            </a:pPr>
            <a:r>
              <a:rPr lang="en-CA" dirty="0" smtClean="0">
                <a:solidFill>
                  <a:srgbClr val="0066CC"/>
                </a:solidFill>
                <a:latin typeface="+mn-lt"/>
              </a:rPr>
              <a:t>Policy regarding test viewing </a:t>
            </a:r>
            <a:endParaRPr lang="en-CA" dirty="0">
              <a:solidFill>
                <a:srgbClr val="0066CC"/>
              </a:solidFill>
              <a:latin typeface="+mn-lt"/>
            </a:endParaRPr>
          </a:p>
        </p:txBody>
      </p:sp>
    </p:spTree>
    <p:extLst>
      <p:ext uri="{BB962C8B-B14F-4D97-AF65-F5344CB8AC3E}">
        <p14:creationId xmlns:p14="http://schemas.microsoft.com/office/powerpoint/2010/main" val="1951267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smtClean="0">
                <a:cs typeface="+mj-cs"/>
              </a:rPr>
              <a:t>Application of Directive</a:t>
            </a:r>
            <a:br>
              <a:rPr lang="en-CA" sz="3600" dirty="0" smtClean="0">
                <a:cs typeface="+mj-cs"/>
              </a:rPr>
            </a:br>
            <a:r>
              <a:rPr lang="en-CA" sz="3600" dirty="0" smtClean="0"/>
              <a:t>Language Specialist Courses</a:t>
            </a:r>
            <a:endParaRPr lang="en-CA" sz="3600" dirty="0">
              <a:cs typeface="+mj-cs"/>
            </a:endParaRPr>
          </a:p>
        </p:txBody>
      </p:sp>
      <p:sp>
        <p:nvSpPr>
          <p:cNvPr id="4" name="Date Placeholder 3"/>
          <p:cNvSpPr>
            <a:spLocks noGrp="1"/>
          </p:cNvSpPr>
          <p:nvPr>
            <p:ph type="dt" sz="half" idx="10"/>
          </p:nvPr>
        </p:nvSpPr>
        <p:spPr>
          <a:xfrm>
            <a:off x="5612861" y="6356350"/>
            <a:ext cx="2836462" cy="365125"/>
          </a:xfrm>
        </p:spPr>
        <p:txBody>
          <a:bodyPr/>
          <a:lstStyle/>
          <a:p>
            <a:pPr>
              <a:defRPr/>
            </a:pPr>
            <a:r>
              <a:rPr lang="nl-NL" altLang="en-US" dirty="0" smtClean="0"/>
              <a:t>STANAG 6001 Level 4 Reading Test</a:t>
            </a:r>
            <a:endParaRPr lang="nl-NL" altLang="en-US" dirty="0"/>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2" name="Content Placeholder 21"/>
          <p:cNvGraphicFramePr>
            <a:graphicFrameLocks noGrp="1"/>
          </p:cNvGraphicFramePr>
          <p:nvPr>
            <p:ph idx="1"/>
            <p:extLst>
              <p:ext uri="{D42A27DB-BD31-4B8C-83A1-F6EECF244321}">
                <p14:modId xmlns:p14="http://schemas.microsoft.com/office/powerpoint/2010/main" val="3635073759"/>
              </p:ext>
            </p:extLst>
          </p:nvPr>
        </p:nvGraphicFramePr>
        <p:xfrm>
          <a:off x="343321" y="967798"/>
          <a:ext cx="8229600" cy="5861368"/>
        </p:xfrm>
        <a:graphic>
          <a:graphicData uri="http://schemas.openxmlformats.org/drawingml/2006/table">
            <a:tbl>
              <a:tblPr firstRow="1" bandRow="1">
                <a:tableStyleId>{5C22544A-7EE6-4342-B048-85BDC9FD1C3A}</a:tableStyleId>
              </a:tblPr>
              <a:tblGrid>
                <a:gridCol w="2743200"/>
                <a:gridCol w="2743200"/>
                <a:gridCol w="2743200"/>
              </a:tblGrid>
              <a:tr h="430848">
                <a:tc>
                  <a:txBody>
                    <a:bodyPr/>
                    <a:lstStyle/>
                    <a:p>
                      <a:r>
                        <a:rPr lang="en-CA" sz="1400" dirty="0" smtClean="0"/>
                        <a:t>Purpose</a:t>
                      </a:r>
                      <a:endParaRPr lang="en-CA" sz="1400" dirty="0"/>
                    </a:p>
                  </a:txBody>
                  <a:tcPr/>
                </a:tc>
                <a:tc>
                  <a:txBody>
                    <a:bodyPr/>
                    <a:lstStyle/>
                    <a:p>
                      <a:r>
                        <a:rPr lang="en-CA" sz="1400" dirty="0" smtClean="0"/>
                        <a:t>Instrument</a:t>
                      </a:r>
                      <a:endParaRPr lang="en-CA" sz="1400" dirty="0"/>
                    </a:p>
                  </a:txBody>
                  <a:tcPr/>
                </a:tc>
                <a:tc>
                  <a:txBody>
                    <a:bodyPr/>
                    <a:lstStyle/>
                    <a:p>
                      <a:r>
                        <a:rPr lang="en-CA" sz="1400" dirty="0" smtClean="0"/>
                        <a:t>Characteristics</a:t>
                      </a:r>
                      <a:endParaRPr lang="en-CA" sz="1400" dirty="0"/>
                    </a:p>
                  </a:txBody>
                  <a:tcPr/>
                </a:tc>
              </a:tr>
              <a:tr h="370840">
                <a:tc>
                  <a:txBody>
                    <a:bodyPr/>
                    <a:lstStyle/>
                    <a:p>
                      <a:r>
                        <a:rPr lang="en-CA" sz="1400" dirty="0" smtClean="0"/>
                        <a:t>Formative evaluation</a:t>
                      </a:r>
                      <a:endParaRPr lang="en-CA" sz="1400" dirty="0"/>
                    </a:p>
                  </a:txBody>
                  <a:tcPr/>
                </a:tc>
                <a:tc>
                  <a:txBody>
                    <a:bodyPr/>
                    <a:lstStyle/>
                    <a:p>
                      <a:r>
                        <a:rPr lang="en-CA" sz="1400" dirty="0" smtClean="0"/>
                        <a:t>Quizzes, Achievement Tests</a:t>
                      </a:r>
                      <a:endParaRPr lang="en-CA" sz="1400" dirty="0"/>
                    </a:p>
                  </a:txBody>
                  <a:tcPr/>
                </a:tc>
                <a:tc>
                  <a:txBody>
                    <a:bodyPr/>
                    <a:lstStyle/>
                    <a:p>
                      <a:pPr lvl="0"/>
                      <a:r>
                        <a:rPr lang="en-GB" sz="1400" i="0" kern="1200" dirty="0" smtClean="0">
                          <a:solidFill>
                            <a:schemeClr val="dk1"/>
                          </a:solidFill>
                          <a:effectLst/>
                          <a:latin typeface="+mn-lt"/>
                          <a:ea typeface="+mn-ea"/>
                          <a:cs typeface="+mn-cs"/>
                        </a:rPr>
                        <a:t>Administered regularly</a:t>
                      </a:r>
                      <a:endParaRPr lang="en-CA" sz="1400" i="1" kern="1200" dirty="0" smtClean="0">
                        <a:solidFill>
                          <a:schemeClr val="dk1"/>
                        </a:solidFill>
                        <a:effectLst/>
                        <a:latin typeface="+mn-lt"/>
                        <a:ea typeface="+mn-ea"/>
                        <a:cs typeface="+mn-cs"/>
                      </a:endParaRPr>
                    </a:p>
                    <a:p>
                      <a:pPr lvl="0"/>
                      <a:r>
                        <a:rPr lang="en-GB" sz="1400" i="0" kern="1200" dirty="0" smtClean="0">
                          <a:solidFill>
                            <a:schemeClr val="dk1"/>
                          </a:solidFill>
                          <a:effectLst/>
                          <a:latin typeface="+mn-lt"/>
                          <a:ea typeface="+mn-ea"/>
                          <a:cs typeface="+mn-cs"/>
                        </a:rPr>
                        <a:t>No re-take</a:t>
                      </a:r>
                      <a:endParaRPr lang="en-CA" sz="1400" i="1" kern="1200" dirty="0" smtClean="0">
                        <a:solidFill>
                          <a:schemeClr val="dk1"/>
                        </a:solidFill>
                        <a:effectLst/>
                        <a:latin typeface="+mn-lt"/>
                        <a:ea typeface="+mn-ea"/>
                        <a:cs typeface="+mn-cs"/>
                      </a:endParaRPr>
                    </a:p>
                    <a:p>
                      <a:pPr lvl="0"/>
                      <a:r>
                        <a:rPr lang="en-GB" sz="1400" i="0" kern="1200" dirty="0" smtClean="0">
                          <a:solidFill>
                            <a:schemeClr val="dk1"/>
                          </a:solidFill>
                          <a:effectLst/>
                          <a:latin typeface="+mn-lt"/>
                          <a:ea typeface="+mn-ea"/>
                          <a:cs typeface="+mn-cs"/>
                        </a:rPr>
                        <a:t>Diagnostic, feedback</a:t>
                      </a:r>
                      <a:endParaRPr lang="en-CA" sz="1400" i="1" kern="1200" dirty="0" smtClean="0">
                        <a:solidFill>
                          <a:schemeClr val="dk1"/>
                        </a:solidFill>
                        <a:effectLst/>
                        <a:latin typeface="+mn-lt"/>
                        <a:ea typeface="+mn-ea"/>
                        <a:cs typeface="+mn-cs"/>
                      </a:endParaRPr>
                    </a:p>
                    <a:p>
                      <a:pPr lvl="0"/>
                      <a:r>
                        <a:rPr lang="en-GB" sz="1400" i="0" kern="1200" dirty="0" smtClean="0">
                          <a:solidFill>
                            <a:schemeClr val="dk1"/>
                          </a:solidFill>
                          <a:effectLst/>
                          <a:latin typeface="+mn-lt"/>
                          <a:ea typeface="+mn-ea"/>
                          <a:cs typeface="+mn-cs"/>
                        </a:rPr>
                        <a:t>Administered by local standards or teachers</a:t>
                      </a:r>
                      <a:endParaRPr lang="en-CA" sz="1400" i="1" kern="1200" dirty="0" smtClean="0">
                        <a:solidFill>
                          <a:schemeClr val="dk1"/>
                        </a:solidFill>
                        <a:effectLst/>
                        <a:latin typeface="+mn-lt"/>
                        <a:ea typeface="+mn-ea"/>
                        <a:cs typeface="+mn-cs"/>
                      </a:endParaRPr>
                    </a:p>
                    <a:p>
                      <a:pPr lvl="0"/>
                      <a:r>
                        <a:rPr lang="en-GB" sz="1400" i="0" kern="1200" dirty="0" smtClean="0">
                          <a:solidFill>
                            <a:schemeClr val="dk1"/>
                          </a:solidFill>
                          <a:effectLst/>
                          <a:latin typeface="+mn-lt"/>
                          <a:ea typeface="+mn-ea"/>
                          <a:cs typeface="+mn-cs"/>
                        </a:rPr>
                        <a:t>Linked to curriculum</a:t>
                      </a:r>
                      <a:endParaRPr lang="en-CA" sz="1400" i="1" kern="1200" dirty="0" smtClean="0">
                        <a:solidFill>
                          <a:schemeClr val="dk1"/>
                        </a:solidFill>
                        <a:effectLst/>
                        <a:latin typeface="+mn-lt"/>
                        <a:ea typeface="+mn-ea"/>
                        <a:cs typeface="+mn-cs"/>
                      </a:endParaRPr>
                    </a:p>
                    <a:p>
                      <a:pPr lvl="0"/>
                      <a:r>
                        <a:rPr lang="en-GB" sz="1400" i="0" kern="1200" dirty="0" smtClean="0">
                          <a:solidFill>
                            <a:schemeClr val="dk1"/>
                          </a:solidFill>
                          <a:effectLst/>
                          <a:latin typeface="+mn-lt"/>
                          <a:ea typeface="+mn-ea"/>
                          <a:cs typeface="+mn-cs"/>
                        </a:rPr>
                        <a:t>Can be reviewed by students or teachers</a:t>
                      </a:r>
                      <a:endParaRPr lang="en-CA" sz="1400" i="1" kern="1200" dirty="0" smtClean="0">
                        <a:solidFill>
                          <a:schemeClr val="dk1"/>
                        </a:solidFill>
                        <a:effectLst/>
                        <a:latin typeface="+mn-lt"/>
                        <a:ea typeface="+mn-ea"/>
                        <a:cs typeface="+mn-cs"/>
                      </a:endParaRPr>
                    </a:p>
                    <a:p>
                      <a:pPr lvl="0"/>
                      <a:r>
                        <a:rPr lang="en-GB" sz="1400" i="0" kern="1200" dirty="0" smtClean="0">
                          <a:solidFill>
                            <a:schemeClr val="dk1"/>
                          </a:solidFill>
                          <a:effectLst/>
                          <a:latin typeface="+mn-lt"/>
                          <a:ea typeface="+mn-ea"/>
                          <a:cs typeface="+mn-cs"/>
                        </a:rPr>
                        <a:t>Successive failures may lead to PRB </a:t>
                      </a:r>
                      <a:endParaRPr lang="en-CA" sz="1400" i="1" kern="1200" dirty="0" smtClean="0">
                        <a:solidFill>
                          <a:schemeClr val="dk1"/>
                        </a:solidFill>
                        <a:effectLst/>
                        <a:latin typeface="+mn-lt"/>
                        <a:ea typeface="+mn-ea"/>
                        <a:cs typeface="+mn-cs"/>
                      </a:endParaRPr>
                    </a:p>
                    <a:p>
                      <a:endParaRPr lang="en-CA" sz="1400" dirty="0"/>
                    </a:p>
                  </a:txBody>
                  <a:tcPr/>
                </a:tc>
              </a:tr>
              <a:tr h="370840">
                <a:tc>
                  <a:txBody>
                    <a:bodyPr/>
                    <a:lstStyle/>
                    <a:p>
                      <a:r>
                        <a:rPr lang="en-CA" sz="1400" dirty="0" smtClean="0"/>
                        <a:t>Progress Tests</a:t>
                      </a:r>
                      <a:endParaRPr lang="en-CA" sz="1400" dirty="0"/>
                    </a:p>
                  </a:txBody>
                  <a:tcPr/>
                </a:tc>
                <a:tc>
                  <a:txBody>
                    <a:bodyPr/>
                    <a:lstStyle/>
                    <a:p>
                      <a:r>
                        <a:rPr lang="en-CA" sz="1400" dirty="0" smtClean="0"/>
                        <a:t>Enabling</a:t>
                      </a:r>
                      <a:r>
                        <a:rPr lang="en-CA" sz="1400" baseline="0" dirty="0" smtClean="0"/>
                        <a:t> Checks</a:t>
                      </a:r>
                      <a:endParaRPr lang="en-CA" sz="1400" dirty="0"/>
                    </a:p>
                  </a:txBody>
                  <a:tcPr/>
                </a:tc>
                <a:tc>
                  <a:txBody>
                    <a:bodyPr/>
                    <a:lstStyle/>
                    <a:p>
                      <a:r>
                        <a:rPr lang="en-CA" sz="1400" dirty="0" smtClean="0"/>
                        <a:t>Measure progress along general proficiency line</a:t>
                      </a:r>
                    </a:p>
                    <a:p>
                      <a:r>
                        <a:rPr lang="en-CA" sz="1400" dirty="0" smtClean="0"/>
                        <a:t>Report OJT readiness</a:t>
                      </a:r>
                      <a:endParaRPr lang="en-CA" sz="1400" dirty="0"/>
                    </a:p>
                  </a:txBody>
                  <a:tcPr/>
                </a:tc>
              </a:tr>
              <a:tr h="370840">
                <a:tc>
                  <a:txBody>
                    <a:bodyPr/>
                    <a:lstStyle/>
                    <a:p>
                      <a:endParaRPr lang="en-CA" sz="1400" dirty="0"/>
                    </a:p>
                  </a:txBody>
                  <a:tcPr/>
                </a:tc>
                <a:tc>
                  <a:txBody>
                    <a:bodyPr/>
                    <a:lstStyle/>
                    <a:p>
                      <a:endParaRPr lang="en-CA" sz="1400" dirty="0"/>
                    </a:p>
                  </a:txBody>
                  <a:tcPr/>
                </a:tc>
                <a:tc>
                  <a:txBody>
                    <a:bodyPr/>
                    <a:lstStyle/>
                    <a:p>
                      <a:endParaRPr lang="en-CA" sz="1400" dirty="0"/>
                    </a:p>
                  </a:txBody>
                  <a:tcPr/>
                </a:tc>
              </a:tr>
              <a:tr h="370840">
                <a:tc>
                  <a:txBody>
                    <a:bodyPr/>
                    <a:lstStyle/>
                    <a:p>
                      <a:r>
                        <a:rPr lang="en-CA" sz="1400" dirty="0" smtClean="0"/>
                        <a:t>Summative Evaluation</a:t>
                      </a:r>
                      <a:endParaRPr lang="en-CA" sz="1400" dirty="0"/>
                    </a:p>
                  </a:txBody>
                  <a:tcPr/>
                </a:tc>
                <a:tc>
                  <a:txBody>
                    <a:bodyPr/>
                    <a:lstStyle/>
                    <a:p>
                      <a:r>
                        <a:rPr lang="en-CA" sz="1400" dirty="0" smtClean="0"/>
                        <a:t>Performance Checks</a:t>
                      </a:r>
                    </a:p>
                    <a:p>
                      <a:r>
                        <a:rPr lang="en-CA" sz="1400" kern="1200" dirty="0" smtClean="0">
                          <a:solidFill>
                            <a:schemeClr val="dk1"/>
                          </a:solidFill>
                          <a:effectLst/>
                          <a:latin typeface="+mn-lt"/>
                          <a:ea typeface="+mn-ea"/>
                          <a:cs typeface="+mn-cs"/>
                        </a:rPr>
                        <a:t>PO 001: Transcribe target language</a:t>
                      </a:r>
                    </a:p>
                    <a:p>
                      <a:r>
                        <a:rPr lang="en-CA" sz="1400" kern="1200" dirty="0" smtClean="0">
                          <a:solidFill>
                            <a:schemeClr val="dk1"/>
                          </a:solidFill>
                          <a:effectLst/>
                          <a:latin typeface="+mn-lt"/>
                          <a:ea typeface="+mn-ea"/>
                          <a:cs typeface="+mn-cs"/>
                        </a:rPr>
                        <a:t>PO 002: Translate target language into English</a:t>
                      </a:r>
                    </a:p>
                    <a:p>
                      <a:endParaRPr lang="en-C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0" kern="1200" dirty="0" smtClean="0">
                          <a:solidFill>
                            <a:schemeClr val="dk1"/>
                          </a:solidFill>
                          <a:effectLst/>
                          <a:latin typeface="+mn-lt"/>
                          <a:ea typeface="+mn-ea"/>
                          <a:cs typeface="+mn-cs"/>
                        </a:rPr>
                        <a:t>Failed PC (either part) is course failure</a:t>
                      </a:r>
                      <a:endParaRPr lang="en-CA" sz="1400" i="1" kern="1200" dirty="0" smtClean="0">
                        <a:solidFill>
                          <a:schemeClr val="dk1"/>
                        </a:solidFill>
                        <a:effectLst/>
                        <a:latin typeface="+mn-lt"/>
                        <a:ea typeface="+mn-ea"/>
                        <a:cs typeface="+mn-cs"/>
                      </a:endParaRPr>
                    </a:p>
                    <a:p>
                      <a:endParaRPr lang="en-CA" sz="1400" dirty="0"/>
                    </a:p>
                  </a:txBody>
                  <a:tcPr/>
                </a:tc>
              </a:tr>
              <a:tr h="370840">
                <a:tc>
                  <a:txBody>
                    <a:bodyPr/>
                    <a:lstStyle/>
                    <a:p>
                      <a:r>
                        <a:rPr lang="en-CA" sz="1400" dirty="0" smtClean="0"/>
                        <a:t>Certification</a:t>
                      </a:r>
                      <a:r>
                        <a:rPr lang="en-CA" sz="1400" baseline="0" dirty="0" smtClean="0"/>
                        <a:t> Testing</a:t>
                      </a:r>
                      <a:endParaRPr lang="en-CA" sz="1400" dirty="0"/>
                    </a:p>
                  </a:txBody>
                  <a:tcPr/>
                </a:tc>
                <a:tc>
                  <a:txBody>
                    <a:bodyPr/>
                    <a:lstStyle/>
                    <a:p>
                      <a:r>
                        <a:rPr lang="en-CA" sz="1400" dirty="0" smtClean="0"/>
                        <a:t>Listening, speaking, reading</a:t>
                      </a:r>
                      <a:endParaRPr lang="en-CA" sz="1400" dirty="0"/>
                    </a:p>
                  </a:txBody>
                  <a:tcPr/>
                </a:tc>
                <a:tc>
                  <a:txBody>
                    <a:bodyPr/>
                    <a:lstStyle/>
                    <a:p>
                      <a:r>
                        <a:rPr lang="en-CA" sz="1400" dirty="0" smtClean="0"/>
                        <a:t>Profile for all students and CAF members</a:t>
                      </a:r>
                      <a:endParaRPr lang="en-CA" sz="1400" dirty="0"/>
                    </a:p>
                  </a:txBody>
                  <a:tcPr/>
                </a:tc>
              </a:tr>
            </a:tbl>
          </a:graphicData>
        </a:graphic>
      </p:graphicFrame>
    </p:spTree>
    <p:extLst>
      <p:ext uri="{BB962C8B-B14F-4D97-AF65-F5344CB8AC3E}">
        <p14:creationId xmlns:p14="http://schemas.microsoft.com/office/powerpoint/2010/main" val="2379419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smtClean="0"/>
              <a:t>Final Linguistic Expectations</a:t>
            </a:r>
            <a:endParaRPr lang="en-CA" sz="3600" dirty="0">
              <a:cs typeface="+mj-cs"/>
            </a:endParaRPr>
          </a:p>
        </p:txBody>
      </p:sp>
      <p:sp>
        <p:nvSpPr>
          <p:cNvPr id="4" name="Date Placeholder 3"/>
          <p:cNvSpPr>
            <a:spLocks noGrp="1"/>
          </p:cNvSpPr>
          <p:nvPr>
            <p:ph type="dt" sz="half" idx="10"/>
          </p:nvPr>
        </p:nvSpPr>
        <p:spPr>
          <a:xfrm>
            <a:off x="5612861" y="6356350"/>
            <a:ext cx="2836462" cy="365125"/>
          </a:xfrm>
        </p:spPr>
        <p:txBody>
          <a:bodyPr/>
          <a:lstStyle/>
          <a:p>
            <a:pPr>
              <a:defRPr/>
            </a:pPr>
            <a:r>
              <a:rPr lang="nl-NL" altLang="en-US" dirty="0" smtClean="0"/>
              <a:t>STANAG 6001 Level 4 Reading Test</a:t>
            </a:r>
            <a:endParaRPr lang="nl-NL" altLang="en-US" dirty="0"/>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Content Placeholder 24"/>
          <p:cNvGraphicFramePr>
            <a:graphicFrameLocks noGrp="1"/>
          </p:cNvGraphicFramePr>
          <p:nvPr>
            <p:ph idx="1"/>
            <p:extLst>
              <p:ext uri="{D42A27DB-BD31-4B8C-83A1-F6EECF244321}">
                <p14:modId xmlns:p14="http://schemas.microsoft.com/office/powerpoint/2010/main" val="359932882"/>
              </p:ext>
            </p:extLst>
          </p:nvPr>
        </p:nvGraphicFramePr>
        <p:xfrm>
          <a:off x="1617662" y="1757330"/>
          <a:ext cx="5725795" cy="3469229"/>
        </p:xfrm>
        <a:graphic>
          <a:graphicData uri="http://schemas.openxmlformats.org/drawingml/2006/table">
            <a:tbl>
              <a:tblPr>
                <a:tableStyleId>{5C22544A-7EE6-4342-B048-85BDC9FD1C3A}</a:tableStyleId>
              </a:tblPr>
              <a:tblGrid>
                <a:gridCol w="896938"/>
                <a:gridCol w="742950"/>
                <a:gridCol w="765810"/>
                <a:gridCol w="731520"/>
                <a:gridCol w="925830"/>
                <a:gridCol w="762952"/>
                <a:gridCol w="899795"/>
              </a:tblGrid>
              <a:tr h="368650">
                <a:tc>
                  <a:txBody>
                    <a:bodyPr/>
                    <a:lstStyle/>
                    <a:p>
                      <a:pPr>
                        <a:spcAft>
                          <a:spcPts val="0"/>
                        </a:spcAft>
                      </a:pPr>
                      <a:r>
                        <a:rPr lang="en-GB" sz="1400" dirty="0">
                          <a:effectLst/>
                        </a:rPr>
                        <a:t> </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400" dirty="0" smtClean="0">
                          <a:effectLst/>
                        </a:rPr>
                        <a:t>Listen.</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400" dirty="0" smtClean="0">
                          <a:effectLst/>
                        </a:rPr>
                        <a:t>Speak.</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400" dirty="0" smtClean="0">
                          <a:effectLst/>
                        </a:rPr>
                        <a:t>Read.</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400" dirty="0" smtClean="0">
                          <a:effectLst/>
                        </a:rPr>
                        <a:t>Writ.</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400" dirty="0" smtClean="0">
                          <a:effectLst/>
                        </a:rPr>
                        <a:t>Trans.</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400" dirty="0" smtClean="0">
                          <a:effectLst/>
                        </a:rPr>
                        <a:t>Transl.</a:t>
                      </a:r>
                      <a:endParaRPr lang="en-CA" sz="1400" dirty="0">
                        <a:effectLst/>
                        <a:latin typeface="Times New Roman" panose="02020603050405020304" pitchFamily="18" charset="0"/>
                        <a:ea typeface="Times New Roman" panose="02020603050405020304" pitchFamily="18" charset="0"/>
                      </a:endParaRPr>
                    </a:p>
                  </a:txBody>
                  <a:tcPr marL="68580" marR="68580" marT="0" marB="0"/>
                </a:tc>
              </a:tr>
              <a:tr h="738220">
                <a:tc>
                  <a:txBody>
                    <a:bodyPr/>
                    <a:lstStyle/>
                    <a:p>
                      <a:pPr>
                        <a:spcAft>
                          <a:spcPts val="0"/>
                        </a:spcAft>
                      </a:pPr>
                      <a:r>
                        <a:rPr lang="en-GB" sz="1400" dirty="0">
                          <a:effectLst/>
                        </a:rPr>
                        <a:t>FLS (COMM RSCH) </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dirty="0">
                          <a:effectLst/>
                        </a:rPr>
                        <a:t>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1+</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dirty="0">
                          <a:effectLst/>
                        </a:rPr>
                        <a:t>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dirty="0">
                          <a:effectLst/>
                        </a:rPr>
                        <a:t>-</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dirty="0">
                          <a:effectLst/>
                        </a:rPr>
                        <a:t>Pass</a:t>
                      </a:r>
                      <a:r>
                        <a:rPr lang="en-GB" sz="1400" dirty="0" smtClean="0">
                          <a:effectLst/>
                        </a:rPr>
                        <a:t>/</a:t>
                      </a:r>
                    </a:p>
                    <a:p>
                      <a:pPr algn="ctr">
                        <a:spcAft>
                          <a:spcPts val="0"/>
                        </a:spcAft>
                      </a:pPr>
                      <a:r>
                        <a:rPr lang="en-GB" sz="1400" dirty="0" smtClean="0">
                          <a:effectLst/>
                        </a:rPr>
                        <a:t>Fail</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a:effectLst/>
                        </a:rPr>
                        <a:t>Pass/Fail</a:t>
                      </a:r>
                      <a:endParaRPr lang="en-CA" sz="1400">
                        <a:effectLst/>
                        <a:latin typeface="Times New Roman" panose="02020603050405020304" pitchFamily="18" charset="0"/>
                        <a:ea typeface="Times New Roman" panose="02020603050405020304" pitchFamily="18" charset="0"/>
                      </a:endParaRPr>
                    </a:p>
                  </a:txBody>
                  <a:tcPr marL="68580" marR="68580" marT="0" marB="0"/>
                </a:tc>
              </a:tr>
              <a:tr h="422910">
                <a:tc>
                  <a:txBody>
                    <a:bodyPr/>
                    <a:lstStyle/>
                    <a:p>
                      <a:pPr>
                        <a:spcAft>
                          <a:spcPts val="0"/>
                        </a:spcAft>
                      </a:pPr>
                      <a:r>
                        <a:rPr lang="pt-BR" sz="1400" dirty="0">
                          <a:effectLst/>
                        </a:rPr>
                        <a:t>Exchange</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2</a:t>
                      </a:r>
                      <a:endParaRPr lang="en-C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dirty="0">
                          <a:effectLst/>
                        </a:rPr>
                        <a:t>Pass/Fail</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a:t>
                      </a:r>
                      <a:endParaRPr lang="en-C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a:t>
                      </a:r>
                      <a:endParaRPr lang="en-CA" sz="1400">
                        <a:effectLst/>
                        <a:latin typeface="Times New Roman" panose="02020603050405020304" pitchFamily="18" charset="0"/>
                        <a:ea typeface="Times New Roman" panose="02020603050405020304" pitchFamily="18" charset="0"/>
                      </a:endParaRPr>
                    </a:p>
                  </a:txBody>
                  <a:tcPr marL="68580" marR="68580" marT="0" marB="0"/>
                </a:tc>
              </a:tr>
              <a:tr h="468630">
                <a:tc>
                  <a:txBody>
                    <a:bodyPr/>
                    <a:lstStyle/>
                    <a:p>
                      <a:pPr>
                        <a:spcAft>
                          <a:spcPts val="0"/>
                        </a:spcAft>
                      </a:pPr>
                      <a:r>
                        <a:rPr lang="pt-BR" sz="1400" dirty="0">
                          <a:effectLst/>
                        </a:rPr>
                        <a:t>ACV</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2</a:t>
                      </a:r>
                      <a:endParaRPr lang="en-C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dirty="0">
                          <a:effectLst/>
                        </a:rPr>
                        <a:t>Pass/Fail</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a:t>
                      </a:r>
                      <a:endParaRPr lang="en-C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a:t>
                      </a:r>
                      <a:endParaRPr lang="en-CA" sz="1400" dirty="0">
                        <a:effectLst/>
                        <a:latin typeface="Times New Roman" panose="02020603050405020304" pitchFamily="18" charset="0"/>
                        <a:ea typeface="Times New Roman" panose="02020603050405020304" pitchFamily="18" charset="0"/>
                      </a:endParaRPr>
                    </a:p>
                  </a:txBody>
                  <a:tcPr marL="68580" marR="68580" marT="0" marB="0"/>
                </a:tc>
              </a:tr>
              <a:tr h="514350">
                <a:tc>
                  <a:txBody>
                    <a:bodyPr/>
                    <a:lstStyle/>
                    <a:p>
                      <a:pPr>
                        <a:spcAft>
                          <a:spcPts val="0"/>
                        </a:spcAft>
                      </a:pPr>
                      <a:r>
                        <a:rPr lang="pt-BR" sz="1400" dirty="0">
                          <a:effectLst/>
                        </a:rPr>
                        <a:t>CDA *</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1/2</a:t>
                      </a:r>
                      <a:endParaRPr lang="en-C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1/2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1/2</a:t>
                      </a:r>
                      <a:endParaRPr lang="en-C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dirty="0">
                          <a:effectLst/>
                        </a:rPr>
                        <a:t>Pass/Fail</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a:t>
                      </a:r>
                      <a:endParaRPr lang="en-CA" sz="1400">
                        <a:effectLst/>
                        <a:latin typeface="Times New Roman" panose="02020603050405020304" pitchFamily="18" charset="0"/>
                        <a:ea typeface="Times New Roman" panose="02020603050405020304" pitchFamily="18" charset="0"/>
                      </a:endParaRPr>
                    </a:p>
                  </a:txBody>
                  <a:tcPr marL="68580" marR="68580" marT="0" marB="0"/>
                </a:tc>
              </a:tr>
              <a:tr h="956469">
                <a:tc>
                  <a:txBody>
                    <a:bodyPr/>
                    <a:lstStyle/>
                    <a:p>
                      <a:pPr>
                        <a:spcAft>
                          <a:spcPts val="0"/>
                        </a:spcAft>
                      </a:pPr>
                      <a:r>
                        <a:rPr lang="pt-BR" sz="1400" dirty="0">
                          <a:effectLst/>
                        </a:rPr>
                        <a:t>CDAA*</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a:effectLst/>
                        </a:rPr>
                        <a:t>1/2</a:t>
                      </a:r>
                      <a:endParaRPr lang="en-CA"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1/2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1/2</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400" dirty="0">
                          <a:effectLst/>
                        </a:rPr>
                        <a:t>Pass/Fail</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a:t>
                      </a:r>
                      <a:endParaRPr lang="en-CA"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400" dirty="0">
                          <a:effectLst/>
                        </a:rPr>
                        <a:t>-</a:t>
                      </a:r>
                      <a:endParaRPr lang="en-CA" sz="14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055709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45747280"/>
              </p:ext>
            </p:extLst>
          </p:nvPr>
        </p:nvGraphicFramePr>
        <p:xfrm>
          <a:off x="1575435" y="2072481"/>
          <a:ext cx="6231255" cy="2926080"/>
        </p:xfrm>
        <a:graphic>
          <a:graphicData uri="http://schemas.openxmlformats.org/drawingml/2006/table">
            <a:tbl>
              <a:tblPr>
                <a:tableStyleId>{5C22544A-7EE6-4342-B048-85BDC9FD1C3A}</a:tableStyleId>
              </a:tblPr>
              <a:tblGrid>
                <a:gridCol w="1099185"/>
                <a:gridCol w="1394460"/>
                <a:gridCol w="1337310"/>
                <a:gridCol w="1383030"/>
                <a:gridCol w="1017270"/>
              </a:tblGrid>
              <a:tr h="0">
                <a:tc>
                  <a:txBody>
                    <a:bodyPr/>
                    <a:lstStyle/>
                    <a:p>
                      <a:pPr>
                        <a:spcAft>
                          <a:spcPts val="0"/>
                        </a:spcAft>
                      </a:pPr>
                      <a:r>
                        <a:rPr lang="en-GB" sz="1600" dirty="0">
                          <a:effectLst/>
                        </a:rPr>
                        <a:t>Language </a:t>
                      </a:r>
                      <a:r>
                        <a:rPr lang="en-GB" sz="1600" dirty="0" smtClean="0">
                          <a:effectLst/>
                        </a:rPr>
                        <a:t>Cat.</a:t>
                      </a:r>
                      <a:endParaRPr lang="en-CA" sz="1600" b="1" dirty="0">
                        <a:effectLst/>
                        <a:latin typeface="Times New Roman" panose="02020603050405020304" pitchFamily="18" charset="0"/>
                      </a:endParaRPr>
                    </a:p>
                  </a:txBody>
                  <a:tcPr marL="68580" marR="68580" marT="0" marB="0"/>
                </a:tc>
                <a:tc>
                  <a:txBody>
                    <a:bodyPr/>
                    <a:lstStyle/>
                    <a:p>
                      <a:pPr algn="ctr">
                        <a:spcAft>
                          <a:spcPts val="0"/>
                        </a:spcAft>
                      </a:pPr>
                      <a:r>
                        <a:rPr lang="en-GB" sz="1600">
                          <a:effectLst/>
                        </a:rPr>
                        <a:t>I</a:t>
                      </a:r>
                      <a:endParaRPr lang="en-CA" sz="16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a:effectLst/>
                        </a:rPr>
                        <a:t>II</a:t>
                      </a:r>
                      <a:endParaRPr lang="en-CA" sz="16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a:effectLst/>
                        </a:rPr>
                        <a:t>III</a:t>
                      </a:r>
                      <a:endParaRPr lang="en-CA" sz="16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a:effectLst/>
                        </a:rPr>
                        <a:t>IV</a:t>
                      </a:r>
                      <a:endParaRPr lang="en-CA" sz="1600" b="1">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n-GB" sz="1600" dirty="0">
                          <a:effectLst/>
                        </a:rPr>
                        <a:t> </a:t>
                      </a:r>
                      <a:endParaRPr lang="en-CA" sz="1600" dirty="0">
                        <a:effectLst/>
                      </a:endParaRPr>
                    </a:p>
                    <a:p>
                      <a:pPr>
                        <a:spcAft>
                          <a:spcPts val="0"/>
                        </a:spcAft>
                      </a:pPr>
                      <a:r>
                        <a:rPr lang="en-GB" sz="1600" kern="0" dirty="0">
                          <a:effectLst/>
                        </a:rPr>
                        <a:t>Examples</a:t>
                      </a:r>
                      <a:endParaRPr lang="en-CA" sz="1600" b="1" kern="0" dirty="0">
                        <a:effectLst/>
                        <a:latin typeface="Times New Roman" panose="02020603050405020304" pitchFamily="18" charset="0"/>
                      </a:endParaRPr>
                    </a:p>
                  </a:txBody>
                  <a:tcPr marL="68580" marR="68580" marT="0" marB="0"/>
                </a:tc>
                <a:tc>
                  <a:txBody>
                    <a:bodyPr/>
                    <a:lstStyle/>
                    <a:p>
                      <a:pPr algn="ctr">
                        <a:spcAft>
                          <a:spcPts val="0"/>
                        </a:spcAft>
                      </a:pPr>
                      <a:r>
                        <a:rPr lang="en-GB" sz="1600" dirty="0" smtClean="0">
                          <a:effectLst/>
                        </a:rPr>
                        <a:t>Spanish</a:t>
                      </a:r>
                    </a:p>
                    <a:p>
                      <a:pPr algn="ctr">
                        <a:spcAft>
                          <a:spcPts val="0"/>
                        </a:spcAft>
                      </a:pPr>
                      <a:r>
                        <a:rPr lang="en-GB" sz="1600" dirty="0" smtClean="0">
                          <a:effectLst/>
                        </a:rPr>
                        <a:t> </a:t>
                      </a:r>
                      <a:r>
                        <a:rPr lang="en-GB" sz="1600" dirty="0">
                          <a:effectLst/>
                        </a:rPr>
                        <a:t>Dutch Norwegian</a:t>
                      </a:r>
                      <a:endParaRPr lang="en-CA" sz="1600" dirty="0">
                        <a:effectLst/>
                      </a:endParaRPr>
                    </a:p>
                    <a:p>
                      <a:pPr algn="ctr">
                        <a:spcAft>
                          <a:spcPts val="0"/>
                        </a:spcAft>
                      </a:pPr>
                      <a:r>
                        <a:rPr lang="en-GB" sz="1600" dirty="0">
                          <a:effectLst/>
                        </a:rPr>
                        <a:t>Italian</a:t>
                      </a:r>
                      <a:endParaRPr lang="en-CA" sz="1600" dirty="0">
                        <a:effectLst/>
                      </a:endParaRPr>
                    </a:p>
                    <a:p>
                      <a:pPr algn="ctr">
                        <a:spcAft>
                          <a:spcPts val="0"/>
                        </a:spcAft>
                      </a:pPr>
                      <a:r>
                        <a:rPr lang="en-GB" sz="1600" dirty="0">
                          <a:effectLst/>
                        </a:rPr>
                        <a:t>Portuguese</a:t>
                      </a:r>
                      <a:endParaRPr lang="en-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dirty="0">
                          <a:effectLst/>
                        </a:rPr>
                        <a:t>German Romanian Indonesian</a:t>
                      </a:r>
                      <a:endParaRPr lang="en-CA" sz="1600" dirty="0">
                        <a:effectLst/>
                      </a:endParaRPr>
                    </a:p>
                    <a:p>
                      <a:pPr algn="ctr">
                        <a:spcAft>
                          <a:spcPts val="0"/>
                        </a:spcAft>
                      </a:pPr>
                      <a:r>
                        <a:rPr lang="en-GB" sz="1600" dirty="0">
                          <a:effectLst/>
                        </a:rPr>
                        <a:t> </a:t>
                      </a:r>
                      <a:endParaRPr lang="en-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dirty="0">
                          <a:effectLst/>
                        </a:rPr>
                        <a:t>Hebrew</a:t>
                      </a:r>
                      <a:endParaRPr lang="en-CA" sz="1600" dirty="0">
                        <a:effectLst/>
                      </a:endParaRPr>
                    </a:p>
                    <a:p>
                      <a:pPr algn="ctr">
                        <a:spcAft>
                          <a:spcPts val="0"/>
                        </a:spcAft>
                      </a:pPr>
                      <a:r>
                        <a:rPr lang="en-GB" sz="1600" dirty="0">
                          <a:effectLst/>
                        </a:rPr>
                        <a:t>Hungarian</a:t>
                      </a:r>
                      <a:endParaRPr lang="en-CA" sz="1600" dirty="0">
                        <a:effectLst/>
                      </a:endParaRPr>
                    </a:p>
                    <a:p>
                      <a:pPr algn="ctr">
                        <a:spcAft>
                          <a:spcPts val="0"/>
                        </a:spcAft>
                      </a:pPr>
                      <a:r>
                        <a:rPr lang="en-GB" sz="1600" dirty="0">
                          <a:effectLst/>
                        </a:rPr>
                        <a:t>Russian </a:t>
                      </a:r>
                      <a:endParaRPr lang="en-GB" sz="1600" dirty="0" smtClean="0">
                        <a:effectLst/>
                      </a:endParaRPr>
                    </a:p>
                    <a:p>
                      <a:pPr algn="ctr">
                        <a:spcAft>
                          <a:spcPts val="0"/>
                        </a:spcAft>
                      </a:pPr>
                      <a:r>
                        <a:rPr lang="en-GB" sz="1600" dirty="0" smtClean="0">
                          <a:effectLst/>
                        </a:rPr>
                        <a:t>Turkish</a:t>
                      </a:r>
                      <a:endParaRPr lang="en-CA" sz="1600" dirty="0">
                        <a:effectLst/>
                      </a:endParaRPr>
                    </a:p>
                    <a:p>
                      <a:pPr algn="ctr">
                        <a:spcAft>
                          <a:spcPts val="0"/>
                        </a:spcAft>
                      </a:pPr>
                      <a:r>
                        <a:rPr lang="en-GB" sz="1600" dirty="0">
                          <a:effectLst/>
                        </a:rPr>
                        <a:t>Pashtu </a:t>
                      </a:r>
                      <a:endParaRPr lang="en-GB" sz="1600" dirty="0" smtClean="0">
                        <a:effectLst/>
                      </a:endParaRPr>
                    </a:p>
                    <a:p>
                      <a:pPr algn="ctr">
                        <a:spcAft>
                          <a:spcPts val="0"/>
                        </a:spcAft>
                      </a:pPr>
                      <a:r>
                        <a:rPr lang="en-GB" sz="1600" dirty="0" smtClean="0">
                          <a:effectLst/>
                        </a:rPr>
                        <a:t>Persian</a:t>
                      </a:r>
                      <a:endParaRPr lang="en-CA" sz="1600" dirty="0">
                        <a:effectLst/>
                      </a:endParaRPr>
                    </a:p>
                    <a:p>
                      <a:pPr algn="ctr">
                        <a:spcAft>
                          <a:spcPts val="0"/>
                        </a:spcAft>
                      </a:pPr>
                      <a:r>
                        <a:rPr lang="en-GB" sz="1600" dirty="0">
                          <a:effectLst/>
                        </a:rPr>
                        <a:t>Polish</a:t>
                      </a:r>
                      <a:endParaRPr lang="en-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dirty="0">
                          <a:effectLst/>
                        </a:rPr>
                        <a:t>Arabic</a:t>
                      </a:r>
                      <a:endParaRPr lang="en-CA" sz="1600" dirty="0">
                        <a:effectLst/>
                      </a:endParaRPr>
                    </a:p>
                    <a:p>
                      <a:pPr algn="ctr">
                        <a:spcAft>
                          <a:spcPts val="0"/>
                        </a:spcAft>
                      </a:pPr>
                      <a:r>
                        <a:rPr lang="en-GB" sz="1600" dirty="0">
                          <a:effectLst/>
                        </a:rPr>
                        <a:t>Japanese Korean Chinese</a:t>
                      </a:r>
                      <a:endParaRPr lang="en-CA" sz="160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n-GB" sz="1600">
                          <a:effectLst/>
                        </a:rPr>
                        <a:t> </a:t>
                      </a:r>
                      <a:endParaRPr lang="en-CA" sz="1600">
                        <a:effectLst/>
                      </a:endParaRPr>
                    </a:p>
                    <a:p>
                      <a:pPr>
                        <a:spcAft>
                          <a:spcPts val="0"/>
                        </a:spcAft>
                      </a:pPr>
                      <a:r>
                        <a:rPr lang="en-GB" sz="1600" kern="0">
                          <a:effectLst/>
                        </a:rPr>
                        <a:t>Weeks</a:t>
                      </a:r>
                      <a:endParaRPr lang="en-CA" sz="1600" kern="0">
                        <a:effectLst/>
                      </a:endParaRPr>
                    </a:p>
                    <a:p>
                      <a:pPr>
                        <a:spcAft>
                          <a:spcPts val="0"/>
                        </a:spcAft>
                      </a:pPr>
                      <a:r>
                        <a:rPr lang="en-GB" sz="1600">
                          <a:effectLst/>
                        </a:rPr>
                        <a:t> </a:t>
                      </a:r>
                      <a:endParaRPr lang="en-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a:effectLst/>
                        </a:rPr>
                        <a:t> </a:t>
                      </a:r>
                      <a:endParaRPr lang="en-CA" sz="1600">
                        <a:effectLst/>
                      </a:endParaRPr>
                    </a:p>
                    <a:p>
                      <a:pPr algn="ctr">
                        <a:spcAft>
                          <a:spcPts val="0"/>
                        </a:spcAft>
                      </a:pPr>
                      <a:r>
                        <a:rPr lang="en-GB" sz="1600">
                          <a:effectLst/>
                        </a:rPr>
                        <a:t>25</a:t>
                      </a:r>
                      <a:endParaRPr lang="en-CA"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dirty="0">
                          <a:effectLst/>
                        </a:rPr>
                        <a:t> </a:t>
                      </a:r>
                      <a:endParaRPr lang="en-CA" sz="1600" dirty="0">
                        <a:effectLst/>
                      </a:endParaRPr>
                    </a:p>
                    <a:p>
                      <a:pPr algn="ctr">
                        <a:spcAft>
                          <a:spcPts val="0"/>
                        </a:spcAft>
                      </a:pPr>
                      <a:r>
                        <a:rPr lang="en-GB" sz="1600" dirty="0">
                          <a:effectLst/>
                        </a:rPr>
                        <a:t>34</a:t>
                      </a:r>
                      <a:endParaRPr lang="en-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dirty="0">
                          <a:effectLst/>
                        </a:rPr>
                        <a:t> </a:t>
                      </a:r>
                      <a:endParaRPr lang="en-CA" sz="1600" dirty="0">
                        <a:effectLst/>
                      </a:endParaRPr>
                    </a:p>
                    <a:p>
                      <a:pPr algn="ctr">
                        <a:spcAft>
                          <a:spcPts val="0"/>
                        </a:spcAft>
                      </a:pPr>
                      <a:r>
                        <a:rPr lang="en-GB" sz="1600" dirty="0">
                          <a:effectLst/>
                        </a:rPr>
                        <a:t>47</a:t>
                      </a:r>
                      <a:endParaRPr lang="en-C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600" dirty="0">
                          <a:effectLst/>
                        </a:rPr>
                        <a:t> </a:t>
                      </a:r>
                      <a:endParaRPr lang="en-CA" sz="1600" dirty="0">
                        <a:effectLst/>
                      </a:endParaRPr>
                    </a:p>
                    <a:p>
                      <a:pPr algn="ctr">
                        <a:spcAft>
                          <a:spcPts val="0"/>
                        </a:spcAft>
                      </a:pPr>
                      <a:r>
                        <a:rPr lang="en-GB" sz="1600" dirty="0">
                          <a:effectLst/>
                        </a:rPr>
                        <a:t>63</a:t>
                      </a:r>
                      <a:endParaRPr lang="en-CA" sz="16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3" name="Rectangle 1"/>
          <p:cNvSpPr>
            <a:spLocks noChangeArrowheads="1"/>
          </p:cNvSpPr>
          <p:nvPr/>
        </p:nvSpPr>
        <p:spPr bwMode="auto">
          <a:xfrm>
            <a:off x="1952308" y="20716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4" name="Title 3"/>
          <p:cNvSpPr>
            <a:spLocks noGrp="1"/>
          </p:cNvSpPr>
          <p:nvPr>
            <p:ph type="title"/>
          </p:nvPr>
        </p:nvSpPr>
        <p:spPr/>
        <p:txBody>
          <a:bodyPr/>
          <a:lstStyle/>
          <a:p>
            <a:r>
              <a:rPr lang="en-CA" sz="2800" dirty="0" smtClean="0"/>
              <a:t>Time on Task &amp; Objectives</a:t>
            </a:r>
            <a:endParaRPr lang="en-CA" sz="2800" dirty="0"/>
          </a:p>
        </p:txBody>
      </p:sp>
      <p:sp>
        <p:nvSpPr>
          <p:cNvPr id="5" name="Content Placeholder 4"/>
          <p:cNvSpPr>
            <a:spLocks noGrp="1"/>
          </p:cNvSpPr>
          <p:nvPr>
            <p:ph idx="1"/>
          </p:nvPr>
        </p:nvSpPr>
        <p:spPr/>
        <p:txBody>
          <a:bodyPr/>
          <a:lstStyle/>
          <a:p>
            <a:endParaRPr lang="en-CA" dirty="0">
              <a:latin typeface="+mn-lt"/>
            </a:endParaRPr>
          </a:p>
        </p:txBody>
      </p:sp>
    </p:spTree>
    <p:extLst>
      <p:ext uri="{BB962C8B-B14F-4D97-AF65-F5344CB8AC3E}">
        <p14:creationId xmlns:p14="http://schemas.microsoft.com/office/powerpoint/2010/main" val="3083357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4752000" cy="36696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4900" y="1185600"/>
            <a:ext cx="3932452" cy="4968000"/>
          </a:xfrm>
          <a:prstGeom prst="rect">
            <a:avLst/>
          </a:prstGeom>
        </p:spPr>
      </p:pic>
    </p:spTree>
    <p:extLst>
      <p:ext uri="{BB962C8B-B14F-4D97-AF65-F5344CB8AC3E}">
        <p14:creationId xmlns:p14="http://schemas.microsoft.com/office/powerpoint/2010/main" val="3725846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5612861" y="6356350"/>
            <a:ext cx="2836462" cy="365125"/>
          </a:xfrm>
        </p:spPr>
        <p:txBody>
          <a:bodyPr/>
          <a:lstStyle/>
          <a:p>
            <a:pPr>
              <a:defRPr/>
            </a:pPr>
            <a:r>
              <a:rPr lang="nl-NL" altLang="en-US" sz="1100" dirty="0" smtClean="0">
                <a:solidFill>
                  <a:schemeClr val="tx1">
                    <a:lumMod val="50000"/>
                    <a:lumOff val="50000"/>
                  </a:schemeClr>
                </a:solidFill>
              </a:rPr>
              <a:t>STANAG 6001 Level 4 Reading Test</a:t>
            </a:r>
            <a:endParaRPr lang="nl-NL" altLang="en-US" sz="1100" dirty="0">
              <a:solidFill>
                <a:schemeClr val="tx1">
                  <a:lumMod val="50000"/>
                  <a:lumOff val="50000"/>
                </a:schemeClr>
              </a:solidFill>
            </a:endParaRPr>
          </a:p>
        </p:txBody>
      </p:sp>
      <p:sp>
        <p:nvSpPr>
          <p:cNvPr id="8" name="Title 1"/>
          <p:cNvSpPr>
            <a:spLocks noGrp="1"/>
          </p:cNvSpPr>
          <p:nvPr>
            <p:ph type="title"/>
          </p:nvPr>
        </p:nvSpPr>
        <p:spPr>
          <a:xfrm>
            <a:off x="0" y="2986842"/>
            <a:ext cx="9144000" cy="723646"/>
          </a:xfrm>
        </p:spPr>
        <p:txBody>
          <a:bodyPr/>
          <a:lstStyle/>
          <a:p>
            <a:pPr>
              <a:lnSpc>
                <a:spcPct val="100000"/>
              </a:lnSpc>
              <a:defRPr/>
            </a:pPr>
            <a:r>
              <a:rPr lang="en-CA" sz="3600" dirty="0" smtClean="0">
                <a:cs typeface="+mj-cs"/>
              </a:rPr>
              <a:t>Thank you!</a:t>
            </a:r>
            <a:endParaRPr lang="en-CA" sz="3600" dirty="0">
              <a:cs typeface="+mj-cs"/>
            </a:endParaRPr>
          </a:p>
        </p:txBody>
      </p:sp>
      <p:grpSp>
        <p:nvGrpSpPr>
          <p:cNvPr id="9" name="Group 2"/>
          <p:cNvGrpSpPr>
            <a:grpSpLocks/>
          </p:cNvGrpSpPr>
          <p:nvPr/>
        </p:nvGrpSpPr>
        <p:grpSpPr bwMode="auto">
          <a:xfrm>
            <a:off x="97645" y="121121"/>
            <a:ext cx="931665" cy="838747"/>
            <a:chOff x="4532" y="1685"/>
            <a:chExt cx="3085" cy="2647"/>
          </a:xfrm>
        </p:grpSpPr>
        <p:sp>
          <p:nvSpPr>
            <p:cNvPr id="10"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6"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8"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20"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28"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125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smtClean="0">
                <a:cs typeface="+mj-cs"/>
              </a:rPr>
              <a:t>Scope of Presentation</a:t>
            </a:r>
            <a:endParaRPr lang="en-CA" sz="3600" dirty="0">
              <a:cs typeface="+mj-cs"/>
            </a:endParaRPr>
          </a:p>
        </p:txBody>
      </p:sp>
      <p:sp>
        <p:nvSpPr>
          <p:cNvPr id="5123" name="Content Placeholder 2"/>
          <p:cNvSpPr>
            <a:spLocks noGrp="1"/>
          </p:cNvSpPr>
          <p:nvPr>
            <p:ph idx="1"/>
          </p:nvPr>
        </p:nvSpPr>
        <p:spPr/>
        <p:txBody>
          <a:bodyPr>
            <a:normAutofit fontScale="55000" lnSpcReduction="20000"/>
          </a:bodyPr>
          <a:lstStyle/>
          <a:p>
            <a:pPr>
              <a:lnSpc>
                <a:spcPct val="150000"/>
              </a:lnSpc>
              <a:buSzPct val="90000"/>
              <a:buFont typeface="Wingdings" panose="05000000000000000000" pitchFamily="2" charset="2"/>
              <a:buChar char="q"/>
              <a:defRPr/>
            </a:pPr>
            <a:r>
              <a:rPr lang="en-CA" sz="5100" b="1" dirty="0" smtClean="0">
                <a:solidFill>
                  <a:srgbClr val="00B0F0"/>
                </a:solidFill>
                <a:latin typeface="+mn-lt"/>
                <a:cs typeface="Calibri" panose="020F0502020204030204" pitchFamily="34" charset="0"/>
              </a:rPr>
              <a:t>Definition &amp; Purpose of Test Directives</a:t>
            </a:r>
          </a:p>
          <a:p>
            <a:pPr>
              <a:lnSpc>
                <a:spcPct val="150000"/>
              </a:lnSpc>
              <a:buSzPct val="90000"/>
              <a:buFont typeface="Wingdings" panose="05000000000000000000" pitchFamily="2" charset="2"/>
              <a:buChar char="q"/>
              <a:defRPr/>
            </a:pPr>
            <a:r>
              <a:rPr lang="en-CA" sz="5100" b="1" dirty="0" smtClean="0">
                <a:solidFill>
                  <a:srgbClr val="00B0F0"/>
                </a:solidFill>
                <a:latin typeface="+mn-lt"/>
                <a:cs typeface="Calibri" panose="020F0502020204030204" pitchFamily="34" charset="0"/>
              </a:rPr>
              <a:t>Contents</a:t>
            </a:r>
          </a:p>
          <a:p>
            <a:pPr lvl="1">
              <a:lnSpc>
                <a:spcPct val="150000"/>
              </a:lnSpc>
              <a:buSzPct val="90000"/>
              <a:buFont typeface="Wingdings" panose="05000000000000000000" pitchFamily="2" charset="2"/>
              <a:buChar char="q"/>
              <a:defRPr/>
            </a:pPr>
            <a:r>
              <a:rPr lang="en-CA" sz="5100" b="1" dirty="0" smtClean="0">
                <a:solidFill>
                  <a:srgbClr val="00B0F0"/>
                </a:solidFill>
                <a:latin typeface="+mn-lt"/>
                <a:cs typeface="Calibri" panose="020F0502020204030204" pitchFamily="34" charset="0"/>
              </a:rPr>
              <a:t>Mission Statement</a:t>
            </a:r>
          </a:p>
          <a:p>
            <a:pPr lvl="1">
              <a:lnSpc>
                <a:spcPct val="150000"/>
              </a:lnSpc>
              <a:buSzPct val="90000"/>
              <a:buFont typeface="Wingdings" panose="05000000000000000000" pitchFamily="2" charset="2"/>
              <a:buChar char="q"/>
              <a:defRPr/>
            </a:pPr>
            <a:r>
              <a:rPr lang="en-CA" sz="5100" b="1" dirty="0" smtClean="0">
                <a:solidFill>
                  <a:srgbClr val="00B0F0"/>
                </a:solidFill>
                <a:latin typeface="+mn-lt"/>
                <a:cs typeface="Calibri" panose="020F0502020204030204" pitchFamily="34" charset="0"/>
              </a:rPr>
              <a:t>Types and Purpose of Testing</a:t>
            </a:r>
            <a:endParaRPr lang="en-CA" sz="5100" b="1" dirty="0">
              <a:solidFill>
                <a:srgbClr val="00B0F0"/>
              </a:solidFill>
              <a:latin typeface="+mn-lt"/>
              <a:cs typeface="Calibri" panose="020F0502020204030204" pitchFamily="34" charset="0"/>
            </a:endParaRPr>
          </a:p>
          <a:p>
            <a:pPr>
              <a:lnSpc>
                <a:spcPct val="150000"/>
              </a:lnSpc>
              <a:buSzPct val="90000"/>
              <a:buFont typeface="Wingdings" panose="05000000000000000000" pitchFamily="2" charset="2"/>
              <a:buChar char="q"/>
              <a:defRPr/>
            </a:pPr>
            <a:endParaRPr lang="en-CA" sz="5100" b="1" dirty="0">
              <a:solidFill>
                <a:srgbClr val="00B0F0"/>
              </a:solidFill>
              <a:latin typeface="+mn-lt"/>
              <a:cs typeface="Calibri" panose="020F0502020204030204" pitchFamily="34" charset="0"/>
            </a:endParaRPr>
          </a:p>
          <a:p>
            <a:pPr>
              <a:lnSpc>
                <a:spcPct val="150000"/>
              </a:lnSpc>
              <a:buSzPct val="90000"/>
              <a:buFont typeface="Wingdings" panose="05000000000000000000" pitchFamily="2" charset="2"/>
              <a:buChar char="q"/>
              <a:defRPr/>
            </a:pPr>
            <a:r>
              <a:rPr lang="en-CA" sz="5100" b="1" dirty="0" smtClean="0">
                <a:solidFill>
                  <a:srgbClr val="00B0F0"/>
                </a:solidFill>
                <a:latin typeface="+mn-lt"/>
                <a:cs typeface="Calibri" panose="020F0502020204030204" pitchFamily="34" charset="0"/>
              </a:rPr>
              <a:t>Application of Directive</a:t>
            </a:r>
          </a:p>
          <a:p>
            <a:pPr>
              <a:lnSpc>
                <a:spcPct val="150000"/>
              </a:lnSpc>
              <a:buSzPct val="90000"/>
              <a:buFont typeface="Wingdings" panose="05000000000000000000" pitchFamily="2" charset="2"/>
              <a:buChar char="q"/>
              <a:defRPr/>
            </a:pPr>
            <a:r>
              <a:rPr lang="en-CA" sz="5100" b="1" dirty="0" smtClean="0">
                <a:solidFill>
                  <a:srgbClr val="00B0F0"/>
                </a:solidFill>
                <a:latin typeface="+mn-lt"/>
                <a:cs typeface="Calibri" panose="020F0502020204030204" pitchFamily="34" charset="0"/>
              </a:rPr>
              <a:t>Time on Task and Final Linguistic Objectives</a:t>
            </a:r>
            <a:endParaRPr lang="en-CA" sz="5100" b="1" dirty="0">
              <a:solidFill>
                <a:srgbClr val="00B0F0"/>
              </a:solidFill>
              <a:latin typeface="+mn-lt"/>
              <a:cs typeface="Calibri" panose="020F0502020204030204" pitchFamily="34" charset="0"/>
            </a:endParaRPr>
          </a:p>
          <a:p>
            <a:pPr>
              <a:lnSpc>
                <a:spcPct val="150000"/>
              </a:lnSpc>
              <a:buSzPct val="90000"/>
              <a:buFont typeface="Wingdings" panose="05000000000000000000" pitchFamily="2" charset="2"/>
              <a:buChar char="q"/>
              <a:defRPr/>
            </a:pPr>
            <a:endParaRPr lang="en-CA" b="1" dirty="0" smtClean="0">
              <a:solidFill>
                <a:srgbClr val="00B0F0"/>
              </a:solidFill>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a:xfrm>
            <a:off x="5612861" y="6356350"/>
            <a:ext cx="2836462" cy="365125"/>
          </a:xfrm>
        </p:spPr>
        <p:txBody>
          <a:bodyPr/>
          <a:lstStyle/>
          <a:p>
            <a:pPr>
              <a:defRPr/>
            </a:pPr>
            <a:r>
              <a:rPr lang="en-CA" altLang="en-US" sz="1100" dirty="0" smtClean="0">
                <a:solidFill>
                  <a:schemeClr val="tx1">
                    <a:lumMod val="50000"/>
                    <a:lumOff val="50000"/>
                  </a:schemeClr>
                </a:solidFill>
              </a:rPr>
              <a:t>Testing Directives</a:t>
            </a:r>
            <a:endParaRPr lang="en-CA" altLang="en-US" sz="1100" dirty="0">
              <a:solidFill>
                <a:schemeClr val="tx1">
                  <a:lumMod val="50000"/>
                  <a:lumOff val="50000"/>
                </a:schemeClr>
              </a:solidFill>
            </a:endParaRPr>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647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subTnLst>
                                    <p:animClr clrSpc="rgb" dir="cw">
                                      <p:cBhvr override="childStyle">
                                        <p:cTn dur="1" fill="hold" display="0" masterRel="nextClick" afterEffect="1"/>
                                        <p:tgtEl>
                                          <p:spTgt spid="5123">
                                            <p:txEl>
                                              <p:pRg st="0" end="0"/>
                                            </p:txEl>
                                          </p:spTgt>
                                        </p:tgtEl>
                                        <p:attrNameLst>
                                          <p:attrName>ppt_c</p:attrName>
                                        </p:attrNameLst>
                                      </p:cBhvr>
                                      <p:to>
                                        <a:schemeClr val="tx2"/>
                                      </p:to>
                                    </p:animClr>
                                  </p:subTnLst>
                                </p:cTn>
                              </p:par>
                            </p:childTnLst>
                          </p:cTn>
                        </p:par>
                        <p:par>
                          <p:cTn id="8" fill="hold">
                            <p:stCondLst>
                              <p:cond delay="2500"/>
                            </p:stCondLst>
                            <p:childTnLst>
                              <p:par>
                                <p:cTn id="9" presetID="10" presetClass="entr" presetSubtype="0" fill="hold" nodeType="afterEffect">
                                  <p:stCondLst>
                                    <p:cond delay="500"/>
                                  </p:stCondLst>
                                  <p:childTnLst>
                                    <p:set>
                                      <p:cBhvr>
                                        <p:cTn id="10" dur="1" fill="hold">
                                          <p:stCondLst>
                                            <p:cond delay="0"/>
                                          </p:stCondLst>
                                        </p:cTn>
                                        <p:tgtEl>
                                          <p:spTgt spid="5123">
                                            <p:txEl>
                                              <p:pRg st="1" end="1"/>
                                            </p:txEl>
                                          </p:spTgt>
                                        </p:tgtEl>
                                        <p:attrNameLst>
                                          <p:attrName>style.visibility</p:attrName>
                                        </p:attrNameLst>
                                      </p:cBhvr>
                                      <p:to>
                                        <p:strVal val="visible"/>
                                      </p:to>
                                    </p:set>
                                    <p:animEffect transition="in" filter="fade">
                                      <p:cBhvr>
                                        <p:cTn id="11" dur="2000"/>
                                        <p:tgtEl>
                                          <p:spTgt spid="5123">
                                            <p:txEl>
                                              <p:pRg st="1" end="1"/>
                                            </p:txEl>
                                          </p:spTgt>
                                        </p:tgtEl>
                                      </p:cBhvr>
                                    </p:animEffect>
                                  </p:childTnLst>
                                  <p:subTnLst>
                                    <p:animClr clrSpc="rgb" dir="cw">
                                      <p:cBhvr override="childStyle">
                                        <p:cTn dur="1" fill="hold" display="0" masterRel="nextClick" afterEffect="1"/>
                                        <p:tgtEl>
                                          <p:spTgt spid="5123">
                                            <p:txEl>
                                              <p:pRg st="1" end="1"/>
                                            </p:txEl>
                                          </p:spTgt>
                                        </p:tgtEl>
                                        <p:attrNameLst>
                                          <p:attrName>ppt_c</p:attrName>
                                        </p:attrNameLst>
                                      </p:cBhvr>
                                      <p:to>
                                        <a:schemeClr val="tx2"/>
                                      </p:to>
                                    </p:animClr>
                                  </p:subTnLst>
                                </p:cTn>
                              </p:par>
                            </p:childTnLst>
                          </p:cTn>
                        </p:par>
                        <p:par>
                          <p:cTn id="12" fill="hold">
                            <p:stCondLst>
                              <p:cond delay="5000"/>
                            </p:stCondLst>
                            <p:childTnLst>
                              <p:par>
                                <p:cTn id="13" presetID="10" presetClass="entr" presetSubtype="0" fill="hold" nodeType="afterEffect">
                                  <p:stCondLst>
                                    <p:cond delay="500"/>
                                  </p:stCondLst>
                                  <p:childTnLst>
                                    <p:set>
                                      <p:cBhvr>
                                        <p:cTn id="14" dur="1" fill="hold">
                                          <p:stCondLst>
                                            <p:cond delay="0"/>
                                          </p:stCondLst>
                                        </p:cTn>
                                        <p:tgtEl>
                                          <p:spTgt spid="5123">
                                            <p:txEl>
                                              <p:pRg st="2" end="2"/>
                                            </p:txEl>
                                          </p:spTgt>
                                        </p:tgtEl>
                                        <p:attrNameLst>
                                          <p:attrName>style.visibility</p:attrName>
                                        </p:attrNameLst>
                                      </p:cBhvr>
                                      <p:to>
                                        <p:strVal val="visible"/>
                                      </p:to>
                                    </p:set>
                                    <p:animEffect transition="in" filter="fade">
                                      <p:cBhvr>
                                        <p:cTn id="15" dur="2000"/>
                                        <p:tgtEl>
                                          <p:spTgt spid="5123">
                                            <p:txEl>
                                              <p:pRg st="2" end="2"/>
                                            </p:txEl>
                                          </p:spTgt>
                                        </p:tgtEl>
                                      </p:cBhvr>
                                    </p:animEffect>
                                  </p:childTnLst>
                                  <p:subTnLst>
                                    <p:animClr clrSpc="rgb" dir="cw">
                                      <p:cBhvr override="childStyle">
                                        <p:cTn dur="1" fill="hold" display="0" masterRel="nextClick" afterEffect="1"/>
                                        <p:tgtEl>
                                          <p:spTgt spid="5123">
                                            <p:txEl>
                                              <p:pRg st="2" end="2"/>
                                            </p:txEl>
                                          </p:spTgt>
                                        </p:tgtEl>
                                        <p:attrNameLst>
                                          <p:attrName>ppt_c</p:attrName>
                                        </p:attrNameLst>
                                      </p:cBhvr>
                                      <p:to>
                                        <a:schemeClr val="tx2"/>
                                      </p:to>
                                    </p:animClr>
                                  </p:subTnLst>
                                </p:cTn>
                              </p:par>
                            </p:childTnLst>
                          </p:cTn>
                        </p:par>
                        <p:par>
                          <p:cTn id="16" fill="hold">
                            <p:stCondLst>
                              <p:cond delay="7500"/>
                            </p:stCondLst>
                            <p:childTnLst>
                              <p:par>
                                <p:cTn id="17" presetID="10" presetClass="entr" presetSubtype="0" fill="hold" nodeType="afterEffect">
                                  <p:stCondLst>
                                    <p:cond delay="500"/>
                                  </p:stCondLst>
                                  <p:childTnLst>
                                    <p:set>
                                      <p:cBhvr>
                                        <p:cTn id="18" dur="1" fill="hold">
                                          <p:stCondLst>
                                            <p:cond delay="0"/>
                                          </p:stCondLst>
                                        </p:cTn>
                                        <p:tgtEl>
                                          <p:spTgt spid="5123">
                                            <p:txEl>
                                              <p:pRg st="3" end="3"/>
                                            </p:txEl>
                                          </p:spTgt>
                                        </p:tgtEl>
                                        <p:attrNameLst>
                                          <p:attrName>style.visibility</p:attrName>
                                        </p:attrNameLst>
                                      </p:cBhvr>
                                      <p:to>
                                        <p:strVal val="visible"/>
                                      </p:to>
                                    </p:set>
                                    <p:animEffect transition="in" filter="fade">
                                      <p:cBhvr>
                                        <p:cTn id="19" dur="2000"/>
                                        <p:tgtEl>
                                          <p:spTgt spid="5123">
                                            <p:txEl>
                                              <p:pRg st="3" end="3"/>
                                            </p:txEl>
                                          </p:spTgt>
                                        </p:tgtEl>
                                      </p:cBhvr>
                                    </p:animEffect>
                                  </p:childTnLst>
                                  <p:subTnLst>
                                    <p:animClr clrSpc="rgb" dir="cw">
                                      <p:cBhvr override="childStyle">
                                        <p:cTn dur="1" fill="hold" display="0" masterRel="nextClick" afterEffect="1"/>
                                        <p:tgtEl>
                                          <p:spTgt spid="5123">
                                            <p:txEl>
                                              <p:pRg st="3" end="3"/>
                                            </p:txEl>
                                          </p:spTgt>
                                        </p:tgtEl>
                                        <p:attrNameLst>
                                          <p:attrName>ppt_c</p:attrName>
                                        </p:attrNameLst>
                                      </p:cBhvr>
                                      <p:to>
                                        <a:schemeClr val="tx2"/>
                                      </p:to>
                                    </p:animClr>
                                  </p:subTnLst>
                                </p:cTn>
                              </p:par>
                            </p:childTnLst>
                          </p:cTn>
                        </p:par>
                        <p:par>
                          <p:cTn id="20" fill="hold">
                            <p:stCondLst>
                              <p:cond delay="10000"/>
                            </p:stCondLst>
                            <p:childTnLst>
                              <p:par>
                                <p:cTn id="21" presetID="10" presetClass="entr" presetSubtype="0" fill="hold" nodeType="afterEffect">
                                  <p:stCondLst>
                                    <p:cond delay="500"/>
                                  </p:stCondLst>
                                  <p:childTnLst>
                                    <p:set>
                                      <p:cBhvr>
                                        <p:cTn id="22" dur="1" fill="hold">
                                          <p:stCondLst>
                                            <p:cond delay="0"/>
                                          </p:stCondLst>
                                        </p:cTn>
                                        <p:tgtEl>
                                          <p:spTgt spid="5123">
                                            <p:txEl>
                                              <p:pRg st="5" end="5"/>
                                            </p:txEl>
                                          </p:spTgt>
                                        </p:tgtEl>
                                        <p:attrNameLst>
                                          <p:attrName>style.visibility</p:attrName>
                                        </p:attrNameLst>
                                      </p:cBhvr>
                                      <p:to>
                                        <p:strVal val="visible"/>
                                      </p:to>
                                    </p:set>
                                    <p:animEffect transition="in" filter="fade">
                                      <p:cBhvr>
                                        <p:cTn id="23" dur="2000"/>
                                        <p:tgtEl>
                                          <p:spTgt spid="5123">
                                            <p:txEl>
                                              <p:pRg st="5" end="5"/>
                                            </p:txEl>
                                          </p:spTgt>
                                        </p:tgtEl>
                                      </p:cBhvr>
                                    </p:animEffect>
                                  </p:childTnLst>
                                  <p:subTnLst>
                                    <p:animClr clrSpc="rgb" dir="cw">
                                      <p:cBhvr override="childStyle">
                                        <p:cTn dur="1" fill="hold" display="0" masterRel="nextClick" afterEffect="1"/>
                                        <p:tgtEl>
                                          <p:spTgt spid="5123">
                                            <p:txEl>
                                              <p:pRg st="5" end="5"/>
                                            </p:txEl>
                                          </p:spTgt>
                                        </p:tgtEl>
                                        <p:attrNameLst>
                                          <p:attrName>ppt_c</p:attrName>
                                        </p:attrNameLst>
                                      </p:cBhvr>
                                      <p:to>
                                        <a:schemeClr val="tx2"/>
                                      </p:to>
                                    </p:animClr>
                                  </p:subTnLst>
                                </p:cTn>
                              </p:par>
                            </p:childTnLst>
                          </p:cTn>
                        </p:par>
                        <p:par>
                          <p:cTn id="24" fill="hold">
                            <p:stCondLst>
                              <p:cond delay="12500"/>
                            </p:stCondLst>
                            <p:childTnLst>
                              <p:par>
                                <p:cTn id="25" presetID="10" presetClass="entr" presetSubtype="0" fill="hold" nodeType="afterEffect">
                                  <p:stCondLst>
                                    <p:cond delay="500"/>
                                  </p:stCondLst>
                                  <p:childTnLst>
                                    <p:set>
                                      <p:cBhvr>
                                        <p:cTn id="26" dur="1" fill="hold">
                                          <p:stCondLst>
                                            <p:cond delay="0"/>
                                          </p:stCondLst>
                                        </p:cTn>
                                        <p:tgtEl>
                                          <p:spTgt spid="5123">
                                            <p:txEl>
                                              <p:pRg st="6" end="6"/>
                                            </p:txEl>
                                          </p:spTgt>
                                        </p:tgtEl>
                                        <p:attrNameLst>
                                          <p:attrName>style.visibility</p:attrName>
                                        </p:attrNameLst>
                                      </p:cBhvr>
                                      <p:to>
                                        <p:strVal val="visible"/>
                                      </p:to>
                                    </p:set>
                                    <p:animEffect transition="in" filter="fade">
                                      <p:cBhvr>
                                        <p:cTn id="27" dur="2000"/>
                                        <p:tgtEl>
                                          <p:spTgt spid="5123">
                                            <p:txEl>
                                              <p:pRg st="6" end="6"/>
                                            </p:txEl>
                                          </p:spTgt>
                                        </p:tgtEl>
                                      </p:cBhvr>
                                    </p:animEffect>
                                  </p:childTnLst>
                                  <p:subTnLst>
                                    <p:animClr clrSpc="rgb" dir="cw">
                                      <p:cBhvr override="childStyle">
                                        <p:cTn dur="1" fill="hold" display="0" masterRel="nextClick" afterEffect="1"/>
                                        <p:tgtEl>
                                          <p:spTgt spid="5123">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77470"/>
            <a:ext cx="9144000" cy="4303059"/>
          </a:xfrm>
          <a:prstGeom prst="rect">
            <a:avLst/>
          </a:prstGeom>
        </p:spPr>
      </p:pic>
    </p:spTree>
    <p:extLst>
      <p:ext uri="{BB962C8B-B14F-4D97-AF65-F5344CB8AC3E}">
        <p14:creationId xmlns:p14="http://schemas.microsoft.com/office/powerpoint/2010/main" val="3754438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smtClean="0">
                <a:cs typeface="+mj-cs"/>
              </a:rPr>
              <a:t>Definition &amp; Purpose</a:t>
            </a:r>
            <a:endParaRPr lang="en-CA" sz="3600" dirty="0">
              <a:cs typeface="+mj-cs"/>
            </a:endParaRPr>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
        <p:nvSpPr>
          <p:cNvPr id="26" name="Content Placeholder 2"/>
          <p:cNvSpPr>
            <a:spLocks noGrp="1"/>
          </p:cNvSpPr>
          <p:nvPr>
            <p:ph idx="1"/>
          </p:nvPr>
        </p:nvSpPr>
        <p:spPr>
          <a:xfrm>
            <a:off x="457200" y="1600200"/>
            <a:ext cx="8229600" cy="4525963"/>
          </a:xfrm>
        </p:spPr>
        <p:txBody>
          <a:bodyPr/>
          <a:lstStyle/>
          <a:p>
            <a:pPr marL="360363" lvl="1" indent="-360363">
              <a:buFont typeface="Wingdings" panose="05000000000000000000" pitchFamily="2" charset="2"/>
              <a:buChar char="q"/>
            </a:pPr>
            <a:r>
              <a:rPr lang="en-CA" sz="2400" b="1" dirty="0" smtClean="0">
                <a:solidFill>
                  <a:srgbClr val="00B0F0"/>
                </a:solidFill>
                <a:latin typeface="+mn-lt"/>
                <a:cs typeface="Calibri" panose="020F0502020204030204" pitchFamily="34" charset="0"/>
              </a:rPr>
              <a:t>Document outlining evaluation-related policy as part of the FL Education &amp; Training </a:t>
            </a:r>
          </a:p>
          <a:p>
            <a:pPr marL="342900" lvl="1" indent="-342900">
              <a:buFont typeface="Wingdings" panose="05000000000000000000" pitchFamily="2" charset="2"/>
              <a:buChar char="q"/>
            </a:pPr>
            <a:endParaRPr lang="en-CA" sz="2400" b="1" dirty="0" smtClean="0">
              <a:solidFill>
                <a:srgbClr val="00B0F0"/>
              </a:solidFill>
              <a:latin typeface="+mn-lt"/>
              <a:cs typeface="Calibri" panose="020F0502020204030204" pitchFamily="34" charset="0"/>
            </a:endParaRPr>
          </a:p>
          <a:p>
            <a:pPr marL="360363" lvl="1" indent="-360363">
              <a:buFont typeface="Wingdings" panose="05000000000000000000" pitchFamily="2" charset="2"/>
              <a:buChar char="q"/>
            </a:pPr>
            <a:r>
              <a:rPr lang="en-CA" sz="2400" b="1" dirty="0" smtClean="0">
                <a:solidFill>
                  <a:srgbClr val="00B0F0"/>
                </a:solidFill>
                <a:latin typeface="+mn-lt"/>
                <a:cs typeface="Calibri" panose="020F0502020204030204" pitchFamily="34" charset="0"/>
              </a:rPr>
              <a:t>Purpose: </a:t>
            </a:r>
            <a:endParaRPr lang="en-CA" sz="2400" b="1" dirty="0">
              <a:solidFill>
                <a:srgbClr val="00B0F0"/>
              </a:solidFill>
              <a:latin typeface="+mn-lt"/>
              <a:cs typeface="Calibri" panose="020F0502020204030204" pitchFamily="34" charset="0"/>
            </a:endParaRPr>
          </a:p>
          <a:p>
            <a:pPr marL="625475" lvl="1" indent="-265113">
              <a:buFont typeface="Century Gothic" panose="020B0502020202020204" pitchFamily="34" charset="0"/>
              <a:buChar char="-"/>
              <a:tabLst>
                <a:tab pos="622300" algn="l"/>
              </a:tabLst>
            </a:pPr>
            <a:r>
              <a:rPr lang="en-CA" sz="2400" b="1" dirty="0">
                <a:solidFill>
                  <a:srgbClr val="00B0F0"/>
                </a:solidFill>
                <a:latin typeface="+mn-lt"/>
                <a:cs typeface="Calibri" panose="020F0502020204030204" pitchFamily="34" charset="0"/>
              </a:rPr>
              <a:t>t</a:t>
            </a:r>
            <a:r>
              <a:rPr lang="en-CA" sz="2400" b="1" dirty="0" smtClean="0">
                <a:solidFill>
                  <a:srgbClr val="00B0F0"/>
                </a:solidFill>
                <a:latin typeface="+mn-lt"/>
                <a:cs typeface="Calibri" panose="020F0502020204030204" pitchFamily="34" charset="0"/>
              </a:rPr>
              <a:t>o make testing transparent </a:t>
            </a:r>
          </a:p>
          <a:p>
            <a:pPr marL="625475" lvl="1" indent="-265113">
              <a:buFont typeface="Century Gothic" panose="020B0502020202020204" pitchFamily="34" charset="0"/>
              <a:buChar char="-"/>
              <a:tabLst>
                <a:tab pos="622300" algn="l"/>
              </a:tabLst>
            </a:pPr>
            <a:r>
              <a:rPr lang="en-CA" sz="2400" b="1" dirty="0" smtClean="0">
                <a:solidFill>
                  <a:srgbClr val="00B0F0"/>
                </a:solidFill>
                <a:latin typeface="+mn-lt"/>
                <a:cs typeface="Calibri" panose="020F0502020204030204" pitchFamily="34" charset="0"/>
              </a:rPr>
              <a:t>to state its role in evaluating training/courses</a:t>
            </a:r>
          </a:p>
          <a:p>
            <a:pPr marL="625475" lvl="1" indent="-265113">
              <a:buFont typeface="Century Gothic" panose="020B0502020202020204" pitchFamily="34" charset="0"/>
              <a:buChar char="-"/>
              <a:tabLst>
                <a:tab pos="622300" algn="l"/>
              </a:tabLst>
            </a:pPr>
            <a:r>
              <a:rPr lang="en-CA" sz="2400" b="1" dirty="0">
                <a:solidFill>
                  <a:srgbClr val="00B0F0"/>
                </a:solidFill>
                <a:latin typeface="+mn-lt"/>
                <a:cs typeface="Calibri" panose="020F0502020204030204" pitchFamily="34" charset="0"/>
              </a:rPr>
              <a:t>t</a:t>
            </a:r>
            <a:r>
              <a:rPr lang="en-CA" sz="2400" b="1" dirty="0" smtClean="0">
                <a:solidFill>
                  <a:srgbClr val="00B0F0"/>
                </a:solidFill>
                <a:latin typeface="+mn-lt"/>
                <a:cs typeface="Calibri" panose="020F0502020204030204" pitchFamily="34" charset="0"/>
              </a:rPr>
              <a:t>o contribute to accountability </a:t>
            </a:r>
          </a:p>
          <a:p>
            <a:pPr marL="625475" lvl="1" indent="-265113">
              <a:buFont typeface="Century Gothic" panose="020B0502020202020204" pitchFamily="34" charset="0"/>
              <a:buChar char="-"/>
              <a:tabLst>
                <a:tab pos="622300" algn="l"/>
              </a:tabLst>
            </a:pPr>
            <a:r>
              <a:rPr lang="en-CA" sz="2400" b="1" dirty="0" smtClean="0">
                <a:solidFill>
                  <a:srgbClr val="00B0F0"/>
                </a:solidFill>
                <a:latin typeface="+mn-lt"/>
                <a:cs typeface="Calibri" panose="020F0502020204030204" pitchFamily="34" charset="0"/>
              </a:rPr>
              <a:t>to explain types and purpose of tests</a:t>
            </a:r>
            <a:endParaRPr lang="en-CA" sz="2400" b="1" dirty="0">
              <a:solidFill>
                <a:srgbClr val="00B0F0"/>
              </a:solidFill>
              <a:latin typeface="+mn-lt"/>
              <a:cs typeface="Calibri" panose="020F0502020204030204" pitchFamily="34" charset="0"/>
            </a:endParaRPr>
          </a:p>
          <a:p>
            <a:pPr marL="457200" lvl="1" indent="0">
              <a:buNone/>
            </a:pPr>
            <a:endParaRPr lang="en-CA" sz="2400" dirty="0" smtClean="0">
              <a:solidFill>
                <a:srgbClr val="00B0F0"/>
              </a:solidFill>
              <a:latin typeface="+mn-lt"/>
            </a:endParaRPr>
          </a:p>
          <a:p>
            <a:pPr lvl="1">
              <a:buFontTx/>
              <a:buChar char="-"/>
            </a:pPr>
            <a:endParaRPr lang="en-CA" dirty="0">
              <a:latin typeface="Arial" charset="0"/>
            </a:endParaRPr>
          </a:p>
        </p:txBody>
      </p:sp>
      <p:sp>
        <p:nvSpPr>
          <p:cNvPr id="27" name="Date Placeholder 3"/>
          <p:cNvSpPr>
            <a:spLocks noGrp="1"/>
          </p:cNvSpPr>
          <p:nvPr>
            <p:ph type="dt" sz="half" idx="10"/>
          </p:nvPr>
        </p:nvSpPr>
        <p:spPr>
          <a:xfrm>
            <a:off x="5612861" y="6356350"/>
            <a:ext cx="2836462" cy="365125"/>
          </a:xfrm>
        </p:spPr>
        <p:txBody>
          <a:bodyPr/>
          <a:lstStyle/>
          <a:p>
            <a:pPr>
              <a:defRPr/>
            </a:pPr>
            <a:r>
              <a:rPr lang="en-CA" altLang="en-US" sz="1100" dirty="0" smtClean="0">
                <a:solidFill>
                  <a:schemeClr val="tx1">
                    <a:lumMod val="50000"/>
                    <a:lumOff val="50000"/>
                  </a:schemeClr>
                </a:solidFill>
              </a:rPr>
              <a:t>Testing Directives</a:t>
            </a:r>
            <a:endParaRPr lang="en-CA" altLang="en-US" sz="1100" dirty="0">
              <a:solidFill>
                <a:schemeClr val="tx1">
                  <a:lumMod val="50000"/>
                  <a:lumOff val="50000"/>
                </a:schemeClr>
              </a:solidFill>
            </a:endParaRPr>
          </a:p>
        </p:txBody>
      </p:sp>
    </p:spTree>
    <p:extLst>
      <p:ext uri="{BB962C8B-B14F-4D97-AF65-F5344CB8AC3E}">
        <p14:creationId xmlns:p14="http://schemas.microsoft.com/office/powerpoint/2010/main" val="2366646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2000"/>
                                        <p:tgtEl>
                                          <p:spTgt spid="26">
                                            <p:txEl>
                                              <p:pRg st="0" end="0"/>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6">
                                            <p:txEl>
                                              <p:pRg st="2" end="2"/>
                                            </p:txEl>
                                          </p:spTgt>
                                        </p:tgtEl>
                                        <p:attrNameLst>
                                          <p:attrName>style.visibility</p:attrName>
                                        </p:attrNameLst>
                                      </p:cBhvr>
                                      <p:to>
                                        <p:strVal val="visible"/>
                                      </p:to>
                                    </p:set>
                                    <p:animEffect transition="in" filter="fade">
                                      <p:cBhvr>
                                        <p:cTn id="10" dur="2000"/>
                                        <p:tgtEl>
                                          <p:spTgt spid="26">
                                            <p:txEl>
                                              <p:pRg st="2" end="2"/>
                                            </p:txEl>
                                          </p:spTgt>
                                        </p:tgtEl>
                                      </p:cBhvr>
                                    </p:animEffect>
                                  </p:childTnLst>
                                </p:cTn>
                              </p:par>
                            </p:childTnLst>
                          </p:cTn>
                        </p:par>
                        <p:par>
                          <p:cTn id="11" fill="hold">
                            <p:stCondLst>
                              <p:cond delay="2500"/>
                            </p:stCondLst>
                            <p:childTnLst>
                              <p:par>
                                <p:cTn id="12" presetID="10" presetClass="entr" presetSubtype="0" fill="hold" grpId="0" nodeType="afterEffect">
                                  <p:stCondLst>
                                    <p:cond delay="500"/>
                                  </p:stCondLst>
                                  <p:childTnLst>
                                    <p:set>
                                      <p:cBhvr>
                                        <p:cTn id="13" dur="1" fill="hold">
                                          <p:stCondLst>
                                            <p:cond delay="0"/>
                                          </p:stCondLst>
                                        </p:cTn>
                                        <p:tgtEl>
                                          <p:spTgt spid="26">
                                            <p:txEl>
                                              <p:pRg st="3" end="3"/>
                                            </p:txEl>
                                          </p:spTgt>
                                        </p:tgtEl>
                                        <p:attrNameLst>
                                          <p:attrName>style.visibility</p:attrName>
                                        </p:attrNameLst>
                                      </p:cBhvr>
                                      <p:to>
                                        <p:strVal val="visible"/>
                                      </p:to>
                                    </p:set>
                                    <p:animEffect transition="in" filter="fade">
                                      <p:cBhvr>
                                        <p:cTn id="14" dur="2000"/>
                                        <p:tgtEl>
                                          <p:spTgt spid="26">
                                            <p:txEl>
                                              <p:pRg st="3" end="3"/>
                                            </p:txEl>
                                          </p:spTgt>
                                        </p:tgtEl>
                                      </p:cBhvr>
                                    </p:animEffect>
                                  </p:childTnLst>
                                </p:cTn>
                              </p:par>
                            </p:childTnLst>
                          </p:cTn>
                        </p:par>
                        <p:par>
                          <p:cTn id="15" fill="hold">
                            <p:stCondLst>
                              <p:cond delay="5000"/>
                            </p:stCondLst>
                            <p:childTnLst>
                              <p:par>
                                <p:cTn id="16" presetID="10" presetClass="entr" presetSubtype="0" fill="hold" grpId="0" nodeType="afterEffect">
                                  <p:stCondLst>
                                    <p:cond delay="500"/>
                                  </p:stCondLst>
                                  <p:childTnLst>
                                    <p:set>
                                      <p:cBhvr>
                                        <p:cTn id="17" dur="1" fill="hold">
                                          <p:stCondLst>
                                            <p:cond delay="0"/>
                                          </p:stCondLst>
                                        </p:cTn>
                                        <p:tgtEl>
                                          <p:spTgt spid="26">
                                            <p:txEl>
                                              <p:pRg st="4" end="4"/>
                                            </p:txEl>
                                          </p:spTgt>
                                        </p:tgtEl>
                                        <p:attrNameLst>
                                          <p:attrName>style.visibility</p:attrName>
                                        </p:attrNameLst>
                                      </p:cBhvr>
                                      <p:to>
                                        <p:strVal val="visible"/>
                                      </p:to>
                                    </p:set>
                                    <p:animEffect transition="in" filter="fade">
                                      <p:cBhvr>
                                        <p:cTn id="18" dur="2000"/>
                                        <p:tgtEl>
                                          <p:spTgt spid="26">
                                            <p:txEl>
                                              <p:pRg st="4" end="4"/>
                                            </p:txEl>
                                          </p:spTgt>
                                        </p:tgtEl>
                                      </p:cBhvr>
                                    </p:animEffect>
                                  </p:childTnLst>
                                </p:cTn>
                              </p:par>
                            </p:childTnLst>
                          </p:cTn>
                        </p:par>
                        <p:par>
                          <p:cTn id="19" fill="hold">
                            <p:stCondLst>
                              <p:cond delay="7500"/>
                            </p:stCondLst>
                            <p:childTnLst>
                              <p:par>
                                <p:cTn id="20" presetID="10" presetClass="entr" presetSubtype="0" fill="hold" grpId="0" nodeType="afterEffect">
                                  <p:stCondLst>
                                    <p:cond delay="500"/>
                                  </p:stCondLst>
                                  <p:childTnLst>
                                    <p:set>
                                      <p:cBhvr>
                                        <p:cTn id="21" dur="1" fill="hold">
                                          <p:stCondLst>
                                            <p:cond delay="0"/>
                                          </p:stCondLst>
                                        </p:cTn>
                                        <p:tgtEl>
                                          <p:spTgt spid="26">
                                            <p:txEl>
                                              <p:pRg st="5" end="5"/>
                                            </p:txEl>
                                          </p:spTgt>
                                        </p:tgtEl>
                                        <p:attrNameLst>
                                          <p:attrName>style.visibility</p:attrName>
                                        </p:attrNameLst>
                                      </p:cBhvr>
                                      <p:to>
                                        <p:strVal val="visible"/>
                                      </p:to>
                                    </p:set>
                                    <p:animEffect transition="in" filter="fade">
                                      <p:cBhvr>
                                        <p:cTn id="22" dur="2000"/>
                                        <p:tgtEl>
                                          <p:spTgt spid="26">
                                            <p:txEl>
                                              <p:pRg st="5" end="5"/>
                                            </p:txEl>
                                          </p:spTgt>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26">
                                            <p:txEl>
                                              <p:pRg st="6" end="6"/>
                                            </p:txEl>
                                          </p:spTgt>
                                        </p:tgtEl>
                                        <p:attrNameLst>
                                          <p:attrName>style.visibility</p:attrName>
                                        </p:attrNameLst>
                                      </p:cBhvr>
                                      <p:to>
                                        <p:strVal val="visible"/>
                                      </p:to>
                                    </p:set>
                                    <p:animEffect transition="in" filter="fade">
                                      <p:cBhvr>
                                        <p:cTn id="25" dur="2000"/>
                                        <p:tgtEl>
                                          <p:spTgt spid="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7272"/>
            <a:ext cx="4543425" cy="4486275"/>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55647" y="306000"/>
            <a:ext cx="3636000" cy="5700810"/>
          </a:xfrm>
          <a:prstGeom prst="rect">
            <a:avLst/>
          </a:prstGeom>
        </p:spPr>
      </p:pic>
    </p:spTree>
    <p:extLst>
      <p:ext uri="{BB962C8B-B14F-4D97-AF65-F5344CB8AC3E}">
        <p14:creationId xmlns:p14="http://schemas.microsoft.com/office/powerpoint/2010/main" val="622187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smtClean="0"/>
              <a:t>CONTENTS</a:t>
            </a:r>
            <a:br>
              <a:rPr lang="en-CA" sz="2800" dirty="0" smtClean="0"/>
            </a:br>
            <a:r>
              <a:rPr lang="en-CA" sz="2800" dirty="0" smtClean="0"/>
              <a:t>Mission Statement</a:t>
            </a:r>
            <a:endParaRPr lang="en-CA" sz="2800" dirty="0"/>
          </a:p>
        </p:txBody>
      </p:sp>
      <p:sp>
        <p:nvSpPr>
          <p:cNvPr id="4" name="Rectangle 3"/>
          <p:cNvSpPr/>
          <p:nvPr/>
        </p:nvSpPr>
        <p:spPr>
          <a:xfrm>
            <a:off x="1131570" y="2103120"/>
            <a:ext cx="7658100" cy="2923877"/>
          </a:xfrm>
          <a:prstGeom prst="rect">
            <a:avLst/>
          </a:prstGeom>
        </p:spPr>
        <p:txBody>
          <a:bodyPr wrap="square">
            <a:spAutoFit/>
          </a:bodyPr>
          <a:lstStyle/>
          <a:p>
            <a:pPr algn="l"/>
            <a:r>
              <a:rPr lang="en-GB" sz="2400" dirty="0">
                <a:latin typeface="+mn-lt"/>
                <a:ea typeface="Times New Roman" panose="02020603050405020304" pitchFamily="18" charset="0"/>
              </a:rPr>
              <a:t>Under the provisions of DAOD 5031-11 Foreign Languages, issued 2008-04-25 by Chief Military personnel (CMP), MPG Language Programs, Detachment </a:t>
            </a:r>
            <a:r>
              <a:rPr lang="en-GB" sz="2400" dirty="0" err="1">
                <a:latin typeface="+mn-lt"/>
                <a:ea typeface="Times New Roman" panose="02020603050405020304" pitchFamily="18" charset="0"/>
              </a:rPr>
              <a:t>Asticou</a:t>
            </a:r>
            <a:r>
              <a:rPr lang="en-GB" sz="2400" dirty="0">
                <a:latin typeface="+mn-lt"/>
                <a:ea typeface="Times New Roman" panose="02020603050405020304" pitchFamily="18" charset="0"/>
              </a:rPr>
              <a:t> (formerly CDA) is responsible for evaluating course members and training to ensure </a:t>
            </a:r>
            <a:r>
              <a:rPr lang="en-GB" sz="2400" u="sng" dirty="0">
                <a:latin typeface="+mn-lt"/>
                <a:ea typeface="Times New Roman" panose="02020603050405020304" pitchFamily="18" charset="0"/>
              </a:rPr>
              <a:t>that standards are being met and that training reflects the most economical means of </a:t>
            </a:r>
            <a:r>
              <a:rPr lang="en-GB" sz="2400" u="sng" dirty="0" smtClean="0">
                <a:latin typeface="+mn-lt"/>
                <a:ea typeface="Times New Roman" panose="02020603050405020304" pitchFamily="18" charset="0"/>
              </a:rPr>
              <a:t>achieving </a:t>
            </a:r>
            <a:r>
              <a:rPr lang="en-GB" sz="2400" u="sng" dirty="0">
                <a:latin typeface="+mn-lt"/>
                <a:ea typeface="Times New Roman" panose="02020603050405020304" pitchFamily="18" charset="0"/>
              </a:rPr>
              <a:t>results</a:t>
            </a:r>
            <a:r>
              <a:rPr lang="en-GB" dirty="0">
                <a:latin typeface="+mn-lt"/>
                <a:ea typeface="Times New Roman" panose="02020603050405020304" pitchFamily="18" charset="0"/>
              </a:rPr>
              <a:t>. </a:t>
            </a:r>
            <a:endParaRPr lang="en-CA" dirty="0">
              <a:latin typeface="+mn-lt"/>
            </a:endParaRPr>
          </a:p>
        </p:txBody>
      </p:sp>
    </p:spTree>
    <p:extLst>
      <p:ext uri="{BB962C8B-B14F-4D97-AF65-F5344CB8AC3E}">
        <p14:creationId xmlns:p14="http://schemas.microsoft.com/office/powerpoint/2010/main" val="4070149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smtClean="0">
                <a:cs typeface="+mj-cs"/>
              </a:rPr>
              <a:t/>
            </a:r>
            <a:br>
              <a:rPr lang="en-CA" sz="3600" dirty="0" smtClean="0">
                <a:cs typeface="+mj-cs"/>
              </a:rPr>
            </a:br>
            <a:r>
              <a:rPr lang="en-CA" sz="3600" dirty="0"/>
              <a:t/>
            </a:r>
            <a:br>
              <a:rPr lang="en-CA" sz="3600" dirty="0"/>
            </a:br>
            <a:r>
              <a:rPr lang="en-CA" sz="3600" dirty="0" smtClean="0"/>
              <a:t/>
            </a:r>
            <a:br>
              <a:rPr lang="en-CA" sz="3600" dirty="0" smtClean="0"/>
            </a:br>
            <a:r>
              <a:rPr lang="en-CA" sz="3600" dirty="0"/>
              <a:t/>
            </a:r>
            <a:br>
              <a:rPr lang="en-CA" sz="3600" dirty="0"/>
            </a:br>
            <a:r>
              <a:rPr lang="en-CA" sz="3200" dirty="0" smtClean="0">
                <a:latin typeface="Calibri" panose="020F0502020204030204" pitchFamily="34" charset="0"/>
              </a:rPr>
              <a:t>Contents</a:t>
            </a:r>
            <a:br>
              <a:rPr lang="en-CA" sz="3200" dirty="0" smtClean="0">
                <a:latin typeface="Calibri" panose="020F0502020204030204" pitchFamily="34" charset="0"/>
              </a:rPr>
            </a:br>
            <a:r>
              <a:rPr lang="en-CA" sz="3200" dirty="0" smtClean="0">
                <a:latin typeface="Calibri" panose="020F0502020204030204" pitchFamily="34" charset="0"/>
              </a:rPr>
              <a:t>Types and Purpose of Tests</a:t>
            </a:r>
            <a:endParaRPr lang="en-CA" sz="3200" dirty="0">
              <a:latin typeface="Calibri" panose="020F0502020204030204" pitchFamily="34" charset="0"/>
            </a:endParaRPr>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
        <p:nvSpPr>
          <p:cNvPr id="27" name="Content Placeholder 2"/>
          <p:cNvSpPr>
            <a:spLocks noGrp="1"/>
          </p:cNvSpPr>
          <p:nvPr>
            <p:ph idx="1"/>
          </p:nvPr>
        </p:nvSpPr>
        <p:spPr>
          <a:xfrm>
            <a:off x="457200" y="1600200"/>
            <a:ext cx="8229600" cy="4525963"/>
          </a:xfrm>
        </p:spPr>
        <p:txBody>
          <a:bodyPr>
            <a:normAutofit lnSpcReduction="10000"/>
          </a:bodyPr>
          <a:lstStyle/>
          <a:p>
            <a:pPr marL="0" indent="0">
              <a:buFont typeface="Monotype Sorts" charset="0"/>
              <a:buNone/>
            </a:pPr>
            <a:endParaRPr lang="en-CA" sz="2800" dirty="0">
              <a:latin typeface="Arial" charset="0"/>
            </a:endParaRPr>
          </a:p>
          <a:p>
            <a:pPr marL="0" indent="0">
              <a:buFont typeface="Monotype Sorts" charset="0"/>
              <a:buNone/>
            </a:pPr>
            <a:r>
              <a:rPr lang="en-CA" dirty="0" smtClean="0">
                <a:solidFill>
                  <a:srgbClr val="0066CC"/>
                </a:solidFill>
                <a:latin typeface="+mn-lt"/>
              </a:rPr>
              <a:t>Types of Evaluation (client-tailored) Formative &amp; Summative):</a:t>
            </a:r>
          </a:p>
          <a:p>
            <a:pPr marL="0" indent="0">
              <a:buFont typeface="Monotype Sorts" charset="0"/>
              <a:buNone/>
            </a:pPr>
            <a:endParaRPr lang="en-CA" dirty="0" smtClean="0">
              <a:solidFill>
                <a:srgbClr val="0066CC"/>
              </a:solidFill>
              <a:latin typeface="+mn-lt"/>
            </a:endParaRPr>
          </a:p>
          <a:p>
            <a:pPr>
              <a:buFont typeface="Wingdings" panose="05000000000000000000" pitchFamily="2" charset="2"/>
              <a:buChar char="q"/>
            </a:pPr>
            <a:r>
              <a:rPr lang="en-CA" dirty="0" smtClean="0">
                <a:solidFill>
                  <a:srgbClr val="0066CC"/>
                </a:solidFill>
                <a:latin typeface="+mn-lt"/>
              </a:rPr>
              <a:t>	Aptitude Tests</a:t>
            </a:r>
          </a:p>
          <a:p>
            <a:pPr>
              <a:buFont typeface="Wingdings" panose="05000000000000000000" pitchFamily="2" charset="2"/>
              <a:buChar char="q"/>
            </a:pPr>
            <a:r>
              <a:rPr lang="en-CA" dirty="0">
                <a:solidFill>
                  <a:srgbClr val="0066CC"/>
                </a:solidFill>
                <a:latin typeface="+mn-lt"/>
              </a:rPr>
              <a:t>	</a:t>
            </a:r>
            <a:r>
              <a:rPr lang="en-CA" dirty="0" smtClean="0">
                <a:solidFill>
                  <a:srgbClr val="0066CC"/>
                </a:solidFill>
                <a:latin typeface="+mn-lt"/>
              </a:rPr>
              <a:t>Achievement Tests</a:t>
            </a:r>
          </a:p>
          <a:p>
            <a:pPr>
              <a:buFont typeface="Wingdings" panose="05000000000000000000" pitchFamily="2" charset="2"/>
              <a:buChar char="q"/>
            </a:pPr>
            <a:r>
              <a:rPr lang="en-CA" dirty="0">
                <a:solidFill>
                  <a:srgbClr val="0066CC"/>
                </a:solidFill>
                <a:latin typeface="+mn-lt"/>
              </a:rPr>
              <a:t>	</a:t>
            </a:r>
            <a:r>
              <a:rPr lang="en-CA" dirty="0" smtClean="0">
                <a:solidFill>
                  <a:srgbClr val="0066CC"/>
                </a:solidFill>
                <a:latin typeface="+mn-lt"/>
              </a:rPr>
              <a:t>Enabling Checks</a:t>
            </a:r>
          </a:p>
          <a:p>
            <a:pPr>
              <a:buFont typeface="Wingdings" panose="05000000000000000000" pitchFamily="2" charset="2"/>
              <a:buChar char="q"/>
            </a:pPr>
            <a:r>
              <a:rPr lang="en-CA" dirty="0">
                <a:solidFill>
                  <a:srgbClr val="0066CC"/>
                </a:solidFill>
                <a:latin typeface="+mn-lt"/>
              </a:rPr>
              <a:t>	</a:t>
            </a:r>
            <a:r>
              <a:rPr lang="en-CA" dirty="0" smtClean="0">
                <a:solidFill>
                  <a:srgbClr val="0066CC"/>
                </a:solidFill>
                <a:latin typeface="+mn-lt"/>
              </a:rPr>
              <a:t>Performance Checks</a:t>
            </a:r>
          </a:p>
          <a:p>
            <a:pPr>
              <a:buFont typeface="Wingdings" panose="05000000000000000000" pitchFamily="2" charset="2"/>
              <a:buChar char="q"/>
            </a:pPr>
            <a:r>
              <a:rPr lang="en-CA" dirty="0">
                <a:solidFill>
                  <a:srgbClr val="0066CC"/>
                </a:solidFill>
                <a:latin typeface="+mn-lt"/>
              </a:rPr>
              <a:t>	</a:t>
            </a:r>
            <a:r>
              <a:rPr lang="en-CA" dirty="0" smtClean="0">
                <a:solidFill>
                  <a:srgbClr val="0066CC"/>
                </a:solidFill>
                <a:latin typeface="+mn-lt"/>
              </a:rPr>
              <a:t>Pro-</a:t>
            </a:r>
            <a:r>
              <a:rPr lang="en-CA" dirty="0" err="1" smtClean="0">
                <a:solidFill>
                  <a:srgbClr val="0066CC"/>
                </a:solidFill>
                <a:latin typeface="+mn-lt"/>
              </a:rPr>
              <a:t>chievement</a:t>
            </a:r>
            <a:r>
              <a:rPr lang="en-CA" dirty="0" smtClean="0">
                <a:solidFill>
                  <a:srgbClr val="0066CC"/>
                </a:solidFill>
                <a:latin typeface="+mn-lt"/>
              </a:rPr>
              <a:t> Tests</a:t>
            </a:r>
          </a:p>
          <a:p>
            <a:pPr>
              <a:buFont typeface="Wingdings" panose="05000000000000000000" pitchFamily="2" charset="2"/>
              <a:buChar char="q"/>
            </a:pPr>
            <a:r>
              <a:rPr lang="en-CA" dirty="0">
                <a:solidFill>
                  <a:srgbClr val="0066CC"/>
                </a:solidFill>
                <a:latin typeface="+mn-lt"/>
              </a:rPr>
              <a:t>	</a:t>
            </a:r>
            <a:r>
              <a:rPr lang="en-CA" dirty="0" smtClean="0">
                <a:solidFill>
                  <a:srgbClr val="0066CC"/>
                </a:solidFill>
                <a:latin typeface="+mn-lt"/>
              </a:rPr>
              <a:t>Certification Tests</a:t>
            </a:r>
          </a:p>
          <a:p>
            <a:pPr marL="0" indent="0">
              <a:buFont typeface="Monotype Sorts" charset="0"/>
              <a:buNone/>
            </a:pPr>
            <a:r>
              <a:rPr lang="en-CA" dirty="0">
                <a:latin typeface="+mn-lt"/>
              </a:rPr>
              <a:t>	</a:t>
            </a:r>
          </a:p>
        </p:txBody>
      </p:sp>
      <p:sp>
        <p:nvSpPr>
          <p:cNvPr id="29" name="Date Placeholder 3"/>
          <p:cNvSpPr>
            <a:spLocks noGrp="1"/>
          </p:cNvSpPr>
          <p:nvPr>
            <p:ph type="dt" sz="half" idx="10"/>
          </p:nvPr>
        </p:nvSpPr>
        <p:spPr>
          <a:xfrm>
            <a:off x="5612861" y="6356350"/>
            <a:ext cx="2836462" cy="365125"/>
          </a:xfrm>
        </p:spPr>
        <p:txBody>
          <a:bodyPr/>
          <a:lstStyle/>
          <a:p>
            <a:pPr>
              <a:defRPr/>
            </a:pPr>
            <a:r>
              <a:rPr lang="en-CA" altLang="en-US" sz="1100" dirty="0" smtClean="0">
                <a:solidFill>
                  <a:schemeClr val="tx1">
                    <a:lumMod val="50000"/>
                    <a:lumOff val="50000"/>
                  </a:schemeClr>
                </a:solidFill>
              </a:rPr>
              <a:t>Testing</a:t>
            </a:r>
            <a:r>
              <a:rPr lang="nl-NL" altLang="en-US" sz="1100" dirty="0" smtClean="0">
                <a:solidFill>
                  <a:schemeClr val="tx1">
                    <a:lumMod val="50000"/>
                    <a:lumOff val="50000"/>
                  </a:schemeClr>
                </a:solidFill>
              </a:rPr>
              <a:t> </a:t>
            </a:r>
            <a:r>
              <a:rPr lang="en-CA" altLang="en-US" sz="1100" dirty="0" smtClean="0">
                <a:solidFill>
                  <a:schemeClr val="tx1">
                    <a:lumMod val="50000"/>
                    <a:lumOff val="50000"/>
                  </a:schemeClr>
                </a:solidFill>
              </a:rPr>
              <a:t>directives</a:t>
            </a:r>
            <a:endParaRPr lang="en-CA" altLang="en-US" sz="1100" dirty="0">
              <a:solidFill>
                <a:schemeClr val="tx1">
                  <a:lumMod val="50000"/>
                  <a:lumOff val="50000"/>
                </a:schemeClr>
              </a:solidFill>
            </a:endParaRPr>
          </a:p>
        </p:txBody>
      </p:sp>
    </p:spTree>
    <p:extLst>
      <p:ext uri="{BB962C8B-B14F-4D97-AF65-F5344CB8AC3E}">
        <p14:creationId xmlns:p14="http://schemas.microsoft.com/office/powerpoint/2010/main" val="369044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317214"/>
            <a:ext cx="9144000" cy="723646"/>
          </a:xfrm>
        </p:spPr>
        <p:txBody>
          <a:bodyPr/>
          <a:lstStyle/>
          <a:p>
            <a:pPr>
              <a:lnSpc>
                <a:spcPct val="100000"/>
              </a:lnSpc>
              <a:defRPr/>
            </a:pPr>
            <a:r>
              <a:rPr lang="en-CA" sz="3600" dirty="0" smtClean="0">
                <a:cs typeface="+mj-cs"/>
              </a:rPr>
              <a:t>Aptitude Tests</a:t>
            </a:r>
            <a:endParaRPr lang="en-CA" sz="3600" dirty="0">
              <a:cs typeface="+mj-cs"/>
            </a:endParaRPr>
          </a:p>
        </p:txBody>
      </p:sp>
      <p:grpSp>
        <p:nvGrpSpPr>
          <p:cNvPr id="2" name="Group 2"/>
          <p:cNvGrpSpPr>
            <a:grpSpLocks/>
          </p:cNvGrpSpPr>
          <p:nvPr/>
        </p:nvGrpSpPr>
        <p:grpSpPr bwMode="auto">
          <a:xfrm>
            <a:off x="97645" y="121121"/>
            <a:ext cx="931665" cy="838747"/>
            <a:chOff x="4532" y="1685"/>
            <a:chExt cx="3085" cy="2647"/>
          </a:xfrm>
        </p:grpSpPr>
        <p:sp>
          <p:nvSpPr>
            <p:cNvPr id="3" name="Freeform 3"/>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 name="Freeform 4"/>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Freeform 5"/>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Freeform 6"/>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8" name="Rectangle 7"/>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 name="Rectangle 8"/>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0" name="Freeform 9"/>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 name="Freeform 10"/>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Lst>
              <a:ahLst/>
              <a:cxnLst>
                <a:cxn ang="0">
                  <a:pos x="T0" y="T1"/>
                </a:cxn>
                <a:cxn ang="0">
                  <a:pos x="T2" y="T3"/>
                </a:cxn>
                <a:cxn ang="0">
                  <a:pos x="T4" y="T5"/>
                </a:cxn>
                <a:cxn ang="0">
                  <a:pos x="T6" y="T7"/>
                </a:cxn>
                <a:cxn ang="0">
                  <a:pos x="T8" y="T9"/>
                </a:cxn>
                <a:cxn ang="0">
                  <a:pos x="T10" y="T11"/>
                </a:cxn>
                <a:cxn ang="0">
                  <a:pos x="T12" y="T13"/>
                </a:cxn>
              </a:cxnLst>
              <a:rect l="0" t="0" r="r" b="b"/>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2" name="Freeform 11"/>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 name="Freeform 12"/>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Freeform 13"/>
            <p:cNvSpPr>
              <a:spLocks/>
            </p:cNvSpPr>
            <p:nvPr/>
          </p:nvSpPr>
          <p:spPr bwMode="auto">
            <a:xfrm>
              <a:off x="4756" y="4129"/>
              <a:ext cx="2677" cy="57"/>
            </a:xfrm>
            <a:custGeom>
              <a:avLst/>
              <a:gdLst>
                <a:gd name="T0" fmla="*/ 2569 w 2569"/>
                <a:gd name="T1" fmla="*/ 26 h 52"/>
                <a:gd name="T2" fmla="*/ 2569 w 2569"/>
                <a:gd name="T3" fmla="*/ 0 h 52"/>
                <a:gd name="T4" fmla="*/ 0 w 2569"/>
                <a:gd name="T5" fmla="*/ 0 h 52"/>
                <a:gd name="T6" fmla="*/ 0 w 2569"/>
                <a:gd name="T7" fmla="*/ 52 h 52"/>
                <a:gd name="T8" fmla="*/ 2569 w 2569"/>
                <a:gd name="T9" fmla="*/ 52 h 52"/>
                <a:gd name="T10" fmla="*/ 2569 w 2569"/>
                <a:gd name="T11" fmla="*/ 26 h 52"/>
              </a:gdLst>
              <a:ahLst/>
              <a:cxnLst>
                <a:cxn ang="0">
                  <a:pos x="T0" y="T1"/>
                </a:cxn>
                <a:cxn ang="0">
                  <a:pos x="T2" y="T3"/>
                </a:cxn>
                <a:cxn ang="0">
                  <a:pos x="T4" y="T5"/>
                </a:cxn>
                <a:cxn ang="0">
                  <a:pos x="T6" y="T7"/>
                </a:cxn>
                <a:cxn ang="0">
                  <a:pos x="T8" y="T9"/>
                </a:cxn>
                <a:cxn ang="0">
                  <a:pos x="T10" y="T11"/>
                </a:cxn>
              </a:cxnLst>
              <a:rect l="0" t="0" r="r" b="b"/>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p:nvSpPr>
          <p:spPr bwMode="auto">
            <a:xfrm>
              <a:off x="4532" y="4275"/>
              <a:ext cx="3085" cy="57"/>
            </a:xfrm>
            <a:custGeom>
              <a:avLst/>
              <a:gdLst>
                <a:gd name="T0" fmla="*/ 2972 w 2972"/>
                <a:gd name="T1" fmla="*/ 25 h 51"/>
                <a:gd name="T2" fmla="*/ 2972 w 2972"/>
                <a:gd name="T3" fmla="*/ 0 h 51"/>
                <a:gd name="T4" fmla="*/ 0 w 2972"/>
                <a:gd name="T5" fmla="*/ 0 h 51"/>
                <a:gd name="T6" fmla="*/ 0 w 2972"/>
                <a:gd name="T7" fmla="*/ 51 h 51"/>
                <a:gd name="T8" fmla="*/ 2972 w 2972"/>
                <a:gd name="T9" fmla="*/ 51 h 51"/>
                <a:gd name="T10" fmla="*/ 2972 w 2972"/>
                <a:gd name="T11" fmla="*/ 25 h 51"/>
              </a:gdLst>
              <a:ahLst/>
              <a:cxnLst>
                <a:cxn ang="0">
                  <a:pos x="T0" y="T1"/>
                </a:cxn>
                <a:cxn ang="0">
                  <a:pos x="T2" y="T3"/>
                </a:cxn>
                <a:cxn ang="0">
                  <a:pos x="T4" y="T5"/>
                </a:cxn>
                <a:cxn ang="0">
                  <a:pos x="T6" y="T7"/>
                </a:cxn>
                <a:cxn ang="0">
                  <a:pos x="T8" y="T9"/>
                </a:cxn>
                <a:cxn ang="0">
                  <a:pos x="T10" y="T11"/>
                </a:cxn>
              </a:cxnLst>
              <a:rect l="0" t="0" r="r" b="b"/>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5"/>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16"/>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 name="Freeform 17"/>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Lst>
              <a:ahLst/>
              <a:cxnLst>
                <a:cxn ang="0">
                  <a:pos x="T0" y="T1"/>
                </a:cxn>
                <a:cxn ang="0">
                  <a:pos x="T2" y="T3"/>
                </a:cxn>
                <a:cxn ang="0">
                  <a:pos x="T4" y="T5"/>
                </a:cxn>
                <a:cxn ang="0">
                  <a:pos x="T6" y="T7"/>
                </a:cxn>
                <a:cxn ang="0">
                  <a:pos x="T8" y="T9"/>
                </a:cxn>
                <a:cxn ang="0">
                  <a:pos x="T10" y="T11"/>
                </a:cxn>
              </a:cxnLst>
              <a:rect l="0" t="0" r="r" b="b"/>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18"/>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Lst>
              <a:ahLst/>
              <a:cxnLst>
                <a:cxn ang="0">
                  <a:pos x="T0" y="T1"/>
                </a:cxn>
                <a:cxn ang="0">
                  <a:pos x="T2" y="T3"/>
                </a:cxn>
                <a:cxn ang="0">
                  <a:pos x="T4" y="T5"/>
                </a:cxn>
                <a:cxn ang="0">
                  <a:pos x="T6" y="T7"/>
                </a:cxn>
                <a:cxn ang="0">
                  <a:pos x="T8" y="T9"/>
                </a:cxn>
                <a:cxn ang="0">
                  <a:pos x="T10" y="T11"/>
                </a:cxn>
                <a:cxn ang="0">
                  <a:pos x="T12" y="T13"/>
                </a:cxn>
              </a:cxnLst>
              <a:rect l="0" t="0" r="r" b="b"/>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9"/>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Lst>
              <a:ahLst/>
              <a:cxnLst>
                <a:cxn ang="0">
                  <a:pos x="T0" y="T1"/>
                </a:cxn>
                <a:cxn ang="0">
                  <a:pos x="T2" y="T3"/>
                </a:cxn>
                <a:cxn ang="0">
                  <a:pos x="T4" y="T5"/>
                </a:cxn>
                <a:cxn ang="0">
                  <a:pos x="T6" y="T7"/>
                </a:cxn>
                <a:cxn ang="0">
                  <a:pos x="T8" y="T9"/>
                </a:cxn>
                <a:cxn ang="0">
                  <a:pos x="T10" y="T11"/>
                </a:cxn>
                <a:cxn ang="0">
                  <a:pos x="T12" y="T13"/>
                </a:cxn>
              </a:cxnLst>
              <a:rect l="0" t="0" r="r" b="b"/>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20"/>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Lst>
              <a:ahLst/>
              <a:cxnLst>
                <a:cxn ang="0">
                  <a:pos x="T0" y="T1"/>
                </a:cxn>
                <a:cxn ang="0">
                  <a:pos x="T2" y="T3"/>
                </a:cxn>
                <a:cxn ang="0">
                  <a:pos x="T4" y="T5"/>
                </a:cxn>
                <a:cxn ang="0">
                  <a:pos x="T6" y="T7"/>
                </a:cxn>
                <a:cxn ang="0">
                  <a:pos x="T8" y="T9"/>
                </a:cxn>
                <a:cxn ang="0">
                  <a:pos x="T10" y="T11"/>
                </a:cxn>
              </a:cxnLst>
              <a:rect l="0" t="0" r="r" b="b"/>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pic>
        <p:nvPicPr>
          <p:cNvPr id="32789" name="Picture 21" descr="Na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25" y="121121"/>
            <a:ext cx="1077019" cy="818475"/>
          </a:xfrm>
          <a:prstGeom prst="rect">
            <a:avLst/>
          </a:prstGeom>
          <a:noFill/>
          <a:extLst>
            <a:ext uri="{909E8E84-426E-40DD-AFC4-6F175D3DCCD1}">
              <a14:hiddenFill xmlns:a14="http://schemas.microsoft.com/office/drawing/2010/main">
                <a:solidFill>
                  <a:srgbClr val="FFFFFF"/>
                </a:solidFill>
              </a14:hiddenFill>
            </a:ext>
          </a:extLst>
        </p:spPr>
      </p:pic>
      <p:sp>
        <p:nvSpPr>
          <p:cNvPr id="26" name="Content Placeholder 2"/>
          <p:cNvSpPr>
            <a:spLocks noGrp="1"/>
          </p:cNvSpPr>
          <p:nvPr>
            <p:ph idx="1"/>
          </p:nvPr>
        </p:nvSpPr>
        <p:spPr>
          <a:xfrm>
            <a:off x="544904" y="1428749"/>
            <a:ext cx="8209989" cy="4927601"/>
          </a:xfrm>
        </p:spPr>
        <p:txBody>
          <a:bodyPr>
            <a:noAutofit/>
          </a:bodyPr>
          <a:lstStyle/>
          <a:p>
            <a:pPr>
              <a:spcBef>
                <a:spcPts val="0"/>
              </a:spcBef>
              <a:spcAft>
                <a:spcPts val="1200"/>
              </a:spcAft>
              <a:buSzPct val="80000"/>
              <a:buFont typeface="Wingdings" panose="05000000000000000000" pitchFamily="2" charset="2"/>
              <a:buChar char="q"/>
            </a:pPr>
            <a:r>
              <a:rPr lang="en-GB" b="1" dirty="0" smtClean="0">
                <a:solidFill>
                  <a:schemeClr val="tx2"/>
                </a:solidFill>
                <a:latin typeface="+mn-lt"/>
                <a:cs typeface="Calibri" panose="020F0502020204030204" pitchFamily="34" charset="0"/>
              </a:rPr>
              <a:t>Predict likelihood of success</a:t>
            </a:r>
          </a:p>
          <a:p>
            <a:pPr marL="0" indent="0">
              <a:spcBef>
                <a:spcPts val="0"/>
              </a:spcBef>
              <a:spcAft>
                <a:spcPts val="1200"/>
              </a:spcAft>
              <a:buSzPct val="80000"/>
              <a:buNone/>
            </a:pPr>
            <a:endParaRPr lang="en-GB" b="1" dirty="0" smtClean="0">
              <a:solidFill>
                <a:schemeClr val="tx2"/>
              </a:solidFill>
              <a:latin typeface="+mn-lt"/>
              <a:cs typeface="Calibri" panose="020F0502020204030204" pitchFamily="34" charset="0"/>
            </a:endParaRPr>
          </a:p>
          <a:p>
            <a:pPr>
              <a:spcBef>
                <a:spcPts val="0"/>
              </a:spcBef>
              <a:spcAft>
                <a:spcPts val="1200"/>
              </a:spcAft>
              <a:buSzPct val="80000"/>
              <a:buFont typeface="Wingdings" panose="05000000000000000000" pitchFamily="2" charset="2"/>
              <a:buChar char="q"/>
            </a:pPr>
            <a:r>
              <a:rPr lang="en-GB" b="1" dirty="0" smtClean="0">
                <a:solidFill>
                  <a:schemeClr val="tx2"/>
                </a:solidFill>
                <a:latin typeface="+mn-lt"/>
                <a:cs typeface="Calibri" panose="020F0502020204030204" pitchFamily="34" charset="0"/>
              </a:rPr>
              <a:t>Serve as a selection process tool</a:t>
            </a:r>
          </a:p>
          <a:p>
            <a:pPr marL="0" indent="0">
              <a:spcBef>
                <a:spcPts val="0"/>
              </a:spcBef>
              <a:spcAft>
                <a:spcPts val="1200"/>
              </a:spcAft>
              <a:buSzPct val="80000"/>
              <a:buNone/>
            </a:pPr>
            <a:endParaRPr lang="en-GB" b="1" dirty="0" smtClean="0">
              <a:solidFill>
                <a:schemeClr val="tx2"/>
              </a:solidFill>
              <a:latin typeface="+mn-lt"/>
              <a:cs typeface="Calibri" panose="020F0502020204030204" pitchFamily="34" charset="0"/>
            </a:endParaRPr>
          </a:p>
          <a:p>
            <a:pPr>
              <a:spcBef>
                <a:spcPts val="0"/>
              </a:spcBef>
              <a:spcAft>
                <a:spcPts val="1200"/>
              </a:spcAft>
              <a:buSzPct val="80000"/>
              <a:buFont typeface="Wingdings" panose="05000000000000000000" pitchFamily="2" charset="2"/>
              <a:buChar char="q"/>
            </a:pPr>
            <a:r>
              <a:rPr lang="en-GB" b="1" dirty="0" smtClean="0">
                <a:solidFill>
                  <a:schemeClr val="tx2"/>
                </a:solidFill>
                <a:latin typeface="+mn-lt"/>
                <a:cs typeface="Calibri" panose="020F0502020204030204" pitchFamily="34" charset="0"/>
              </a:rPr>
              <a:t>Identify strengths and weaknesses</a:t>
            </a:r>
          </a:p>
          <a:p>
            <a:pPr marL="0" indent="0">
              <a:spcBef>
                <a:spcPts val="0"/>
              </a:spcBef>
              <a:spcAft>
                <a:spcPts val="1200"/>
              </a:spcAft>
              <a:buSzPct val="80000"/>
              <a:buNone/>
            </a:pPr>
            <a:endParaRPr lang="en-GB" b="1" dirty="0" smtClean="0">
              <a:solidFill>
                <a:schemeClr val="tx2"/>
              </a:solidFill>
              <a:latin typeface="+mn-lt"/>
              <a:cs typeface="Calibri" panose="020F0502020204030204" pitchFamily="34" charset="0"/>
            </a:endParaRPr>
          </a:p>
          <a:p>
            <a:pPr>
              <a:spcBef>
                <a:spcPts val="0"/>
              </a:spcBef>
              <a:spcAft>
                <a:spcPts val="1200"/>
              </a:spcAft>
              <a:buSzPct val="80000"/>
              <a:buFont typeface="Wingdings" panose="05000000000000000000" pitchFamily="2" charset="2"/>
              <a:buChar char="q"/>
            </a:pPr>
            <a:r>
              <a:rPr lang="en-GB" b="1" dirty="0" smtClean="0">
                <a:solidFill>
                  <a:schemeClr val="tx2"/>
                </a:solidFill>
                <a:latin typeface="+mn-lt"/>
                <a:cs typeface="Calibri" panose="020F0502020204030204" pitchFamily="34" charset="0"/>
              </a:rPr>
              <a:t>Serve as basis for planning pedagogical strategies</a:t>
            </a:r>
          </a:p>
          <a:p>
            <a:pPr marL="0" indent="0">
              <a:spcBef>
                <a:spcPts val="0"/>
              </a:spcBef>
              <a:spcAft>
                <a:spcPts val="1200"/>
              </a:spcAft>
              <a:buSzPct val="80000"/>
              <a:buNone/>
            </a:pPr>
            <a:r>
              <a:rPr lang="en-GB" b="1" dirty="0" smtClean="0">
                <a:solidFill>
                  <a:schemeClr val="tx2"/>
                </a:solidFill>
                <a:latin typeface="+mn-lt"/>
                <a:cs typeface="Calibri" panose="020F0502020204030204" pitchFamily="34" charset="0"/>
              </a:rPr>
              <a:t>        	</a:t>
            </a:r>
          </a:p>
          <a:p>
            <a:pPr>
              <a:spcBef>
                <a:spcPts val="0"/>
              </a:spcBef>
              <a:spcAft>
                <a:spcPts val="1200"/>
              </a:spcAft>
              <a:buSzPct val="80000"/>
              <a:buFont typeface="Wingdings" panose="05000000000000000000" pitchFamily="2" charset="2"/>
              <a:buChar char="q"/>
            </a:pPr>
            <a:endParaRPr lang="en-GB" sz="2000" b="1" dirty="0" smtClean="0">
              <a:solidFill>
                <a:schemeClr val="tx2"/>
              </a:solidFill>
              <a:latin typeface="Calibri" panose="020F0502020204030204" pitchFamily="34" charset="0"/>
              <a:cs typeface="Calibri" panose="020F0502020204030204" pitchFamily="34" charset="0"/>
            </a:endParaRPr>
          </a:p>
          <a:p>
            <a:pPr>
              <a:spcBef>
                <a:spcPts val="0"/>
              </a:spcBef>
              <a:spcAft>
                <a:spcPts val="1200"/>
              </a:spcAft>
              <a:buSzPct val="80000"/>
              <a:buFont typeface="Wingdings" panose="05000000000000000000" pitchFamily="2" charset="2"/>
              <a:buChar char="q"/>
            </a:pPr>
            <a:endParaRPr lang="en-GB" sz="2000" b="1" dirty="0">
              <a:solidFill>
                <a:schemeClr val="tx2"/>
              </a:solidFill>
              <a:latin typeface="Calibri" panose="020F0502020204030204" pitchFamily="34" charset="0"/>
              <a:cs typeface="Calibri" panose="020F0502020204030204" pitchFamily="34" charset="0"/>
            </a:endParaRPr>
          </a:p>
        </p:txBody>
      </p:sp>
      <p:sp>
        <p:nvSpPr>
          <p:cNvPr id="27" name="Date Placeholder 3"/>
          <p:cNvSpPr>
            <a:spLocks noGrp="1"/>
          </p:cNvSpPr>
          <p:nvPr>
            <p:ph type="dt" sz="half" idx="10"/>
          </p:nvPr>
        </p:nvSpPr>
        <p:spPr>
          <a:xfrm>
            <a:off x="5612861" y="6356350"/>
            <a:ext cx="2836462" cy="365125"/>
          </a:xfrm>
        </p:spPr>
        <p:txBody>
          <a:bodyPr/>
          <a:lstStyle/>
          <a:p>
            <a:pPr>
              <a:defRPr/>
            </a:pPr>
            <a:r>
              <a:rPr lang="en-CA" altLang="en-US" sz="1100" dirty="0" smtClean="0">
                <a:solidFill>
                  <a:schemeClr val="tx1">
                    <a:lumMod val="50000"/>
                    <a:lumOff val="50000"/>
                  </a:schemeClr>
                </a:solidFill>
              </a:rPr>
              <a:t>Testing directives</a:t>
            </a:r>
            <a:endParaRPr lang="en-CA" altLang="en-US" sz="1100" dirty="0">
              <a:solidFill>
                <a:schemeClr val="tx1">
                  <a:lumMod val="50000"/>
                  <a:lumOff val="50000"/>
                </a:schemeClr>
              </a:solidFill>
            </a:endParaRPr>
          </a:p>
        </p:txBody>
      </p:sp>
    </p:spTree>
    <p:extLst>
      <p:ext uri="{BB962C8B-B14F-4D97-AF65-F5344CB8AC3E}">
        <p14:creationId xmlns:p14="http://schemas.microsoft.com/office/powerpoint/2010/main" val="4078346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20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26">
                                            <p:txEl>
                                              <p:pRg st="2" end="2"/>
                                            </p:txEl>
                                          </p:spTgt>
                                        </p:tgtEl>
                                        <p:attrNameLst>
                                          <p:attrName>style.visibility</p:attrName>
                                        </p:attrNameLst>
                                      </p:cBhvr>
                                      <p:to>
                                        <p:strVal val="visible"/>
                                      </p:to>
                                    </p:set>
                                    <p:animEffect transition="in" filter="fade">
                                      <p:cBhvr>
                                        <p:cTn id="12" dur="2000"/>
                                        <p:tgtEl>
                                          <p:spTgt spid="2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26">
                                            <p:txEl>
                                              <p:pRg st="4" end="4"/>
                                            </p:txEl>
                                          </p:spTgt>
                                        </p:tgtEl>
                                        <p:attrNameLst>
                                          <p:attrName>style.visibility</p:attrName>
                                        </p:attrNameLst>
                                      </p:cBhvr>
                                      <p:to>
                                        <p:strVal val="visible"/>
                                      </p:to>
                                    </p:set>
                                    <p:animEffect transition="in" filter="fade">
                                      <p:cBhvr>
                                        <p:cTn id="17" dur="2000"/>
                                        <p:tgtEl>
                                          <p:spTgt spid="2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500"/>
                                  </p:stCondLst>
                                  <p:childTnLst>
                                    <p:set>
                                      <p:cBhvr>
                                        <p:cTn id="21" dur="1" fill="hold">
                                          <p:stCondLst>
                                            <p:cond delay="0"/>
                                          </p:stCondLst>
                                        </p:cTn>
                                        <p:tgtEl>
                                          <p:spTgt spid="26">
                                            <p:txEl>
                                              <p:pRg st="6" end="6"/>
                                            </p:txEl>
                                          </p:spTgt>
                                        </p:tgtEl>
                                        <p:attrNameLst>
                                          <p:attrName>style.visibility</p:attrName>
                                        </p:attrNameLst>
                                      </p:cBhvr>
                                      <p:to>
                                        <p:strVal val="visible"/>
                                      </p:to>
                                    </p:set>
                                    <p:animEffect transition="in" filter="fade">
                                      <p:cBhvr>
                                        <p:cTn id="22" dur="2000"/>
                                        <p:tgtEl>
                                          <p:spTgt spid="2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500"/>
                                  </p:stCondLst>
                                  <p:childTnLst>
                                    <p:set>
                                      <p:cBhvr>
                                        <p:cTn id="26" dur="1" fill="hold">
                                          <p:stCondLst>
                                            <p:cond delay="0"/>
                                          </p:stCondLst>
                                        </p:cTn>
                                        <p:tgtEl>
                                          <p:spTgt spid="26">
                                            <p:txEl>
                                              <p:pRg st="7" end="7"/>
                                            </p:txEl>
                                          </p:spTgt>
                                        </p:tgtEl>
                                        <p:attrNameLst>
                                          <p:attrName>style.visibility</p:attrName>
                                        </p:attrNameLst>
                                      </p:cBhvr>
                                      <p:to>
                                        <p:strVal val="visible"/>
                                      </p:to>
                                    </p:set>
                                    <p:animEffect transition="in" filter="fade">
                                      <p:cBhvr>
                                        <p:cTn id="27" dur="2000"/>
                                        <p:tgtEl>
                                          <p:spTgt spid="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latin typeface="Calibri" panose="020F0502020204030204" pitchFamily="34" charset="0"/>
              </a:rPr>
              <a:t>Enabling Checks</a:t>
            </a:r>
            <a:endParaRPr lang="en-CA" sz="3600" dirty="0">
              <a:latin typeface="Calibri" panose="020F050202020403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q"/>
            </a:pPr>
            <a:endParaRPr lang="en-CA" dirty="0" smtClean="0">
              <a:solidFill>
                <a:srgbClr val="0066CC"/>
              </a:solidFill>
            </a:endParaRPr>
          </a:p>
          <a:p>
            <a:pPr>
              <a:buFont typeface="Wingdings" panose="05000000000000000000" pitchFamily="2" charset="2"/>
              <a:buChar char="q"/>
            </a:pPr>
            <a:endParaRPr lang="en-CA" dirty="0">
              <a:solidFill>
                <a:srgbClr val="0066CC"/>
              </a:solidFill>
            </a:endParaRPr>
          </a:p>
          <a:p>
            <a:pPr>
              <a:buFont typeface="Wingdings" panose="05000000000000000000" pitchFamily="2" charset="2"/>
              <a:buChar char="q"/>
            </a:pPr>
            <a:r>
              <a:rPr lang="en-CA" dirty="0" smtClean="0">
                <a:solidFill>
                  <a:srgbClr val="0066CC"/>
                </a:solidFill>
                <a:latin typeface="+mn-lt"/>
              </a:rPr>
              <a:t>Measure progress along general proficiency line</a:t>
            </a:r>
          </a:p>
          <a:p>
            <a:pPr>
              <a:buFont typeface="Wingdings" panose="05000000000000000000" pitchFamily="2" charset="2"/>
              <a:buChar char="q"/>
            </a:pPr>
            <a:endParaRPr lang="en-CA" dirty="0" smtClean="0">
              <a:solidFill>
                <a:srgbClr val="0066CC"/>
              </a:solidFill>
              <a:latin typeface="+mn-lt"/>
            </a:endParaRPr>
          </a:p>
          <a:p>
            <a:pPr>
              <a:buFont typeface="Wingdings" panose="05000000000000000000" pitchFamily="2" charset="2"/>
              <a:buChar char="q"/>
            </a:pPr>
            <a:r>
              <a:rPr lang="en-CA" dirty="0" smtClean="0">
                <a:solidFill>
                  <a:srgbClr val="0066CC"/>
                </a:solidFill>
                <a:latin typeface="+mn-lt"/>
              </a:rPr>
              <a:t>Inform of students’ readiness for On-the-Job-Training</a:t>
            </a:r>
          </a:p>
          <a:p>
            <a:pPr>
              <a:buFont typeface="Wingdings" panose="05000000000000000000" pitchFamily="2" charset="2"/>
              <a:buChar char="q"/>
            </a:pPr>
            <a:endParaRPr lang="en-CA" dirty="0" smtClean="0">
              <a:solidFill>
                <a:srgbClr val="0066CC"/>
              </a:solidFill>
              <a:latin typeface="+mn-lt"/>
            </a:endParaRPr>
          </a:p>
          <a:p>
            <a:pPr>
              <a:buFont typeface="Wingdings" panose="05000000000000000000" pitchFamily="2" charset="2"/>
              <a:buChar char="q"/>
            </a:pPr>
            <a:r>
              <a:rPr lang="en-CA" dirty="0" smtClean="0">
                <a:solidFill>
                  <a:srgbClr val="0066CC"/>
                </a:solidFill>
                <a:latin typeface="+mn-lt"/>
              </a:rPr>
              <a:t>Predict success on final certification tests and Performance Checks</a:t>
            </a:r>
            <a:endParaRPr lang="en-CA" dirty="0">
              <a:solidFill>
                <a:srgbClr val="0066CC"/>
              </a:solidFill>
              <a:latin typeface="+mn-lt"/>
            </a:endParaRPr>
          </a:p>
        </p:txBody>
      </p:sp>
    </p:spTree>
    <p:extLst>
      <p:ext uri="{BB962C8B-B14F-4D97-AF65-F5344CB8AC3E}">
        <p14:creationId xmlns:p14="http://schemas.microsoft.com/office/powerpoint/2010/main" val="261222892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5139</TotalTime>
  <Words>603</Words>
  <Application>Microsoft Office PowerPoint</Application>
  <PresentationFormat>On-screen Show (4:3)</PresentationFormat>
  <Paragraphs>211</Paragraphs>
  <Slides>17</Slides>
  <Notes>16</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9" baseType="lpstr">
      <vt:lpstr>ＭＳ Ｐゴシック</vt:lpstr>
      <vt:lpstr>Arial</vt:lpstr>
      <vt:lpstr>Calibri</vt:lpstr>
      <vt:lpstr>Century Gothic</vt:lpstr>
      <vt:lpstr>Courier New</vt:lpstr>
      <vt:lpstr>Monotype Sorts</vt:lpstr>
      <vt:lpstr>Palatino Linotype</vt:lpstr>
      <vt:lpstr>Times New Roman</vt:lpstr>
      <vt:lpstr>Wingdings</vt:lpstr>
      <vt:lpstr>Custom Design</vt:lpstr>
      <vt:lpstr>Executive</vt:lpstr>
      <vt:lpstr>CorelDRAW</vt:lpstr>
      <vt:lpstr>PowerPoint Presentation</vt:lpstr>
      <vt:lpstr>Scope of Presentation</vt:lpstr>
      <vt:lpstr>PowerPoint Presentation</vt:lpstr>
      <vt:lpstr>Definition &amp; Purpose</vt:lpstr>
      <vt:lpstr>PowerPoint Presentation</vt:lpstr>
      <vt:lpstr>CONTENTS Mission Statement</vt:lpstr>
      <vt:lpstr>    Contents Types and Purpose of Tests</vt:lpstr>
      <vt:lpstr>Aptitude Tests</vt:lpstr>
      <vt:lpstr>Enabling Checks</vt:lpstr>
      <vt:lpstr>Performance Checks</vt:lpstr>
      <vt:lpstr>PowerPoint Presentation</vt:lpstr>
      <vt:lpstr>Certification Testing</vt:lpstr>
      <vt:lpstr>Application of Directive Language Specialist Courses</vt:lpstr>
      <vt:lpstr>Final Linguistic Expectations</vt:lpstr>
      <vt:lpstr>Time on Task &amp; Objectives</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L4 Reading Proficiency</dc:title>
  <dc:subject>Language Testing Seminar</dc:subject>
  <dc:creator>Seinhorst</dc:creator>
  <cp:lastModifiedBy>Vasilj-Begovic.JS</cp:lastModifiedBy>
  <cp:revision>765</cp:revision>
  <cp:lastPrinted>2017-08-23T13:18:23Z</cp:lastPrinted>
  <dcterms:created xsi:type="dcterms:W3CDTF">1997-10-06T23:22:08Z</dcterms:created>
  <dcterms:modified xsi:type="dcterms:W3CDTF">2017-08-24T15:34:12Z</dcterms:modified>
</cp:coreProperties>
</file>