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9" r:id="rId3"/>
    <p:sldId id="270" r:id="rId4"/>
    <p:sldId id="259" r:id="rId5"/>
    <p:sldId id="261" r:id="rId6"/>
    <p:sldId id="262" r:id="rId7"/>
    <p:sldId id="266" r:id="rId8"/>
    <p:sldId id="267" r:id="rId9"/>
    <p:sldId id="265" r:id="rId10"/>
    <p:sldId id="268" r:id="rId11"/>
    <p:sldId id="260" r:id="rId12"/>
    <p:sldId id="271" r:id="rId1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9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4F97BC8-D1A8-477D-82B4-F536CE180E79}" type="datetimeFigureOut">
              <a:rPr lang="en-GB" smtClean="0"/>
              <a:pPr/>
              <a:t>07/09/2016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D1BC098-0FD6-4B51-9C78-909C0AABFC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7BC8-D1A8-477D-82B4-F536CE180E79}" type="datetimeFigureOut">
              <a:rPr lang="en-GB" smtClean="0"/>
              <a:pPr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BC098-0FD6-4B51-9C78-909C0AABFC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7BC8-D1A8-477D-82B4-F536CE180E79}" type="datetimeFigureOut">
              <a:rPr lang="en-GB" smtClean="0"/>
              <a:pPr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BC098-0FD6-4B51-9C78-909C0AABFC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7BC8-D1A8-477D-82B4-F536CE180E79}" type="datetimeFigureOut">
              <a:rPr lang="en-GB" smtClean="0"/>
              <a:pPr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BC098-0FD6-4B51-9C78-909C0AABFC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4F97BC8-D1A8-477D-82B4-F536CE180E79}" type="datetimeFigureOut">
              <a:rPr lang="en-GB" smtClean="0"/>
              <a:pPr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D1BC098-0FD6-4B51-9C78-909C0AABFC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7BC8-D1A8-477D-82B4-F536CE180E79}" type="datetimeFigureOut">
              <a:rPr lang="en-GB" smtClean="0"/>
              <a:pPr/>
              <a:t>07/09/2016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BC098-0FD6-4B51-9C78-909C0AABFC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7BC8-D1A8-477D-82B4-F536CE180E79}" type="datetimeFigureOut">
              <a:rPr lang="en-GB" smtClean="0"/>
              <a:pPr/>
              <a:t>07/09/2016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BC098-0FD6-4B51-9C78-909C0AABFC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7BC8-D1A8-477D-82B4-F536CE180E79}" type="datetimeFigureOut">
              <a:rPr lang="en-GB" smtClean="0"/>
              <a:pPr/>
              <a:t>07/09/2016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BC098-0FD6-4B51-9C78-909C0AABFC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7BC8-D1A8-477D-82B4-F536CE180E79}" type="datetimeFigureOut">
              <a:rPr lang="en-GB" smtClean="0"/>
              <a:pPr/>
              <a:t>07/09/2016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BC098-0FD6-4B51-9C78-909C0AABFC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7BC8-D1A8-477D-82B4-F536CE180E79}" type="datetimeFigureOut">
              <a:rPr lang="en-GB" smtClean="0"/>
              <a:pPr/>
              <a:t>07/09/2016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BC098-0FD6-4B51-9C78-909C0AABFC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7BC8-D1A8-477D-82B4-F536CE180E79}" type="datetimeFigureOut">
              <a:rPr lang="en-GB" smtClean="0"/>
              <a:pPr/>
              <a:t>07/09/2016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BC098-0FD6-4B51-9C78-909C0AABFC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4F97BC8-D1A8-477D-82B4-F536CE180E79}" type="datetimeFigureOut">
              <a:rPr lang="en-GB" smtClean="0"/>
              <a:pPr/>
              <a:t>07/09/2016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1BC098-0FD6-4B51-9C78-909C0AABFC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3717032"/>
            <a:ext cx="6912768" cy="1152128"/>
          </a:xfrm>
        </p:spPr>
        <p:txBody>
          <a:bodyPr>
            <a:noAutofit/>
          </a:bodyPr>
          <a:lstStyle/>
          <a:p>
            <a:r>
              <a:rPr lang="et-EE" sz="2800" b="1" dirty="0" smtClean="0"/>
              <a:t>Validity and reliability of rating speaking and writing performances</a:t>
            </a:r>
            <a:endParaRPr lang="en-GB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t-EE" sz="2400" dirty="0" smtClean="0"/>
              <a:t>Ülle Türk, Estonia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355976" y="908720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STANAG 6001 Testing Workshop, Brno, 6–8 September 2016</a:t>
            </a:r>
            <a:endParaRPr lang="en-GB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Interpretation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Benchmarks for correlation coefficients:</a:t>
            </a:r>
          </a:p>
          <a:p>
            <a:r>
              <a:rPr lang="et-EE" dirty="0" smtClean="0"/>
              <a:t>&lt; 0.20 = poor</a:t>
            </a:r>
          </a:p>
          <a:p>
            <a:r>
              <a:rPr lang="et-EE" dirty="0" smtClean="0"/>
              <a:t>0.21 to 0.40 = fair</a:t>
            </a:r>
          </a:p>
          <a:p>
            <a:r>
              <a:rPr lang="et-EE" dirty="0" smtClean="0"/>
              <a:t>0.41 to 0.60 = fair</a:t>
            </a:r>
          </a:p>
          <a:p>
            <a:r>
              <a:rPr lang="et-EE" dirty="0" smtClean="0"/>
              <a:t>0.61 to 0.80 = good</a:t>
            </a:r>
          </a:p>
          <a:p>
            <a:r>
              <a:rPr lang="et-EE" dirty="0" smtClean="0"/>
              <a:t>0.81 to 1.00 = very good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 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827586" y="692696"/>
          <a:ext cx="7560840" cy="25735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  <a:gridCol w="1260140"/>
                <a:gridCol w="1260140"/>
                <a:gridCol w="1260140"/>
                <a:gridCol w="1260140"/>
              </a:tblGrid>
              <a:tr h="4320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b="1" dirty="0" smtClean="0"/>
                        <a:t>1+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b="1" dirty="0" smtClean="0"/>
                        <a:t>2+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</a:tr>
              <a:tr h="428307">
                <a:tc>
                  <a:txBody>
                    <a:bodyPr/>
                    <a:lstStyle/>
                    <a:p>
                      <a:r>
                        <a:rPr lang="et-EE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28307">
                <a:tc>
                  <a:txBody>
                    <a:bodyPr/>
                    <a:lstStyle/>
                    <a:p>
                      <a:r>
                        <a:rPr lang="et-EE" b="1" dirty="0" smtClean="0"/>
                        <a:t>1+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28307">
                <a:tc>
                  <a:txBody>
                    <a:bodyPr/>
                    <a:lstStyle/>
                    <a:p>
                      <a:r>
                        <a:rPr lang="et-EE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28307">
                <a:tc>
                  <a:txBody>
                    <a:bodyPr/>
                    <a:lstStyle/>
                    <a:p>
                      <a:r>
                        <a:rPr lang="et-EE" b="1" dirty="0" smtClean="0"/>
                        <a:t>2+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28307">
                <a:tc>
                  <a:txBody>
                    <a:bodyPr/>
                    <a:lstStyle/>
                    <a:p>
                      <a:r>
                        <a:rPr lang="et-EE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9" y="764705"/>
            <a:ext cx="553998" cy="25202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t-EE" sz="2400" dirty="0" smtClean="0"/>
              <a:t>Second rating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26064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2400" dirty="0" smtClean="0"/>
              <a:t>First rating</a:t>
            </a:r>
            <a:endParaRPr lang="en-GB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03648" y="3284984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2nd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Ann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John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Paul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Harry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Jill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Bill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Tom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Joe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Steve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Tina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Linda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Jane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Luoma, Sari (2004) </a:t>
            </a:r>
            <a:r>
              <a:rPr lang="et-EE" i="1" dirty="0" smtClean="0"/>
              <a:t>Assessing Speaking</a:t>
            </a:r>
            <a:r>
              <a:rPr lang="et-EE" dirty="0" smtClean="0"/>
              <a:t>. Cambridge University Press.</a:t>
            </a:r>
          </a:p>
          <a:p>
            <a:r>
              <a:rPr lang="et-EE" dirty="0" smtClean="0"/>
              <a:t>Weir, </a:t>
            </a:r>
            <a:r>
              <a:rPr lang="en-US" dirty="0" smtClean="0"/>
              <a:t>Cyril </a:t>
            </a:r>
            <a:r>
              <a:rPr lang="et-EE" dirty="0" smtClean="0"/>
              <a:t>J. </a:t>
            </a:r>
            <a:r>
              <a:rPr lang="en-US" dirty="0" smtClean="0"/>
              <a:t>(2005</a:t>
            </a:r>
            <a:r>
              <a:rPr lang="en-US" dirty="0" smtClean="0"/>
              <a:t>) </a:t>
            </a:r>
            <a:r>
              <a:rPr lang="en-US" i="1" dirty="0" smtClean="0"/>
              <a:t>Language </a:t>
            </a:r>
            <a:r>
              <a:rPr lang="en-US" i="1" dirty="0" smtClean="0"/>
              <a:t>Testing and Validation: An Evidence-Based </a:t>
            </a:r>
            <a:r>
              <a:rPr lang="en-US" i="1" dirty="0" smtClean="0"/>
              <a:t>Approach</a:t>
            </a:r>
            <a:r>
              <a:rPr lang="et-EE" dirty="0" smtClean="0"/>
              <a:t>. Palgrave Macmillan.</a:t>
            </a:r>
            <a:endParaRPr lang="en-GB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Quality in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/>
          </a:bodyPr>
          <a:lstStyle/>
          <a:p>
            <a:r>
              <a:rPr lang="en-US" b="1" dirty="0" smtClean="0"/>
              <a:t>Reliability</a:t>
            </a:r>
            <a:r>
              <a:rPr lang="en-US" dirty="0" smtClean="0"/>
              <a:t> is the degree to which an assessment tool produces stable and consistent results.</a:t>
            </a:r>
            <a:endParaRPr lang="et-EE" dirty="0" smtClean="0"/>
          </a:p>
          <a:p>
            <a:r>
              <a:rPr lang="en-US" b="1" dirty="0" smtClean="0"/>
              <a:t>Validity</a:t>
            </a:r>
            <a:r>
              <a:rPr lang="en-US" dirty="0" smtClean="0"/>
              <a:t> is defined as the extent to which an assessment accurately measures what it is intended to measure.</a:t>
            </a:r>
            <a:endParaRPr lang="et-EE" dirty="0" smtClean="0"/>
          </a:p>
          <a:p>
            <a:r>
              <a:rPr lang="et-EE" b="1" dirty="0" smtClean="0"/>
              <a:t>Scoring validity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Scoring </a:t>
            </a:r>
            <a:r>
              <a:rPr lang="et-EE" dirty="0" smtClean="0"/>
              <a:t>validity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far can we depend on the scores which result from the test</a:t>
            </a:r>
            <a:r>
              <a:rPr lang="en-US" dirty="0" smtClean="0"/>
              <a:t>?</a:t>
            </a:r>
            <a:endParaRPr lang="et-EE" dirty="0" smtClean="0"/>
          </a:p>
          <a:p>
            <a:r>
              <a:rPr lang="et-EE" dirty="0" smtClean="0"/>
              <a:t>Parameters for tests of productive skills</a:t>
            </a:r>
            <a:endParaRPr lang="et-EE" dirty="0" smtClean="0"/>
          </a:p>
          <a:p>
            <a:pPr lvl="1"/>
            <a:r>
              <a:rPr lang="en-US" dirty="0" smtClean="0"/>
              <a:t>Criteria / rating scale</a:t>
            </a:r>
            <a:endParaRPr lang="et-EE" dirty="0" smtClean="0"/>
          </a:p>
          <a:p>
            <a:pPr lvl="1"/>
            <a:r>
              <a:rPr lang="en-US" dirty="0" smtClean="0"/>
              <a:t>Rating procedures</a:t>
            </a:r>
            <a:endParaRPr lang="et-EE" dirty="0" smtClean="0"/>
          </a:p>
          <a:p>
            <a:pPr lvl="1"/>
            <a:r>
              <a:rPr lang="en-US" dirty="0" smtClean="0"/>
              <a:t>Rater selection</a:t>
            </a:r>
            <a:endParaRPr lang="et-EE" dirty="0" smtClean="0"/>
          </a:p>
          <a:p>
            <a:pPr lvl="1"/>
            <a:r>
              <a:rPr lang="en-US" dirty="0" smtClean="0"/>
              <a:t>Rater training</a:t>
            </a:r>
            <a:endParaRPr lang="et-EE" dirty="0" smtClean="0"/>
          </a:p>
          <a:p>
            <a:pPr lvl="1"/>
            <a:r>
              <a:rPr lang="en-US" dirty="0" err="1" smtClean="0"/>
              <a:t>Standardisation</a:t>
            </a:r>
            <a:endParaRPr lang="et-EE" dirty="0" smtClean="0"/>
          </a:p>
          <a:p>
            <a:pPr lvl="1"/>
            <a:r>
              <a:rPr lang="en-US" dirty="0" smtClean="0"/>
              <a:t>Moderation</a:t>
            </a:r>
            <a:endParaRPr lang="et-EE" dirty="0" smtClean="0"/>
          </a:p>
          <a:p>
            <a:pPr lvl="1"/>
            <a:r>
              <a:rPr lang="en-US" dirty="0" smtClean="0"/>
              <a:t>Rating conditions</a:t>
            </a:r>
            <a:endParaRPr lang="et-EE" dirty="0" smtClean="0"/>
          </a:p>
          <a:p>
            <a:pPr lvl="1"/>
            <a:r>
              <a:rPr lang="en-US" dirty="0" smtClean="0"/>
              <a:t>Statistical analysis</a:t>
            </a:r>
            <a:endParaRPr lang="et-EE" dirty="0" smtClean="0"/>
          </a:p>
          <a:p>
            <a:pPr lvl="1"/>
            <a:r>
              <a:rPr lang="en-US" dirty="0" smtClean="0"/>
              <a:t>Raters</a:t>
            </a:r>
            <a:endParaRPr lang="et-EE" dirty="0" smtClean="0"/>
          </a:p>
          <a:p>
            <a:pPr lvl="1"/>
            <a:r>
              <a:rPr lang="en-US" dirty="0" smtClean="0"/>
              <a:t>Grading and </a:t>
            </a:r>
            <a:r>
              <a:rPr lang="en-US" dirty="0" smtClean="0"/>
              <a:t>awarding</a:t>
            </a:r>
            <a:endParaRPr lang="en-GB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Reliability in tests of productive skills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Intra-rater reliability or internal consistency</a:t>
            </a:r>
          </a:p>
          <a:p>
            <a:r>
              <a:rPr lang="et-EE" dirty="0" smtClean="0"/>
              <a:t>Inter-rater reliability of inter-rater agreement</a:t>
            </a:r>
          </a:p>
          <a:p>
            <a:r>
              <a:rPr lang="et-EE" dirty="0" smtClean="0"/>
              <a:t>Parallel forms reliability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Rater effects that affect reliability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60208"/>
          </a:xfrm>
        </p:spPr>
        <p:txBody>
          <a:bodyPr/>
          <a:lstStyle/>
          <a:p>
            <a:r>
              <a:rPr lang="en-US" dirty="0" smtClean="0"/>
              <a:t>Differences in </a:t>
            </a:r>
            <a:r>
              <a:rPr lang="en-US" dirty="0" smtClean="0"/>
              <a:t>rater </a:t>
            </a:r>
            <a:r>
              <a:rPr lang="en-US" dirty="0" smtClean="0"/>
              <a:t>severity</a:t>
            </a:r>
            <a:endParaRPr lang="et-EE" dirty="0" smtClean="0"/>
          </a:p>
          <a:p>
            <a:r>
              <a:rPr lang="en-US" dirty="0" smtClean="0"/>
              <a:t>Halo effects </a:t>
            </a:r>
            <a:r>
              <a:rPr lang="et-EE" dirty="0" smtClean="0"/>
              <a:t>= </a:t>
            </a:r>
            <a:r>
              <a:rPr lang="en-US" dirty="0" smtClean="0"/>
              <a:t>failing </a:t>
            </a:r>
            <a:r>
              <a:rPr lang="en-US" dirty="0" smtClean="0"/>
              <a:t>to assign independent scores for the distinct categories of an analytic </a:t>
            </a:r>
            <a:r>
              <a:rPr lang="en-US" dirty="0" smtClean="0"/>
              <a:t>rubric</a:t>
            </a:r>
            <a:endParaRPr lang="et-EE" dirty="0" smtClean="0"/>
          </a:p>
          <a:p>
            <a:r>
              <a:rPr lang="en-US" dirty="0" smtClean="0"/>
              <a:t>Central tendency </a:t>
            </a:r>
            <a:r>
              <a:rPr lang="et-EE" dirty="0" smtClean="0"/>
              <a:t>= </a:t>
            </a:r>
            <a:r>
              <a:rPr lang="en-US" dirty="0" smtClean="0"/>
              <a:t>the </a:t>
            </a:r>
            <a:r>
              <a:rPr lang="en-US" dirty="0" smtClean="0"/>
              <a:t>reluctance to assign scores at the extremes of a rating </a:t>
            </a:r>
            <a:r>
              <a:rPr lang="en-US" dirty="0" smtClean="0"/>
              <a:t>scale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Methods for assessing rater reliability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Numerical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percentage of</a:t>
            </a:r>
            <a:r>
              <a:rPr lang="et-EE" dirty="0" smtClean="0"/>
              <a:t> </a:t>
            </a:r>
            <a:r>
              <a:rPr lang="en-US" dirty="0" smtClean="0"/>
              <a:t>agreement between the </a:t>
            </a:r>
            <a:r>
              <a:rPr lang="en-US" dirty="0" smtClean="0"/>
              <a:t>two</a:t>
            </a:r>
            <a:r>
              <a:rPr lang="et-EE" dirty="0" smtClean="0"/>
              <a:t> raters/ ratings</a:t>
            </a:r>
          </a:p>
          <a:p>
            <a:pPr lvl="1"/>
            <a:r>
              <a:rPr lang="et-EE" dirty="0" smtClean="0"/>
              <a:t>correlation coefficients</a:t>
            </a:r>
          </a:p>
          <a:p>
            <a:r>
              <a:rPr lang="et-EE" dirty="0" smtClean="0"/>
              <a:t>Visual</a:t>
            </a:r>
          </a:p>
          <a:p>
            <a:pPr lvl="1"/>
            <a:r>
              <a:rPr lang="et-EE" dirty="0" smtClean="0"/>
              <a:t>cross-tabulation matrix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4186808" cy="914400"/>
          </a:xfrm>
        </p:spPr>
        <p:txBody>
          <a:bodyPr>
            <a:normAutofit fontScale="90000"/>
          </a:bodyPr>
          <a:lstStyle/>
          <a:p>
            <a:r>
              <a:rPr lang="et-EE" b="1" dirty="0" smtClean="0"/>
              <a:t>Percent agreement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5162128"/>
          </a:xfrm>
        </p:spPr>
        <p:txBody>
          <a:bodyPr>
            <a:normAutofit/>
          </a:bodyPr>
          <a:lstStyle/>
          <a:p>
            <a:r>
              <a:rPr lang="en-US" dirty="0" smtClean="0"/>
              <a:t>The basic model for calculating inter-rater reliability is percent agreement in the two-rater model. </a:t>
            </a:r>
            <a:endParaRPr lang="et-EE" dirty="0" smtClean="0"/>
          </a:p>
          <a:p>
            <a:r>
              <a:rPr lang="en-US" dirty="0" smtClean="0"/>
              <a:t>1</a:t>
            </a:r>
            <a:r>
              <a:rPr lang="en-US" dirty="0" smtClean="0"/>
              <a:t>. Calculate the number/rate of ratings that are in agreement </a:t>
            </a:r>
            <a:endParaRPr lang="et-EE" dirty="0" smtClean="0"/>
          </a:p>
          <a:p>
            <a:r>
              <a:rPr lang="en-US" dirty="0" smtClean="0"/>
              <a:t>2</a:t>
            </a:r>
            <a:r>
              <a:rPr lang="en-US" dirty="0" smtClean="0"/>
              <a:t>. Calculate the total number of ratings </a:t>
            </a:r>
            <a:endParaRPr lang="et-EE" dirty="0" smtClean="0"/>
          </a:p>
          <a:p>
            <a:r>
              <a:rPr lang="en-US" dirty="0" smtClean="0"/>
              <a:t>3</a:t>
            </a:r>
            <a:r>
              <a:rPr lang="en-US" dirty="0" smtClean="0"/>
              <a:t>. Convert the fraction to a percentage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4572000" y="188640"/>
          <a:ext cx="4041776" cy="620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444"/>
                <a:gridCol w="1010444"/>
                <a:gridCol w="1010444"/>
                <a:gridCol w="1010444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Agreement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Ann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Paul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Jill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Tom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Steve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Linda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John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Harry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Kate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Bill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Joe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Tina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Jane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Interpretation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467544" y="1844824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Rules-of-Thumb for Percent Agreement </a:t>
                      </a:r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Number of Ratings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High Agreement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Minimal Agreement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Qualifications 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4 or fewer categories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90%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75%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ratings more than one level apart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5-7 categories</a:t>
                      </a:r>
                      <a:endParaRPr lang="en-GB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75%</a:t>
                      </a:r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Approximately 90% of ratings identical or adjacent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4186808" cy="914400"/>
          </a:xfrm>
        </p:spPr>
        <p:txBody>
          <a:bodyPr/>
          <a:lstStyle/>
          <a:p>
            <a:r>
              <a:rPr lang="et-EE" b="1" dirty="0" smtClean="0"/>
              <a:t>Correlation</a:t>
            </a:r>
            <a:endParaRPr lang="en-GB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5090120"/>
          </a:xfrm>
        </p:spPr>
        <p:txBody>
          <a:bodyPr>
            <a:normAutofit lnSpcReduction="10000"/>
          </a:bodyPr>
          <a:lstStyle/>
          <a:p>
            <a:r>
              <a:rPr lang="et-EE" dirty="0" smtClean="0"/>
              <a:t>With plus-levels, translate levels into numbers:</a:t>
            </a:r>
          </a:p>
          <a:p>
            <a:pPr lvl="1"/>
            <a:r>
              <a:rPr lang="et-EE" dirty="0" smtClean="0"/>
              <a:t>1 =1</a:t>
            </a:r>
          </a:p>
          <a:p>
            <a:pPr lvl="1"/>
            <a:r>
              <a:rPr lang="et-EE" dirty="0" smtClean="0"/>
              <a:t>1+ =2</a:t>
            </a:r>
          </a:p>
          <a:p>
            <a:pPr lvl="1"/>
            <a:r>
              <a:rPr lang="et-EE" dirty="0" smtClean="0"/>
              <a:t>2 = 3</a:t>
            </a:r>
          </a:p>
          <a:p>
            <a:pPr lvl="1"/>
            <a:r>
              <a:rPr lang="et-EE" dirty="0" smtClean="0"/>
              <a:t>2+ = 4</a:t>
            </a:r>
          </a:p>
          <a:p>
            <a:pPr lvl="1"/>
            <a:r>
              <a:rPr lang="et-EE" dirty="0" smtClean="0"/>
              <a:t>3 = 5</a:t>
            </a:r>
          </a:p>
          <a:p>
            <a:r>
              <a:rPr lang="et-EE" dirty="0" smtClean="0"/>
              <a:t>Pearson = 0.670</a:t>
            </a:r>
          </a:p>
          <a:p>
            <a:r>
              <a:rPr lang="en-US" dirty="0" smtClean="0"/>
              <a:t>Mean</a:t>
            </a:r>
            <a:r>
              <a:rPr lang="et-EE" dirty="0" smtClean="0"/>
              <a:t>:</a:t>
            </a:r>
          </a:p>
          <a:p>
            <a:pPr lvl="1"/>
            <a:r>
              <a:rPr lang="et-EE" dirty="0" smtClean="0"/>
              <a:t>1st</a:t>
            </a:r>
            <a:r>
              <a:rPr lang="en-US" dirty="0" smtClean="0"/>
              <a:t> </a:t>
            </a:r>
            <a:r>
              <a:rPr lang="et-EE" dirty="0" smtClean="0"/>
              <a:t>= </a:t>
            </a:r>
            <a:r>
              <a:rPr lang="en-US" dirty="0" smtClean="0"/>
              <a:t>3,07 </a:t>
            </a:r>
            <a:r>
              <a:rPr lang="et-EE" dirty="0" smtClean="0"/>
              <a:t>  2nd = </a:t>
            </a:r>
            <a:r>
              <a:rPr lang="en-US" dirty="0" smtClean="0"/>
              <a:t>3,07 </a:t>
            </a:r>
            <a:endParaRPr lang="et-EE" dirty="0" smtClean="0"/>
          </a:p>
          <a:p>
            <a:r>
              <a:rPr lang="en-US" dirty="0" smtClean="0"/>
              <a:t>St Dev</a:t>
            </a:r>
            <a:endParaRPr lang="et-EE" dirty="0" smtClean="0"/>
          </a:p>
          <a:p>
            <a:pPr lvl="1"/>
            <a:r>
              <a:rPr lang="en-US" dirty="0" smtClean="0"/>
              <a:t> </a:t>
            </a:r>
            <a:r>
              <a:rPr lang="et-EE" dirty="0" smtClean="0"/>
              <a:t>1st =</a:t>
            </a:r>
            <a:r>
              <a:rPr lang="en-US" dirty="0" smtClean="0"/>
              <a:t>1,385 </a:t>
            </a:r>
            <a:r>
              <a:rPr lang="et-EE" dirty="0" smtClean="0"/>
              <a:t>2nd = </a:t>
            </a:r>
            <a:r>
              <a:rPr lang="en-US" dirty="0" smtClean="0"/>
              <a:t>1,072</a:t>
            </a:r>
            <a:endParaRPr lang="et-EE" dirty="0" smtClean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716016" y="692696"/>
          <a:ext cx="4041775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355"/>
                <a:gridCol w="808355"/>
                <a:gridCol w="808355"/>
                <a:gridCol w="808355"/>
                <a:gridCol w="808355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Ann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Paul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Jill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Tom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Steve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Linda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John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Harry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Kate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Bill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Joe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Tina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Jane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1560</TotalTime>
  <Words>550</Words>
  <Application>Microsoft Office PowerPoint</Application>
  <PresentationFormat>On-screen Show (4:3)</PresentationFormat>
  <Paragraphs>250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Origin</vt:lpstr>
      <vt:lpstr>Validity and reliability of rating speaking and writing performances</vt:lpstr>
      <vt:lpstr>Quality in assessment</vt:lpstr>
      <vt:lpstr>Scoring validity</vt:lpstr>
      <vt:lpstr>Reliability in tests of productive skills</vt:lpstr>
      <vt:lpstr>Rater effects that affect reliability</vt:lpstr>
      <vt:lpstr>Methods for assessing rater reliability</vt:lpstr>
      <vt:lpstr>Percent agreement</vt:lpstr>
      <vt:lpstr>Interpretation</vt:lpstr>
      <vt:lpstr>Correlation</vt:lpstr>
      <vt:lpstr>Interpretation</vt:lpstr>
      <vt:lpstr> </vt:lpstr>
      <vt:lpstr>References</vt:lpstr>
    </vt:vector>
  </TitlesOfParts>
  <Company>Stora Enso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NORDEFCO Language Testers Workshop</dc:title>
  <dc:creator>Ylle</dc:creator>
  <cp:lastModifiedBy>Microsoft</cp:lastModifiedBy>
  <cp:revision>71</cp:revision>
  <dcterms:created xsi:type="dcterms:W3CDTF">2014-11-09T15:29:16Z</dcterms:created>
  <dcterms:modified xsi:type="dcterms:W3CDTF">2016-09-07T07:08:24Z</dcterms:modified>
</cp:coreProperties>
</file>