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0"/>
  </p:notesMasterIdLst>
  <p:sldIdLst>
    <p:sldId id="256" r:id="rId2"/>
    <p:sldId id="265" r:id="rId3"/>
    <p:sldId id="286" r:id="rId4"/>
    <p:sldId id="266" r:id="rId5"/>
    <p:sldId id="267" r:id="rId6"/>
    <p:sldId id="268" r:id="rId7"/>
    <p:sldId id="269" r:id="rId8"/>
    <p:sldId id="257" r:id="rId9"/>
    <p:sldId id="272" r:id="rId10"/>
    <p:sldId id="273" r:id="rId11"/>
    <p:sldId id="278" r:id="rId12"/>
    <p:sldId id="280" r:id="rId13"/>
    <p:sldId id="270" r:id="rId14"/>
    <p:sldId id="258" r:id="rId15"/>
    <p:sldId id="275" r:id="rId16"/>
    <p:sldId id="279" r:id="rId17"/>
    <p:sldId id="276" r:id="rId18"/>
    <p:sldId id="277" r:id="rId19"/>
    <p:sldId id="281" r:id="rId20"/>
    <p:sldId id="283" r:id="rId21"/>
    <p:sldId id="282" r:id="rId22"/>
    <p:sldId id="284" r:id="rId23"/>
    <p:sldId id="287" r:id="rId24"/>
    <p:sldId id="288" r:id="rId25"/>
    <p:sldId id="291" r:id="rId26"/>
    <p:sldId id="289" r:id="rId27"/>
    <p:sldId id="290" r:id="rId28"/>
    <p:sldId id="292" r:id="rId29"/>
    <p:sldId id="293" r:id="rId30"/>
    <p:sldId id="294" r:id="rId31"/>
    <p:sldId id="271" r:id="rId32"/>
    <p:sldId id="259" r:id="rId33"/>
    <p:sldId id="274" r:id="rId34"/>
    <p:sldId id="264" r:id="rId35"/>
    <p:sldId id="261" r:id="rId36"/>
    <p:sldId id="263" r:id="rId37"/>
    <p:sldId id="260" r:id="rId38"/>
    <p:sldId id="262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 varScale="1">
        <p:scale>
          <a:sx n="64" d="100"/>
          <a:sy n="64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60C2CF-F6CD-4F9D-B216-D2EF4D88FAC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823958B-41A2-4329-82D4-3CC96409AC3F}">
      <dgm:prSet phldrT="[Text]"/>
      <dgm:spPr/>
      <dgm:t>
        <a:bodyPr/>
        <a:lstStyle/>
        <a:p>
          <a:r>
            <a:rPr lang="et-EE" dirty="0" smtClean="0"/>
            <a:t>Item analysis</a:t>
          </a:r>
          <a:endParaRPr lang="en-GB" dirty="0"/>
        </a:p>
      </dgm:t>
    </dgm:pt>
    <dgm:pt modelId="{FD4C0F34-0087-4B07-B10E-5A5F28463BC2}" type="parTrans" cxnId="{7F9F192F-0A3D-469D-8830-86EEA1911164}">
      <dgm:prSet/>
      <dgm:spPr/>
      <dgm:t>
        <a:bodyPr/>
        <a:lstStyle/>
        <a:p>
          <a:endParaRPr lang="en-GB"/>
        </a:p>
      </dgm:t>
    </dgm:pt>
    <dgm:pt modelId="{6AD619D3-8CD0-4F9B-8893-A1B72C33F4F5}" type="sibTrans" cxnId="{7F9F192F-0A3D-469D-8830-86EEA1911164}">
      <dgm:prSet/>
      <dgm:spPr/>
      <dgm:t>
        <a:bodyPr/>
        <a:lstStyle/>
        <a:p>
          <a:endParaRPr lang="en-GB"/>
        </a:p>
      </dgm:t>
    </dgm:pt>
    <dgm:pt modelId="{B8E326EC-9CE1-45BE-8204-68C47CEF9B53}">
      <dgm:prSet phldrT="[Text]"/>
      <dgm:spPr/>
      <dgm:t>
        <a:bodyPr/>
        <a:lstStyle/>
        <a:p>
          <a:r>
            <a:rPr lang="et-EE" dirty="0" smtClean="0"/>
            <a:t>Latent trait models</a:t>
          </a:r>
          <a:endParaRPr lang="en-GB" dirty="0"/>
        </a:p>
      </dgm:t>
    </dgm:pt>
    <dgm:pt modelId="{69537396-2946-4B98-815D-A1D691B66A69}" type="parTrans" cxnId="{DB897F33-BD5D-4B66-BC7A-6FD194BC6A84}">
      <dgm:prSet/>
      <dgm:spPr/>
      <dgm:t>
        <a:bodyPr/>
        <a:lstStyle/>
        <a:p>
          <a:endParaRPr lang="en-GB"/>
        </a:p>
      </dgm:t>
    </dgm:pt>
    <dgm:pt modelId="{1B3845BB-E4A9-42C3-BF35-888A66FDA044}" type="sibTrans" cxnId="{DB897F33-BD5D-4B66-BC7A-6FD194BC6A84}">
      <dgm:prSet/>
      <dgm:spPr/>
      <dgm:t>
        <a:bodyPr/>
        <a:lstStyle/>
        <a:p>
          <a:endParaRPr lang="en-GB"/>
        </a:p>
      </dgm:t>
    </dgm:pt>
    <dgm:pt modelId="{A5AED74B-95D3-4372-A946-5A705BB65C71}">
      <dgm:prSet phldrT="[Text]"/>
      <dgm:spPr/>
      <dgm:t>
        <a:bodyPr/>
        <a:lstStyle/>
        <a:p>
          <a:r>
            <a:rPr lang="et-EE" dirty="0" smtClean="0"/>
            <a:t>Rasch models</a:t>
          </a:r>
          <a:endParaRPr lang="en-GB" dirty="0"/>
        </a:p>
      </dgm:t>
    </dgm:pt>
    <dgm:pt modelId="{95D8EFDB-2565-4E5A-97C4-7320B4245508}" type="parTrans" cxnId="{D4AE5ADF-6AAC-41E7-9490-22D02F2C4ED7}">
      <dgm:prSet/>
      <dgm:spPr/>
      <dgm:t>
        <a:bodyPr/>
        <a:lstStyle/>
        <a:p>
          <a:endParaRPr lang="en-GB"/>
        </a:p>
      </dgm:t>
    </dgm:pt>
    <dgm:pt modelId="{1614A177-1864-4FBD-8C7E-AF1E35FAC143}" type="sibTrans" cxnId="{D4AE5ADF-6AAC-41E7-9490-22D02F2C4ED7}">
      <dgm:prSet/>
      <dgm:spPr/>
      <dgm:t>
        <a:bodyPr/>
        <a:lstStyle/>
        <a:p>
          <a:endParaRPr lang="en-GB"/>
        </a:p>
      </dgm:t>
    </dgm:pt>
    <dgm:pt modelId="{4A805331-1BA1-4A8A-8C9F-80F86D5302C7}">
      <dgm:prSet phldrT="[Text]"/>
      <dgm:spPr/>
      <dgm:t>
        <a:bodyPr/>
        <a:lstStyle/>
        <a:p>
          <a:r>
            <a:rPr lang="et-EE" dirty="0" smtClean="0"/>
            <a:t>Item Response Theory</a:t>
          </a:r>
          <a:endParaRPr lang="en-GB" dirty="0"/>
        </a:p>
      </dgm:t>
    </dgm:pt>
    <dgm:pt modelId="{9F81304E-7B3F-4C76-9D8B-5A417CC4AB3F}" type="parTrans" cxnId="{4F33360F-831C-43D4-B87D-53171CE252C2}">
      <dgm:prSet/>
      <dgm:spPr/>
      <dgm:t>
        <a:bodyPr/>
        <a:lstStyle/>
        <a:p>
          <a:endParaRPr lang="en-GB"/>
        </a:p>
      </dgm:t>
    </dgm:pt>
    <dgm:pt modelId="{34FB5917-AFE2-4ACE-A36F-86BE9E8D7F1F}" type="sibTrans" cxnId="{4F33360F-831C-43D4-B87D-53171CE252C2}">
      <dgm:prSet/>
      <dgm:spPr/>
      <dgm:t>
        <a:bodyPr/>
        <a:lstStyle/>
        <a:p>
          <a:endParaRPr lang="en-GB"/>
        </a:p>
      </dgm:t>
    </dgm:pt>
    <dgm:pt modelId="{80889EEE-146B-4951-A63B-5DF8F088A028}">
      <dgm:prSet phldrT="[Text]"/>
      <dgm:spPr/>
      <dgm:t>
        <a:bodyPr/>
        <a:lstStyle/>
        <a:p>
          <a:r>
            <a:rPr lang="et-EE" dirty="0" smtClean="0"/>
            <a:t>Classical test theory</a:t>
          </a:r>
          <a:endParaRPr lang="en-GB" dirty="0"/>
        </a:p>
      </dgm:t>
    </dgm:pt>
    <dgm:pt modelId="{84EC0EA3-CE67-43CB-977A-AB6D3A3483E4}" type="parTrans" cxnId="{9C2DF4F9-F6DB-4890-8A83-7D5527045790}">
      <dgm:prSet/>
      <dgm:spPr/>
      <dgm:t>
        <a:bodyPr/>
        <a:lstStyle/>
        <a:p>
          <a:endParaRPr lang="en-GB"/>
        </a:p>
      </dgm:t>
    </dgm:pt>
    <dgm:pt modelId="{6B4C1994-FA75-495A-BBDD-FB0B8F4A2862}" type="sibTrans" cxnId="{9C2DF4F9-F6DB-4890-8A83-7D5527045790}">
      <dgm:prSet/>
      <dgm:spPr/>
      <dgm:t>
        <a:bodyPr/>
        <a:lstStyle/>
        <a:p>
          <a:endParaRPr lang="en-GB"/>
        </a:p>
      </dgm:t>
    </dgm:pt>
    <dgm:pt modelId="{FE381668-27D9-4CDE-BECC-E098EB988256}">
      <dgm:prSet/>
      <dgm:spPr/>
      <dgm:t>
        <a:bodyPr/>
        <a:lstStyle/>
        <a:p>
          <a:r>
            <a:rPr lang="et-EE" dirty="0" smtClean="0"/>
            <a:t>Three-parameter logistic model</a:t>
          </a:r>
          <a:endParaRPr lang="en-GB" dirty="0"/>
        </a:p>
      </dgm:t>
    </dgm:pt>
    <dgm:pt modelId="{AEC00BED-D834-454A-A525-6482F22DB139}" type="parTrans" cxnId="{9F7D580A-9346-4408-AA1B-6842E722BE95}">
      <dgm:prSet/>
      <dgm:spPr/>
      <dgm:t>
        <a:bodyPr/>
        <a:lstStyle/>
        <a:p>
          <a:endParaRPr lang="en-GB"/>
        </a:p>
      </dgm:t>
    </dgm:pt>
    <dgm:pt modelId="{C1DD4F0C-D8C4-411E-8271-6980428F36CF}" type="sibTrans" cxnId="{9F7D580A-9346-4408-AA1B-6842E722BE95}">
      <dgm:prSet/>
      <dgm:spPr/>
      <dgm:t>
        <a:bodyPr/>
        <a:lstStyle/>
        <a:p>
          <a:endParaRPr lang="en-GB"/>
        </a:p>
      </dgm:t>
    </dgm:pt>
    <dgm:pt modelId="{1311A922-D78C-4A63-8206-2679F5BC7C06}">
      <dgm:prSet/>
      <dgm:spPr/>
      <dgm:t>
        <a:bodyPr/>
        <a:lstStyle/>
        <a:p>
          <a:r>
            <a:rPr lang="et-EE" dirty="0" smtClean="0"/>
            <a:t>Two-parameter logistic model</a:t>
          </a:r>
          <a:endParaRPr lang="en-GB" dirty="0"/>
        </a:p>
      </dgm:t>
    </dgm:pt>
    <dgm:pt modelId="{0CA333C3-321C-4DDE-8CC4-86E4FF0704D5}" type="parTrans" cxnId="{E37D515F-E9E8-42E6-AF9F-A3FFFA52647A}">
      <dgm:prSet/>
      <dgm:spPr/>
      <dgm:t>
        <a:bodyPr/>
        <a:lstStyle/>
        <a:p>
          <a:endParaRPr lang="en-GB"/>
        </a:p>
      </dgm:t>
    </dgm:pt>
    <dgm:pt modelId="{D6C4AA3C-EB0C-4327-9C07-FDD4751315BC}" type="sibTrans" cxnId="{E37D515F-E9E8-42E6-AF9F-A3FFFA52647A}">
      <dgm:prSet/>
      <dgm:spPr/>
      <dgm:t>
        <a:bodyPr/>
        <a:lstStyle/>
        <a:p>
          <a:endParaRPr lang="en-GB"/>
        </a:p>
      </dgm:t>
    </dgm:pt>
    <dgm:pt modelId="{B0FEB312-17A7-402B-B135-580E4C1C9334}">
      <dgm:prSet/>
      <dgm:spPr/>
      <dgm:t>
        <a:bodyPr/>
        <a:lstStyle/>
        <a:p>
          <a:r>
            <a:rPr lang="et-EE" dirty="0" smtClean="0"/>
            <a:t>One-parameter logistic model</a:t>
          </a:r>
          <a:endParaRPr lang="en-GB" dirty="0"/>
        </a:p>
      </dgm:t>
    </dgm:pt>
    <dgm:pt modelId="{5B402DC7-CE69-41F3-9FA2-27378D69CCF2}" type="parTrans" cxnId="{AE050C86-6511-45A5-B0F8-98849C9BE378}">
      <dgm:prSet/>
      <dgm:spPr/>
      <dgm:t>
        <a:bodyPr/>
        <a:lstStyle/>
        <a:p>
          <a:endParaRPr lang="en-GB"/>
        </a:p>
      </dgm:t>
    </dgm:pt>
    <dgm:pt modelId="{FF352A7B-7CDF-4865-A120-2B662BD7AF94}" type="sibTrans" cxnId="{AE050C86-6511-45A5-B0F8-98849C9BE378}">
      <dgm:prSet/>
      <dgm:spPr/>
      <dgm:t>
        <a:bodyPr/>
        <a:lstStyle/>
        <a:p>
          <a:endParaRPr lang="en-GB"/>
        </a:p>
      </dgm:t>
    </dgm:pt>
    <dgm:pt modelId="{1585A6B6-1E22-4F82-8844-70D2E58A930C}" type="pres">
      <dgm:prSet presAssocID="{D760C2CF-F6CD-4F9D-B216-D2EF4D88FACB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BFC4DEB-5492-4C11-ACE4-36C9394315AC}" type="pres">
      <dgm:prSet presAssocID="{E823958B-41A2-4329-82D4-3CC96409AC3F}" presName="hierRoot1" presStyleCnt="0"/>
      <dgm:spPr/>
    </dgm:pt>
    <dgm:pt modelId="{25FCED0C-6C9A-4D34-A512-58716642828F}" type="pres">
      <dgm:prSet presAssocID="{E823958B-41A2-4329-82D4-3CC96409AC3F}" presName="composite" presStyleCnt="0"/>
      <dgm:spPr/>
    </dgm:pt>
    <dgm:pt modelId="{29A63553-0DC3-4D2B-9792-641047C34FF5}" type="pres">
      <dgm:prSet presAssocID="{E823958B-41A2-4329-82D4-3CC96409AC3F}" presName="background" presStyleLbl="node0" presStyleIdx="0" presStyleCnt="1"/>
      <dgm:spPr/>
    </dgm:pt>
    <dgm:pt modelId="{2C0A67EE-FDDB-4CC0-B02E-4A79A843BAA3}" type="pres">
      <dgm:prSet presAssocID="{E823958B-41A2-4329-82D4-3CC96409AC3F}" presName="text" presStyleLbl="fgAcc0" presStyleIdx="0" presStyleCnt="1" custLinFactNeighborX="-78672" custLinFactNeighborY="-327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94BC685-B433-4126-B51C-4A53F2716410}" type="pres">
      <dgm:prSet presAssocID="{E823958B-41A2-4329-82D4-3CC96409AC3F}" presName="hierChild2" presStyleCnt="0"/>
      <dgm:spPr/>
    </dgm:pt>
    <dgm:pt modelId="{6B91F8BC-0221-4453-810C-DC7B009DD1A2}" type="pres">
      <dgm:prSet presAssocID="{69537396-2946-4B98-815D-A1D691B66A69}" presName="Name10" presStyleLbl="parChTrans1D2" presStyleIdx="0" presStyleCnt="2"/>
      <dgm:spPr/>
      <dgm:t>
        <a:bodyPr/>
        <a:lstStyle/>
        <a:p>
          <a:endParaRPr lang="en-GB"/>
        </a:p>
      </dgm:t>
    </dgm:pt>
    <dgm:pt modelId="{1842DACD-F7BE-4ED8-9B5A-38E0BDAB1BE1}" type="pres">
      <dgm:prSet presAssocID="{B8E326EC-9CE1-45BE-8204-68C47CEF9B53}" presName="hierRoot2" presStyleCnt="0"/>
      <dgm:spPr/>
    </dgm:pt>
    <dgm:pt modelId="{68CEC315-7C43-4D09-AF8F-97B90DB8E5AB}" type="pres">
      <dgm:prSet presAssocID="{B8E326EC-9CE1-45BE-8204-68C47CEF9B53}" presName="composite2" presStyleCnt="0"/>
      <dgm:spPr/>
    </dgm:pt>
    <dgm:pt modelId="{F765C2C0-91D1-4C57-8B78-27B36EED7783}" type="pres">
      <dgm:prSet presAssocID="{B8E326EC-9CE1-45BE-8204-68C47CEF9B53}" presName="background2" presStyleLbl="node2" presStyleIdx="0" presStyleCnt="2"/>
      <dgm:spPr/>
    </dgm:pt>
    <dgm:pt modelId="{0ED3CE30-0924-401F-866F-2B76894B4084}" type="pres">
      <dgm:prSet presAssocID="{B8E326EC-9CE1-45BE-8204-68C47CEF9B53}" presName="text2" presStyleLbl="fgAcc2" presStyleIdx="0" presStyleCnt="2" custLinFactNeighborX="-9801" custLinFactNeighborY="12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766A63D-12AE-4C77-B923-F4EBA56EE2D1}" type="pres">
      <dgm:prSet presAssocID="{B8E326EC-9CE1-45BE-8204-68C47CEF9B53}" presName="hierChild3" presStyleCnt="0"/>
      <dgm:spPr/>
    </dgm:pt>
    <dgm:pt modelId="{C9FCE695-BC44-4CA9-B079-C219D5CEC92F}" type="pres">
      <dgm:prSet presAssocID="{95D8EFDB-2565-4E5A-97C4-7320B4245508}" presName="Name17" presStyleLbl="parChTrans1D3" presStyleIdx="0" presStyleCnt="2"/>
      <dgm:spPr/>
      <dgm:t>
        <a:bodyPr/>
        <a:lstStyle/>
        <a:p>
          <a:endParaRPr lang="en-GB"/>
        </a:p>
      </dgm:t>
    </dgm:pt>
    <dgm:pt modelId="{F0001E86-FF4A-4846-851C-FE1396FE26D1}" type="pres">
      <dgm:prSet presAssocID="{A5AED74B-95D3-4372-A946-5A705BB65C71}" presName="hierRoot3" presStyleCnt="0"/>
      <dgm:spPr/>
    </dgm:pt>
    <dgm:pt modelId="{EFFAFC29-0D4C-4735-8B65-272F2C0F6410}" type="pres">
      <dgm:prSet presAssocID="{A5AED74B-95D3-4372-A946-5A705BB65C71}" presName="composite3" presStyleCnt="0"/>
      <dgm:spPr/>
    </dgm:pt>
    <dgm:pt modelId="{4851B6FD-2B96-426A-9990-0F8B2A6F79B8}" type="pres">
      <dgm:prSet presAssocID="{A5AED74B-95D3-4372-A946-5A705BB65C71}" presName="background3" presStyleLbl="node3" presStyleIdx="0" presStyleCnt="2"/>
      <dgm:spPr/>
    </dgm:pt>
    <dgm:pt modelId="{FE3E57B4-777D-4702-B478-502B0C866E8F}" type="pres">
      <dgm:prSet presAssocID="{A5AED74B-95D3-4372-A946-5A705BB65C71}" presName="text3" presStyleLbl="fgAcc3" presStyleIdx="0" presStyleCnt="2" custLinFactNeighborX="43713" custLinFactNeighborY="254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A96731B-65B8-4009-B5DE-2E77B16313FE}" type="pres">
      <dgm:prSet presAssocID="{A5AED74B-95D3-4372-A946-5A705BB65C71}" presName="hierChild4" presStyleCnt="0"/>
      <dgm:spPr/>
    </dgm:pt>
    <dgm:pt modelId="{6C4F5DF5-023D-4D7D-80F1-EF048E27D40D}" type="pres">
      <dgm:prSet presAssocID="{9F81304E-7B3F-4C76-9D8B-5A417CC4AB3F}" presName="Name17" presStyleLbl="parChTrans1D3" presStyleIdx="1" presStyleCnt="2"/>
      <dgm:spPr/>
      <dgm:t>
        <a:bodyPr/>
        <a:lstStyle/>
        <a:p>
          <a:endParaRPr lang="en-GB"/>
        </a:p>
      </dgm:t>
    </dgm:pt>
    <dgm:pt modelId="{D1367728-BBA2-4652-A180-302FCE4C0101}" type="pres">
      <dgm:prSet presAssocID="{4A805331-1BA1-4A8A-8C9F-80F86D5302C7}" presName="hierRoot3" presStyleCnt="0"/>
      <dgm:spPr/>
    </dgm:pt>
    <dgm:pt modelId="{A9C79740-463B-48DA-86E7-CD57525CBE8D}" type="pres">
      <dgm:prSet presAssocID="{4A805331-1BA1-4A8A-8C9F-80F86D5302C7}" presName="composite3" presStyleCnt="0"/>
      <dgm:spPr/>
    </dgm:pt>
    <dgm:pt modelId="{E6E99155-EE49-4382-AC6E-0F8007B51974}" type="pres">
      <dgm:prSet presAssocID="{4A805331-1BA1-4A8A-8C9F-80F86D5302C7}" presName="background3" presStyleLbl="node3" presStyleIdx="1" presStyleCnt="2"/>
      <dgm:spPr/>
    </dgm:pt>
    <dgm:pt modelId="{D361FD5A-35A7-463A-B04D-F6CD2C11C345}" type="pres">
      <dgm:prSet presAssocID="{4A805331-1BA1-4A8A-8C9F-80F86D5302C7}" presName="text3" presStyleLbl="fgAcc3" presStyleIdx="1" presStyleCnt="2" custLinFactNeighborX="-46334" custLinFactNeighborY="254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D6A2256-887A-46A0-A26B-5CDBBB238E38}" type="pres">
      <dgm:prSet presAssocID="{4A805331-1BA1-4A8A-8C9F-80F86D5302C7}" presName="hierChild4" presStyleCnt="0"/>
      <dgm:spPr/>
    </dgm:pt>
    <dgm:pt modelId="{6B1759FA-F581-43B2-A8EF-F31F2D780F2C}" type="pres">
      <dgm:prSet presAssocID="{AEC00BED-D834-454A-A525-6482F22DB139}" presName="Name23" presStyleLbl="parChTrans1D4" presStyleIdx="0" presStyleCnt="3"/>
      <dgm:spPr/>
      <dgm:t>
        <a:bodyPr/>
        <a:lstStyle/>
        <a:p>
          <a:endParaRPr lang="en-GB"/>
        </a:p>
      </dgm:t>
    </dgm:pt>
    <dgm:pt modelId="{4BC13841-E6EC-4FE5-AF5E-BA43CB03E70A}" type="pres">
      <dgm:prSet presAssocID="{FE381668-27D9-4CDE-BECC-E098EB988256}" presName="hierRoot4" presStyleCnt="0"/>
      <dgm:spPr/>
    </dgm:pt>
    <dgm:pt modelId="{455BA8F1-E613-4142-8536-107F3E1A0026}" type="pres">
      <dgm:prSet presAssocID="{FE381668-27D9-4CDE-BECC-E098EB988256}" presName="composite4" presStyleCnt="0"/>
      <dgm:spPr/>
    </dgm:pt>
    <dgm:pt modelId="{5A2A7BBD-7E96-4331-B2D4-E1B20B9E8FEA}" type="pres">
      <dgm:prSet presAssocID="{FE381668-27D9-4CDE-BECC-E098EB988256}" presName="background4" presStyleLbl="node4" presStyleIdx="0" presStyleCnt="3"/>
      <dgm:spPr/>
    </dgm:pt>
    <dgm:pt modelId="{E447CADB-1065-41ED-A23A-45EB46C933A1}" type="pres">
      <dgm:prSet presAssocID="{FE381668-27D9-4CDE-BECC-E098EB988256}" presName="text4" presStyleLbl="fgAcc4" presStyleIdx="0" presStyleCnt="3" custLinFactNeighborX="-52305" custLinFactNeighborY="5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A6BFEEA-09EB-454F-B660-7ABF0A74F1DF}" type="pres">
      <dgm:prSet presAssocID="{FE381668-27D9-4CDE-BECC-E098EB988256}" presName="hierChild5" presStyleCnt="0"/>
      <dgm:spPr/>
    </dgm:pt>
    <dgm:pt modelId="{6E42F2D2-B5D1-400D-A9E3-6C39393D923C}" type="pres">
      <dgm:prSet presAssocID="{0CA333C3-321C-4DDE-8CC4-86E4FF0704D5}" presName="Name23" presStyleLbl="parChTrans1D4" presStyleIdx="1" presStyleCnt="3"/>
      <dgm:spPr/>
      <dgm:t>
        <a:bodyPr/>
        <a:lstStyle/>
        <a:p>
          <a:endParaRPr lang="en-GB"/>
        </a:p>
      </dgm:t>
    </dgm:pt>
    <dgm:pt modelId="{010F1F66-63E7-4022-A53B-F6691D118280}" type="pres">
      <dgm:prSet presAssocID="{1311A922-D78C-4A63-8206-2679F5BC7C06}" presName="hierRoot4" presStyleCnt="0"/>
      <dgm:spPr/>
    </dgm:pt>
    <dgm:pt modelId="{DB40E269-DC71-41F5-94C5-70559801D661}" type="pres">
      <dgm:prSet presAssocID="{1311A922-D78C-4A63-8206-2679F5BC7C06}" presName="composite4" presStyleCnt="0"/>
      <dgm:spPr/>
    </dgm:pt>
    <dgm:pt modelId="{94CBFB22-5D39-41E3-BBE3-AE586C7D7DDF}" type="pres">
      <dgm:prSet presAssocID="{1311A922-D78C-4A63-8206-2679F5BC7C06}" presName="background4" presStyleLbl="node4" presStyleIdx="1" presStyleCnt="3"/>
      <dgm:spPr/>
    </dgm:pt>
    <dgm:pt modelId="{7AB29F3F-364E-43B0-9925-5DD6F93543F4}" type="pres">
      <dgm:prSet presAssocID="{1311A922-D78C-4A63-8206-2679F5BC7C06}" presName="text4" presStyleLbl="fgAcc4" presStyleIdx="1" presStyleCnt="3" custLinFactNeighborX="-44708" custLinFactNeighborY="5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9AB4BC2-82E7-428C-8B3D-7AB0B91E4ADB}" type="pres">
      <dgm:prSet presAssocID="{1311A922-D78C-4A63-8206-2679F5BC7C06}" presName="hierChild5" presStyleCnt="0"/>
      <dgm:spPr/>
    </dgm:pt>
    <dgm:pt modelId="{91CBBA95-C6FD-49B1-A980-6F64DACF2688}" type="pres">
      <dgm:prSet presAssocID="{5B402DC7-CE69-41F3-9FA2-27378D69CCF2}" presName="Name23" presStyleLbl="parChTrans1D4" presStyleIdx="2" presStyleCnt="3"/>
      <dgm:spPr/>
      <dgm:t>
        <a:bodyPr/>
        <a:lstStyle/>
        <a:p>
          <a:endParaRPr lang="en-GB"/>
        </a:p>
      </dgm:t>
    </dgm:pt>
    <dgm:pt modelId="{FEC1CDAA-92F6-47A2-873F-F9984F616F4B}" type="pres">
      <dgm:prSet presAssocID="{B0FEB312-17A7-402B-B135-580E4C1C9334}" presName="hierRoot4" presStyleCnt="0"/>
      <dgm:spPr/>
    </dgm:pt>
    <dgm:pt modelId="{2EE4BD8B-1121-4D8F-BA39-DA49348C6B71}" type="pres">
      <dgm:prSet presAssocID="{B0FEB312-17A7-402B-B135-580E4C1C9334}" presName="composite4" presStyleCnt="0"/>
      <dgm:spPr/>
    </dgm:pt>
    <dgm:pt modelId="{732C702C-5E8C-431A-BBDC-3A2BADC763F8}" type="pres">
      <dgm:prSet presAssocID="{B0FEB312-17A7-402B-B135-580E4C1C9334}" presName="background4" presStyleLbl="node4" presStyleIdx="2" presStyleCnt="3"/>
      <dgm:spPr/>
    </dgm:pt>
    <dgm:pt modelId="{66C0A47C-E0AB-4EE1-88FB-9A796A92FF64}" type="pres">
      <dgm:prSet presAssocID="{B0FEB312-17A7-402B-B135-580E4C1C9334}" presName="text4" presStyleLbl="fgAcc4" presStyleIdx="2" presStyleCnt="3" custLinFactNeighborX="-49848" custLinFactNeighborY="5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BF77914-5E48-4574-9ECF-5CB2D5BB9DD3}" type="pres">
      <dgm:prSet presAssocID="{B0FEB312-17A7-402B-B135-580E4C1C9334}" presName="hierChild5" presStyleCnt="0"/>
      <dgm:spPr/>
    </dgm:pt>
    <dgm:pt modelId="{CA33E2C7-C859-43E0-8997-32305DEEEE2B}" type="pres">
      <dgm:prSet presAssocID="{84EC0EA3-CE67-43CB-977A-AB6D3A3483E4}" presName="Name10" presStyleLbl="parChTrans1D2" presStyleIdx="1" presStyleCnt="2"/>
      <dgm:spPr/>
      <dgm:t>
        <a:bodyPr/>
        <a:lstStyle/>
        <a:p>
          <a:endParaRPr lang="en-GB"/>
        </a:p>
      </dgm:t>
    </dgm:pt>
    <dgm:pt modelId="{6E812CEF-6054-43AA-8F30-ACD151318555}" type="pres">
      <dgm:prSet presAssocID="{80889EEE-146B-4951-A63B-5DF8F088A028}" presName="hierRoot2" presStyleCnt="0"/>
      <dgm:spPr/>
    </dgm:pt>
    <dgm:pt modelId="{C8255B7A-07A9-43D1-A73A-9B3A5256F6B7}" type="pres">
      <dgm:prSet presAssocID="{80889EEE-146B-4951-A63B-5DF8F088A028}" presName="composite2" presStyleCnt="0"/>
      <dgm:spPr/>
    </dgm:pt>
    <dgm:pt modelId="{C649560F-831A-479E-AC86-D4E923D54E39}" type="pres">
      <dgm:prSet presAssocID="{80889EEE-146B-4951-A63B-5DF8F088A028}" presName="background2" presStyleLbl="node2" presStyleIdx="1" presStyleCnt="2"/>
      <dgm:spPr/>
    </dgm:pt>
    <dgm:pt modelId="{8314C787-E273-45DB-9A89-849AF8769322}" type="pres">
      <dgm:prSet presAssocID="{80889EEE-146B-4951-A63B-5DF8F088A028}" presName="text2" presStyleLbl="fgAcc2" presStyleIdx="1" presStyleCnt="2" custLinFactX="-16829" custLinFactNeighborX="-100000" custLinFactNeighborY="12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29C823-E05F-44DB-8E4E-7B3D50C7ED97}" type="pres">
      <dgm:prSet presAssocID="{80889EEE-146B-4951-A63B-5DF8F088A028}" presName="hierChild3" presStyleCnt="0"/>
      <dgm:spPr/>
    </dgm:pt>
  </dgm:ptLst>
  <dgm:cxnLst>
    <dgm:cxn modelId="{D4AE5ADF-6AAC-41E7-9490-22D02F2C4ED7}" srcId="{B8E326EC-9CE1-45BE-8204-68C47CEF9B53}" destId="{A5AED74B-95D3-4372-A946-5A705BB65C71}" srcOrd="0" destOrd="0" parTransId="{95D8EFDB-2565-4E5A-97C4-7320B4245508}" sibTransId="{1614A177-1864-4FBD-8C7E-AF1E35FAC143}"/>
    <dgm:cxn modelId="{95F241F0-1E10-4A18-BA0A-B5896A05AD31}" type="presOf" srcId="{80889EEE-146B-4951-A63B-5DF8F088A028}" destId="{8314C787-E273-45DB-9A89-849AF8769322}" srcOrd="0" destOrd="0" presId="urn:microsoft.com/office/officeart/2005/8/layout/hierarchy1"/>
    <dgm:cxn modelId="{3DC36BF9-F5E4-4AF3-9EBF-D0011BF10416}" type="presOf" srcId="{0CA333C3-321C-4DDE-8CC4-86E4FF0704D5}" destId="{6E42F2D2-B5D1-400D-A9E3-6C39393D923C}" srcOrd="0" destOrd="0" presId="urn:microsoft.com/office/officeart/2005/8/layout/hierarchy1"/>
    <dgm:cxn modelId="{B2C04F1D-60A6-4A34-9738-64587494881D}" type="presOf" srcId="{84EC0EA3-CE67-43CB-977A-AB6D3A3483E4}" destId="{CA33E2C7-C859-43E0-8997-32305DEEEE2B}" srcOrd="0" destOrd="0" presId="urn:microsoft.com/office/officeart/2005/8/layout/hierarchy1"/>
    <dgm:cxn modelId="{96E9CAC4-A7CA-4BC6-AE3E-EB57F0F753F0}" type="presOf" srcId="{1311A922-D78C-4A63-8206-2679F5BC7C06}" destId="{7AB29F3F-364E-43B0-9925-5DD6F93543F4}" srcOrd="0" destOrd="0" presId="urn:microsoft.com/office/officeart/2005/8/layout/hierarchy1"/>
    <dgm:cxn modelId="{8D3321AF-9A64-4D73-A72F-5DFA6FCD0E12}" type="presOf" srcId="{69537396-2946-4B98-815D-A1D691B66A69}" destId="{6B91F8BC-0221-4453-810C-DC7B009DD1A2}" srcOrd="0" destOrd="0" presId="urn:microsoft.com/office/officeart/2005/8/layout/hierarchy1"/>
    <dgm:cxn modelId="{4F33360F-831C-43D4-B87D-53171CE252C2}" srcId="{B8E326EC-9CE1-45BE-8204-68C47CEF9B53}" destId="{4A805331-1BA1-4A8A-8C9F-80F86D5302C7}" srcOrd="1" destOrd="0" parTransId="{9F81304E-7B3F-4C76-9D8B-5A417CC4AB3F}" sibTransId="{34FB5917-AFE2-4ACE-A36F-86BE9E8D7F1F}"/>
    <dgm:cxn modelId="{9F7D580A-9346-4408-AA1B-6842E722BE95}" srcId="{4A805331-1BA1-4A8A-8C9F-80F86D5302C7}" destId="{FE381668-27D9-4CDE-BECC-E098EB988256}" srcOrd="0" destOrd="0" parTransId="{AEC00BED-D834-454A-A525-6482F22DB139}" sibTransId="{C1DD4F0C-D8C4-411E-8271-6980428F36CF}"/>
    <dgm:cxn modelId="{762BF318-EB7A-4C8E-A9C1-2AEC1C17BB43}" type="presOf" srcId="{4A805331-1BA1-4A8A-8C9F-80F86D5302C7}" destId="{D361FD5A-35A7-463A-B04D-F6CD2C11C345}" srcOrd="0" destOrd="0" presId="urn:microsoft.com/office/officeart/2005/8/layout/hierarchy1"/>
    <dgm:cxn modelId="{2B4CABC9-511D-4B59-B329-706B6BFB0046}" type="presOf" srcId="{AEC00BED-D834-454A-A525-6482F22DB139}" destId="{6B1759FA-F581-43B2-A8EF-F31F2D780F2C}" srcOrd="0" destOrd="0" presId="urn:microsoft.com/office/officeart/2005/8/layout/hierarchy1"/>
    <dgm:cxn modelId="{DB897F33-BD5D-4B66-BC7A-6FD194BC6A84}" srcId="{E823958B-41A2-4329-82D4-3CC96409AC3F}" destId="{B8E326EC-9CE1-45BE-8204-68C47CEF9B53}" srcOrd="0" destOrd="0" parTransId="{69537396-2946-4B98-815D-A1D691B66A69}" sibTransId="{1B3845BB-E4A9-42C3-BF35-888A66FDA044}"/>
    <dgm:cxn modelId="{B556F090-578F-4740-915C-E55E934C8B78}" type="presOf" srcId="{9F81304E-7B3F-4C76-9D8B-5A417CC4AB3F}" destId="{6C4F5DF5-023D-4D7D-80F1-EF048E27D40D}" srcOrd="0" destOrd="0" presId="urn:microsoft.com/office/officeart/2005/8/layout/hierarchy1"/>
    <dgm:cxn modelId="{0D9C364B-76A4-4E16-BD81-095C808A26F4}" type="presOf" srcId="{5B402DC7-CE69-41F3-9FA2-27378D69CCF2}" destId="{91CBBA95-C6FD-49B1-A980-6F64DACF2688}" srcOrd="0" destOrd="0" presId="urn:microsoft.com/office/officeart/2005/8/layout/hierarchy1"/>
    <dgm:cxn modelId="{AE050C86-6511-45A5-B0F8-98849C9BE378}" srcId="{4A805331-1BA1-4A8A-8C9F-80F86D5302C7}" destId="{B0FEB312-17A7-402B-B135-580E4C1C9334}" srcOrd="2" destOrd="0" parTransId="{5B402DC7-CE69-41F3-9FA2-27378D69CCF2}" sibTransId="{FF352A7B-7CDF-4865-A120-2B662BD7AF94}"/>
    <dgm:cxn modelId="{1F6B8E02-3179-4655-9259-5DFB6DB57458}" type="presOf" srcId="{FE381668-27D9-4CDE-BECC-E098EB988256}" destId="{E447CADB-1065-41ED-A23A-45EB46C933A1}" srcOrd="0" destOrd="0" presId="urn:microsoft.com/office/officeart/2005/8/layout/hierarchy1"/>
    <dgm:cxn modelId="{E37D515F-E9E8-42E6-AF9F-A3FFFA52647A}" srcId="{4A805331-1BA1-4A8A-8C9F-80F86D5302C7}" destId="{1311A922-D78C-4A63-8206-2679F5BC7C06}" srcOrd="1" destOrd="0" parTransId="{0CA333C3-321C-4DDE-8CC4-86E4FF0704D5}" sibTransId="{D6C4AA3C-EB0C-4327-9C07-FDD4751315BC}"/>
    <dgm:cxn modelId="{ED6CB17C-6529-4360-8230-FEF4DAB13CF6}" type="presOf" srcId="{E823958B-41A2-4329-82D4-3CC96409AC3F}" destId="{2C0A67EE-FDDB-4CC0-B02E-4A79A843BAA3}" srcOrd="0" destOrd="0" presId="urn:microsoft.com/office/officeart/2005/8/layout/hierarchy1"/>
    <dgm:cxn modelId="{1CAA12C2-8500-41F1-94B9-1C6330CCCB08}" type="presOf" srcId="{95D8EFDB-2565-4E5A-97C4-7320B4245508}" destId="{C9FCE695-BC44-4CA9-B079-C219D5CEC92F}" srcOrd="0" destOrd="0" presId="urn:microsoft.com/office/officeart/2005/8/layout/hierarchy1"/>
    <dgm:cxn modelId="{7F9F192F-0A3D-469D-8830-86EEA1911164}" srcId="{D760C2CF-F6CD-4F9D-B216-D2EF4D88FACB}" destId="{E823958B-41A2-4329-82D4-3CC96409AC3F}" srcOrd="0" destOrd="0" parTransId="{FD4C0F34-0087-4B07-B10E-5A5F28463BC2}" sibTransId="{6AD619D3-8CD0-4F9B-8893-A1B72C33F4F5}"/>
    <dgm:cxn modelId="{C437452A-8E7A-4B2B-8421-13547450E30E}" type="presOf" srcId="{B8E326EC-9CE1-45BE-8204-68C47CEF9B53}" destId="{0ED3CE30-0924-401F-866F-2B76894B4084}" srcOrd="0" destOrd="0" presId="urn:microsoft.com/office/officeart/2005/8/layout/hierarchy1"/>
    <dgm:cxn modelId="{D916B698-A314-4843-8293-A36A236C36A0}" type="presOf" srcId="{B0FEB312-17A7-402B-B135-580E4C1C9334}" destId="{66C0A47C-E0AB-4EE1-88FB-9A796A92FF64}" srcOrd="0" destOrd="0" presId="urn:microsoft.com/office/officeart/2005/8/layout/hierarchy1"/>
    <dgm:cxn modelId="{9C2DF4F9-F6DB-4890-8A83-7D5527045790}" srcId="{E823958B-41A2-4329-82D4-3CC96409AC3F}" destId="{80889EEE-146B-4951-A63B-5DF8F088A028}" srcOrd="1" destOrd="0" parTransId="{84EC0EA3-CE67-43CB-977A-AB6D3A3483E4}" sibTransId="{6B4C1994-FA75-495A-BBDD-FB0B8F4A2862}"/>
    <dgm:cxn modelId="{C3EDC291-1BA9-4D0B-9C36-C63E66287D38}" type="presOf" srcId="{A5AED74B-95D3-4372-A946-5A705BB65C71}" destId="{FE3E57B4-777D-4702-B478-502B0C866E8F}" srcOrd="0" destOrd="0" presId="urn:microsoft.com/office/officeart/2005/8/layout/hierarchy1"/>
    <dgm:cxn modelId="{D03A34B6-678D-4720-A2ED-A87AA49451F3}" type="presOf" srcId="{D760C2CF-F6CD-4F9D-B216-D2EF4D88FACB}" destId="{1585A6B6-1E22-4F82-8844-70D2E58A930C}" srcOrd="0" destOrd="0" presId="urn:microsoft.com/office/officeart/2005/8/layout/hierarchy1"/>
    <dgm:cxn modelId="{F1625AA2-2A69-4642-B7EE-06B47ACBC57D}" type="presParOf" srcId="{1585A6B6-1E22-4F82-8844-70D2E58A930C}" destId="{2BFC4DEB-5492-4C11-ACE4-36C9394315AC}" srcOrd="0" destOrd="0" presId="urn:microsoft.com/office/officeart/2005/8/layout/hierarchy1"/>
    <dgm:cxn modelId="{CA886757-547F-4CDA-BAB7-989DC844C73C}" type="presParOf" srcId="{2BFC4DEB-5492-4C11-ACE4-36C9394315AC}" destId="{25FCED0C-6C9A-4D34-A512-58716642828F}" srcOrd="0" destOrd="0" presId="urn:microsoft.com/office/officeart/2005/8/layout/hierarchy1"/>
    <dgm:cxn modelId="{C0A32EEE-9B24-444E-A44A-58C36467CB14}" type="presParOf" srcId="{25FCED0C-6C9A-4D34-A512-58716642828F}" destId="{29A63553-0DC3-4D2B-9792-641047C34FF5}" srcOrd="0" destOrd="0" presId="urn:microsoft.com/office/officeart/2005/8/layout/hierarchy1"/>
    <dgm:cxn modelId="{F58AF258-76C5-4047-B176-5E32149BCA2E}" type="presParOf" srcId="{25FCED0C-6C9A-4D34-A512-58716642828F}" destId="{2C0A67EE-FDDB-4CC0-B02E-4A79A843BAA3}" srcOrd="1" destOrd="0" presId="urn:microsoft.com/office/officeart/2005/8/layout/hierarchy1"/>
    <dgm:cxn modelId="{C209A7EE-517F-44C6-9D4A-B4ED65F7885E}" type="presParOf" srcId="{2BFC4DEB-5492-4C11-ACE4-36C9394315AC}" destId="{094BC685-B433-4126-B51C-4A53F2716410}" srcOrd="1" destOrd="0" presId="urn:microsoft.com/office/officeart/2005/8/layout/hierarchy1"/>
    <dgm:cxn modelId="{2FB0E04C-7388-4FE0-943C-C1F246EAD503}" type="presParOf" srcId="{094BC685-B433-4126-B51C-4A53F2716410}" destId="{6B91F8BC-0221-4453-810C-DC7B009DD1A2}" srcOrd="0" destOrd="0" presId="urn:microsoft.com/office/officeart/2005/8/layout/hierarchy1"/>
    <dgm:cxn modelId="{F2F61BF0-EB60-4EED-AAFA-78C31A1D5203}" type="presParOf" srcId="{094BC685-B433-4126-B51C-4A53F2716410}" destId="{1842DACD-F7BE-4ED8-9B5A-38E0BDAB1BE1}" srcOrd="1" destOrd="0" presId="urn:microsoft.com/office/officeart/2005/8/layout/hierarchy1"/>
    <dgm:cxn modelId="{A4656246-090D-40AE-B796-0AAE41BB2538}" type="presParOf" srcId="{1842DACD-F7BE-4ED8-9B5A-38E0BDAB1BE1}" destId="{68CEC315-7C43-4D09-AF8F-97B90DB8E5AB}" srcOrd="0" destOrd="0" presId="urn:microsoft.com/office/officeart/2005/8/layout/hierarchy1"/>
    <dgm:cxn modelId="{68B5DF84-67D9-48A1-872F-C073ECD626FF}" type="presParOf" srcId="{68CEC315-7C43-4D09-AF8F-97B90DB8E5AB}" destId="{F765C2C0-91D1-4C57-8B78-27B36EED7783}" srcOrd="0" destOrd="0" presId="urn:microsoft.com/office/officeart/2005/8/layout/hierarchy1"/>
    <dgm:cxn modelId="{BE2056C8-2E92-4CC7-967E-306BAC06081D}" type="presParOf" srcId="{68CEC315-7C43-4D09-AF8F-97B90DB8E5AB}" destId="{0ED3CE30-0924-401F-866F-2B76894B4084}" srcOrd="1" destOrd="0" presId="urn:microsoft.com/office/officeart/2005/8/layout/hierarchy1"/>
    <dgm:cxn modelId="{CE027B52-76A7-4D55-BC5F-A5E92AC784A3}" type="presParOf" srcId="{1842DACD-F7BE-4ED8-9B5A-38E0BDAB1BE1}" destId="{0766A63D-12AE-4C77-B923-F4EBA56EE2D1}" srcOrd="1" destOrd="0" presId="urn:microsoft.com/office/officeart/2005/8/layout/hierarchy1"/>
    <dgm:cxn modelId="{67371320-FC92-43EA-8A7F-60DDA36F52A1}" type="presParOf" srcId="{0766A63D-12AE-4C77-B923-F4EBA56EE2D1}" destId="{C9FCE695-BC44-4CA9-B079-C219D5CEC92F}" srcOrd="0" destOrd="0" presId="urn:microsoft.com/office/officeart/2005/8/layout/hierarchy1"/>
    <dgm:cxn modelId="{7C2AC546-CF3D-458B-89F8-B1E7CAD95AE3}" type="presParOf" srcId="{0766A63D-12AE-4C77-B923-F4EBA56EE2D1}" destId="{F0001E86-FF4A-4846-851C-FE1396FE26D1}" srcOrd="1" destOrd="0" presId="urn:microsoft.com/office/officeart/2005/8/layout/hierarchy1"/>
    <dgm:cxn modelId="{49DB708F-0383-4E27-B5EE-7A78BFF18848}" type="presParOf" srcId="{F0001E86-FF4A-4846-851C-FE1396FE26D1}" destId="{EFFAFC29-0D4C-4735-8B65-272F2C0F6410}" srcOrd="0" destOrd="0" presId="urn:microsoft.com/office/officeart/2005/8/layout/hierarchy1"/>
    <dgm:cxn modelId="{9065525A-C744-479E-A6AA-78F7E9DC7FCF}" type="presParOf" srcId="{EFFAFC29-0D4C-4735-8B65-272F2C0F6410}" destId="{4851B6FD-2B96-426A-9990-0F8B2A6F79B8}" srcOrd="0" destOrd="0" presId="urn:microsoft.com/office/officeart/2005/8/layout/hierarchy1"/>
    <dgm:cxn modelId="{A1F612F2-F8AE-49A1-B611-873D1F91E236}" type="presParOf" srcId="{EFFAFC29-0D4C-4735-8B65-272F2C0F6410}" destId="{FE3E57B4-777D-4702-B478-502B0C866E8F}" srcOrd="1" destOrd="0" presId="urn:microsoft.com/office/officeart/2005/8/layout/hierarchy1"/>
    <dgm:cxn modelId="{35B5338E-5A0A-4580-A26A-747913520DF8}" type="presParOf" srcId="{F0001E86-FF4A-4846-851C-FE1396FE26D1}" destId="{2A96731B-65B8-4009-B5DE-2E77B16313FE}" srcOrd="1" destOrd="0" presId="urn:microsoft.com/office/officeart/2005/8/layout/hierarchy1"/>
    <dgm:cxn modelId="{7EA8DE9B-F29C-4D5A-94D1-09D54FF70C46}" type="presParOf" srcId="{0766A63D-12AE-4C77-B923-F4EBA56EE2D1}" destId="{6C4F5DF5-023D-4D7D-80F1-EF048E27D40D}" srcOrd="2" destOrd="0" presId="urn:microsoft.com/office/officeart/2005/8/layout/hierarchy1"/>
    <dgm:cxn modelId="{337BAA0D-F443-426C-A18B-BAC5C95F7133}" type="presParOf" srcId="{0766A63D-12AE-4C77-B923-F4EBA56EE2D1}" destId="{D1367728-BBA2-4652-A180-302FCE4C0101}" srcOrd="3" destOrd="0" presId="urn:microsoft.com/office/officeart/2005/8/layout/hierarchy1"/>
    <dgm:cxn modelId="{1BDCDD41-E45F-472C-8C0D-B656A3934A11}" type="presParOf" srcId="{D1367728-BBA2-4652-A180-302FCE4C0101}" destId="{A9C79740-463B-48DA-86E7-CD57525CBE8D}" srcOrd="0" destOrd="0" presId="urn:microsoft.com/office/officeart/2005/8/layout/hierarchy1"/>
    <dgm:cxn modelId="{F23004FB-6522-4BD4-AC22-B6768FCB3796}" type="presParOf" srcId="{A9C79740-463B-48DA-86E7-CD57525CBE8D}" destId="{E6E99155-EE49-4382-AC6E-0F8007B51974}" srcOrd="0" destOrd="0" presId="urn:microsoft.com/office/officeart/2005/8/layout/hierarchy1"/>
    <dgm:cxn modelId="{2BEBF8B6-6D5A-499F-B4DA-45CA60F1F58C}" type="presParOf" srcId="{A9C79740-463B-48DA-86E7-CD57525CBE8D}" destId="{D361FD5A-35A7-463A-B04D-F6CD2C11C345}" srcOrd="1" destOrd="0" presId="urn:microsoft.com/office/officeart/2005/8/layout/hierarchy1"/>
    <dgm:cxn modelId="{D02DB74D-4492-4023-B7C9-AA8B21DAC8AD}" type="presParOf" srcId="{D1367728-BBA2-4652-A180-302FCE4C0101}" destId="{8D6A2256-887A-46A0-A26B-5CDBBB238E38}" srcOrd="1" destOrd="0" presId="urn:microsoft.com/office/officeart/2005/8/layout/hierarchy1"/>
    <dgm:cxn modelId="{2E32C255-2658-4260-96D6-A018FCA98E0D}" type="presParOf" srcId="{8D6A2256-887A-46A0-A26B-5CDBBB238E38}" destId="{6B1759FA-F581-43B2-A8EF-F31F2D780F2C}" srcOrd="0" destOrd="0" presId="urn:microsoft.com/office/officeart/2005/8/layout/hierarchy1"/>
    <dgm:cxn modelId="{CF0C478E-07FF-4FC3-9B9D-50AC7E573F5B}" type="presParOf" srcId="{8D6A2256-887A-46A0-A26B-5CDBBB238E38}" destId="{4BC13841-E6EC-4FE5-AF5E-BA43CB03E70A}" srcOrd="1" destOrd="0" presId="urn:microsoft.com/office/officeart/2005/8/layout/hierarchy1"/>
    <dgm:cxn modelId="{4E3E37A4-780E-4E05-A4FF-1EC8058C6807}" type="presParOf" srcId="{4BC13841-E6EC-4FE5-AF5E-BA43CB03E70A}" destId="{455BA8F1-E613-4142-8536-107F3E1A0026}" srcOrd="0" destOrd="0" presId="urn:microsoft.com/office/officeart/2005/8/layout/hierarchy1"/>
    <dgm:cxn modelId="{A8467DA8-F75A-4D20-91BC-AC8B05A31961}" type="presParOf" srcId="{455BA8F1-E613-4142-8536-107F3E1A0026}" destId="{5A2A7BBD-7E96-4331-B2D4-E1B20B9E8FEA}" srcOrd="0" destOrd="0" presId="urn:microsoft.com/office/officeart/2005/8/layout/hierarchy1"/>
    <dgm:cxn modelId="{8BCF88EA-BCBC-487A-B2B5-D365AAEF8FA1}" type="presParOf" srcId="{455BA8F1-E613-4142-8536-107F3E1A0026}" destId="{E447CADB-1065-41ED-A23A-45EB46C933A1}" srcOrd="1" destOrd="0" presId="urn:microsoft.com/office/officeart/2005/8/layout/hierarchy1"/>
    <dgm:cxn modelId="{12DBD57C-AE03-4F31-B197-5FBECAEDDBE1}" type="presParOf" srcId="{4BC13841-E6EC-4FE5-AF5E-BA43CB03E70A}" destId="{8A6BFEEA-09EB-454F-B660-7ABF0A74F1DF}" srcOrd="1" destOrd="0" presId="urn:microsoft.com/office/officeart/2005/8/layout/hierarchy1"/>
    <dgm:cxn modelId="{E6B6BFA9-0A09-4004-9A97-A68A8D6E5753}" type="presParOf" srcId="{8D6A2256-887A-46A0-A26B-5CDBBB238E38}" destId="{6E42F2D2-B5D1-400D-A9E3-6C39393D923C}" srcOrd="2" destOrd="0" presId="urn:microsoft.com/office/officeart/2005/8/layout/hierarchy1"/>
    <dgm:cxn modelId="{68E96306-DF2A-4996-BB06-1B85C7CB7228}" type="presParOf" srcId="{8D6A2256-887A-46A0-A26B-5CDBBB238E38}" destId="{010F1F66-63E7-4022-A53B-F6691D118280}" srcOrd="3" destOrd="0" presId="urn:microsoft.com/office/officeart/2005/8/layout/hierarchy1"/>
    <dgm:cxn modelId="{932E90D0-3CF9-492D-8794-D0323182FA18}" type="presParOf" srcId="{010F1F66-63E7-4022-A53B-F6691D118280}" destId="{DB40E269-DC71-41F5-94C5-70559801D661}" srcOrd="0" destOrd="0" presId="urn:microsoft.com/office/officeart/2005/8/layout/hierarchy1"/>
    <dgm:cxn modelId="{BE7419B6-E80E-4EB7-9581-E2C64B7A2A8F}" type="presParOf" srcId="{DB40E269-DC71-41F5-94C5-70559801D661}" destId="{94CBFB22-5D39-41E3-BBE3-AE586C7D7DDF}" srcOrd="0" destOrd="0" presId="urn:microsoft.com/office/officeart/2005/8/layout/hierarchy1"/>
    <dgm:cxn modelId="{AC938E40-94CB-472B-B21A-71C9C8746181}" type="presParOf" srcId="{DB40E269-DC71-41F5-94C5-70559801D661}" destId="{7AB29F3F-364E-43B0-9925-5DD6F93543F4}" srcOrd="1" destOrd="0" presId="urn:microsoft.com/office/officeart/2005/8/layout/hierarchy1"/>
    <dgm:cxn modelId="{43333C5D-5D88-4F2D-9206-BEE97F2426F5}" type="presParOf" srcId="{010F1F66-63E7-4022-A53B-F6691D118280}" destId="{99AB4BC2-82E7-428C-8B3D-7AB0B91E4ADB}" srcOrd="1" destOrd="0" presId="urn:microsoft.com/office/officeart/2005/8/layout/hierarchy1"/>
    <dgm:cxn modelId="{28F87097-7A20-4936-8213-4D592E9EB925}" type="presParOf" srcId="{8D6A2256-887A-46A0-A26B-5CDBBB238E38}" destId="{91CBBA95-C6FD-49B1-A980-6F64DACF2688}" srcOrd="4" destOrd="0" presId="urn:microsoft.com/office/officeart/2005/8/layout/hierarchy1"/>
    <dgm:cxn modelId="{60A64382-3B17-411D-8B51-24AE24621D9F}" type="presParOf" srcId="{8D6A2256-887A-46A0-A26B-5CDBBB238E38}" destId="{FEC1CDAA-92F6-47A2-873F-F9984F616F4B}" srcOrd="5" destOrd="0" presId="urn:microsoft.com/office/officeart/2005/8/layout/hierarchy1"/>
    <dgm:cxn modelId="{2E3A38A6-02AA-43CA-912C-5341932DD222}" type="presParOf" srcId="{FEC1CDAA-92F6-47A2-873F-F9984F616F4B}" destId="{2EE4BD8B-1121-4D8F-BA39-DA49348C6B71}" srcOrd="0" destOrd="0" presId="urn:microsoft.com/office/officeart/2005/8/layout/hierarchy1"/>
    <dgm:cxn modelId="{15950EB8-C558-484C-96A6-740C0D2668FA}" type="presParOf" srcId="{2EE4BD8B-1121-4D8F-BA39-DA49348C6B71}" destId="{732C702C-5E8C-431A-BBDC-3A2BADC763F8}" srcOrd="0" destOrd="0" presId="urn:microsoft.com/office/officeart/2005/8/layout/hierarchy1"/>
    <dgm:cxn modelId="{FF25585C-94D7-4FDC-B157-F81FBD87DC63}" type="presParOf" srcId="{2EE4BD8B-1121-4D8F-BA39-DA49348C6B71}" destId="{66C0A47C-E0AB-4EE1-88FB-9A796A92FF64}" srcOrd="1" destOrd="0" presId="urn:microsoft.com/office/officeart/2005/8/layout/hierarchy1"/>
    <dgm:cxn modelId="{09ED44D7-EF7D-4A55-B26A-CBC7BFD7E660}" type="presParOf" srcId="{FEC1CDAA-92F6-47A2-873F-F9984F616F4B}" destId="{DBF77914-5E48-4574-9ECF-5CB2D5BB9DD3}" srcOrd="1" destOrd="0" presId="urn:microsoft.com/office/officeart/2005/8/layout/hierarchy1"/>
    <dgm:cxn modelId="{2D155CD4-9C79-45C4-ACE7-F1BCDE2DF4B4}" type="presParOf" srcId="{094BC685-B433-4126-B51C-4A53F2716410}" destId="{CA33E2C7-C859-43E0-8997-32305DEEEE2B}" srcOrd="2" destOrd="0" presId="urn:microsoft.com/office/officeart/2005/8/layout/hierarchy1"/>
    <dgm:cxn modelId="{C83152C3-26D4-4A2D-B92E-6F62BA602B88}" type="presParOf" srcId="{094BC685-B433-4126-B51C-4A53F2716410}" destId="{6E812CEF-6054-43AA-8F30-ACD151318555}" srcOrd="3" destOrd="0" presId="urn:microsoft.com/office/officeart/2005/8/layout/hierarchy1"/>
    <dgm:cxn modelId="{36DBE870-90A1-4783-A1E2-CB6AB1592974}" type="presParOf" srcId="{6E812CEF-6054-43AA-8F30-ACD151318555}" destId="{C8255B7A-07A9-43D1-A73A-9B3A5256F6B7}" srcOrd="0" destOrd="0" presId="urn:microsoft.com/office/officeart/2005/8/layout/hierarchy1"/>
    <dgm:cxn modelId="{8DA1CA4C-3D36-4A5A-818D-907164B822A4}" type="presParOf" srcId="{C8255B7A-07A9-43D1-A73A-9B3A5256F6B7}" destId="{C649560F-831A-479E-AC86-D4E923D54E39}" srcOrd="0" destOrd="0" presId="urn:microsoft.com/office/officeart/2005/8/layout/hierarchy1"/>
    <dgm:cxn modelId="{B27BD1D5-7A4D-4E0E-839F-8D99D868F975}" type="presParOf" srcId="{C8255B7A-07A9-43D1-A73A-9B3A5256F6B7}" destId="{8314C787-E273-45DB-9A89-849AF8769322}" srcOrd="1" destOrd="0" presId="urn:microsoft.com/office/officeart/2005/8/layout/hierarchy1"/>
    <dgm:cxn modelId="{E938CBE9-B393-4B57-B2BC-5F7E6F7A89AB}" type="presParOf" srcId="{6E812CEF-6054-43AA-8F30-ACD151318555}" destId="{6C29C823-E05F-44DB-8E4E-7B3D50C7ED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33E2C7-C859-43E0-8997-32305DEEEE2B}">
      <dsp:nvSpPr>
        <dsp:cNvPr id="0" name=""/>
        <dsp:cNvSpPr/>
      </dsp:nvSpPr>
      <dsp:spPr>
        <a:xfrm>
          <a:off x="1002439" y="1042028"/>
          <a:ext cx="1683735" cy="542152"/>
        </a:xfrm>
        <a:custGeom>
          <a:avLst/>
          <a:gdLst/>
          <a:ahLst/>
          <a:cxnLst/>
          <a:rect l="0" t="0" r="0" b="0"/>
          <a:pathLst>
            <a:path>
              <a:moveTo>
                <a:pt x="1683735" y="0"/>
              </a:moveTo>
              <a:lnTo>
                <a:pt x="1683735" y="385022"/>
              </a:lnTo>
              <a:lnTo>
                <a:pt x="0" y="385022"/>
              </a:lnTo>
              <a:lnTo>
                <a:pt x="0" y="54215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BBA95-C6FD-49B1-A980-6F64DACF2688}">
      <dsp:nvSpPr>
        <dsp:cNvPr id="0" name=""/>
        <dsp:cNvSpPr/>
      </dsp:nvSpPr>
      <dsp:spPr>
        <a:xfrm>
          <a:off x="1102001" y="4245405"/>
          <a:ext cx="2132674" cy="466186"/>
        </a:xfrm>
        <a:custGeom>
          <a:avLst/>
          <a:gdLst/>
          <a:ahLst/>
          <a:cxnLst/>
          <a:rect l="0" t="0" r="0" b="0"/>
          <a:pathLst>
            <a:path>
              <a:moveTo>
                <a:pt x="2132674" y="0"/>
              </a:moveTo>
              <a:lnTo>
                <a:pt x="2132674" y="309057"/>
              </a:lnTo>
              <a:lnTo>
                <a:pt x="0" y="309057"/>
              </a:lnTo>
              <a:lnTo>
                <a:pt x="0" y="466186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2F2D2-B5D1-400D-A9E3-6C39393D923C}">
      <dsp:nvSpPr>
        <dsp:cNvPr id="0" name=""/>
        <dsp:cNvSpPr/>
      </dsp:nvSpPr>
      <dsp:spPr>
        <a:xfrm>
          <a:off x="3188955" y="4245405"/>
          <a:ext cx="91440" cy="466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9057"/>
              </a:lnTo>
              <a:lnTo>
                <a:pt x="73299" y="309057"/>
              </a:lnTo>
              <a:lnTo>
                <a:pt x="73299" y="466186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759FA-F581-43B2-A8EF-F31F2D780F2C}">
      <dsp:nvSpPr>
        <dsp:cNvPr id="0" name=""/>
        <dsp:cNvSpPr/>
      </dsp:nvSpPr>
      <dsp:spPr>
        <a:xfrm>
          <a:off x="3234675" y="4245405"/>
          <a:ext cx="1971794" cy="466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057"/>
              </a:lnTo>
              <a:lnTo>
                <a:pt x="1971794" y="309057"/>
              </a:lnTo>
              <a:lnTo>
                <a:pt x="1971794" y="466186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F5DF5-023D-4D7D-80F1-EF048E27D40D}">
      <dsp:nvSpPr>
        <dsp:cNvPr id="0" name=""/>
        <dsp:cNvSpPr/>
      </dsp:nvSpPr>
      <dsp:spPr>
        <a:xfrm>
          <a:off x="3234675" y="2661235"/>
          <a:ext cx="1656190" cy="507115"/>
        </a:xfrm>
        <a:custGeom>
          <a:avLst/>
          <a:gdLst/>
          <a:ahLst/>
          <a:cxnLst/>
          <a:rect l="0" t="0" r="0" b="0"/>
          <a:pathLst>
            <a:path>
              <a:moveTo>
                <a:pt x="1656190" y="0"/>
              </a:moveTo>
              <a:lnTo>
                <a:pt x="1656190" y="349986"/>
              </a:lnTo>
              <a:lnTo>
                <a:pt x="0" y="349986"/>
              </a:lnTo>
              <a:lnTo>
                <a:pt x="0" y="50711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FCE695-BC44-4CA9-B079-C219D5CEC92F}">
      <dsp:nvSpPr>
        <dsp:cNvPr id="0" name=""/>
        <dsp:cNvSpPr/>
      </dsp:nvSpPr>
      <dsp:spPr>
        <a:xfrm>
          <a:off x="4890865" y="2661235"/>
          <a:ext cx="1944213" cy="507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986"/>
              </a:lnTo>
              <a:lnTo>
                <a:pt x="1944213" y="349986"/>
              </a:lnTo>
              <a:lnTo>
                <a:pt x="1944213" y="50711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1F8BC-0221-4453-810C-DC7B009DD1A2}">
      <dsp:nvSpPr>
        <dsp:cNvPr id="0" name=""/>
        <dsp:cNvSpPr/>
      </dsp:nvSpPr>
      <dsp:spPr>
        <a:xfrm>
          <a:off x="2686174" y="1042028"/>
          <a:ext cx="2204690" cy="542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022"/>
              </a:lnTo>
              <a:lnTo>
                <a:pt x="2204690" y="385022"/>
              </a:lnTo>
              <a:lnTo>
                <a:pt x="2204690" y="542152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A63553-0DC3-4D2B-9792-641047C34FF5}">
      <dsp:nvSpPr>
        <dsp:cNvPr id="0" name=""/>
        <dsp:cNvSpPr/>
      </dsp:nvSpPr>
      <dsp:spPr>
        <a:xfrm>
          <a:off x="1838099" y="-35026"/>
          <a:ext cx="1696149" cy="10770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A67EE-FDDB-4CC0-B02E-4A79A843BAA3}">
      <dsp:nvSpPr>
        <dsp:cNvPr id="0" name=""/>
        <dsp:cNvSpPr/>
      </dsp:nvSpPr>
      <dsp:spPr>
        <a:xfrm>
          <a:off x="2026561" y="144011"/>
          <a:ext cx="1696149" cy="1077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dirty="0" smtClean="0"/>
            <a:t>Item analysis</a:t>
          </a:r>
          <a:endParaRPr lang="en-GB" sz="1900" kern="1200" dirty="0"/>
        </a:p>
      </dsp:txBody>
      <dsp:txXfrm>
        <a:off x="2026561" y="144011"/>
        <a:ext cx="1696149" cy="1077054"/>
      </dsp:txXfrm>
    </dsp:sp>
    <dsp:sp modelId="{F765C2C0-91D1-4C57-8B78-27B36EED7783}">
      <dsp:nvSpPr>
        <dsp:cNvPr id="0" name=""/>
        <dsp:cNvSpPr/>
      </dsp:nvSpPr>
      <dsp:spPr>
        <a:xfrm>
          <a:off x="4042790" y="1584180"/>
          <a:ext cx="1696149" cy="10770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D3CE30-0924-401F-866F-2B76894B4084}">
      <dsp:nvSpPr>
        <dsp:cNvPr id="0" name=""/>
        <dsp:cNvSpPr/>
      </dsp:nvSpPr>
      <dsp:spPr>
        <a:xfrm>
          <a:off x="4231251" y="1763218"/>
          <a:ext cx="1696149" cy="1077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dirty="0" smtClean="0"/>
            <a:t>Latent trait models</a:t>
          </a:r>
          <a:endParaRPr lang="en-GB" sz="1900" kern="1200" dirty="0"/>
        </a:p>
      </dsp:txBody>
      <dsp:txXfrm>
        <a:off x="4231251" y="1763218"/>
        <a:ext cx="1696149" cy="1077054"/>
      </dsp:txXfrm>
    </dsp:sp>
    <dsp:sp modelId="{4851B6FD-2B96-426A-9990-0F8B2A6F79B8}">
      <dsp:nvSpPr>
        <dsp:cNvPr id="0" name=""/>
        <dsp:cNvSpPr/>
      </dsp:nvSpPr>
      <dsp:spPr>
        <a:xfrm>
          <a:off x="5987004" y="3168350"/>
          <a:ext cx="1696149" cy="10770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E57B4-777D-4702-B478-502B0C866E8F}">
      <dsp:nvSpPr>
        <dsp:cNvPr id="0" name=""/>
        <dsp:cNvSpPr/>
      </dsp:nvSpPr>
      <dsp:spPr>
        <a:xfrm>
          <a:off x="6175465" y="3347388"/>
          <a:ext cx="1696149" cy="1077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dirty="0" smtClean="0"/>
            <a:t>Rasch models</a:t>
          </a:r>
          <a:endParaRPr lang="en-GB" sz="1900" kern="1200" dirty="0"/>
        </a:p>
      </dsp:txBody>
      <dsp:txXfrm>
        <a:off x="6175465" y="3347388"/>
        <a:ext cx="1696149" cy="1077054"/>
      </dsp:txXfrm>
    </dsp:sp>
    <dsp:sp modelId="{E6E99155-EE49-4382-AC6E-0F8007B51974}">
      <dsp:nvSpPr>
        <dsp:cNvPr id="0" name=""/>
        <dsp:cNvSpPr/>
      </dsp:nvSpPr>
      <dsp:spPr>
        <a:xfrm>
          <a:off x="2386600" y="3168350"/>
          <a:ext cx="1696149" cy="10770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61FD5A-35A7-463A-B04D-F6CD2C11C345}">
      <dsp:nvSpPr>
        <dsp:cNvPr id="0" name=""/>
        <dsp:cNvSpPr/>
      </dsp:nvSpPr>
      <dsp:spPr>
        <a:xfrm>
          <a:off x="2575061" y="3347388"/>
          <a:ext cx="1696149" cy="1077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dirty="0" smtClean="0"/>
            <a:t>Item Response Theory</a:t>
          </a:r>
          <a:endParaRPr lang="en-GB" sz="1900" kern="1200" dirty="0"/>
        </a:p>
      </dsp:txBody>
      <dsp:txXfrm>
        <a:off x="2575061" y="3347388"/>
        <a:ext cx="1696149" cy="1077054"/>
      </dsp:txXfrm>
    </dsp:sp>
    <dsp:sp modelId="{5A2A7BBD-7E96-4331-B2D4-E1B20B9E8FEA}">
      <dsp:nvSpPr>
        <dsp:cNvPr id="0" name=""/>
        <dsp:cNvSpPr/>
      </dsp:nvSpPr>
      <dsp:spPr>
        <a:xfrm>
          <a:off x="4358395" y="4711592"/>
          <a:ext cx="1696149" cy="10770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7CADB-1065-41ED-A23A-45EB46C933A1}">
      <dsp:nvSpPr>
        <dsp:cNvPr id="0" name=""/>
        <dsp:cNvSpPr/>
      </dsp:nvSpPr>
      <dsp:spPr>
        <a:xfrm>
          <a:off x="4546856" y="4890630"/>
          <a:ext cx="1696149" cy="1077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dirty="0" smtClean="0"/>
            <a:t>Three-parameter logistic model</a:t>
          </a:r>
          <a:endParaRPr lang="en-GB" sz="1900" kern="1200" dirty="0"/>
        </a:p>
      </dsp:txBody>
      <dsp:txXfrm>
        <a:off x="4546856" y="4890630"/>
        <a:ext cx="1696149" cy="1077054"/>
      </dsp:txXfrm>
    </dsp:sp>
    <dsp:sp modelId="{94CBFB22-5D39-41E3-BBE3-AE586C7D7DDF}">
      <dsp:nvSpPr>
        <dsp:cNvPr id="0" name=""/>
        <dsp:cNvSpPr/>
      </dsp:nvSpPr>
      <dsp:spPr>
        <a:xfrm>
          <a:off x="2414180" y="4711592"/>
          <a:ext cx="1696149" cy="10770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B29F3F-364E-43B0-9925-5DD6F93543F4}">
      <dsp:nvSpPr>
        <dsp:cNvPr id="0" name=""/>
        <dsp:cNvSpPr/>
      </dsp:nvSpPr>
      <dsp:spPr>
        <a:xfrm>
          <a:off x="2602641" y="4890630"/>
          <a:ext cx="1696149" cy="1077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dirty="0" smtClean="0"/>
            <a:t>Two-parameter logistic model</a:t>
          </a:r>
          <a:endParaRPr lang="en-GB" sz="1900" kern="1200" dirty="0"/>
        </a:p>
      </dsp:txBody>
      <dsp:txXfrm>
        <a:off x="2602641" y="4890630"/>
        <a:ext cx="1696149" cy="1077054"/>
      </dsp:txXfrm>
    </dsp:sp>
    <dsp:sp modelId="{732C702C-5E8C-431A-BBDC-3A2BADC763F8}">
      <dsp:nvSpPr>
        <dsp:cNvPr id="0" name=""/>
        <dsp:cNvSpPr/>
      </dsp:nvSpPr>
      <dsp:spPr>
        <a:xfrm>
          <a:off x="253926" y="4711592"/>
          <a:ext cx="1696149" cy="10770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0A47C-E0AB-4EE1-88FB-9A796A92FF64}">
      <dsp:nvSpPr>
        <dsp:cNvPr id="0" name=""/>
        <dsp:cNvSpPr/>
      </dsp:nvSpPr>
      <dsp:spPr>
        <a:xfrm>
          <a:off x="442387" y="4890630"/>
          <a:ext cx="1696149" cy="1077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dirty="0" smtClean="0"/>
            <a:t>One-parameter logistic model</a:t>
          </a:r>
          <a:endParaRPr lang="en-GB" sz="1900" kern="1200" dirty="0"/>
        </a:p>
      </dsp:txBody>
      <dsp:txXfrm>
        <a:off x="442387" y="4890630"/>
        <a:ext cx="1696149" cy="1077054"/>
      </dsp:txXfrm>
    </dsp:sp>
    <dsp:sp modelId="{C649560F-831A-479E-AC86-D4E923D54E39}">
      <dsp:nvSpPr>
        <dsp:cNvPr id="0" name=""/>
        <dsp:cNvSpPr/>
      </dsp:nvSpPr>
      <dsp:spPr>
        <a:xfrm>
          <a:off x="154364" y="1584180"/>
          <a:ext cx="1696149" cy="10770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4C787-E273-45DB-9A89-849AF8769322}">
      <dsp:nvSpPr>
        <dsp:cNvPr id="0" name=""/>
        <dsp:cNvSpPr/>
      </dsp:nvSpPr>
      <dsp:spPr>
        <a:xfrm>
          <a:off x="342825" y="1763218"/>
          <a:ext cx="1696149" cy="10770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900" kern="1200" dirty="0" smtClean="0"/>
            <a:t>Classical test theory</a:t>
          </a:r>
          <a:endParaRPr lang="en-GB" sz="1900" kern="1200" dirty="0"/>
        </a:p>
      </dsp:txBody>
      <dsp:txXfrm>
        <a:off x="342825" y="1763218"/>
        <a:ext cx="1696149" cy="10770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6CB2032-B4D0-4840-81F9-7BFE50EF8BDE}" type="datetimeFigureOut">
              <a:rPr lang="en-GB"/>
              <a:pPr>
                <a:defRPr/>
              </a:pPr>
              <a:t>25/09/2018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0C2FF9E-8D9E-44C1-984F-C08B224319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650" y="3648075"/>
            <a:ext cx="76327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47395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5650" y="3648075"/>
            <a:ext cx="287338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5650" y="5048250"/>
            <a:ext cx="287338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043608" y="3886200"/>
            <a:ext cx="7272808" cy="990600"/>
          </a:xfrm>
        </p:spPr>
        <p:txBody>
          <a:bodyPr anchor="t">
            <a:norm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043608" y="5124450"/>
            <a:ext cx="7272808" cy="5334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 algn="ctr">
              <a:defRPr sz="1800" dirty="0" smtClean="0">
                <a:latin typeface="+mn-lt"/>
              </a:defRPr>
            </a:lvl1pPr>
          </a:lstStyle>
          <a:p>
            <a:pPr>
              <a:defRPr/>
            </a:pPr>
            <a:r>
              <a:rPr lang="et-EE"/>
              <a:t>Ülle Türk</a:t>
            </a:r>
            <a:endParaRPr lang="en-GB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7A31B-A4D4-4909-8B14-26D6D97778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Ülle Türk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86716-DFCF-48BE-B7C5-810F254562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Ülle Türk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FEDCE-F01B-4032-BEC2-8336892C6E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Ülle Türk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8A111-79F5-4E05-B4A3-B286ACECB0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Ülle Türk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AAF10-9AFB-4A23-B566-05E030D72A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Ülle Türk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8692F-96A5-4C0E-95CF-7E657FE7FF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Ülle Türk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1B1F6-E34B-44CA-90DC-40F2D3AD24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Ülle Türk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81A1-D80E-4F75-831D-F09BC06481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Ülle Türk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23095-BEC1-4B3C-A099-F2CD7341C3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Ülle Türk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EAD62-416F-4EA1-9CC5-247DF3FFF5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Ülle Türk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03B86-F6D5-491D-8258-4E9EC7B6E8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t-EE"/>
              <a:t>Ülle Türk</a:t>
            </a:r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797E77-4FD8-4F5B-BD43-F89F846EC6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A94543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itemanalysis.com/jmetrik-quick-start/" TargetMode="External"/><Relationship Id="rId2" Type="http://schemas.openxmlformats.org/officeDocument/2006/relationships/hyperlink" Target="https://itemanalysis.com/jmetrik-download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hyperlink" Target="https://www.youtube.com/watch?v=cnmkeTCpDNo" TargetMode="External"/><Relationship Id="rId4" Type="http://schemas.openxmlformats.org/officeDocument/2006/relationships/hyperlink" Target="https://itemanalysis.com/jmetrik-4-user-guide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sess.com/what-is-item-response-theory/" TargetMode="External"/><Relationship Id="rId2" Type="http://schemas.openxmlformats.org/officeDocument/2006/relationships/hyperlink" Target="http://www.scielo.org.co/scielo.php?script=sci_arttext&amp;pid=S0123-4641201400020000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ailman.columbia.edu/research/population-health-methods/item-response-theor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755650" y="3933825"/>
            <a:ext cx="7777163" cy="942975"/>
          </a:xfrm>
        </p:spPr>
        <p:txBody>
          <a:bodyPr/>
          <a:lstStyle/>
          <a:p>
            <a:r>
              <a:rPr lang="et-EE" sz="3600" b="1" smtClean="0"/>
              <a:t>To IRT or not to IRT: how to decide</a:t>
            </a:r>
            <a:endParaRPr lang="en-GB" sz="3600" b="1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2988" y="5013176"/>
            <a:ext cx="7273925" cy="792088"/>
          </a:xfrm>
        </p:spPr>
        <p:txBody>
          <a:bodyPr>
            <a:noAutofit/>
          </a:bodyPr>
          <a:lstStyle/>
          <a:p>
            <a:r>
              <a:rPr lang="en-CA" sz="2000" b="1" dirty="0" smtClean="0"/>
              <a:t>STANAG 6001 Testing Workshop – </a:t>
            </a:r>
            <a:r>
              <a:rPr lang="en-CA" sz="2000" b="1" dirty="0" err="1" smtClean="0"/>
              <a:t>Kranjska</a:t>
            </a:r>
            <a:r>
              <a:rPr lang="en-CA" sz="2000" b="1" dirty="0" smtClean="0"/>
              <a:t> Gora, Slovenia</a:t>
            </a:r>
            <a:endParaRPr lang="en-US" sz="2000" b="1" dirty="0" smtClean="0"/>
          </a:p>
          <a:p>
            <a:r>
              <a:rPr lang="en-CA" sz="2000" b="1" dirty="0" smtClean="0"/>
              <a:t>4-6 September 2018</a:t>
            </a:r>
            <a:endParaRPr lang="en-GB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Example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A reading test consisting of 37 items (six tasks) </a:t>
            </a:r>
          </a:p>
          <a:p>
            <a:r>
              <a:rPr lang="et-EE" dirty="0" smtClean="0"/>
              <a:t>Taken by 139 test-takers</a:t>
            </a:r>
          </a:p>
          <a:p>
            <a:r>
              <a:rPr lang="et-EE" dirty="0" smtClean="0"/>
              <a:t>File: reading_pretest_b.csv</a:t>
            </a:r>
          </a:p>
          <a:p>
            <a:r>
              <a:rPr lang="et-EE" dirty="0" smtClean="0"/>
              <a:t>Key: reading_pretest_b_key.doc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 level statistics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8816"/>
                <a:gridCol w="1368152"/>
                <a:gridCol w="1368152"/>
                <a:gridCol w="12344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All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CZ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2400" dirty="0" smtClean="0"/>
                        <a:t>SVK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Number of Items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37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37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Number of Examinees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139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56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50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6</a:t>
                      </a:r>
                      <a:r>
                        <a:rPr lang="et-EE" sz="2400" dirty="0" smtClean="0"/>
                        <a:t>.</a:t>
                      </a:r>
                      <a:r>
                        <a:rPr lang="en-US" sz="2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8.0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6.0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37</a:t>
                      </a:r>
                      <a:r>
                        <a:rPr lang="et-EE" sz="2400" dirty="0" smtClean="0"/>
                        <a:t>.</a:t>
                      </a:r>
                      <a:r>
                        <a:rPr lang="en-US" sz="2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37.0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33.0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21</a:t>
                      </a:r>
                      <a:r>
                        <a:rPr lang="et-EE" sz="2400" dirty="0" smtClean="0"/>
                        <a:t>.5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23.7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16.4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21</a:t>
                      </a:r>
                      <a:r>
                        <a:rPr lang="et-EE" sz="2400" dirty="0" smtClean="0"/>
                        <a:t>.</a:t>
                      </a:r>
                      <a:r>
                        <a:rPr lang="en-US" sz="2400" dirty="0" smtClean="0"/>
                        <a:t>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22.0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16.0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Standard Deviation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r>
                        <a:rPr lang="et-EE" sz="2400" dirty="0" smtClean="0"/>
                        <a:t>.</a:t>
                      </a:r>
                      <a:r>
                        <a:rPr lang="en-US" sz="2400" dirty="0" smtClean="0"/>
                        <a:t>918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7.362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6.489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Skewness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r>
                        <a:rPr lang="et-EE" sz="2400" dirty="0" smtClean="0"/>
                        <a:t>.</a:t>
                      </a:r>
                      <a:r>
                        <a:rPr lang="en-US" sz="2400" dirty="0" smtClean="0"/>
                        <a:t>1908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0.1080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0.4557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Kurtosis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-0</a:t>
                      </a:r>
                      <a:r>
                        <a:rPr lang="et-EE" sz="2400" dirty="0" smtClean="0"/>
                        <a:t>.</a:t>
                      </a:r>
                      <a:r>
                        <a:rPr lang="en-US" sz="2400" dirty="0" smtClean="0"/>
                        <a:t>8075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-1.0211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-0.529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KR21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0</a:t>
                      </a:r>
                      <a:r>
                        <a:rPr lang="et-EE" sz="2400" dirty="0" smtClean="0"/>
                        <a:t>.</a:t>
                      </a:r>
                      <a:r>
                        <a:rPr lang="en-US" sz="2400" dirty="0" smtClean="0"/>
                        <a:t>88</a:t>
                      </a:r>
                      <a:endParaRPr lang="en-GB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0.867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dirty="0" smtClean="0"/>
                        <a:t>0.805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Item level statistics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All test takers:</a:t>
            </a:r>
          </a:p>
          <a:p>
            <a:pPr lvl="1"/>
            <a:r>
              <a:rPr lang="en-US" sz="2000" u="sng" dirty="0" smtClean="0"/>
              <a:t>Item        Option (Score)  Difficulty   Std. Dev.  </a:t>
            </a:r>
            <a:r>
              <a:rPr lang="en-US" sz="2000" u="sng" dirty="0" err="1" smtClean="0"/>
              <a:t>Discrimin</a:t>
            </a:r>
            <a:r>
              <a:rPr lang="en-US" sz="2000" u="sng" dirty="0" smtClean="0"/>
              <a:t>.  </a:t>
            </a:r>
          </a:p>
          <a:p>
            <a:pPr lvl="1"/>
            <a:r>
              <a:rPr lang="en-US" sz="2000" dirty="0" smtClean="0"/>
              <a:t> r11                Overall    </a:t>
            </a:r>
            <a:r>
              <a:rPr lang="et-EE" sz="2000" dirty="0" smtClean="0"/>
              <a:t>      </a:t>
            </a:r>
            <a:r>
              <a:rPr lang="en-US" sz="2000" dirty="0" smtClean="0"/>
              <a:t>0,6978      0,4609      0,3920  </a:t>
            </a:r>
          </a:p>
          <a:p>
            <a:pPr lvl="1"/>
            <a:r>
              <a:rPr lang="en-US" sz="2000" dirty="0" smtClean="0"/>
              <a:t>                     A</a:t>
            </a:r>
            <a:r>
              <a:rPr lang="et-EE" sz="2000" dirty="0" smtClean="0"/>
              <a:t> </a:t>
            </a:r>
            <a:r>
              <a:rPr lang="en-US" sz="2000" dirty="0" smtClean="0"/>
              <a:t>(1.0)      </a:t>
            </a:r>
            <a:r>
              <a:rPr lang="et-EE" sz="2000" dirty="0" smtClean="0"/>
              <a:t>      </a:t>
            </a:r>
            <a:r>
              <a:rPr lang="en-US" sz="2000" dirty="0" smtClean="0"/>
              <a:t>0,6978      0,4609      0,3920  </a:t>
            </a:r>
          </a:p>
          <a:p>
            <a:pPr lvl="1"/>
            <a:r>
              <a:rPr lang="en-US" sz="2000" dirty="0" smtClean="0"/>
              <a:t>                     B</a:t>
            </a:r>
            <a:r>
              <a:rPr lang="et-EE" sz="2000" dirty="0" smtClean="0"/>
              <a:t> </a:t>
            </a:r>
            <a:r>
              <a:rPr lang="en-US" sz="2000" dirty="0" smtClean="0"/>
              <a:t>(0.0)      </a:t>
            </a:r>
            <a:r>
              <a:rPr lang="et-EE" sz="2000" dirty="0" smtClean="0"/>
              <a:t>     </a:t>
            </a:r>
            <a:r>
              <a:rPr lang="en-US" sz="2000" dirty="0" smtClean="0"/>
              <a:t>0,2446      0,4314     -0,4030  </a:t>
            </a:r>
          </a:p>
          <a:p>
            <a:pPr lvl="1"/>
            <a:r>
              <a:rPr lang="en-US" sz="2000" dirty="0" smtClean="0"/>
              <a:t>                     C</a:t>
            </a:r>
            <a:r>
              <a:rPr lang="et-EE" sz="2000" dirty="0" smtClean="0"/>
              <a:t> </a:t>
            </a:r>
            <a:r>
              <a:rPr lang="en-US" sz="2000" dirty="0" smtClean="0"/>
              <a:t>(0.0)      </a:t>
            </a:r>
            <a:r>
              <a:rPr lang="et-EE" sz="2000" dirty="0" smtClean="0"/>
              <a:t>     </a:t>
            </a:r>
            <a:r>
              <a:rPr lang="en-US" sz="2000" dirty="0" smtClean="0"/>
              <a:t>0,0576      0,2337     -0,2375</a:t>
            </a:r>
            <a:endParaRPr lang="et-EE" sz="2000" dirty="0" smtClean="0"/>
          </a:p>
          <a:p>
            <a:r>
              <a:rPr lang="et-EE" dirty="0" smtClean="0"/>
              <a:t>CZ:</a:t>
            </a:r>
          </a:p>
          <a:p>
            <a:pPr lvl="1"/>
            <a:r>
              <a:rPr lang="en-US" sz="2000" u="sng" dirty="0" smtClean="0"/>
              <a:t>Item        Option (Score)  Difficulty   Std. Dev.  </a:t>
            </a:r>
            <a:r>
              <a:rPr lang="en-US" sz="2000" u="sng" dirty="0" err="1" smtClean="0"/>
              <a:t>Discrimin</a:t>
            </a:r>
            <a:r>
              <a:rPr lang="en-US" sz="2000" u="sng" dirty="0" smtClean="0"/>
              <a:t>.  </a:t>
            </a:r>
          </a:p>
          <a:p>
            <a:pPr lvl="1"/>
            <a:r>
              <a:rPr lang="en-US" sz="2000" dirty="0" smtClean="0"/>
              <a:t>r11                Overall      </a:t>
            </a:r>
            <a:r>
              <a:rPr lang="et-EE" sz="2000" dirty="0" smtClean="0"/>
              <a:t>      </a:t>
            </a:r>
            <a:r>
              <a:rPr lang="en-US" sz="2000" dirty="0" smtClean="0"/>
              <a:t>0,7321      0,4469      0,2620  </a:t>
            </a:r>
          </a:p>
          <a:p>
            <a:pPr lvl="1"/>
            <a:r>
              <a:rPr lang="en-US" sz="2000" dirty="0" smtClean="0"/>
              <a:t>                     A</a:t>
            </a:r>
            <a:r>
              <a:rPr lang="et-EE" sz="2000" dirty="0" smtClean="0"/>
              <a:t> </a:t>
            </a:r>
            <a:r>
              <a:rPr lang="en-US" sz="2000" dirty="0" smtClean="0"/>
              <a:t>(1.0)      </a:t>
            </a:r>
            <a:r>
              <a:rPr lang="et-EE" sz="2000" dirty="0" smtClean="0"/>
              <a:t>        </a:t>
            </a:r>
            <a:r>
              <a:rPr lang="en-US" sz="2000" dirty="0" smtClean="0"/>
              <a:t>0,7321      0,4469      0,2620  </a:t>
            </a:r>
          </a:p>
          <a:p>
            <a:pPr lvl="1"/>
            <a:r>
              <a:rPr lang="en-US" sz="2000" dirty="0" smtClean="0"/>
              <a:t>                     B</a:t>
            </a:r>
            <a:r>
              <a:rPr lang="et-EE" sz="2000" dirty="0" smtClean="0"/>
              <a:t> </a:t>
            </a:r>
            <a:r>
              <a:rPr lang="en-US" sz="2000" dirty="0" smtClean="0"/>
              <a:t>(0.0)      </a:t>
            </a:r>
            <a:r>
              <a:rPr lang="et-EE" sz="2000" dirty="0" smtClean="0"/>
              <a:t>       </a:t>
            </a:r>
            <a:r>
              <a:rPr lang="en-US" sz="2000" dirty="0" smtClean="0"/>
              <a:t>0,2500      0,4369     -0,2910  </a:t>
            </a:r>
          </a:p>
          <a:p>
            <a:pPr lvl="1"/>
            <a:r>
              <a:rPr lang="en-US" sz="2000" dirty="0" smtClean="0"/>
              <a:t>                     C</a:t>
            </a:r>
            <a:r>
              <a:rPr lang="et-EE" sz="2000" dirty="0" smtClean="0"/>
              <a:t> </a:t>
            </a:r>
            <a:r>
              <a:rPr lang="en-US" sz="2000" dirty="0" smtClean="0"/>
              <a:t>(0.0)      </a:t>
            </a:r>
            <a:r>
              <a:rPr lang="et-EE" sz="2000" dirty="0" smtClean="0"/>
              <a:t>       </a:t>
            </a:r>
            <a:r>
              <a:rPr lang="en-US" sz="2000" dirty="0" smtClean="0"/>
              <a:t>0,0179      0,1336     -0,3045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Item Response Theory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Overview</a:t>
            </a:r>
            <a:endParaRPr lang="en-GB" dirty="0" smtClean="0"/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/>
              <a:t>Ülle Türk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E84E33-4FC2-4AF7-88BF-92100DC5DBB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/>
          </a:p>
        </p:txBody>
      </p:sp>
      <p:sp>
        <p:nvSpPr>
          <p:cNvPr id="1536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3549"/>
          </a:xfrm>
        </p:spPr>
        <p:txBody>
          <a:bodyPr/>
          <a:lstStyle/>
          <a:p>
            <a:r>
              <a:rPr lang="et-EE" dirty="0" smtClean="0"/>
              <a:t>Originated with the work of Rasch in the 1960s and Lord in the 1950s</a:t>
            </a:r>
          </a:p>
          <a:p>
            <a:r>
              <a:rPr lang="en-US" dirty="0" smtClean="0"/>
              <a:t>IRT methods model the </a:t>
            </a:r>
            <a:r>
              <a:rPr lang="en-US" b="1" i="1" dirty="0" smtClean="0"/>
              <a:t>probability</a:t>
            </a:r>
            <a:r>
              <a:rPr lang="en-US" dirty="0" smtClean="0"/>
              <a:t> of an individual's response to an item. </a:t>
            </a:r>
            <a:endParaRPr lang="et-EE" dirty="0" smtClean="0"/>
          </a:p>
          <a:p>
            <a:r>
              <a:rPr lang="en-US" dirty="0" smtClean="0"/>
              <a:t>The relationship between the probability of success to an item and the latent trait (e.g., the ability) is described by a function called </a:t>
            </a:r>
            <a:r>
              <a:rPr lang="en-US" b="1" dirty="0" smtClean="0"/>
              <a:t>item characteristic curve (ICC)</a:t>
            </a:r>
            <a:r>
              <a:rPr lang="en-US" dirty="0" smtClean="0"/>
              <a:t> that takes an S-shape</a:t>
            </a:r>
            <a:r>
              <a:rPr lang="et-EE" dirty="0" smtClean="0"/>
              <a:t>.</a:t>
            </a:r>
            <a:endParaRPr lang="en-GB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73616" cy="1008112"/>
          </a:xfrm>
        </p:spPr>
        <p:txBody>
          <a:bodyPr/>
          <a:lstStyle/>
          <a:p>
            <a:r>
              <a:rPr lang="en-US" sz="2200" dirty="0" smtClean="0"/>
              <a:t>Item characteristics curve showing the relationship between the location on the latent trait and the probability of answering the item correctly.</a:t>
            </a:r>
            <a:endParaRPr lang="en-GB" sz="2200" dirty="0">
              <a:latin typeface="+mn-lt"/>
            </a:endParaRPr>
          </a:p>
        </p:txBody>
      </p:sp>
      <p:pic>
        <p:nvPicPr>
          <p:cNvPr id="6" name="Content Placeholder 5" descr="latent-trai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268760"/>
            <a:ext cx="6408712" cy="502644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 family of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mtClean="0"/>
              <a:t>Latent ability = theta (</a:t>
            </a:r>
            <a:r>
              <a:rPr lang="en-GB" smtClean="0">
                <a:sym typeface="Symbol"/>
              </a:rPr>
              <a:t>)</a:t>
            </a:r>
          </a:p>
          <a:p>
            <a:r>
              <a:rPr lang="en-GB" smtClean="0">
                <a:sym typeface="Symbol"/>
              </a:rPr>
              <a:t>Parameters:</a:t>
            </a:r>
          </a:p>
          <a:p>
            <a:pPr lvl="1"/>
            <a:r>
              <a:rPr lang="en-GB" smtClean="0">
                <a:sym typeface="Symbol"/>
              </a:rPr>
              <a:t>b – item location  (i.e. difficulty)</a:t>
            </a:r>
          </a:p>
          <a:p>
            <a:pPr lvl="1"/>
            <a:r>
              <a:rPr lang="en-GB" smtClean="0">
                <a:sym typeface="Symbol"/>
              </a:rPr>
              <a:t>a – discrimination</a:t>
            </a:r>
          </a:p>
          <a:p>
            <a:pPr lvl="1"/>
            <a:r>
              <a:rPr lang="en-GB" smtClean="0">
                <a:sym typeface="Symbol"/>
              </a:rPr>
              <a:t>c – guessing </a:t>
            </a:r>
          </a:p>
          <a:p>
            <a:r>
              <a:rPr lang="en-GB" smtClean="0">
                <a:sym typeface="Symbol"/>
              </a:rPr>
              <a:t>The Rasch model: </a:t>
            </a:r>
            <a:r>
              <a:rPr lang="en-GB" smtClean="0"/>
              <a:t>the probability of a correct response is modelled as a logistic function of the difference between the person and item parameter. </a:t>
            </a:r>
            <a:endParaRPr lang="en-GB" smtClean="0">
              <a:sym typeface="Symbo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496944" cy="990600"/>
          </a:xfrm>
        </p:spPr>
        <p:txBody>
          <a:bodyPr/>
          <a:lstStyle/>
          <a:p>
            <a:r>
              <a:rPr lang="et-EE" dirty="0" smtClean="0"/>
              <a:t>Rasch model: 2 assumptions and a ‘problem’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/>
          <a:lstStyle/>
          <a:p>
            <a:r>
              <a:rPr lang="et-EE" dirty="0" smtClean="0"/>
              <a:t>The data must fit the model </a:t>
            </a:r>
            <a:r>
              <a:rPr lang="et-EE" dirty="0" smtClean="0">
                <a:sym typeface="Symbol"/>
              </a:rPr>
              <a:t> the following two assumptions must be met</a:t>
            </a:r>
            <a:r>
              <a:rPr lang="et-EE" dirty="0" smtClean="0"/>
              <a:t>:</a:t>
            </a:r>
          </a:p>
          <a:p>
            <a:pPr lvl="1"/>
            <a:r>
              <a:rPr lang="et-EE" sz="2600" dirty="0" smtClean="0"/>
              <a:t>The test measures a single latent trait (i.e. it is </a:t>
            </a:r>
            <a:r>
              <a:rPr lang="et-EE" sz="2600" b="1" i="1" dirty="0" smtClean="0"/>
              <a:t>unidimensional</a:t>
            </a:r>
            <a:r>
              <a:rPr lang="et-EE" sz="2600" dirty="0" smtClean="0"/>
              <a:t>).</a:t>
            </a:r>
          </a:p>
          <a:p>
            <a:pPr lvl="1"/>
            <a:r>
              <a:rPr lang="et-EE" sz="2600" dirty="0" smtClean="0"/>
              <a:t>Items are </a:t>
            </a:r>
            <a:r>
              <a:rPr lang="et-EE" sz="2600" b="1" i="1" dirty="0" smtClean="0"/>
              <a:t>locally independent</a:t>
            </a:r>
            <a:r>
              <a:rPr lang="et-EE" sz="2600" dirty="0" smtClean="0"/>
              <a:t>.</a:t>
            </a:r>
          </a:p>
          <a:p>
            <a:r>
              <a:rPr lang="et-EE" sz="3000" dirty="0" smtClean="0"/>
              <a:t>A problem – </a:t>
            </a:r>
            <a:r>
              <a:rPr lang="et-EE" sz="3000" b="1" i="1" dirty="0" smtClean="0"/>
              <a:t>scale indeterminancy</a:t>
            </a:r>
            <a:endParaRPr lang="et-EE" sz="3000" b="1" i="1" dirty="0" smtClean="0"/>
          </a:p>
          <a:p>
            <a:pPr lvl="1"/>
            <a:r>
              <a:rPr lang="et-EE" sz="2600" dirty="0" smtClean="0"/>
              <a:t>The latent scale is completely arbitrary.</a:t>
            </a:r>
          </a:p>
          <a:p>
            <a:pPr lvl="1"/>
            <a:r>
              <a:rPr lang="et-EE" sz="2600" dirty="0" smtClean="0"/>
              <a:t>Indeterminancy is resolved through either person centering or item centering.</a:t>
            </a:r>
          </a:p>
          <a:p>
            <a:pPr lvl="2"/>
            <a:r>
              <a:rPr lang="et-EE" sz="2400" dirty="0" smtClean="0"/>
              <a:t>jMetric uses item centering.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Rasch model: 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Parameter invariance</a:t>
            </a:r>
          </a:p>
          <a:p>
            <a:pPr lvl="1"/>
            <a:r>
              <a:rPr lang="et-EE" dirty="0" smtClean="0"/>
              <a:t>Item parameters do not depend on the distribution of examinees.</a:t>
            </a:r>
          </a:p>
          <a:p>
            <a:pPr lvl="1"/>
            <a:r>
              <a:rPr lang="et-EE" dirty="0" smtClean="0"/>
              <a:t>Person parameters do not depend on the distribution of items.</a:t>
            </a:r>
          </a:p>
          <a:p>
            <a:r>
              <a:rPr lang="et-EE" dirty="0" smtClean="0"/>
              <a:t>Specific objectivity</a:t>
            </a:r>
          </a:p>
          <a:p>
            <a:pPr lvl="1"/>
            <a:r>
              <a:rPr lang="en-US" dirty="0" smtClean="0"/>
              <a:t>Comparisons between individuals are independent of which particular items within the class considered have been used.</a:t>
            </a:r>
            <a:endParaRPr lang="et-EE" dirty="0" smtClean="0"/>
          </a:p>
          <a:p>
            <a:pPr lvl="1"/>
            <a:r>
              <a:rPr lang="en-US" dirty="0" smtClean="0"/>
              <a:t>It is possible to compare items measuring the same thing independently of which particular individuals within a class considered answered them.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Do items and persons fit the model?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r>
              <a:rPr lang="et-EE" dirty="0" smtClean="0"/>
              <a:t>Infit and outfit statistics</a:t>
            </a:r>
          </a:p>
          <a:p>
            <a:pPr lvl="1"/>
            <a:r>
              <a:rPr lang="et-EE" dirty="0" smtClean="0"/>
              <a:t>Analysis begins with the difference between the observed and expected values of an item response, known as a </a:t>
            </a:r>
            <a:r>
              <a:rPr lang="et-EE" b="1" dirty="0" smtClean="0"/>
              <a:t>residual</a:t>
            </a:r>
            <a:r>
              <a:rPr lang="et-EE" dirty="0" smtClean="0"/>
              <a:t>.</a:t>
            </a:r>
          </a:p>
          <a:p>
            <a:pPr lvl="1"/>
            <a:r>
              <a:rPr lang="et-EE" dirty="0" smtClean="0"/>
              <a:t>Residuals are then standardised by dividing them by their item information.</a:t>
            </a:r>
          </a:p>
          <a:p>
            <a:pPr lvl="2"/>
            <a:r>
              <a:rPr lang="et-EE" dirty="0" smtClean="0"/>
              <a:t>Item </a:t>
            </a:r>
            <a:r>
              <a:rPr lang="et-EE" b="1" dirty="0" smtClean="0"/>
              <a:t>outfit</a:t>
            </a:r>
            <a:r>
              <a:rPr lang="et-EE" dirty="0" smtClean="0"/>
              <a:t>: standardised residuals are squared and averaged over examinees.</a:t>
            </a:r>
          </a:p>
          <a:p>
            <a:pPr lvl="2"/>
            <a:r>
              <a:rPr lang="et-EE" dirty="0" smtClean="0"/>
              <a:t>Exminee </a:t>
            </a:r>
            <a:r>
              <a:rPr lang="et-EE" b="1" dirty="0" smtClean="0"/>
              <a:t>outfit</a:t>
            </a:r>
            <a:r>
              <a:rPr lang="et-EE" dirty="0" smtClean="0"/>
              <a:t>: standardised residuals are squared and averaged over items</a:t>
            </a:r>
          </a:p>
          <a:p>
            <a:pPr lvl="1"/>
            <a:r>
              <a:rPr lang="et-EE" b="1" dirty="0" smtClean="0"/>
              <a:t>Infit</a:t>
            </a:r>
            <a:r>
              <a:rPr lang="et-EE" dirty="0" smtClean="0"/>
              <a:t>: a weighted average of squared standardised residuals, where the weights are the item information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Ülle</a:t>
            </a:r>
            <a:r>
              <a:rPr lang="en-GB" dirty="0" smtClean="0"/>
              <a:t> </a:t>
            </a:r>
            <a:r>
              <a:rPr lang="en-GB" dirty="0" err="1" smtClean="0"/>
              <a:t>Türk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What are we going to talk about?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Infit and outfit – how to interpret?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363272" cy="5256584"/>
          </a:xfrm>
        </p:spPr>
        <p:txBody>
          <a:bodyPr/>
          <a:lstStyle/>
          <a:p>
            <a:r>
              <a:rPr lang="et-EE" sz="2500" b="1" dirty="0" smtClean="0"/>
              <a:t>Outfit</a:t>
            </a:r>
            <a:r>
              <a:rPr lang="et-EE" sz="2500" dirty="0" smtClean="0"/>
              <a:t> focusses on an extreme mismatch between the item and person (‘outliers’).</a:t>
            </a:r>
          </a:p>
          <a:p>
            <a:r>
              <a:rPr lang="et-EE" sz="2500" b="1" dirty="0" smtClean="0"/>
              <a:t>Infit </a:t>
            </a:r>
            <a:r>
              <a:rPr lang="et-EE" sz="2500" dirty="0" smtClean="0"/>
              <a:t>is information weighted: emphasises residuals from well-matched persons and items.</a:t>
            </a:r>
          </a:p>
          <a:p>
            <a:r>
              <a:rPr lang="et-EE" sz="2500" dirty="0" smtClean="0"/>
              <a:t>Values are always positive and those close to 1 indicate good model-data fit.</a:t>
            </a:r>
          </a:p>
          <a:p>
            <a:pPr lvl="1"/>
            <a:r>
              <a:rPr lang="et-EE" sz="2200" dirty="0" smtClean="0"/>
              <a:t>For high-stakes tests, values between 0.8 and 1.2 are recommended.</a:t>
            </a:r>
          </a:p>
          <a:p>
            <a:pPr lvl="1"/>
            <a:r>
              <a:rPr lang="et-EE" sz="2200" dirty="0" smtClean="0"/>
              <a:t>Otherwise values between 0.5 and 1.5 are still OK.</a:t>
            </a:r>
          </a:p>
          <a:p>
            <a:r>
              <a:rPr lang="et-EE" sz="2500" b="1" dirty="0" smtClean="0"/>
              <a:t>Standardised infit </a:t>
            </a:r>
            <a:r>
              <a:rPr lang="et-EE" sz="2500" dirty="0" smtClean="0"/>
              <a:t>and </a:t>
            </a:r>
            <a:r>
              <a:rPr lang="et-EE" sz="2500" b="1" dirty="0" smtClean="0"/>
              <a:t>outfit</a:t>
            </a:r>
            <a:r>
              <a:rPr lang="et-EE" sz="2500" dirty="0" smtClean="0"/>
              <a:t> can be positive and negative and have an expected value of 0.</a:t>
            </a:r>
          </a:p>
          <a:p>
            <a:pPr lvl="1"/>
            <a:r>
              <a:rPr lang="et-EE" sz="2200" dirty="0" smtClean="0"/>
              <a:t>Values greater than three in absolute measure indicate a problem.</a:t>
            </a:r>
            <a:endParaRPr lang="en-GB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Outfit and infit in jMetrik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/>
          <a:lstStyle/>
          <a:p>
            <a:r>
              <a:rPr lang="et-EE" dirty="0" smtClean="0"/>
              <a:t>Outfit statistics</a:t>
            </a:r>
          </a:p>
          <a:p>
            <a:pPr lvl="1"/>
            <a:r>
              <a:rPr lang="et-EE" dirty="0" smtClean="0"/>
              <a:t>UMS = unweighted mean square fit statistic</a:t>
            </a:r>
          </a:p>
          <a:p>
            <a:pPr lvl="1"/>
            <a:r>
              <a:rPr lang="et-EE" dirty="0" smtClean="0"/>
              <a:t>Std UMS = standardised unweighted mean square fit statistic</a:t>
            </a:r>
          </a:p>
          <a:p>
            <a:r>
              <a:rPr lang="et-EE" dirty="0" smtClean="0"/>
              <a:t>Infit statistics</a:t>
            </a:r>
          </a:p>
          <a:p>
            <a:pPr lvl="1"/>
            <a:r>
              <a:rPr lang="et-EE" dirty="0" smtClean="0"/>
              <a:t>WMS = weighted mean square fit statistic</a:t>
            </a:r>
          </a:p>
          <a:p>
            <a:pPr lvl="1"/>
            <a:r>
              <a:rPr lang="et-EE" dirty="0" smtClean="0"/>
              <a:t>Std WMS = standardised weighted mean square fit statistic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Scale quality statistics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/>
          <a:lstStyle/>
          <a:p>
            <a:r>
              <a:rPr lang="et-EE" dirty="0" smtClean="0"/>
              <a:t>Prson and item reliability</a:t>
            </a:r>
          </a:p>
          <a:p>
            <a:pPr lvl="1"/>
            <a:r>
              <a:rPr lang="et-EE" dirty="0" smtClean="0"/>
              <a:t>Person reliability represents the quality of person ordering on the latent trait.</a:t>
            </a:r>
          </a:p>
          <a:p>
            <a:pPr lvl="1"/>
            <a:r>
              <a:rPr lang="et-EE" dirty="0" smtClean="0"/>
              <a:t>Similar to the reliability coefficient in the classical test theory.</a:t>
            </a:r>
          </a:p>
          <a:p>
            <a:pPr lvl="1"/>
            <a:r>
              <a:rPr lang="et-EE" dirty="0" smtClean="0"/>
              <a:t>Values </a:t>
            </a:r>
            <a:r>
              <a:rPr lang="et-EE" b="1" dirty="0" smtClean="0"/>
              <a:t>larger than 0.8 </a:t>
            </a:r>
            <a:r>
              <a:rPr lang="et-EE" dirty="0" smtClean="0"/>
              <a:t>are desirable.</a:t>
            </a:r>
          </a:p>
          <a:p>
            <a:r>
              <a:rPr lang="et-EE" dirty="0" smtClean="0"/>
              <a:t>Person and item separation</a:t>
            </a:r>
          </a:p>
          <a:p>
            <a:pPr lvl="1"/>
            <a:r>
              <a:rPr lang="et-EE" dirty="0" smtClean="0"/>
              <a:t>Person separation represents the extent to which a measure can reproduce and consistently rank scores.</a:t>
            </a:r>
          </a:p>
          <a:p>
            <a:pPr lvl="1"/>
            <a:r>
              <a:rPr lang="et-EE" dirty="0" smtClean="0"/>
              <a:t>Separation values </a:t>
            </a:r>
            <a:r>
              <a:rPr lang="et-EE" b="1" dirty="0" smtClean="0"/>
              <a:t>larger than 2 </a:t>
            </a:r>
            <a:r>
              <a:rPr lang="et-EE" dirty="0" smtClean="0"/>
              <a:t>are desirable.</a:t>
            </a:r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Using jMetrik to do Rasch analyses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 quick introduction to jMetrik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363272" cy="5112568"/>
          </a:xfrm>
        </p:spPr>
        <p:txBody>
          <a:bodyPr/>
          <a:lstStyle/>
          <a:p>
            <a:r>
              <a:rPr lang="en-US" dirty="0" err="1" smtClean="0"/>
              <a:t>jMetrik</a:t>
            </a:r>
            <a:r>
              <a:rPr lang="en-US" baseline="30000" dirty="0" err="1" smtClean="0"/>
              <a:t>TM</a:t>
            </a:r>
            <a:r>
              <a:rPr lang="en-US" dirty="0" smtClean="0"/>
              <a:t> is free and open source psychometric software.</a:t>
            </a:r>
            <a:endParaRPr lang="et-EE" dirty="0" smtClean="0"/>
          </a:p>
          <a:p>
            <a:r>
              <a:rPr lang="en-US" dirty="0" smtClean="0"/>
              <a:t>Psychometric methods include</a:t>
            </a:r>
            <a:endParaRPr lang="et-EE" dirty="0" smtClean="0"/>
          </a:p>
          <a:p>
            <a:pPr lvl="1"/>
            <a:r>
              <a:rPr lang="en-US" b="1" dirty="0" smtClean="0"/>
              <a:t>classical item analysis</a:t>
            </a:r>
            <a:r>
              <a:rPr lang="en-US" dirty="0" smtClean="0"/>
              <a:t>, </a:t>
            </a:r>
            <a:endParaRPr lang="et-EE" dirty="0" smtClean="0"/>
          </a:p>
          <a:p>
            <a:pPr lvl="1"/>
            <a:r>
              <a:rPr lang="en-US" b="1" dirty="0" smtClean="0"/>
              <a:t>reliability estimation</a:t>
            </a:r>
            <a:r>
              <a:rPr lang="en-US" dirty="0" smtClean="0"/>
              <a:t>, </a:t>
            </a:r>
            <a:endParaRPr lang="et-EE" dirty="0" smtClean="0"/>
          </a:p>
          <a:p>
            <a:pPr lvl="1"/>
            <a:r>
              <a:rPr lang="en-US" dirty="0" smtClean="0"/>
              <a:t>test scaling, </a:t>
            </a:r>
            <a:endParaRPr lang="et-EE" dirty="0" smtClean="0"/>
          </a:p>
          <a:p>
            <a:pPr lvl="1"/>
            <a:r>
              <a:rPr lang="en-US" dirty="0" smtClean="0"/>
              <a:t>differential item functioning, </a:t>
            </a:r>
            <a:endParaRPr lang="et-EE" dirty="0" smtClean="0"/>
          </a:p>
          <a:p>
            <a:pPr lvl="1"/>
            <a:r>
              <a:rPr lang="en-US" dirty="0" smtClean="0"/>
              <a:t>nonparametric item response theory, </a:t>
            </a:r>
            <a:endParaRPr lang="et-EE" dirty="0" smtClean="0"/>
          </a:p>
          <a:p>
            <a:pPr lvl="1"/>
            <a:r>
              <a:rPr lang="en-US" b="1" dirty="0" err="1" smtClean="0"/>
              <a:t>Rasch</a:t>
            </a:r>
            <a:r>
              <a:rPr lang="en-US" b="1" dirty="0" smtClean="0"/>
              <a:t> measurement models</a:t>
            </a:r>
            <a:r>
              <a:rPr lang="en-US" dirty="0" smtClean="0"/>
              <a:t>, </a:t>
            </a:r>
            <a:endParaRPr lang="et-EE" dirty="0" smtClean="0"/>
          </a:p>
          <a:p>
            <a:pPr lvl="1"/>
            <a:r>
              <a:rPr lang="en-US" dirty="0" smtClean="0"/>
              <a:t>item response models (e.g. 3PL, 4PL, GPCM), and </a:t>
            </a:r>
            <a:endParaRPr lang="et-EE" dirty="0" smtClean="0"/>
          </a:p>
          <a:p>
            <a:pPr lvl="1"/>
            <a:r>
              <a:rPr lang="en-US" dirty="0" smtClean="0"/>
              <a:t>item response theory linking and equating.</a:t>
            </a:r>
            <a:endParaRPr lang="et-EE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AAF10-9AFB-4A23-B566-05E030D72A72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Getting to know jMetrik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4834880" cy="5112568"/>
          </a:xfrm>
        </p:spPr>
        <p:txBody>
          <a:bodyPr/>
          <a:lstStyle/>
          <a:p>
            <a:r>
              <a:rPr lang="et-EE" sz="2600" dirty="0" smtClean="0"/>
              <a:t>Can be downloaded from the </a:t>
            </a:r>
            <a:r>
              <a:rPr lang="en-US" sz="2600" dirty="0" err="1" smtClean="0">
                <a:hlinkClick r:id="rId2"/>
              </a:rPr>
              <a:t>Psychomeasurement</a:t>
            </a:r>
            <a:r>
              <a:rPr lang="en-US" sz="2600" dirty="0" smtClean="0">
                <a:hlinkClick r:id="rId2"/>
              </a:rPr>
              <a:t> Systems</a:t>
            </a:r>
            <a:r>
              <a:rPr lang="et-EE" sz="2600" dirty="0" smtClean="0">
                <a:hlinkClick r:id="rId2"/>
              </a:rPr>
              <a:t> website</a:t>
            </a:r>
            <a:r>
              <a:rPr lang="et-EE" sz="2600" dirty="0" smtClean="0"/>
              <a:t>.</a:t>
            </a:r>
          </a:p>
          <a:p>
            <a:r>
              <a:rPr lang="et-EE" sz="2600" dirty="0" smtClean="0"/>
              <a:t>A </a:t>
            </a:r>
            <a:r>
              <a:rPr lang="et-EE" sz="2600" dirty="0" smtClean="0">
                <a:hlinkClick r:id="rId3"/>
              </a:rPr>
              <a:t>Quick Start Guide </a:t>
            </a:r>
            <a:r>
              <a:rPr lang="et-EE" sz="2600" dirty="0" smtClean="0"/>
              <a:t>and a little more detailed </a:t>
            </a:r>
            <a:r>
              <a:rPr lang="et-EE" sz="2600" dirty="0" smtClean="0">
                <a:hlinkClick r:id="rId4"/>
              </a:rPr>
              <a:t>User Guide </a:t>
            </a:r>
            <a:r>
              <a:rPr lang="et-EE" sz="2600" dirty="0" smtClean="0"/>
              <a:t>are available on the website.</a:t>
            </a:r>
          </a:p>
          <a:p>
            <a:r>
              <a:rPr lang="et-EE" sz="2600" dirty="0" smtClean="0"/>
              <a:t>There is also a short video </a:t>
            </a:r>
            <a:r>
              <a:rPr lang="et-EE" sz="2600" dirty="0" smtClean="0">
                <a:hlinkClick r:id="rId5"/>
              </a:rPr>
              <a:t>Getting started with jMetrik</a:t>
            </a:r>
            <a:r>
              <a:rPr lang="et-EE" sz="2600" dirty="0" smtClean="0"/>
              <a:t>.</a:t>
            </a:r>
          </a:p>
          <a:p>
            <a:r>
              <a:rPr lang="et-EE" sz="2600" dirty="0" smtClean="0">
                <a:solidFill>
                  <a:schemeClr val="accent2">
                    <a:lumMod val="75000"/>
                  </a:schemeClr>
                </a:solidFill>
              </a:rPr>
              <a:t>We are going to use the file </a:t>
            </a:r>
            <a:r>
              <a:rPr lang="et-EE" sz="2600" b="1" dirty="0" smtClean="0">
                <a:solidFill>
                  <a:schemeClr val="accent2">
                    <a:lumMod val="75000"/>
                  </a:schemeClr>
                </a:solidFill>
              </a:rPr>
              <a:t>reading_pretest_b.csv</a:t>
            </a:r>
            <a:r>
              <a:rPr lang="et-EE" sz="2600" dirty="0" smtClean="0">
                <a:solidFill>
                  <a:schemeClr val="accent2">
                    <a:lumMod val="75000"/>
                  </a:schemeClr>
                </a:solidFill>
              </a:rPr>
              <a:t> (a semi-colon delimited file).</a:t>
            </a:r>
            <a:endParaRPr lang="en-GB" sz="26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Content Placeholder 8" descr="jMetrik-user-guide.jpg"/>
          <p:cNvPicPr>
            <a:picLocks noGrp="1" noChangeAspect="1"/>
          </p:cNvPicPr>
          <p:nvPr>
            <p:ph sz="quarter" idx="2"/>
          </p:nvPr>
        </p:nvPicPr>
        <p:blipFill>
          <a:blip r:embed="rId6" cstate="print"/>
          <a:stretch>
            <a:fillRect/>
          </a:stretch>
        </p:blipFill>
        <p:spPr>
          <a:xfrm>
            <a:off x="5364088" y="1196752"/>
            <a:ext cx="3395430" cy="508804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Getting started with jMetrik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184576"/>
          </a:xfrm>
        </p:spPr>
        <p:txBody>
          <a:bodyPr/>
          <a:lstStyle/>
          <a:p>
            <a:pPr marL="360363" indent="-360363">
              <a:buFont typeface="+mj-lt"/>
              <a:buAutoNum type="arabicPeriod"/>
            </a:pPr>
            <a:r>
              <a:rPr lang="en-GB" sz="2100" dirty="0" smtClean="0"/>
              <a:t>Start </a:t>
            </a:r>
            <a:r>
              <a:rPr lang="en-GB" sz="2100" dirty="0" err="1" smtClean="0"/>
              <a:t>jMetrik</a:t>
            </a:r>
            <a:r>
              <a:rPr lang="en-GB" sz="2100" dirty="0" smtClean="0"/>
              <a:t> and click </a:t>
            </a:r>
            <a:r>
              <a:rPr lang="en-GB" sz="2100" b="1" dirty="0" smtClean="0"/>
              <a:t>Manage</a:t>
            </a:r>
            <a:r>
              <a:rPr lang="en-GB" sz="2100" dirty="0" smtClean="0"/>
              <a:t> &gt; </a:t>
            </a:r>
            <a:r>
              <a:rPr lang="en-GB" sz="2100" b="1" dirty="0" smtClean="0"/>
              <a:t>New Database </a:t>
            </a:r>
            <a:r>
              <a:rPr lang="en-GB" sz="2100" dirty="0" smtClean="0"/>
              <a:t>and type a name for the database in the dialog box that appears. Click the Create button to have </a:t>
            </a:r>
            <a:r>
              <a:rPr lang="en-GB" sz="2100" dirty="0" err="1" smtClean="0"/>
              <a:t>jMetrik</a:t>
            </a:r>
            <a:r>
              <a:rPr lang="en-GB" sz="2100" dirty="0" smtClean="0"/>
              <a:t> create the database. </a:t>
            </a:r>
          </a:p>
          <a:p>
            <a:pPr marL="360363" indent="-360363">
              <a:buFont typeface="+mj-lt"/>
              <a:buAutoNum type="arabicPeriod"/>
            </a:pPr>
            <a:r>
              <a:rPr lang="en-GB" sz="2100" b="1" dirty="0" smtClean="0"/>
              <a:t>Open</a:t>
            </a:r>
            <a:r>
              <a:rPr lang="en-GB" sz="2100" dirty="0" smtClean="0"/>
              <a:t> the database you have just created (</a:t>
            </a:r>
            <a:r>
              <a:rPr lang="en-GB" sz="2100" b="1" dirty="0" smtClean="0"/>
              <a:t>Manage</a:t>
            </a:r>
            <a:r>
              <a:rPr lang="en-GB" sz="2100" dirty="0" smtClean="0"/>
              <a:t> &gt; </a:t>
            </a:r>
            <a:r>
              <a:rPr lang="en-GB" sz="2100" b="1" dirty="0" smtClean="0"/>
              <a:t>Open Database</a:t>
            </a:r>
            <a:r>
              <a:rPr lang="en-GB" sz="2100" dirty="0" smtClean="0"/>
              <a:t>).</a:t>
            </a:r>
          </a:p>
          <a:p>
            <a:pPr marL="360363" indent="-360363">
              <a:buFont typeface="+mj-lt"/>
              <a:buAutoNum type="arabicPeriod"/>
            </a:pPr>
            <a:r>
              <a:rPr lang="en-GB" sz="2100" b="1" dirty="0" smtClean="0"/>
              <a:t>Import data: </a:t>
            </a:r>
            <a:r>
              <a:rPr lang="en-GB" sz="2100" dirty="0" smtClean="0"/>
              <a:t>Click </a:t>
            </a:r>
            <a:r>
              <a:rPr lang="en-GB" sz="2100" b="1" dirty="0" smtClean="0"/>
              <a:t>Manage</a:t>
            </a:r>
            <a:r>
              <a:rPr lang="en-GB" sz="2100" dirty="0" smtClean="0"/>
              <a:t> &gt; </a:t>
            </a:r>
            <a:r>
              <a:rPr lang="en-GB" sz="2100" b="1" dirty="0" smtClean="0"/>
              <a:t>Import Data </a:t>
            </a:r>
            <a:r>
              <a:rPr lang="en-GB" sz="2100" dirty="0" smtClean="0"/>
              <a:t>and type a name for the table in the Table Name text field. Click the Browse Button to select a </a:t>
            </a:r>
            <a:r>
              <a:rPr lang="en-GB" sz="2100" b="1" dirty="0" smtClean="0"/>
              <a:t>delimited text file </a:t>
            </a:r>
            <a:r>
              <a:rPr lang="en-GB" sz="2100" dirty="0" smtClean="0"/>
              <a:t>to import. Select the appropriate delimiter (comma, tab, colon, or semicolon) in the file dialog. Click the Import button to import your data.</a:t>
            </a:r>
            <a:endParaRPr lang="et-EE" sz="2100" dirty="0" smtClean="0"/>
          </a:p>
          <a:p>
            <a:pPr marL="360363" indent="-360363">
              <a:buFont typeface="+mj-lt"/>
              <a:buAutoNum type="arabicPeriod"/>
            </a:pPr>
            <a:r>
              <a:rPr lang="et-EE" sz="2100" b="1" dirty="0" smtClean="0"/>
              <a:t>Score the items </a:t>
            </a:r>
            <a:r>
              <a:rPr lang="et-EE" sz="2100" dirty="0" smtClean="0"/>
              <a:t>(i.e. tell the program what the right answer to each question is) using </a:t>
            </a:r>
            <a:r>
              <a:rPr lang="et-EE" sz="2100" b="1" dirty="0" smtClean="0"/>
              <a:t>Basic Item Scoring</a:t>
            </a:r>
            <a:r>
              <a:rPr lang="et-EE" sz="2100" dirty="0" smtClean="0"/>
              <a:t>. The first row is for the key; the second row is for the numbr of options. The file </a:t>
            </a:r>
            <a:r>
              <a:rPr lang="et-EE" sz="2100" b="1" dirty="0" smtClean="0"/>
              <a:t>reading_pretest_b_key.doc </a:t>
            </a:r>
            <a:r>
              <a:rPr lang="et-EE" sz="2100" dirty="0" smtClean="0"/>
              <a:t>has the number of options listeed after each correct answer.</a:t>
            </a:r>
            <a:endParaRPr lang="en-GB" sz="21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26</a:t>
            </a:fld>
            <a:r>
              <a:rPr lang="et-EE" dirty="0" smtClean="0"/>
              <a:t>a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Running the Rasch analysis in jMetrik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r>
              <a:rPr lang="et-EE" sz="2400" dirty="0" smtClean="0"/>
              <a:t>NB! You do not need to score examinees’ answers (</a:t>
            </a:r>
            <a:r>
              <a:rPr lang="et-EE" sz="2400" i="1" dirty="0" smtClean="0"/>
              <a:t>Test Scaling</a:t>
            </a:r>
            <a:r>
              <a:rPr lang="et-EE" sz="2400" dirty="0" smtClean="0"/>
              <a:t>) before running the Rasch analyses as the program calculates the total score for each eaminee.</a:t>
            </a:r>
          </a:p>
          <a:p>
            <a:r>
              <a:rPr lang="et-EE" sz="2400" dirty="0" smtClean="0"/>
              <a:t>Click </a:t>
            </a:r>
            <a:r>
              <a:rPr lang="et-EE" sz="2400" b="1" dirty="0" smtClean="0"/>
              <a:t>Analyze</a:t>
            </a:r>
            <a:r>
              <a:rPr lang="et-EE" sz="2400" dirty="0" smtClean="0"/>
              <a:t> </a:t>
            </a:r>
            <a:r>
              <a:rPr lang="et-EE" sz="2400" dirty="0" smtClean="0">
                <a:sym typeface="Symbol"/>
              </a:rPr>
              <a:t> </a:t>
            </a:r>
            <a:r>
              <a:rPr lang="et-EE" sz="2400" b="1" dirty="0" smtClean="0">
                <a:sym typeface="Symbol"/>
              </a:rPr>
              <a:t>Rasch Models (JMLE)</a:t>
            </a:r>
            <a:r>
              <a:rPr lang="et-EE" sz="2400" dirty="0" smtClean="0">
                <a:sym typeface="Symbol"/>
              </a:rPr>
              <a:t>.</a:t>
            </a:r>
          </a:p>
          <a:p>
            <a:r>
              <a:rPr lang="et-EE" sz="2400" b="1" i="1" dirty="0" smtClean="0">
                <a:sym typeface="Symbol"/>
              </a:rPr>
              <a:t>Rasch Models </a:t>
            </a:r>
            <a:r>
              <a:rPr lang="et-EE" sz="2400" dirty="0" smtClean="0">
                <a:sym typeface="Symbol"/>
              </a:rPr>
              <a:t>dialog box appears.</a:t>
            </a:r>
          </a:p>
          <a:p>
            <a:r>
              <a:rPr lang="et-EE" sz="2400" dirty="0" smtClean="0">
                <a:sym typeface="Symbol"/>
              </a:rPr>
              <a:t>Move the items you want to include in the analysis to the box on the right.</a:t>
            </a:r>
          </a:p>
          <a:p>
            <a:r>
              <a:rPr lang="et-EE" sz="2400" dirty="0" smtClean="0">
                <a:sym typeface="Symbol"/>
              </a:rPr>
              <a:t>The lower portion of the box includes three tabs:</a:t>
            </a:r>
          </a:p>
          <a:p>
            <a:pPr lvl="1"/>
            <a:r>
              <a:rPr lang="et-EE" sz="2200" dirty="0" smtClean="0">
                <a:sym typeface="Symbol"/>
              </a:rPr>
              <a:t>Global</a:t>
            </a:r>
          </a:p>
          <a:p>
            <a:pPr lvl="1"/>
            <a:r>
              <a:rPr lang="et-EE" sz="2200" dirty="0" smtClean="0">
                <a:sym typeface="Symbol"/>
              </a:rPr>
              <a:t>Item</a:t>
            </a:r>
          </a:p>
          <a:p>
            <a:pPr lvl="1"/>
            <a:r>
              <a:rPr lang="et-EE" sz="2200" dirty="0" smtClean="0">
                <a:sym typeface="Symbol"/>
              </a:rPr>
              <a:t>Person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Running the Rasch analysis in jMetrik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184576"/>
          </a:xfrm>
        </p:spPr>
        <p:txBody>
          <a:bodyPr/>
          <a:lstStyle/>
          <a:p>
            <a:r>
              <a:rPr lang="et-EE" sz="2400" dirty="0" smtClean="0">
                <a:sym typeface="Symbol"/>
              </a:rPr>
              <a:t>Global tab</a:t>
            </a:r>
          </a:p>
          <a:p>
            <a:pPr lvl="1"/>
            <a:r>
              <a:rPr lang="et-EE" sz="2100" dirty="0" smtClean="0">
                <a:sym typeface="Symbol"/>
              </a:rPr>
              <a:t>Leave the numbers in the </a:t>
            </a:r>
            <a:r>
              <a:rPr lang="et-EE" sz="2100" i="1" dirty="0" smtClean="0">
                <a:sym typeface="Symbol"/>
              </a:rPr>
              <a:t>Global Estimation </a:t>
            </a:r>
            <a:r>
              <a:rPr lang="et-EE" sz="2100" dirty="0" smtClean="0">
                <a:sym typeface="Symbol"/>
              </a:rPr>
              <a:t>panel the way they are.</a:t>
            </a:r>
          </a:p>
          <a:p>
            <a:pPr lvl="1"/>
            <a:r>
              <a:rPr lang="et-EE" sz="2100" dirty="0" smtClean="0"/>
              <a:t>In the </a:t>
            </a:r>
            <a:r>
              <a:rPr lang="et-EE" sz="2100" i="1" dirty="0" smtClean="0"/>
              <a:t>Options</a:t>
            </a:r>
            <a:r>
              <a:rPr lang="et-EE" sz="2100" dirty="0" smtClean="0"/>
              <a:t> panel, decide how to treat missing data.</a:t>
            </a:r>
          </a:p>
          <a:p>
            <a:pPr lvl="1"/>
            <a:r>
              <a:rPr lang="et-EE" sz="2100" dirty="0" smtClean="0"/>
              <a:t>Ignore the </a:t>
            </a:r>
            <a:r>
              <a:rPr lang="et-EE" sz="2100" i="1" dirty="0" smtClean="0"/>
              <a:t>Linear Transformation </a:t>
            </a:r>
            <a:r>
              <a:rPr lang="et-EE" sz="2100" dirty="0" smtClean="0"/>
              <a:t>panel at this point.</a:t>
            </a:r>
          </a:p>
          <a:p>
            <a:r>
              <a:rPr lang="et-EE" sz="2400" dirty="0" smtClean="0"/>
              <a:t>Item tab</a:t>
            </a:r>
          </a:p>
          <a:p>
            <a:pPr lvl="1"/>
            <a:r>
              <a:rPr lang="et-EE" sz="2100" dirty="0" smtClean="0"/>
              <a:t>Select the </a:t>
            </a:r>
            <a:r>
              <a:rPr lang="et-EE" sz="2100" i="1" dirty="0" smtClean="0"/>
              <a:t>Save item estimates </a:t>
            </a:r>
            <a:r>
              <a:rPr lang="et-EE" sz="2100" dirty="0" smtClean="0"/>
              <a:t>checkbox to save item parameter estimates to a new database table.</a:t>
            </a:r>
          </a:p>
          <a:p>
            <a:r>
              <a:rPr lang="et-EE" sz="2400" dirty="0" smtClean="0"/>
              <a:t>Person tab</a:t>
            </a:r>
          </a:p>
          <a:p>
            <a:pPr lvl="1"/>
            <a:r>
              <a:rPr lang="et-EE" sz="2100" dirty="0" smtClean="0"/>
              <a:t>Choosing the </a:t>
            </a:r>
            <a:r>
              <a:rPr lang="et-EE" sz="2100" i="1" dirty="0" smtClean="0"/>
              <a:t>Save person estimates </a:t>
            </a:r>
            <a:r>
              <a:rPr lang="et-EE" sz="2100" dirty="0" smtClean="0"/>
              <a:t>checkbox will add 5 new variables  to the data table:  the sum score (</a:t>
            </a:r>
            <a:r>
              <a:rPr lang="et-EE" sz="2100" i="1" dirty="0" smtClean="0"/>
              <a:t>sum</a:t>
            </a:r>
            <a:r>
              <a:rPr lang="et-EE" sz="2100" dirty="0" smtClean="0"/>
              <a:t>), valid sum score (</a:t>
            </a:r>
            <a:r>
              <a:rPr lang="et-EE" sz="2100" i="1" dirty="0" smtClean="0"/>
              <a:t>vsum</a:t>
            </a:r>
            <a:r>
              <a:rPr lang="et-EE" sz="2100" dirty="0" smtClean="0"/>
              <a:t>), latent trait estimate (</a:t>
            </a:r>
            <a:r>
              <a:rPr lang="et-EE" sz="2100" i="1" dirty="0" smtClean="0"/>
              <a:t>theta</a:t>
            </a:r>
            <a:r>
              <a:rPr lang="et-EE" sz="2100" dirty="0" smtClean="0"/>
              <a:t>), standard error of the latter (</a:t>
            </a:r>
            <a:r>
              <a:rPr lang="et-EE" sz="2100" i="1" dirty="0" smtClean="0"/>
              <a:t>stderr</a:t>
            </a:r>
            <a:r>
              <a:rPr lang="et-EE" sz="2100" dirty="0" smtClean="0"/>
              <a:t>), whether the examinee had an extreme score (</a:t>
            </a:r>
            <a:r>
              <a:rPr lang="et-EE" sz="2100" i="1" dirty="0" smtClean="0"/>
              <a:t>extreme</a:t>
            </a:r>
            <a:r>
              <a:rPr lang="et-EE" sz="2100" dirty="0" smtClean="0"/>
              <a:t>).</a:t>
            </a:r>
          </a:p>
          <a:p>
            <a:pPr lvl="1"/>
            <a:endParaRPr lang="en-GB" sz="2200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Ülle</a:t>
            </a:r>
            <a:r>
              <a:rPr lang="en-GB" dirty="0" smtClean="0"/>
              <a:t> </a:t>
            </a:r>
            <a:r>
              <a:rPr lang="en-GB" dirty="0" err="1" smtClean="0"/>
              <a:t>Türk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28</a:t>
            </a:fld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Running the Rasch analysis in jMetrik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/>
          <a:lstStyle/>
          <a:p>
            <a:r>
              <a:rPr lang="et-EE" dirty="0" smtClean="0"/>
              <a:t>Person tab (continued)</a:t>
            </a:r>
          </a:p>
          <a:p>
            <a:pPr lvl="1"/>
            <a:r>
              <a:rPr lang="et-EE" dirty="0" smtClean="0"/>
              <a:t>When you select the Save person fit statistics checkbox, jMetrik will add four new variables to the data table: infit (</a:t>
            </a:r>
            <a:r>
              <a:rPr lang="et-EE" i="1" dirty="0" smtClean="0"/>
              <a:t>wms</a:t>
            </a:r>
            <a:r>
              <a:rPr lang="et-EE" dirty="0" smtClean="0"/>
              <a:t>), standardised infit (</a:t>
            </a:r>
            <a:r>
              <a:rPr lang="et-EE" i="1" dirty="0" smtClean="0"/>
              <a:t>stdwms</a:t>
            </a:r>
            <a:r>
              <a:rPr lang="et-EE" dirty="0" smtClean="0"/>
              <a:t>), outfit (</a:t>
            </a:r>
            <a:r>
              <a:rPr lang="et-EE" i="1" dirty="0" smtClean="0"/>
              <a:t>ums</a:t>
            </a:r>
            <a:r>
              <a:rPr lang="et-EE" dirty="0" smtClean="0"/>
              <a:t>) and standardised outfit (</a:t>
            </a:r>
            <a:r>
              <a:rPr lang="et-EE" i="1" dirty="0" smtClean="0"/>
              <a:t>stdums</a:t>
            </a:r>
            <a:r>
              <a:rPr lang="et-EE" dirty="0" smtClean="0"/>
              <a:t>).</a:t>
            </a:r>
          </a:p>
          <a:p>
            <a:pPr lvl="1"/>
            <a:r>
              <a:rPr lang="et-EE" dirty="0" smtClean="0"/>
              <a:t>Selecting the </a:t>
            </a:r>
            <a:r>
              <a:rPr lang="et-EE" i="1" dirty="0" smtClean="0"/>
              <a:t>Save residuals </a:t>
            </a:r>
            <a:r>
              <a:rPr lang="et-EE" dirty="0" smtClean="0"/>
              <a:t>checkbox will produce a new table that contains residual values. This table can be used to check th assumption of local independence using Yen’s Q</a:t>
            </a:r>
            <a:r>
              <a:rPr lang="et-EE" baseline="-25000" dirty="0" smtClean="0"/>
              <a:t>3 </a:t>
            </a:r>
            <a:r>
              <a:rPr lang="et-EE" dirty="0" smtClean="0"/>
              <a:t>statistic.</a:t>
            </a:r>
          </a:p>
          <a:p>
            <a:r>
              <a:rPr lang="et-EE" dirty="0" smtClean="0"/>
              <a:t>Now you can run the analyses by clicking </a:t>
            </a:r>
            <a:r>
              <a:rPr lang="et-EE" i="1" dirty="0" smtClean="0"/>
              <a:t>Run</a:t>
            </a:r>
            <a:r>
              <a:rPr lang="et-EE" dirty="0" smtClean="0"/>
              <a:t>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t-EE" dirty="0" smtClean="0"/>
              <a:t>How to statistically analyse tests.</a:t>
            </a:r>
          </a:p>
          <a:p>
            <a:endParaRPr lang="et-EE" dirty="0" smtClean="0"/>
          </a:p>
          <a:p>
            <a:r>
              <a:rPr lang="et-EE" dirty="0" smtClean="0"/>
              <a:t>How it is done in jMetrik.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AAF10-9AFB-4A23-B566-05E030D72A7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Creating an item map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18112"/>
          </a:xfrm>
        </p:spPr>
        <p:txBody>
          <a:bodyPr/>
          <a:lstStyle/>
          <a:p>
            <a:r>
              <a:rPr lang="et-EE" sz="2300" dirty="0" smtClean="0"/>
              <a:t>Item maps summarise the distribution of person ability and distribution of item difficulty for a whole test.</a:t>
            </a:r>
          </a:p>
          <a:p>
            <a:r>
              <a:rPr lang="et-EE" sz="2300" dirty="0" smtClean="0"/>
              <a:t>They are useful for determining whether items align with the examinee population and identifying parts of th scale that are in need of additional items.</a:t>
            </a:r>
          </a:p>
          <a:p>
            <a:r>
              <a:rPr lang="et-EE" sz="2300" b="1" dirty="0" smtClean="0"/>
              <a:t>To create an item map</a:t>
            </a:r>
            <a:r>
              <a:rPr lang="et-EE" sz="2300" dirty="0" smtClean="0"/>
              <a:t>, select the table that contains the person ability estimates.</a:t>
            </a:r>
          </a:p>
          <a:p>
            <a:r>
              <a:rPr lang="et-EE" sz="2300" dirty="0" smtClean="0"/>
              <a:t>Click </a:t>
            </a:r>
            <a:r>
              <a:rPr lang="et-EE" sz="2300" b="1" dirty="0" smtClean="0"/>
              <a:t>Graph</a:t>
            </a:r>
            <a:r>
              <a:rPr lang="et-EE" sz="2300" dirty="0" smtClean="0"/>
              <a:t> </a:t>
            </a:r>
            <a:r>
              <a:rPr lang="et-EE" sz="2300" dirty="0" smtClean="0">
                <a:sym typeface="Symbol"/>
              </a:rPr>
              <a:t> </a:t>
            </a:r>
            <a:r>
              <a:rPr lang="et-EE" sz="2300" b="1" dirty="0" smtClean="0">
                <a:sym typeface="Symbol"/>
              </a:rPr>
              <a:t>Item Map </a:t>
            </a:r>
            <a:r>
              <a:rPr lang="et-EE" sz="2300" dirty="0" smtClean="0">
                <a:sym typeface="Symbol"/>
              </a:rPr>
              <a:t>to start the </a:t>
            </a:r>
            <a:r>
              <a:rPr lang="et-EE" sz="2300" i="1" dirty="0" smtClean="0">
                <a:sym typeface="Symbol"/>
              </a:rPr>
              <a:t>Item Map </a:t>
            </a:r>
            <a:r>
              <a:rPr lang="et-EE" sz="2300" dirty="0" smtClean="0">
                <a:sym typeface="Symbol"/>
              </a:rPr>
              <a:t>dialog.</a:t>
            </a:r>
          </a:p>
          <a:p>
            <a:r>
              <a:rPr lang="et-EE" sz="2300" dirty="0" smtClean="0">
                <a:sym typeface="Symbol"/>
              </a:rPr>
              <a:t>In the </a:t>
            </a:r>
            <a:r>
              <a:rPr lang="et-EE" sz="2300" i="1" dirty="0" smtClean="0">
                <a:sym typeface="Symbol"/>
              </a:rPr>
              <a:t>Variable Selection </a:t>
            </a:r>
            <a:r>
              <a:rPr lang="et-EE" sz="2300" dirty="0" smtClean="0">
                <a:sym typeface="Symbol"/>
              </a:rPr>
              <a:t>panel at the top of the dialog</a:t>
            </a:r>
            <a:r>
              <a:rPr lang="et-EE" sz="2300" i="1" dirty="0" smtClean="0">
                <a:sym typeface="Symbol"/>
              </a:rPr>
              <a:t>, </a:t>
            </a:r>
            <a:r>
              <a:rPr lang="et-EE" sz="2300" dirty="0" smtClean="0">
                <a:sym typeface="Symbol"/>
              </a:rPr>
              <a:t>select </a:t>
            </a:r>
            <a:r>
              <a:rPr lang="et-EE" sz="2300" i="1" dirty="0" smtClean="0">
                <a:sym typeface="Symbol"/>
              </a:rPr>
              <a:t>theta</a:t>
            </a:r>
            <a:r>
              <a:rPr lang="et-EE" sz="2300" dirty="0" smtClean="0">
                <a:sym typeface="Symbol"/>
              </a:rPr>
              <a:t> (person ability).</a:t>
            </a:r>
          </a:p>
          <a:p>
            <a:r>
              <a:rPr lang="et-EE" sz="2300" dirty="0" smtClean="0">
                <a:sym typeface="Symbol"/>
              </a:rPr>
              <a:t>In the </a:t>
            </a:r>
            <a:r>
              <a:rPr lang="et-EE" sz="2300" i="1" dirty="0" smtClean="0">
                <a:sym typeface="Symbol"/>
              </a:rPr>
              <a:t>Item Parameter Table </a:t>
            </a:r>
            <a:r>
              <a:rPr lang="et-EE" sz="2300" dirty="0" smtClean="0">
                <a:sym typeface="Symbol"/>
              </a:rPr>
              <a:t>panel, click the </a:t>
            </a:r>
            <a:r>
              <a:rPr lang="et-EE" sz="2300" i="1" dirty="0" smtClean="0">
                <a:sym typeface="Symbol"/>
              </a:rPr>
              <a:t>Select</a:t>
            </a:r>
            <a:r>
              <a:rPr lang="et-EE" sz="2300" dirty="0" smtClean="0">
                <a:sym typeface="Symbol"/>
              </a:rPr>
              <a:t> button to choose the item parameter table.</a:t>
            </a:r>
          </a:p>
          <a:p>
            <a:r>
              <a:rPr lang="et-EE" sz="2300" dirty="0" smtClean="0">
                <a:sym typeface="Symbol"/>
              </a:rPr>
              <a:t>Click the </a:t>
            </a:r>
            <a:r>
              <a:rPr lang="et-EE" sz="2300" i="1" dirty="0" smtClean="0">
                <a:sym typeface="Symbol"/>
              </a:rPr>
              <a:t>Run</a:t>
            </a:r>
            <a:r>
              <a:rPr lang="et-EE" sz="2300" dirty="0" smtClean="0">
                <a:sym typeface="Symbol"/>
              </a:rPr>
              <a:t> button to create the item map.</a:t>
            </a:r>
            <a:endParaRPr lang="en-GB" sz="23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CTT and IRT compared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91513" cy="973138"/>
          </a:xfrm>
        </p:spPr>
        <p:txBody>
          <a:bodyPr/>
          <a:lstStyle/>
          <a:p>
            <a:r>
              <a:rPr lang="en-US" sz="2400" dirty="0" smtClean="0"/>
              <a:t>Table 48.1 Comparison of classical test theory and item response theory</a:t>
            </a:r>
            <a:r>
              <a:rPr lang="et-EE" sz="2400" dirty="0" smtClean="0"/>
              <a:t> (Kean and Reilly 2014)</a:t>
            </a:r>
            <a:endParaRPr lang="en-GB" sz="2400" dirty="0" smtClean="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/>
              <a:t>Ülle Türk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155BEA-4C65-47B1-A0FB-5EB0A64FA780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GB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250825" y="1341438"/>
          <a:ext cx="864096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9830"/>
                <a:gridCol w="3089041"/>
                <a:gridCol w="3802089"/>
              </a:tblGrid>
              <a:tr h="370840">
                <a:tc>
                  <a:txBody>
                    <a:bodyPr/>
                    <a:lstStyle/>
                    <a:p>
                      <a:endParaRPr lang="en-GB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Classical Test 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2000" b="1" kern="1200" baseline="0" noProof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Item Response Theory</a:t>
                      </a:r>
                      <a:endParaRPr lang="en-GB" sz="20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dirty="0" smtClean="0"/>
                        <a:t>Items</a:t>
                      </a:r>
                      <a:endParaRPr lang="en-GB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Characteristics not examined in detail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 focus of the analysis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smtClean="0"/>
                        <a:t>Validity</a:t>
                      </a:r>
                      <a:endParaRPr lang="en-GB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Based upon the total test and invalidated with any changes to the measure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Assessed for each item in the bank and remains valid with deletion of a subset of items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smtClean="0"/>
                        <a:t>Reliability</a:t>
                      </a:r>
                      <a:endParaRPr lang="en-GB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Based upon the total test and is the same regardless of ability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Calculated for each </a:t>
                      </a:r>
                      <a:r>
                        <a:rPr kumimoji="0" lang="et-EE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examinee</a:t>
                      </a:r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’s ability and varies across the continuum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smtClean="0"/>
                        <a:t>Level of mesurement</a:t>
                      </a:r>
                      <a:endParaRPr lang="en-GB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000" noProof="0" dirty="0" smtClean="0"/>
                        <a:t>Ordinal</a:t>
                      </a:r>
                      <a:endParaRPr lang="en-GB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000" noProof="0" dirty="0" smtClean="0"/>
                        <a:t>Interval</a:t>
                      </a:r>
                      <a:endParaRPr lang="en-GB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smtClean="0"/>
                        <a:t>Ability estimates</a:t>
                      </a:r>
                      <a:endParaRPr lang="en-GB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Observed score is sample dependent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Ability estimate is sample independent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noProof="0" smtClean="0"/>
                        <a:t>Assumptions</a:t>
                      </a:r>
                      <a:endParaRPr lang="en-GB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Weak, easy to meet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Strong, more difficult to meet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Main advantages of IRT over CTT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r>
              <a:rPr lang="en-US" dirty="0" smtClean="0"/>
              <a:t>IRT allows </a:t>
            </a:r>
            <a:r>
              <a:rPr lang="en-US" b="1" dirty="0" smtClean="0"/>
              <a:t>item banking</a:t>
            </a:r>
            <a:r>
              <a:rPr lang="en-US" dirty="0" smtClean="0"/>
              <a:t>, which means that candidates can all be given a completely different set of items, but still provide an equally accurate estimate of ability.</a:t>
            </a:r>
            <a:endParaRPr lang="et-EE" dirty="0" smtClean="0"/>
          </a:p>
          <a:p>
            <a:r>
              <a:rPr lang="en-US" dirty="0" smtClean="0"/>
              <a:t>IRT allows for </a:t>
            </a:r>
            <a:r>
              <a:rPr lang="en-US" b="1" dirty="0" smtClean="0"/>
              <a:t>adaptive testing</a:t>
            </a:r>
            <a:r>
              <a:rPr lang="en-US" dirty="0" smtClean="0"/>
              <a:t>, in which a test gets more, or less difficult depending on the performance of the candidate, tailoring the test to their ability.</a:t>
            </a:r>
            <a:endParaRPr lang="et-EE" dirty="0" smtClean="0"/>
          </a:p>
          <a:p>
            <a:r>
              <a:rPr lang="et-EE" b="1" dirty="0" smtClean="0">
                <a:solidFill>
                  <a:schemeClr val="tx2">
                    <a:lumMod val="75000"/>
                  </a:schemeClr>
                </a:solidFill>
              </a:rPr>
              <a:t>If you want to create a proper item bank or start using adaptive </a:t>
            </a:r>
            <a:r>
              <a:rPr lang="et-EE" b="1" dirty="0" smtClean="0">
                <a:solidFill>
                  <a:schemeClr val="tx2">
                    <a:lumMod val="75000"/>
                  </a:schemeClr>
                </a:solidFill>
              </a:rPr>
              <a:t>testing</a:t>
            </a:r>
            <a:r>
              <a:rPr lang="et-EE" b="1" dirty="0" smtClean="0">
                <a:solidFill>
                  <a:schemeClr val="tx2">
                    <a:lumMod val="75000"/>
                  </a:schemeClr>
                </a:solidFill>
              </a:rPr>
              <a:t>, learn how to use IRT.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Are you ready for IRT?</a:t>
            </a:r>
            <a:br>
              <a:rPr lang="et-EE" dirty="0" smtClean="0"/>
            </a:br>
            <a:r>
              <a:rPr lang="et-EE" dirty="0" smtClean="0"/>
              <a:t>Troy L. Cox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64095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Sources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References</a:t>
            </a:r>
            <a:endParaRPr lang="en-GB" smtClean="0"/>
          </a:p>
        </p:txBody>
      </p:sp>
      <p:sp>
        <p:nvSpPr>
          <p:cNvPr id="1741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/>
              <a:t>Ülle Türk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0E205C-95BC-4212-B04F-DE488C81F53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Kean, Jacob and Jamie Reilly</a:t>
            </a:r>
            <a:r>
              <a:rPr lang="et-EE" dirty="0" smtClean="0"/>
              <a:t>. 2014. </a:t>
            </a:r>
            <a:r>
              <a:rPr lang="en-GB" dirty="0" smtClean="0"/>
              <a:t>Classical Test Theory</a:t>
            </a:r>
            <a:r>
              <a:rPr lang="et-EE" dirty="0" smtClean="0"/>
              <a:t>. In: </a:t>
            </a:r>
            <a:r>
              <a:rPr lang="en-US" dirty="0" smtClean="0"/>
              <a:t>F</a:t>
            </a:r>
            <a:r>
              <a:rPr lang="et-EE" dirty="0" smtClean="0"/>
              <a:t>. </a:t>
            </a:r>
            <a:r>
              <a:rPr lang="en-US" dirty="0" smtClean="0"/>
              <a:t>M</a:t>
            </a:r>
            <a:r>
              <a:rPr lang="et-EE" dirty="0" smtClean="0"/>
              <a:t>.</a:t>
            </a:r>
            <a:r>
              <a:rPr lang="en-US" dirty="0" smtClean="0"/>
              <a:t> Hammond, J</a:t>
            </a:r>
            <a:r>
              <a:rPr lang="et-EE" dirty="0" smtClean="0"/>
              <a:t>. </a:t>
            </a:r>
            <a:r>
              <a:rPr lang="en-US" dirty="0" smtClean="0"/>
              <a:t>F</a:t>
            </a:r>
            <a:r>
              <a:rPr lang="et-EE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Malec</a:t>
            </a:r>
            <a:r>
              <a:rPr lang="en-US" dirty="0" smtClean="0"/>
              <a:t>, T</a:t>
            </a:r>
            <a:r>
              <a:rPr lang="et-EE" dirty="0" smtClean="0"/>
              <a:t>.</a:t>
            </a:r>
            <a:r>
              <a:rPr lang="en-US" dirty="0" smtClean="0"/>
              <a:t> Nick, &amp; R</a:t>
            </a:r>
            <a:r>
              <a:rPr lang="et-EE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Buschbacher</a:t>
            </a:r>
            <a:r>
              <a:rPr lang="en-US" dirty="0" smtClean="0"/>
              <a:t> (Eds.) </a:t>
            </a:r>
            <a:r>
              <a:rPr lang="en-US" i="1" dirty="0" smtClean="0"/>
              <a:t>Handbook for Clinical Research: Design, Statistics and Implementation</a:t>
            </a:r>
            <a:r>
              <a:rPr lang="en-US" dirty="0" smtClean="0"/>
              <a:t>. Chapter 48, pp 192-194.</a:t>
            </a:r>
            <a:r>
              <a:rPr lang="et-EE" dirty="0" smtClean="0"/>
              <a:t> </a:t>
            </a:r>
            <a:r>
              <a:rPr lang="en-US" dirty="0" smtClean="0"/>
              <a:t>New York, NY</a:t>
            </a:r>
            <a:r>
              <a:rPr lang="et-EE" dirty="0" smtClean="0"/>
              <a:t>: </a:t>
            </a:r>
            <a:r>
              <a:rPr lang="en-US" dirty="0" smtClean="0"/>
              <a:t>Demos Medical Publishing</a:t>
            </a:r>
            <a:r>
              <a:rPr lang="et-EE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Kean</a:t>
            </a:r>
            <a:r>
              <a:rPr lang="en-US" dirty="0" smtClean="0"/>
              <a:t>, Jacob and Jamie Reilly</a:t>
            </a:r>
            <a:r>
              <a:rPr lang="et-EE" dirty="0" smtClean="0"/>
              <a:t>. 2014. Item Rsponse </a:t>
            </a:r>
            <a:r>
              <a:rPr lang="en-GB" dirty="0" smtClean="0"/>
              <a:t>Theory</a:t>
            </a:r>
            <a:r>
              <a:rPr lang="et-EE" dirty="0" smtClean="0"/>
              <a:t>. In: </a:t>
            </a:r>
            <a:r>
              <a:rPr lang="en-US" dirty="0" smtClean="0"/>
              <a:t>F</a:t>
            </a:r>
            <a:r>
              <a:rPr lang="et-EE" dirty="0" smtClean="0"/>
              <a:t>. </a:t>
            </a:r>
            <a:r>
              <a:rPr lang="en-US" dirty="0" smtClean="0"/>
              <a:t>M</a:t>
            </a:r>
            <a:r>
              <a:rPr lang="et-EE" dirty="0" smtClean="0"/>
              <a:t>.</a:t>
            </a:r>
            <a:r>
              <a:rPr lang="en-US" dirty="0" smtClean="0"/>
              <a:t> Hammond, J</a:t>
            </a:r>
            <a:r>
              <a:rPr lang="et-EE" dirty="0" smtClean="0"/>
              <a:t>. </a:t>
            </a:r>
            <a:r>
              <a:rPr lang="en-US" dirty="0" smtClean="0"/>
              <a:t>F</a:t>
            </a:r>
            <a:r>
              <a:rPr lang="et-EE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Malec</a:t>
            </a:r>
            <a:r>
              <a:rPr lang="en-US" dirty="0" smtClean="0"/>
              <a:t>, T</a:t>
            </a:r>
            <a:r>
              <a:rPr lang="et-EE" dirty="0" smtClean="0"/>
              <a:t>.</a:t>
            </a:r>
            <a:r>
              <a:rPr lang="en-US" dirty="0" smtClean="0"/>
              <a:t> Nick, &amp; R</a:t>
            </a:r>
            <a:r>
              <a:rPr lang="et-EE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Buschbacher</a:t>
            </a:r>
            <a:r>
              <a:rPr lang="en-US" dirty="0" smtClean="0"/>
              <a:t> (Eds.) </a:t>
            </a:r>
            <a:r>
              <a:rPr lang="en-US" i="1" dirty="0" smtClean="0"/>
              <a:t>Handbook for Clinical Research: Design, Statistics and Implementation</a:t>
            </a:r>
            <a:r>
              <a:rPr lang="en-US" dirty="0" smtClean="0"/>
              <a:t>. Chapter 4</a:t>
            </a:r>
            <a:r>
              <a:rPr lang="et-EE" dirty="0" smtClean="0"/>
              <a:t>9</a:t>
            </a:r>
            <a:r>
              <a:rPr lang="en-US" dirty="0" smtClean="0"/>
              <a:t>, pp 19</a:t>
            </a:r>
            <a:r>
              <a:rPr lang="et-EE" dirty="0" smtClean="0"/>
              <a:t>5</a:t>
            </a:r>
            <a:r>
              <a:rPr lang="en-US" dirty="0" smtClean="0"/>
              <a:t>-19</a:t>
            </a:r>
            <a:r>
              <a:rPr lang="et-EE" dirty="0" smtClean="0"/>
              <a:t>8</a:t>
            </a:r>
            <a:r>
              <a:rPr lang="en-US" dirty="0" smtClean="0"/>
              <a:t>.</a:t>
            </a:r>
            <a:r>
              <a:rPr lang="et-EE" dirty="0" smtClean="0"/>
              <a:t> </a:t>
            </a:r>
            <a:r>
              <a:rPr lang="en-US" dirty="0" smtClean="0"/>
              <a:t>New York, NY</a:t>
            </a:r>
            <a:r>
              <a:rPr lang="et-EE" dirty="0" smtClean="0"/>
              <a:t>: </a:t>
            </a:r>
            <a:r>
              <a:rPr lang="en-US" dirty="0" smtClean="0"/>
              <a:t>Demos Medical Publishing</a:t>
            </a:r>
            <a:r>
              <a:rPr lang="et-EE" dirty="0" smtClean="0"/>
              <a:t>.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Some </a:t>
            </a:r>
            <a:r>
              <a:rPr lang="et-EE" dirty="0" smtClean="0"/>
              <a:t>useful </a:t>
            </a:r>
            <a:r>
              <a:rPr lang="et-EE" dirty="0" smtClean="0"/>
              <a:t>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60208"/>
          </a:xfrm>
        </p:spPr>
        <p:txBody>
          <a:bodyPr/>
          <a:lstStyle/>
          <a:p>
            <a:r>
              <a:rPr lang="en-US" dirty="0" smtClean="0"/>
              <a:t>Janssen, G</a:t>
            </a:r>
            <a:r>
              <a:rPr lang="et-EE" dirty="0" smtClean="0"/>
              <a:t>erriet</a:t>
            </a:r>
            <a:r>
              <a:rPr lang="en-US" dirty="0" smtClean="0"/>
              <a:t>, V</a:t>
            </a:r>
            <a:r>
              <a:rPr lang="et-EE" dirty="0" smtClean="0"/>
              <a:t>alerie </a:t>
            </a:r>
            <a:r>
              <a:rPr lang="en-US" dirty="0" smtClean="0"/>
              <a:t>Meier</a:t>
            </a:r>
            <a:r>
              <a:rPr lang="et-EE" dirty="0" smtClean="0"/>
              <a:t> </a:t>
            </a:r>
            <a:r>
              <a:rPr lang="en-US" dirty="0" smtClean="0"/>
              <a:t>&amp; J</a:t>
            </a:r>
            <a:r>
              <a:rPr lang="et-EE" dirty="0" smtClean="0"/>
              <a:t>onathan </a:t>
            </a:r>
            <a:r>
              <a:rPr lang="en-US" dirty="0" smtClean="0"/>
              <a:t>Trace. 2014. Classical Test Theory and Item Response Theory: Two understandings of one high-stakes performance exam. </a:t>
            </a:r>
            <a:r>
              <a:rPr lang="en-US" i="1" dirty="0" smtClean="0">
                <a:hlinkClick r:id="rId2"/>
              </a:rPr>
              <a:t>Colombian Applied Linguistics Journal, </a:t>
            </a:r>
            <a:r>
              <a:rPr lang="en-US" dirty="0" smtClean="0">
                <a:hlinkClick r:id="rId2"/>
              </a:rPr>
              <a:t>16(2), 167-184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Thompson</a:t>
            </a:r>
            <a:r>
              <a:rPr lang="et-EE" dirty="0" smtClean="0"/>
              <a:t>, </a:t>
            </a:r>
            <a:r>
              <a:rPr lang="en-US" dirty="0" smtClean="0"/>
              <a:t>Nathan</a:t>
            </a:r>
            <a:r>
              <a:rPr lang="et-EE" dirty="0" smtClean="0"/>
              <a:t>. 2016. </a:t>
            </a:r>
            <a:r>
              <a:rPr lang="en-US" dirty="0" smtClean="0">
                <a:hlinkClick r:id="rId3" tooltip="Permanent Link: What is item response theory?"/>
              </a:rPr>
              <a:t>What is item response theory? </a:t>
            </a:r>
            <a:r>
              <a:rPr lang="et-EE" dirty="0" smtClean="0"/>
              <a:t>From Assessment Systems.</a:t>
            </a:r>
          </a:p>
          <a:p>
            <a:r>
              <a:rPr lang="en-US" dirty="0" smtClean="0">
                <a:hlinkClick r:id="rId4"/>
              </a:rPr>
              <a:t>Item Response Theory</a:t>
            </a:r>
            <a:r>
              <a:rPr lang="et-EE" dirty="0" smtClean="0"/>
              <a:t> from </a:t>
            </a:r>
            <a:r>
              <a:rPr lang="en-US" dirty="0" smtClean="0"/>
              <a:t>Columbia University Mailman School of Public Health</a:t>
            </a:r>
            <a:r>
              <a:rPr lang="et-EE" dirty="0" smtClean="0"/>
              <a:t>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AAF10-9AFB-4A23-B566-05E030D72A72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457200" y="188640"/>
          <a:ext cx="8229600" cy="5967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Why ‘latent trait’?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72176"/>
          </a:xfrm>
        </p:spPr>
        <p:txBody>
          <a:bodyPr/>
          <a:lstStyle/>
          <a:p>
            <a:r>
              <a:rPr lang="en-GB" dirty="0" smtClean="0"/>
              <a:t>Latent trait = unobservable ability or trait</a:t>
            </a:r>
          </a:p>
          <a:p>
            <a:pPr lvl="1"/>
            <a:r>
              <a:rPr lang="en-GB" dirty="0" smtClean="0"/>
              <a:t>Latent traits or latent variables are constructs that in principle are “hidden” and cannot be measured directly.</a:t>
            </a:r>
          </a:p>
          <a:p>
            <a:pPr lvl="1"/>
            <a:r>
              <a:rPr lang="en-GB" dirty="0" smtClean="0"/>
              <a:t>They can be measured using observed behaviours or responses (“indicators”).</a:t>
            </a:r>
          </a:p>
          <a:p>
            <a:r>
              <a:rPr lang="en-GB" dirty="0" smtClean="0"/>
              <a:t>What is the name of the latent trait measured by a test?</a:t>
            </a:r>
          </a:p>
          <a:p>
            <a:pPr lvl="1"/>
            <a:r>
              <a:rPr lang="en-GB" dirty="0" smtClean="0"/>
              <a:t>Classical Test Theory (CTT) </a:t>
            </a:r>
            <a:r>
              <a:rPr lang="en-GB" dirty="0" smtClean="0">
                <a:sym typeface="Symbol"/>
              </a:rPr>
              <a:t></a:t>
            </a:r>
            <a:r>
              <a:rPr lang="en-GB" dirty="0" smtClean="0"/>
              <a:t> “True Score” (T)</a:t>
            </a:r>
          </a:p>
          <a:p>
            <a:pPr lvl="1"/>
            <a:r>
              <a:rPr lang="en-GB" dirty="0" smtClean="0"/>
              <a:t>Item Response Theory (IRT) </a:t>
            </a:r>
            <a:r>
              <a:rPr lang="en-GB" dirty="0" smtClean="0">
                <a:sym typeface="Symbol"/>
              </a:rPr>
              <a:t></a:t>
            </a:r>
            <a:r>
              <a:rPr lang="en-GB" dirty="0" smtClean="0"/>
              <a:t>“Theta” (θ)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difference in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r>
              <a:rPr lang="en-US" dirty="0" smtClean="0"/>
              <a:t>CTT </a:t>
            </a:r>
            <a:r>
              <a:rPr lang="en-US" dirty="0" smtClean="0">
                <a:sym typeface="Symbol"/>
              </a:rPr>
              <a:t></a:t>
            </a:r>
            <a:r>
              <a:rPr lang="et-EE" dirty="0" smtClean="0">
                <a:sym typeface="Symbol"/>
              </a:rPr>
              <a:t> </a:t>
            </a:r>
            <a:r>
              <a:rPr lang="en-US" dirty="0" smtClean="0"/>
              <a:t>unit of analysis is the WHOLE TEST</a:t>
            </a:r>
            <a:r>
              <a:rPr lang="et-EE" dirty="0" smtClean="0"/>
              <a:t> </a:t>
            </a:r>
            <a:r>
              <a:rPr lang="en-US" dirty="0" smtClean="0"/>
              <a:t>(item sum or mean)</a:t>
            </a:r>
          </a:p>
          <a:p>
            <a:pPr lvl="1"/>
            <a:r>
              <a:rPr lang="en-US" dirty="0" smtClean="0"/>
              <a:t>Sum = latent trait, so items and persons are inherently tied together (=bad</a:t>
            </a:r>
            <a:r>
              <a:rPr lang="et-EE" dirty="0" smtClean="0"/>
              <a:t>!</a:t>
            </a:r>
            <a:r>
              <a:rPr lang="en-US" dirty="0" smtClean="0"/>
              <a:t>)</a:t>
            </a:r>
            <a:r>
              <a:rPr lang="et-EE" dirty="0" smtClean="0"/>
              <a:t>.</a:t>
            </a:r>
            <a:endParaRPr lang="en-US" dirty="0" smtClean="0"/>
          </a:p>
          <a:p>
            <a:r>
              <a:rPr lang="en-US" dirty="0" smtClean="0"/>
              <a:t>IRT</a:t>
            </a:r>
            <a:r>
              <a:rPr lang="et-EE" dirty="0" smtClean="0"/>
              <a:t>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smtClean="0"/>
              <a:t>unit of analysis is the ITEM</a:t>
            </a:r>
          </a:p>
          <a:p>
            <a:pPr lvl="1"/>
            <a:r>
              <a:rPr lang="en-US" dirty="0" smtClean="0"/>
              <a:t>Model of how item response relates to a </a:t>
            </a:r>
            <a:r>
              <a:rPr lang="en-US" b="1" dirty="0" smtClean="0"/>
              <a:t>separately estimated</a:t>
            </a:r>
            <a:r>
              <a:rPr lang="en-US" dirty="0" smtClean="0"/>
              <a:t> latent trait</a:t>
            </a:r>
            <a:r>
              <a:rPr lang="et-EE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Provides for separation of item and person properties (=good</a:t>
            </a:r>
            <a:r>
              <a:rPr lang="et-EE" dirty="0" smtClean="0"/>
              <a:t>!</a:t>
            </a:r>
            <a:r>
              <a:rPr lang="en-US" dirty="0" smtClean="0"/>
              <a:t>)</a:t>
            </a:r>
            <a:r>
              <a:rPr lang="et-EE" dirty="0" smtClean="0"/>
              <a:t>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Classical Test Theory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Overview</a:t>
            </a:r>
            <a:endParaRPr lang="en-GB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/>
              <a:t>Ülle Türk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8F7D22-8062-45DD-89AE-F8E1B228371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/>
          </a:p>
        </p:txBody>
      </p:sp>
      <p:sp>
        <p:nvSpPr>
          <p:cNvPr id="14341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t-EE" dirty="0" smtClean="0"/>
              <a:t>Originated from the work of Spearman in 1904</a:t>
            </a:r>
          </a:p>
          <a:p>
            <a:r>
              <a:rPr lang="en-US" dirty="0" smtClean="0"/>
              <a:t>Also known as true score theory</a:t>
            </a:r>
            <a:r>
              <a:rPr lang="et-EE" dirty="0" smtClean="0"/>
              <a:t>: </a:t>
            </a:r>
            <a:br>
              <a:rPr lang="et-EE" dirty="0" smtClean="0"/>
            </a:br>
            <a:r>
              <a:rPr lang="en-US" i="1" dirty="0" smtClean="0"/>
              <a:t>observed score (X) = true score (T) </a:t>
            </a:r>
            <a:r>
              <a:rPr lang="et-EE" i="1" dirty="0" smtClean="0"/>
              <a:t>+ </a:t>
            </a:r>
            <a:r>
              <a:rPr lang="en-US" i="1" dirty="0" smtClean="0"/>
              <a:t>error</a:t>
            </a:r>
            <a:r>
              <a:rPr lang="et-EE" i="1" dirty="0" smtClean="0"/>
              <a:t> </a:t>
            </a:r>
            <a:r>
              <a:rPr lang="en-GB" dirty="0" smtClean="0"/>
              <a:t>(</a:t>
            </a:r>
            <a:r>
              <a:rPr lang="en-GB" i="1" dirty="0" smtClean="0"/>
              <a:t>E)</a:t>
            </a:r>
            <a:endParaRPr lang="et-EE" i="1" dirty="0" smtClean="0"/>
          </a:p>
          <a:p>
            <a:r>
              <a:rPr lang="et-EE" dirty="0" smtClean="0"/>
              <a:t>Central concern: </a:t>
            </a:r>
            <a:r>
              <a:rPr lang="et-EE" i="1" dirty="0" smtClean="0"/>
              <a:t>reliability</a:t>
            </a:r>
            <a:r>
              <a:rPr lang="et-EE" dirty="0" smtClean="0"/>
              <a:t> of measures</a:t>
            </a:r>
          </a:p>
          <a:p>
            <a:r>
              <a:rPr lang="et-EE" dirty="0" smtClean="0"/>
              <a:t>Limitations:</a:t>
            </a:r>
          </a:p>
          <a:p>
            <a:pPr lvl="1"/>
            <a:r>
              <a:rPr lang="en-US" dirty="0" smtClean="0"/>
              <a:t>Item difficulty and item discrimination depend on particular examinee samples</a:t>
            </a:r>
            <a:r>
              <a:rPr lang="et-EE" dirty="0" smtClean="0"/>
              <a:t>.</a:t>
            </a:r>
          </a:p>
          <a:p>
            <a:pPr lvl="1"/>
            <a:r>
              <a:rPr lang="en-US" dirty="0" smtClean="0"/>
              <a:t>The assumption </a:t>
            </a:r>
            <a:r>
              <a:rPr lang="et-EE" dirty="0" smtClean="0"/>
              <a:t>is that</a:t>
            </a:r>
            <a:r>
              <a:rPr lang="en-US" dirty="0" smtClean="0"/>
              <a:t> standard error of measurement is the same for all subjects</a:t>
            </a:r>
            <a:r>
              <a:rPr lang="et-EE" dirty="0" smtClean="0"/>
              <a:t>.</a:t>
            </a:r>
          </a:p>
          <a:p>
            <a:pPr lvl="1"/>
            <a:r>
              <a:rPr lang="en-US" dirty="0" smtClean="0"/>
              <a:t>The focus </a:t>
            </a:r>
            <a:r>
              <a:rPr lang="et-EE" dirty="0" smtClean="0"/>
              <a:t>is </a:t>
            </a:r>
            <a:r>
              <a:rPr lang="en-US" dirty="0" smtClean="0"/>
              <a:t>on test level information to the exclusion of item level information. </a:t>
            </a:r>
            <a:endParaRPr lang="et-EE" i="1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Statistics 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88200"/>
          </a:xfrm>
        </p:spPr>
        <p:txBody>
          <a:bodyPr/>
          <a:lstStyle/>
          <a:p>
            <a:r>
              <a:rPr lang="et-EE" dirty="0" smtClean="0"/>
              <a:t>Test level</a:t>
            </a:r>
          </a:p>
          <a:p>
            <a:pPr lvl="1"/>
            <a:r>
              <a:rPr lang="et-EE" sz="2600" dirty="0" smtClean="0"/>
              <a:t>Reliability (alpha, split-half, KR20, KR21)</a:t>
            </a:r>
          </a:p>
          <a:p>
            <a:pPr lvl="1"/>
            <a:r>
              <a:rPr lang="et-EE" sz="2600" dirty="0" smtClean="0"/>
              <a:t>Measures of central tendency: mean, median, mode</a:t>
            </a:r>
          </a:p>
          <a:p>
            <a:pPr lvl="1"/>
            <a:r>
              <a:rPr lang="et-EE" sz="2600" dirty="0" smtClean="0"/>
              <a:t>Measures of dispersion: range, variance, standard deviation</a:t>
            </a:r>
          </a:p>
          <a:p>
            <a:r>
              <a:rPr lang="et-EE" dirty="0" smtClean="0"/>
              <a:t>Item level</a:t>
            </a:r>
          </a:p>
          <a:p>
            <a:pPr lvl="1"/>
            <a:r>
              <a:rPr lang="et-EE" sz="2600" dirty="0" smtClean="0"/>
              <a:t>Item facility (IF)</a:t>
            </a:r>
          </a:p>
          <a:p>
            <a:pPr lvl="1"/>
            <a:r>
              <a:rPr lang="et-EE" sz="2600" dirty="0" smtClean="0"/>
              <a:t>Item discrimination (ID)</a:t>
            </a:r>
            <a:endParaRPr lang="en-GB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Ülle Türk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8A111-79F5-4E05-B4A3-B286ACECB005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1757</TotalTime>
  <Words>2287</Words>
  <Application>Microsoft Office PowerPoint</Application>
  <PresentationFormat>On-screen Show (4:3)</PresentationFormat>
  <Paragraphs>329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Origin</vt:lpstr>
      <vt:lpstr>To IRT or not to IRT: how to decide</vt:lpstr>
      <vt:lpstr>What are we going to talk about?</vt:lpstr>
      <vt:lpstr>Slide 3</vt:lpstr>
      <vt:lpstr>Slide 4</vt:lpstr>
      <vt:lpstr>Why ‘latent trait’?</vt:lpstr>
      <vt:lpstr>Fundamental difference in approach</vt:lpstr>
      <vt:lpstr>Classical Test Theory </vt:lpstr>
      <vt:lpstr>Overview</vt:lpstr>
      <vt:lpstr>Statistics used</vt:lpstr>
      <vt:lpstr>Example </vt:lpstr>
      <vt:lpstr>Test level statistics</vt:lpstr>
      <vt:lpstr>Item level statistics</vt:lpstr>
      <vt:lpstr>Item Response Theory</vt:lpstr>
      <vt:lpstr>Overview</vt:lpstr>
      <vt:lpstr>Item characteristics curve showing the relationship between the location on the latent trait and the probability of answering the item correctly.</vt:lpstr>
      <vt:lpstr>A family of models</vt:lpstr>
      <vt:lpstr>Rasch model: 2 assumptions and a ‘problem’</vt:lpstr>
      <vt:lpstr>Rasch model: benefits</vt:lpstr>
      <vt:lpstr>Do items and persons fit the model?</vt:lpstr>
      <vt:lpstr>Infit and outfit – how to interpret?</vt:lpstr>
      <vt:lpstr>Outfit and infit in jMetrik</vt:lpstr>
      <vt:lpstr>Scale quality statistics</vt:lpstr>
      <vt:lpstr>Using jMetrik to do Rasch analyses</vt:lpstr>
      <vt:lpstr>A quick introduction to jMetrik</vt:lpstr>
      <vt:lpstr>Getting to know jMetrik</vt:lpstr>
      <vt:lpstr>Getting started with jMetrik</vt:lpstr>
      <vt:lpstr>Running the Rasch analysis in jMetrik</vt:lpstr>
      <vt:lpstr>Running the Rasch analysis in jMetrik (2)</vt:lpstr>
      <vt:lpstr>Running the Rasch analysis in jMetrik (3)</vt:lpstr>
      <vt:lpstr>Creating an item map</vt:lpstr>
      <vt:lpstr>CTT and IRT compared</vt:lpstr>
      <vt:lpstr>Table 48.1 Comparison of classical test theory and item response theory (Kean and Reilly 2014)</vt:lpstr>
      <vt:lpstr>Main advantages of IRT over CTT</vt:lpstr>
      <vt:lpstr>Are you ready for IRT? Troy L. Cox </vt:lpstr>
      <vt:lpstr>Slide 35</vt:lpstr>
      <vt:lpstr>Sources</vt:lpstr>
      <vt:lpstr>References</vt:lpstr>
      <vt:lpstr>Some useful sources</vt:lpstr>
    </vt:vector>
  </TitlesOfParts>
  <Company>Stora Enso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IRT or not to IRT: how to decide</dc:title>
  <dc:creator>Microsoft</dc:creator>
  <cp:lastModifiedBy>Microsoft</cp:lastModifiedBy>
  <cp:revision>17</cp:revision>
  <dcterms:created xsi:type="dcterms:W3CDTF">2018-09-02T08:16:35Z</dcterms:created>
  <dcterms:modified xsi:type="dcterms:W3CDTF">2018-09-25T07:05:14Z</dcterms:modified>
</cp:coreProperties>
</file>