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6.xml" ContentType="application/vnd.openxmlformats-officedocument.customXmlProperties+xml"/>
  <Override PartName="/customXml/itemProps7.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8"/>
  </p:sldMasterIdLst>
  <p:notesMasterIdLst>
    <p:notesMasterId r:id="rId27"/>
  </p:notesMasterIdLst>
  <p:handoutMasterIdLst>
    <p:handoutMasterId r:id="rId28"/>
  </p:handoutMasterIdLst>
  <p:sldIdLst>
    <p:sldId id="265" r:id="rId9"/>
    <p:sldId id="282" r:id="rId10"/>
    <p:sldId id="281" r:id="rId11"/>
    <p:sldId id="285" r:id="rId12"/>
    <p:sldId id="286" r:id="rId13"/>
    <p:sldId id="266" r:id="rId14"/>
    <p:sldId id="283" r:id="rId15"/>
    <p:sldId id="274" r:id="rId16"/>
    <p:sldId id="276" r:id="rId17"/>
    <p:sldId id="278" r:id="rId18"/>
    <p:sldId id="279" r:id="rId19"/>
    <p:sldId id="287" r:id="rId20"/>
    <p:sldId id="284" r:id="rId21"/>
    <p:sldId id="290" r:id="rId22"/>
    <p:sldId id="295" r:id="rId23"/>
    <p:sldId id="288" r:id="rId24"/>
    <p:sldId id="289" r:id="rId25"/>
    <p:sldId id="294" r:id="rId26"/>
  </p:sldIdLst>
  <p:sldSz cx="10693400" cy="7561263"/>
  <p:notesSz cx="9928225" cy="6797675"/>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7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254" y="-78"/>
      </p:cViewPr>
      <p:guideLst>
        <p:guide orient="horz" pos="2382"/>
        <p:guide pos="336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customXml" Target="../customXml/item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231" cy="339884"/>
          </a:xfrm>
          <a:prstGeom prst="rect">
            <a:avLst/>
          </a:prstGeom>
        </p:spPr>
        <p:txBody>
          <a:bodyPr vert="horz" lIns="91440" tIns="45720" rIns="91440" bIns="45720" rtlCol="0"/>
          <a:lstStyle>
            <a:lvl1pPr algn="l">
              <a:defRPr sz="1200"/>
            </a:lvl1pPr>
          </a:lstStyle>
          <a:p>
            <a:r>
              <a:rPr lang="en-US" smtClean="0"/>
              <a:t>NATO CLASSIFICATION</a:t>
            </a:r>
            <a:endParaRPr lang="en-US"/>
          </a:p>
        </p:txBody>
      </p:sp>
      <p:sp>
        <p:nvSpPr>
          <p:cNvPr id="3" name="Date Placeholder 2"/>
          <p:cNvSpPr>
            <a:spLocks noGrp="1"/>
          </p:cNvSpPr>
          <p:nvPr>
            <p:ph type="dt" sz="quarter" idx="1"/>
          </p:nvPr>
        </p:nvSpPr>
        <p:spPr>
          <a:xfrm>
            <a:off x="5623698" y="0"/>
            <a:ext cx="4302231" cy="339884"/>
          </a:xfrm>
          <a:prstGeom prst="rect">
            <a:avLst/>
          </a:prstGeom>
        </p:spPr>
        <p:txBody>
          <a:bodyPr vert="horz" lIns="91440" tIns="45720" rIns="91440" bIns="45720" rtlCol="0"/>
          <a:lstStyle>
            <a:lvl1pPr algn="r">
              <a:defRPr sz="1200"/>
            </a:lvl1pPr>
          </a:lstStyle>
          <a:p>
            <a:fld id="{4D11CBEA-EA08-42F2-891C-55146A7A5241}" type="datetimeFigureOut">
              <a:rPr lang="en-US" smtClean="0"/>
              <a:pPr/>
              <a:t>10/5/2015</a:t>
            </a:fld>
            <a:endParaRPr lang="en-US"/>
          </a:p>
        </p:txBody>
      </p:sp>
      <p:sp>
        <p:nvSpPr>
          <p:cNvPr id="4" name="Footer Placeholder 3"/>
          <p:cNvSpPr>
            <a:spLocks noGrp="1"/>
          </p:cNvSpPr>
          <p:nvPr>
            <p:ph type="ftr" sz="quarter" idx="2"/>
          </p:nvPr>
        </p:nvSpPr>
        <p:spPr>
          <a:xfrm>
            <a:off x="1" y="6456612"/>
            <a:ext cx="4302231" cy="339884"/>
          </a:xfrm>
          <a:prstGeom prst="rect">
            <a:avLst/>
          </a:prstGeom>
        </p:spPr>
        <p:txBody>
          <a:bodyPr vert="horz" lIns="91440" tIns="45720" rIns="91440" bIns="45720" rtlCol="0" anchor="b"/>
          <a:lstStyle>
            <a:lvl1pPr algn="l">
              <a:defRPr sz="1200"/>
            </a:lvl1pPr>
          </a:lstStyle>
          <a:p>
            <a:r>
              <a:rPr lang="en-US" smtClean="0"/>
              <a:t>NATO CLASSIFICATION</a:t>
            </a:r>
            <a:endParaRPr lang="en-US"/>
          </a:p>
        </p:txBody>
      </p:sp>
      <p:sp>
        <p:nvSpPr>
          <p:cNvPr id="5" name="Slide Number Placeholder 4"/>
          <p:cNvSpPr>
            <a:spLocks noGrp="1"/>
          </p:cNvSpPr>
          <p:nvPr>
            <p:ph type="sldNum" sz="quarter" idx="3"/>
          </p:nvPr>
        </p:nvSpPr>
        <p:spPr>
          <a:xfrm>
            <a:off x="5623698" y="6456612"/>
            <a:ext cx="4302231" cy="339884"/>
          </a:xfrm>
          <a:prstGeom prst="rect">
            <a:avLst/>
          </a:prstGeom>
        </p:spPr>
        <p:txBody>
          <a:bodyPr vert="horz" lIns="91440" tIns="45720" rIns="91440" bIns="45720" rtlCol="0" anchor="b"/>
          <a:lstStyle>
            <a:lvl1pPr algn="r">
              <a:defRPr sz="1200"/>
            </a:lvl1pPr>
          </a:lstStyle>
          <a:p>
            <a:fld id="{28C47588-6448-46A5-B221-91479735321E}" type="slidenum">
              <a:rPr lang="en-US" smtClean="0"/>
              <a:pPr/>
              <a:t>‹#›</a:t>
            </a:fld>
            <a:endParaRPr lang="en-US"/>
          </a:p>
        </p:txBody>
      </p:sp>
    </p:spTree>
    <p:extLst>
      <p:ext uri="{BB962C8B-B14F-4D97-AF65-F5344CB8AC3E}">
        <p14:creationId xmlns:p14="http://schemas.microsoft.com/office/powerpoint/2010/main" xmlns="" val="4203709978"/>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231" cy="339884"/>
          </a:xfrm>
          <a:prstGeom prst="rect">
            <a:avLst/>
          </a:prstGeom>
        </p:spPr>
        <p:txBody>
          <a:bodyPr vert="horz" lIns="91440" tIns="45720" rIns="91440" bIns="45720" rtlCol="0"/>
          <a:lstStyle>
            <a:lvl1pPr algn="l">
              <a:defRPr sz="1200"/>
            </a:lvl1pPr>
          </a:lstStyle>
          <a:p>
            <a:r>
              <a:rPr lang="en-US" smtClean="0"/>
              <a:t>NATO CLASSIFICATION</a:t>
            </a:r>
            <a:endParaRPr lang="en-US"/>
          </a:p>
        </p:txBody>
      </p:sp>
      <p:sp>
        <p:nvSpPr>
          <p:cNvPr id="3" name="Date Placeholder 2"/>
          <p:cNvSpPr>
            <a:spLocks noGrp="1"/>
          </p:cNvSpPr>
          <p:nvPr>
            <p:ph type="dt" idx="1"/>
          </p:nvPr>
        </p:nvSpPr>
        <p:spPr>
          <a:xfrm>
            <a:off x="5623698" y="0"/>
            <a:ext cx="4302231" cy="339884"/>
          </a:xfrm>
          <a:prstGeom prst="rect">
            <a:avLst/>
          </a:prstGeom>
        </p:spPr>
        <p:txBody>
          <a:bodyPr vert="horz" lIns="91440" tIns="45720" rIns="91440" bIns="45720" rtlCol="0"/>
          <a:lstStyle>
            <a:lvl1pPr algn="r">
              <a:defRPr sz="1200"/>
            </a:lvl1pPr>
          </a:lstStyle>
          <a:p>
            <a:fld id="{D9443DEE-DCCE-4393-9125-560B9FAFA423}" type="datetimeFigureOut">
              <a:rPr lang="en-US" smtClean="0"/>
              <a:pPr/>
              <a:t>10/5/2015</a:t>
            </a:fld>
            <a:endParaRPr lang="en-US"/>
          </a:p>
        </p:txBody>
      </p:sp>
      <p:sp>
        <p:nvSpPr>
          <p:cNvPr id="4" name="Slide Image Placeholder 3"/>
          <p:cNvSpPr>
            <a:spLocks noGrp="1" noRot="1" noChangeAspect="1"/>
          </p:cNvSpPr>
          <p:nvPr>
            <p:ph type="sldImg" idx="2"/>
          </p:nvPr>
        </p:nvSpPr>
        <p:spPr>
          <a:xfrm>
            <a:off x="3160713" y="509588"/>
            <a:ext cx="3606800"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456612"/>
            <a:ext cx="4302231" cy="339884"/>
          </a:xfrm>
          <a:prstGeom prst="rect">
            <a:avLst/>
          </a:prstGeom>
        </p:spPr>
        <p:txBody>
          <a:bodyPr vert="horz" lIns="91440" tIns="45720" rIns="91440" bIns="45720" rtlCol="0" anchor="b"/>
          <a:lstStyle>
            <a:lvl1pPr algn="l">
              <a:defRPr sz="1200"/>
            </a:lvl1pPr>
          </a:lstStyle>
          <a:p>
            <a:r>
              <a:rPr lang="en-US" smtClean="0"/>
              <a:t>NATO CLASSIFICATION</a:t>
            </a:r>
            <a:endParaRPr lang="en-US"/>
          </a:p>
        </p:txBody>
      </p:sp>
      <p:sp>
        <p:nvSpPr>
          <p:cNvPr id="7" name="Slide Number Placeholder 6"/>
          <p:cNvSpPr>
            <a:spLocks noGrp="1"/>
          </p:cNvSpPr>
          <p:nvPr>
            <p:ph type="sldNum" sz="quarter" idx="5"/>
          </p:nvPr>
        </p:nvSpPr>
        <p:spPr>
          <a:xfrm>
            <a:off x="5623698" y="6456612"/>
            <a:ext cx="4302231" cy="339884"/>
          </a:xfrm>
          <a:prstGeom prst="rect">
            <a:avLst/>
          </a:prstGeom>
        </p:spPr>
        <p:txBody>
          <a:bodyPr vert="horz" lIns="91440" tIns="45720" rIns="91440" bIns="45720" rtlCol="0" anchor="b"/>
          <a:lstStyle>
            <a:lvl1pPr algn="r">
              <a:defRPr sz="1200"/>
            </a:lvl1pPr>
          </a:lstStyle>
          <a:p>
            <a:fld id="{D17F34AF-D286-4653-AE32-D57D5E6294B5}" type="slidenum">
              <a:rPr lang="en-US" smtClean="0"/>
              <a:pPr/>
              <a:t>‹#›</a:t>
            </a:fld>
            <a:endParaRPr lang="en-US"/>
          </a:p>
        </p:txBody>
      </p:sp>
    </p:spTree>
    <p:extLst>
      <p:ext uri="{BB962C8B-B14F-4D97-AF65-F5344CB8AC3E}">
        <p14:creationId xmlns:p14="http://schemas.microsoft.com/office/powerpoint/2010/main" xmlns="" val="464818731"/>
      </p:ext>
    </p:extLst>
  </p:cSld>
  <p:clrMap bg1="lt1" tx1="dk1" bg2="lt2" tx2="dk2" accent1="accent1" accent2="accent2" accent3="accent3" accent4="accent4" accent5="accent5" accent6="accent6" hlink="hlink" folHlink="folHlink"/>
  <p:hf sldNum="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8893"/>
            <a:ext cx="9089390" cy="1620771"/>
          </a:xfrm>
        </p:spPr>
        <p:txBody>
          <a:bodyPr/>
          <a:lstStyle/>
          <a:p>
            <a:r>
              <a:rPr lang="en-US" smtClean="0"/>
              <a:t>Click to edit Master title style</a:t>
            </a:r>
            <a:endParaRPr lang="en-US"/>
          </a:p>
        </p:txBody>
      </p:sp>
      <p:sp>
        <p:nvSpPr>
          <p:cNvPr id="3" name="Subtitle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0367CC-8237-4FD1-B525-D59E26CBE1D9}" type="datetime1">
              <a:rPr lang="en-GB" smtClean="0"/>
              <a:pPr/>
              <a:t>05/10/2015</a:t>
            </a:fld>
            <a:endParaRPr lang="en-US"/>
          </a:p>
        </p:txBody>
      </p:sp>
      <p:sp>
        <p:nvSpPr>
          <p:cNvPr id="5" name="Footer Placeholder 4"/>
          <p:cNvSpPr>
            <a:spLocks noGrp="1"/>
          </p:cNvSpPr>
          <p:nvPr>
            <p:ph type="ftr" sz="quarter" idx="11"/>
          </p:nvPr>
        </p:nvSpPr>
        <p:spPr/>
        <p:txBody>
          <a:bodyPr/>
          <a:lstStyle/>
          <a:p>
            <a:r>
              <a:rPr lang="en-US" smtClean="0"/>
              <a:t>NATO CLASSIFICATION</a:t>
            </a:r>
            <a:endParaRPr lang="en-US"/>
          </a:p>
        </p:txBody>
      </p:sp>
      <p:sp>
        <p:nvSpPr>
          <p:cNvPr id="6" name="Slide Number Placeholder 5"/>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8FC23-2FC7-4669-9CD3-5534EB32919A}" type="datetime1">
              <a:rPr lang="en-GB" smtClean="0"/>
              <a:pPr/>
              <a:t>05/10/2015</a:t>
            </a:fld>
            <a:endParaRPr lang="en-US"/>
          </a:p>
        </p:txBody>
      </p:sp>
      <p:sp>
        <p:nvSpPr>
          <p:cNvPr id="5" name="Footer Placeholder 4"/>
          <p:cNvSpPr>
            <a:spLocks noGrp="1"/>
          </p:cNvSpPr>
          <p:nvPr>
            <p:ph type="ftr" sz="quarter" idx="11"/>
          </p:nvPr>
        </p:nvSpPr>
        <p:spPr/>
        <p:txBody>
          <a:bodyPr/>
          <a:lstStyle/>
          <a:p>
            <a:r>
              <a:rPr lang="en-US" smtClean="0"/>
              <a:t>NATO CLASSIFICATION</a:t>
            </a:r>
            <a:endParaRPr lang="en-US"/>
          </a:p>
        </p:txBody>
      </p:sp>
      <p:sp>
        <p:nvSpPr>
          <p:cNvPr id="6" name="Slide Number Placeholder 5"/>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2715" y="302802"/>
            <a:ext cx="2406015" cy="645157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4670" y="302802"/>
            <a:ext cx="7039822" cy="64515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FC11D-1B40-4498-8732-C7F4B92FABCA}" type="datetime1">
              <a:rPr lang="en-GB" smtClean="0"/>
              <a:pPr/>
              <a:t>05/10/2015</a:t>
            </a:fld>
            <a:endParaRPr lang="en-US"/>
          </a:p>
        </p:txBody>
      </p:sp>
      <p:sp>
        <p:nvSpPr>
          <p:cNvPr id="5" name="Footer Placeholder 4"/>
          <p:cNvSpPr>
            <a:spLocks noGrp="1"/>
          </p:cNvSpPr>
          <p:nvPr>
            <p:ph type="ftr" sz="quarter" idx="11"/>
          </p:nvPr>
        </p:nvSpPr>
        <p:spPr/>
        <p:txBody>
          <a:bodyPr/>
          <a:lstStyle/>
          <a:p>
            <a:r>
              <a:rPr lang="en-US" smtClean="0"/>
              <a:t>NATO CLASSIFICATION</a:t>
            </a:r>
            <a:endParaRPr lang="en-US"/>
          </a:p>
        </p:txBody>
      </p:sp>
      <p:sp>
        <p:nvSpPr>
          <p:cNvPr id="6" name="Slide Number Placeholder 5"/>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dirty="0" err="1" smtClean="0"/>
              <a:t>dd</a:t>
            </a:r>
            <a:r>
              <a:rPr lang="en-GB" dirty="0" smtClean="0"/>
              <a:t> Month YYYY</a:t>
            </a:r>
            <a:endParaRPr lang="en-US" dirty="0"/>
          </a:p>
        </p:txBody>
      </p:sp>
      <p:sp>
        <p:nvSpPr>
          <p:cNvPr id="5" name="Footer Placeholder 4"/>
          <p:cNvSpPr>
            <a:spLocks noGrp="1"/>
          </p:cNvSpPr>
          <p:nvPr>
            <p:ph type="ftr" sz="quarter" idx="11"/>
          </p:nvPr>
        </p:nvSpPr>
        <p:spPr/>
        <p:txBody>
          <a:bodyPr/>
          <a:lstStyle/>
          <a:p>
            <a:r>
              <a:rPr lang="en-US" smtClean="0"/>
              <a:t>NATO CLASSIFICATION</a:t>
            </a:r>
            <a:endParaRPr lang="en-US"/>
          </a:p>
        </p:txBody>
      </p:sp>
      <p:sp>
        <p:nvSpPr>
          <p:cNvPr id="6" name="Slide Number Placeholder 5"/>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705" y="4858812"/>
            <a:ext cx="9089390" cy="1501751"/>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00428F-88FB-40FE-B1BD-E8D5867D6648}" type="datetime1">
              <a:rPr lang="en-GB" smtClean="0"/>
              <a:pPr/>
              <a:t>05/10/2015</a:t>
            </a:fld>
            <a:endParaRPr lang="en-US"/>
          </a:p>
        </p:txBody>
      </p:sp>
      <p:sp>
        <p:nvSpPr>
          <p:cNvPr id="5" name="Footer Placeholder 4"/>
          <p:cNvSpPr>
            <a:spLocks noGrp="1"/>
          </p:cNvSpPr>
          <p:nvPr>
            <p:ph type="ftr" sz="quarter" idx="11"/>
          </p:nvPr>
        </p:nvSpPr>
        <p:spPr/>
        <p:txBody>
          <a:bodyPr/>
          <a:lstStyle/>
          <a:p>
            <a:r>
              <a:rPr lang="en-US" smtClean="0"/>
              <a:t>NATO CLASSIFICATION</a:t>
            </a:r>
            <a:endParaRPr lang="en-US"/>
          </a:p>
        </p:txBody>
      </p:sp>
      <p:sp>
        <p:nvSpPr>
          <p:cNvPr id="6" name="Slide Number Placeholder 5"/>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8139D9-AB80-46B2-91E9-1F1BB4203ADB}" type="datetime1">
              <a:rPr lang="en-GB" smtClean="0"/>
              <a:pPr/>
              <a:t>05/10/2015</a:t>
            </a:fld>
            <a:endParaRPr lang="en-US"/>
          </a:p>
        </p:txBody>
      </p:sp>
      <p:sp>
        <p:nvSpPr>
          <p:cNvPr id="6" name="Footer Placeholder 5"/>
          <p:cNvSpPr>
            <a:spLocks noGrp="1"/>
          </p:cNvSpPr>
          <p:nvPr>
            <p:ph type="ftr" sz="quarter" idx="11"/>
          </p:nvPr>
        </p:nvSpPr>
        <p:spPr/>
        <p:txBody>
          <a:bodyPr/>
          <a:lstStyle/>
          <a:p>
            <a:r>
              <a:rPr lang="en-US" smtClean="0"/>
              <a:t>NATO CLASSIFICATION</a:t>
            </a:r>
            <a:endParaRPr lang="en-US"/>
          </a:p>
        </p:txBody>
      </p:sp>
      <p:sp>
        <p:nvSpPr>
          <p:cNvPr id="7" name="Slide Number Placeholder 6"/>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DE8131-1A2D-4CF4-84BD-F5DF2B282C1A}" type="datetime1">
              <a:rPr lang="en-GB" smtClean="0"/>
              <a:pPr/>
              <a:t>05/10/2015</a:t>
            </a:fld>
            <a:endParaRPr lang="en-US"/>
          </a:p>
        </p:txBody>
      </p:sp>
      <p:sp>
        <p:nvSpPr>
          <p:cNvPr id="8" name="Footer Placeholder 7"/>
          <p:cNvSpPr>
            <a:spLocks noGrp="1"/>
          </p:cNvSpPr>
          <p:nvPr>
            <p:ph type="ftr" sz="quarter" idx="11"/>
          </p:nvPr>
        </p:nvSpPr>
        <p:spPr/>
        <p:txBody>
          <a:bodyPr/>
          <a:lstStyle/>
          <a:p>
            <a:r>
              <a:rPr lang="en-US" smtClean="0"/>
              <a:t>NATO CLASSIFICATION</a:t>
            </a:r>
            <a:endParaRPr lang="en-US"/>
          </a:p>
        </p:txBody>
      </p:sp>
      <p:sp>
        <p:nvSpPr>
          <p:cNvPr id="9" name="Slide Number Placeholder 8"/>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E9AD74-F2AA-4671-BE4A-253C1EF721B9}" type="datetime1">
              <a:rPr lang="en-GB" smtClean="0"/>
              <a:pPr/>
              <a:t>05/10/2015</a:t>
            </a:fld>
            <a:endParaRPr lang="en-US"/>
          </a:p>
        </p:txBody>
      </p:sp>
      <p:sp>
        <p:nvSpPr>
          <p:cNvPr id="4" name="Footer Placeholder 3"/>
          <p:cNvSpPr>
            <a:spLocks noGrp="1"/>
          </p:cNvSpPr>
          <p:nvPr>
            <p:ph type="ftr" sz="quarter" idx="11"/>
          </p:nvPr>
        </p:nvSpPr>
        <p:spPr/>
        <p:txBody>
          <a:bodyPr/>
          <a:lstStyle/>
          <a:p>
            <a:r>
              <a:rPr lang="en-US" smtClean="0"/>
              <a:t>NATO CLASSIFICATION</a:t>
            </a:r>
            <a:endParaRPr lang="en-US"/>
          </a:p>
        </p:txBody>
      </p:sp>
      <p:sp>
        <p:nvSpPr>
          <p:cNvPr id="5" name="Slide Number Placeholder 4"/>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2EB1-7617-4DC7-B77F-C3CD82ECB258}" type="datetime1">
              <a:rPr lang="en-GB" smtClean="0"/>
              <a:pPr/>
              <a:t>05/10/2015</a:t>
            </a:fld>
            <a:endParaRPr lang="en-US"/>
          </a:p>
        </p:txBody>
      </p:sp>
      <p:sp>
        <p:nvSpPr>
          <p:cNvPr id="3" name="Footer Placeholder 2"/>
          <p:cNvSpPr>
            <a:spLocks noGrp="1"/>
          </p:cNvSpPr>
          <p:nvPr>
            <p:ph type="ftr" sz="quarter" idx="11"/>
          </p:nvPr>
        </p:nvSpPr>
        <p:spPr/>
        <p:txBody>
          <a:bodyPr/>
          <a:lstStyle/>
          <a:p>
            <a:r>
              <a:rPr lang="en-US" smtClean="0"/>
              <a:t>NATO CLASSIFICATION</a:t>
            </a:r>
            <a:endParaRPr lang="en-US"/>
          </a:p>
        </p:txBody>
      </p:sp>
      <p:sp>
        <p:nvSpPr>
          <p:cNvPr id="4" name="Slide Number Placeholder 3"/>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671" y="301050"/>
            <a:ext cx="3518055" cy="1281214"/>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237D82-D85D-47A6-A4EF-E9484E457A15}" type="datetime1">
              <a:rPr lang="en-GB" smtClean="0"/>
              <a:pPr/>
              <a:t>05/10/2015</a:t>
            </a:fld>
            <a:endParaRPr lang="en-US"/>
          </a:p>
        </p:txBody>
      </p:sp>
      <p:sp>
        <p:nvSpPr>
          <p:cNvPr id="6" name="Footer Placeholder 5"/>
          <p:cNvSpPr>
            <a:spLocks noGrp="1"/>
          </p:cNvSpPr>
          <p:nvPr>
            <p:ph type="ftr" sz="quarter" idx="11"/>
          </p:nvPr>
        </p:nvSpPr>
        <p:spPr/>
        <p:txBody>
          <a:bodyPr/>
          <a:lstStyle/>
          <a:p>
            <a:r>
              <a:rPr lang="en-US" smtClean="0"/>
              <a:t>NATO CLASSIFICATION</a:t>
            </a:r>
            <a:endParaRPr lang="en-US"/>
          </a:p>
        </p:txBody>
      </p:sp>
      <p:sp>
        <p:nvSpPr>
          <p:cNvPr id="7" name="Slide Number Placeholder 6"/>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981" y="5292884"/>
            <a:ext cx="6416040" cy="624855"/>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en-US"/>
          </a:p>
        </p:txBody>
      </p:sp>
      <p:sp>
        <p:nvSpPr>
          <p:cNvPr id="4" name="Text Placeholder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67FE2-A03B-45C9-ACE8-7BEA9F97F94F}" type="datetime1">
              <a:rPr lang="en-GB" smtClean="0"/>
              <a:pPr/>
              <a:t>05/10/2015</a:t>
            </a:fld>
            <a:endParaRPr lang="en-US"/>
          </a:p>
        </p:txBody>
      </p:sp>
      <p:sp>
        <p:nvSpPr>
          <p:cNvPr id="6" name="Footer Placeholder 5"/>
          <p:cNvSpPr>
            <a:spLocks noGrp="1"/>
          </p:cNvSpPr>
          <p:nvPr>
            <p:ph type="ftr" sz="quarter" idx="11"/>
          </p:nvPr>
        </p:nvSpPr>
        <p:spPr/>
        <p:txBody>
          <a:bodyPr/>
          <a:lstStyle/>
          <a:p>
            <a:r>
              <a:rPr lang="en-US" smtClean="0"/>
              <a:t>NATO CLASSIFICATION</a:t>
            </a:r>
            <a:endParaRPr lang="en-US"/>
          </a:p>
        </p:txBody>
      </p:sp>
      <p:sp>
        <p:nvSpPr>
          <p:cNvPr id="7" name="Slide Number Placeholder 6"/>
          <p:cNvSpPr>
            <a:spLocks noGrp="1"/>
          </p:cNvSpPr>
          <p:nvPr>
            <p:ph type="sldNum" sz="quarter" idx="12"/>
          </p:nvPr>
        </p:nvSpPr>
        <p:spPr/>
        <p:txBody>
          <a:bodyPr/>
          <a:lstStyle/>
          <a:p>
            <a:fld id="{846213BF-ED0B-4A5A-BFD6-997338C11F8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1686214A-F465-464E-8865-A1A56305EACD}" type="datetime1">
              <a:rPr lang="en-GB" smtClean="0"/>
              <a:pPr/>
              <a:t>05/10/2015</a:t>
            </a:fld>
            <a:endParaRPr lang="en-US"/>
          </a:p>
        </p:txBody>
      </p:sp>
      <p:sp>
        <p:nvSpPr>
          <p:cNvPr id="5" name="Footer Placeholder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r>
              <a:rPr lang="en-US" smtClean="0"/>
              <a:t>NATO CLASSIFICATION</a:t>
            </a:r>
            <a:endParaRPr lang="en-US"/>
          </a:p>
        </p:txBody>
      </p:sp>
      <p:sp>
        <p:nvSpPr>
          <p:cNvPr id="6" name="Slide Number Placeholder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846213BF-ED0B-4A5A-BFD6-997338C11F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urner.Philip@nato.hq.int"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0CAcQjRxqFQoTCJ3N4pmplcgCFcI5FAodcb4CdQ&amp;url=http://www.nato.int/cps/en/natohq/topics_49287.htm&amp;psig=AFQjCNHhrmsX5-2w02YN7ccuT8yklhFNhw&amp;ust=144337782678163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0" y="0"/>
            <a:ext cx="10708366" cy="7561263"/>
          </a:xfrm>
        </p:spPr>
      </p:pic>
      <p:sp>
        <p:nvSpPr>
          <p:cNvPr id="4"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cs typeface="Arial" pitchFamily="34" charset="0"/>
              </a:rPr>
              <a:t>NATO  UNCLASSIFIED</a:t>
            </a:r>
            <a:endParaRPr lang="en-US" dirty="0">
              <a:solidFill>
                <a:srgbClr val="0057C0"/>
              </a:solidFill>
              <a:latin typeface="Arial" pitchFamily="34" charset="0"/>
              <a:cs typeface="Arial" pitchFamily="34" charset="0"/>
            </a:endParaRPr>
          </a:p>
        </p:txBody>
      </p:sp>
      <p:sp>
        <p:nvSpPr>
          <p:cNvPr id="7" name="Title 1"/>
          <p:cNvSpPr txBox="1">
            <a:spLocks/>
          </p:cNvSpPr>
          <p:nvPr/>
        </p:nvSpPr>
        <p:spPr>
          <a:xfrm>
            <a:off x="792088" y="1478260"/>
            <a:ext cx="9883204" cy="1349667"/>
          </a:xfrm>
          <a:prstGeom prst="rect">
            <a:avLst/>
          </a:prstGeom>
        </p:spPr>
        <p:txBody>
          <a:bodyPr vert="horz" lIns="104306" tIns="52153" rIns="104306" bIns="52153" rtlCol="0" anchor="ctr">
            <a:normAutofit fontScale="92500" lnSpcReduction="20000"/>
          </a:bodyPr>
          <a:lstStyle/>
          <a:p>
            <a:pPr lvl="0" algn="ctr">
              <a:spcBef>
                <a:spcPct val="0"/>
              </a:spcBef>
              <a:defRPr/>
            </a:pPr>
            <a:r>
              <a:rPr lang="en-US" altLang="en-US" sz="5400" dirty="0" smtClean="0"/>
              <a:t>HOW GOOD DOES MY ENGLISH </a:t>
            </a:r>
          </a:p>
          <a:p>
            <a:pPr lvl="0" algn="ctr">
              <a:spcBef>
                <a:spcPct val="0"/>
              </a:spcBef>
              <a:defRPr/>
            </a:pPr>
            <a:r>
              <a:rPr lang="en-US" altLang="en-US" sz="5400" dirty="0" smtClean="0"/>
              <a:t>NEED TO BE TO WORK IN NATO?</a:t>
            </a:r>
            <a:endParaRPr kumimoji="0" lang="en-US" sz="5000" b="1" i="0" u="none" strike="noStrike" kern="1200" cap="none" spc="0" normalizeH="0" baseline="0" noProof="0" dirty="0">
              <a:ln>
                <a:noFill/>
              </a:ln>
              <a:solidFill>
                <a:srgbClr val="0057C0"/>
              </a:solidFill>
              <a:effectLst/>
              <a:uLnTx/>
              <a:uFillTx/>
              <a:latin typeface="Arial" pitchFamily="34" charset="0"/>
              <a:ea typeface="+mj-ea"/>
              <a:cs typeface="Arial" pitchFamily="34" charset="0"/>
            </a:endParaRPr>
          </a:p>
        </p:txBody>
      </p:sp>
      <p:sp>
        <p:nvSpPr>
          <p:cNvPr id="9" name="Subtitle 2"/>
          <p:cNvSpPr txBox="1">
            <a:spLocks/>
          </p:cNvSpPr>
          <p:nvPr/>
        </p:nvSpPr>
        <p:spPr>
          <a:xfrm>
            <a:off x="792087" y="2589749"/>
            <a:ext cx="9883205" cy="766190"/>
          </a:xfrm>
          <a:prstGeom prst="rect">
            <a:avLst/>
          </a:prstGeom>
        </p:spPr>
        <p:txBody>
          <a:bodyPr vert="horz" lIns="104306" tIns="52153" rIns="104306" bIns="52153" rtlCol="0">
            <a:normAutofit/>
          </a:bodyPr>
          <a:lstStyle/>
          <a:p>
            <a:pPr marL="391146" marR="0" lvl="0" indent="-391146" algn="ctr" defTabSz="1043056" rtl="0" eaLnBrk="1" fontAlgn="auto" latinLnBrk="0" hangingPunct="1">
              <a:lnSpc>
                <a:spcPct val="100000"/>
              </a:lnSpc>
              <a:spcBef>
                <a:spcPct val="20000"/>
              </a:spcBef>
              <a:spcAft>
                <a:spcPts val="0"/>
              </a:spcAft>
              <a:buClrTx/>
              <a:buSzTx/>
              <a:tabLst/>
              <a:defRPr/>
            </a:pPr>
            <a:endParaRPr kumimoji="0" lang="en-US" sz="3700" b="0" i="0" u="none" strike="noStrike" kern="1200" cap="none" spc="0" normalizeH="0" baseline="0" noProof="0" dirty="0">
              <a:ln>
                <a:noFill/>
              </a:ln>
              <a:solidFill>
                <a:srgbClr val="0057C0"/>
              </a:solidFill>
              <a:effectLst/>
              <a:uLnTx/>
              <a:uFillTx/>
              <a:latin typeface="Arial" pitchFamily="34" charset="0"/>
              <a:ea typeface="+mn-ea"/>
              <a:cs typeface="Arial" pitchFamily="34" charset="0"/>
            </a:endParaRPr>
          </a:p>
        </p:txBody>
      </p:sp>
      <p:sp>
        <p:nvSpPr>
          <p:cNvPr id="10" name="TextBox 9"/>
          <p:cNvSpPr txBox="1"/>
          <p:nvPr/>
        </p:nvSpPr>
        <p:spPr>
          <a:xfrm>
            <a:off x="810196" y="3924647"/>
            <a:ext cx="9883204" cy="2400657"/>
          </a:xfrm>
          <a:prstGeom prst="rect">
            <a:avLst/>
          </a:prstGeom>
          <a:noFill/>
        </p:spPr>
        <p:txBody>
          <a:bodyPr wrap="square" rtlCol="0">
            <a:spAutoFit/>
          </a:bodyPr>
          <a:lstStyle/>
          <a:p>
            <a:pPr algn="ctr"/>
            <a:r>
              <a:rPr lang="en-US" sz="2400" b="1" dirty="0" smtClean="0">
                <a:solidFill>
                  <a:srgbClr val="0057C0"/>
                </a:solidFill>
                <a:latin typeface="Arial" pitchFamily="34" charset="0"/>
                <a:cs typeface="Arial" pitchFamily="34" charset="0"/>
              </a:rPr>
              <a:t>Philip D.J. Turner</a:t>
            </a:r>
            <a:endParaRPr lang="en-US" sz="2400" b="1" dirty="0" smtClean="0">
              <a:solidFill>
                <a:srgbClr val="0057C0"/>
              </a:solidFill>
              <a:latin typeface="Arial" pitchFamily="34" charset="0"/>
              <a:cs typeface="Arial" pitchFamily="34" charset="0"/>
            </a:endParaRPr>
          </a:p>
          <a:p>
            <a:pPr algn="ctr"/>
            <a:r>
              <a:rPr lang="en-US" sz="2400" dirty="0" smtClean="0">
                <a:solidFill>
                  <a:srgbClr val="0057C0"/>
                </a:solidFill>
                <a:latin typeface="Arial" pitchFamily="34" charset="0"/>
                <a:cs typeface="Arial" pitchFamily="34" charset="0"/>
              </a:rPr>
              <a:t>NATO Manpower &amp; Medals Policy</a:t>
            </a:r>
          </a:p>
          <a:p>
            <a:pPr algn="ctr"/>
            <a:r>
              <a:rPr lang="en-US" sz="2400" dirty="0" smtClean="0">
                <a:solidFill>
                  <a:srgbClr val="0057C0"/>
                </a:solidFill>
                <a:latin typeface="Arial" pitchFamily="34" charset="0"/>
                <a:cs typeface="Arial" pitchFamily="34" charset="0"/>
              </a:rPr>
              <a:t>International Military Staff</a:t>
            </a:r>
          </a:p>
          <a:p>
            <a:pPr algn="ctr"/>
            <a:r>
              <a:rPr lang="en-US" sz="2400" dirty="0" smtClean="0">
                <a:solidFill>
                  <a:srgbClr val="0057C0"/>
                </a:solidFill>
                <a:latin typeface="Arial" pitchFamily="34" charset="0"/>
                <a:cs typeface="Arial" pitchFamily="34" charset="0"/>
              </a:rPr>
              <a:t>NATO HQ</a:t>
            </a:r>
          </a:p>
          <a:p>
            <a:pPr algn="ctr">
              <a:tabLst>
                <a:tab pos="4489450" algn="l"/>
                <a:tab pos="4572000" algn="l"/>
                <a:tab pos="4749800" algn="l"/>
              </a:tabLst>
            </a:pPr>
            <a:endParaRPr lang="en-US" sz="1800" dirty="0" smtClean="0">
              <a:solidFill>
                <a:srgbClr val="0057C0"/>
              </a:solidFill>
              <a:latin typeface="Arial" pitchFamily="34" charset="0"/>
              <a:cs typeface="Arial" pitchFamily="34" charset="0"/>
            </a:endParaRPr>
          </a:p>
          <a:p>
            <a:pPr algn="ctr">
              <a:tabLst>
                <a:tab pos="4489450" algn="l"/>
                <a:tab pos="4572000" algn="l"/>
                <a:tab pos="4749800" algn="l"/>
              </a:tabLst>
            </a:pPr>
            <a:r>
              <a:rPr lang="en-US" sz="1800" dirty="0" smtClean="0">
                <a:solidFill>
                  <a:srgbClr val="0057C0"/>
                </a:solidFill>
                <a:latin typeface="Arial" pitchFamily="34" charset="0"/>
                <a:cs typeface="Arial" pitchFamily="34" charset="0"/>
                <a:hlinkClick r:id="rId3"/>
              </a:rPr>
              <a:t>turner.Philip@nato.hq.int</a:t>
            </a:r>
            <a:endParaRPr lang="en-US" sz="1800" dirty="0" smtClean="0">
              <a:solidFill>
                <a:srgbClr val="0057C0"/>
              </a:solidFill>
              <a:latin typeface="Arial" pitchFamily="34" charset="0"/>
              <a:cs typeface="Arial" pitchFamily="34" charset="0"/>
            </a:endParaRPr>
          </a:p>
          <a:p>
            <a:pPr algn="ctr">
              <a:tabLst>
                <a:tab pos="4489450" algn="l"/>
                <a:tab pos="4572000" algn="l"/>
                <a:tab pos="4749800" algn="l"/>
              </a:tabLst>
            </a:pPr>
            <a:r>
              <a:rPr lang="en-US" sz="1800" dirty="0" smtClean="0">
                <a:solidFill>
                  <a:srgbClr val="0057C0"/>
                </a:solidFill>
                <a:latin typeface="Arial" pitchFamily="34" charset="0"/>
                <a:cs typeface="Arial" pitchFamily="34" charset="0"/>
              </a:rPr>
              <a:t>+32-2707-5667</a:t>
            </a:r>
            <a:endParaRPr lang="en-US" sz="1800" dirty="0">
              <a:solidFill>
                <a:srgbClr val="0057C0"/>
              </a:solidFill>
              <a:latin typeface="Arial" pitchFamily="34" charset="0"/>
              <a:cs typeface="Arial" pitchFamily="34" charset="0"/>
            </a:endParaRPr>
          </a:p>
        </p:txBody>
      </p:sp>
      <p:sp>
        <p:nvSpPr>
          <p:cNvPr id="8" name="Slide Number Placeholder 12"/>
          <p:cNvSpPr>
            <a:spLocks noGrp="1"/>
          </p:cNvSpPr>
          <p:nvPr>
            <p:ph type="sldNum" sz="quarter" idx="12"/>
          </p:nvPr>
        </p:nvSpPr>
        <p:spPr>
          <a:xfrm>
            <a:off x="9811196" y="7008171"/>
            <a:ext cx="347534" cy="402567"/>
          </a:xfrm>
        </p:spPr>
        <p:txBody>
          <a:bodyPr/>
          <a:lstStyle/>
          <a:p>
            <a:fld id="{846213BF-ED0B-4A5A-BFD6-997338C11F85}" type="slidenum">
              <a:rPr lang="en-US" smtClean="0">
                <a:solidFill>
                  <a:srgbClr val="0057C0"/>
                </a:solidFill>
                <a:latin typeface="Arial" pitchFamily="34" charset="0"/>
              </a:rPr>
              <a:pPr/>
              <a:t>1</a:t>
            </a:fld>
            <a:endParaRPr lang="en-US" dirty="0">
              <a:solidFill>
                <a:srgbClr val="0057C0"/>
              </a:solidFill>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14966" y="0"/>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10</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830997"/>
          </a:xfrm>
          <a:prstGeom prst="rect">
            <a:avLst/>
          </a:prstGeom>
          <a:noFill/>
        </p:spPr>
        <p:txBody>
          <a:bodyPr>
            <a:spAutoFit/>
          </a:bodyPr>
          <a:lstStyle/>
          <a:p>
            <a:pPr algn="ctr">
              <a:defRPr/>
            </a:pPr>
            <a:r>
              <a:rPr lang="en-GB" sz="2400" b="1" dirty="0" smtClean="0"/>
              <a:t>SLP REQUIREMENTS IN NATO JOB DESCRIPTIONS  - MAY 2010</a:t>
            </a:r>
            <a:endParaRPr lang="en-US" sz="2400" b="1" dirty="0"/>
          </a:p>
        </p:txBody>
      </p:sp>
      <p:graphicFrame>
        <p:nvGraphicFramePr>
          <p:cNvPr id="3" name="Table 2"/>
          <p:cNvGraphicFramePr>
            <a:graphicFrameLocks noGrp="1"/>
          </p:cNvGraphicFramePr>
          <p:nvPr>
            <p:extLst>
              <p:ext uri="{D42A27DB-BD31-4B8C-83A1-F6EECF244321}">
                <p14:modId xmlns:p14="http://schemas.microsoft.com/office/powerpoint/2010/main" xmlns="" val="2055323373"/>
              </p:ext>
            </p:extLst>
          </p:nvPr>
        </p:nvGraphicFramePr>
        <p:xfrm>
          <a:off x="2538388" y="1332359"/>
          <a:ext cx="7056784" cy="4824534"/>
        </p:xfrm>
        <a:graphic>
          <a:graphicData uri="http://schemas.openxmlformats.org/drawingml/2006/table">
            <a:tbl>
              <a:tblPr/>
              <a:tblGrid>
                <a:gridCol w="1386233"/>
                <a:gridCol w="1888713"/>
                <a:gridCol w="1890919"/>
                <a:gridCol w="1890919"/>
              </a:tblGrid>
              <a:tr h="1024724">
                <a:tc>
                  <a:txBody>
                    <a:bodyPr/>
                    <a:lstStyle/>
                    <a:p>
                      <a:pPr marL="0" marR="0" lvl="0" indent="0" algn="l" defTabSz="914400" rtl="0" eaLnBrk="0" fontAlgn="base" latinLnBrk="0" hangingPunct="0">
                        <a:lnSpc>
                          <a:spcPct val="100000"/>
                        </a:lnSpc>
                        <a:spcBef>
                          <a:spcPct val="20000"/>
                        </a:spcBef>
                        <a:spcAft>
                          <a:spcPct val="0"/>
                        </a:spcAft>
                        <a:buClrTx/>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Arial" charset="0"/>
                      </a:endParaRPr>
                    </a:p>
                  </a:txBody>
                  <a:tcPr marL="91438" marR="91438" anchor="b"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sng" strike="noStrike" cap="none" normalizeH="0" baseline="0" dirty="0" smtClean="0">
                          <a:ln>
                            <a:noFill/>
                          </a:ln>
                          <a:solidFill>
                            <a:schemeClr val="tx1"/>
                          </a:solidFill>
                          <a:effectLst/>
                          <a:latin typeface="Arial" charset="0"/>
                          <a:cs typeface="Arial" charset="0"/>
                        </a:rPr>
                        <a:t>NCS</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sng" strike="noStrike" cap="none" normalizeH="0" baseline="0" smtClean="0">
                          <a:ln>
                            <a:noFill/>
                          </a:ln>
                          <a:solidFill>
                            <a:schemeClr val="tx1"/>
                          </a:solidFill>
                          <a:effectLst/>
                          <a:latin typeface="Arial" charset="0"/>
                          <a:cs typeface="Arial" charset="0"/>
                        </a:rPr>
                        <a:t>ACO</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cap="fla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sng" strike="noStrike" cap="none" normalizeH="0" baseline="0" smtClean="0">
                          <a:ln>
                            <a:noFill/>
                          </a:ln>
                          <a:solidFill>
                            <a:schemeClr val="tx1"/>
                          </a:solidFill>
                          <a:effectLst/>
                          <a:latin typeface="Arial" charset="0"/>
                          <a:cs typeface="Arial" charset="0"/>
                        </a:rPr>
                        <a:t>ACT</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cap="flat">
                      <a:noFill/>
                    </a:lnT>
                    <a:lnB>
                      <a:noFill/>
                    </a:lnB>
                    <a:lnTlToBr>
                      <a:noFill/>
                    </a:lnTlToBr>
                    <a:lnBlToTr>
                      <a:noFill/>
                    </a:lnBlToTr>
                    <a:noFill/>
                  </a:tcPr>
                </a:tc>
              </a:tr>
              <a:tr h="632484">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1" i="0" u="sng" strike="noStrike" cap="none" normalizeH="0" baseline="0" smtClean="0">
                          <a:ln>
                            <a:noFill/>
                          </a:ln>
                          <a:solidFill>
                            <a:schemeClr val="tx1"/>
                          </a:solidFill>
                          <a:effectLst/>
                          <a:latin typeface="Arial" charset="0"/>
                          <a:cs typeface="Arial" charset="0"/>
                        </a:rPr>
                        <a:t>SLP</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Arial" charset="0"/>
                          <a:cs typeface="Arial" charset="0"/>
                        </a:rPr>
                        <a:t>% of Posts</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1" i="0" u="sng" strike="noStrike" cap="none" normalizeH="0" baseline="0" smtClean="0">
                          <a:ln>
                            <a:noFill/>
                          </a:ln>
                          <a:solidFill>
                            <a:schemeClr val="tx1"/>
                          </a:solidFill>
                          <a:effectLst/>
                          <a:latin typeface="Arial" charset="0"/>
                          <a:cs typeface="Arial" charset="0"/>
                        </a:rPr>
                        <a:t>% of Posts</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1" i="0" u="sng" strike="noStrike" cap="none" normalizeH="0" baseline="0" smtClean="0">
                          <a:ln>
                            <a:noFill/>
                          </a:ln>
                          <a:solidFill>
                            <a:schemeClr val="tx1"/>
                          </a:solidFill>
                          <a:effectLst/>
                          <a:latin typeface="Arial" charset="0"/>
                          <a:cs typeface="Arial" charset="0"/>
                        </a:rPr>
                        <a:t>% of Posts</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r>
              <a:tr h="634937">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4444</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0.8%</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1.0%</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1.9%</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r>
              <a:tr h="632484">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4343</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6.3%</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8.4%</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10.3%</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r>
              <a:tr h="632484">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3333</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cap="flat">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41.9%</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48.0%</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solidFill>
                      <a:srgbClr val="FFFF00"/>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65.7%</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solidFill>
                      <a:srgbClr val="FFFF00"/>
                    </a:solidFill>
                  </a:tcPr>
                </a:tc>
              </a:tr>
              <a:tr h="634937">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3322</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29.2%</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27.0%</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21.3%</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a:noFill/>
                    </a:lnB>
                    <a:lnTlToBr>
                      <a:noFill/>
                    </a:lnTlToBr>
                    <a:lnBlToTr>
                      <a:noFill/>
                    </a:lnBlToTr>
                    <a:noFill/>
                  </a:tcPr>
                </a:tc>
              </a:tr>
              <a:tr h="632484">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2222</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cap="flat">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21.8%</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15.7%</a:t>
                      </a:r>
                      <a:endParaRPr kumimoji="0" lang="en-US" sz="2000" b="0" i="0" u="none" strike="noStrike" cap="none" normalizeH="0" baseline="0" smtClean="0">
                        <a:ln>
                          <a:noFill/>
                        </a:ln>
                        <a:solidFill>
                          <a:schemeClr val="tx1"/>
                        </a:solidFill>
                        <a:effectLst/>
                        <a:latin typeface="Times" pitchFamily="18" charset="0"/>
                      </a:endParaRPr>
                    </a:p>
                  </a:txBody>
                  <a:tcPr marL="91438" marR="91438" anchor="b" horzOverflow="overflow">
                    <a:lnL>
                      <a:noFill/>
                    </a:lnL>
                    <a:lnR>
                      <a:noFill/>
                    </a:lnR>
                    <a:lnT>
                      <a:noFill/>
                    </a:lnT>
                    <a:lnB cap="flat">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0.8%</a:t>
                      </a:r>
                      <a:endParaRPr kumimoji="0" lang="en-US" sz="2000" b="0" i="0" u="none" strike="noStrike" cap="none" normalizeH="0" baseline="0" dirty="0" smtClean="0">
                        <a:ln>
                          <a:noFill/>
                        </a:ln>
                        <a:solidFill>
                          <a:schemeClr val="tx1"/>
                        </a:solidFill>
                        <a:effectLst/>
                        <a:latin typeface="Times" pitchFamily="18" charset="0"/>
                      </a:endParaRPr>
                    </a:p>
                  </a:txBody>
                  <a:tcPr marL="91438" marR="91438" anchor="b" horzOverflow="overflow">
                    <a:lnL>
                      <a:noFill/>
                    </a:lnL>
                    <a:lnR>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xmlns="" val="2869307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11</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707886"/>
          </a:xfrm>
          <a:prstGeom prst="rect">
            <a:avLst/>
          </a:prstGeom>
          <a:noFill/>
        </p:spPr>
        <p:txBody>
          <a:bodyPr>
            <a:spAutoFit/>
          </a:bodyPr>
          <a:lstStyle/>
          <a:p>
            <a:pPr algn="ctr">
              <a:defRPr/>
            </a:pPr>
            <a:r>
              <a:rPr lang="en-GB" sz="2000">
                <a:solidFill>
                  <a:schemeClr val="bg1"/>
                </a:solidFill>
              </a:rPr>
              <a:t>ENGLISH LANGUAGE REQUIREMENTS FOR NATO APPOINTMENTS</a:t>
            </a:r>
            <a:endParaRPr lang="en-US" sz="2000" dirty="0">
              <a:solidFill>
                <a:schemeClr val="bg1"/>
              </a:solidFill>
            </a:endParaRPr>
          </a:p>
        </p:txBody>
      </p:sp>
      <p:sp>
        <p:nvSpPr>
          <p:cNvPr id="3" name="Rectangle 2"/>
          <p:cNvSpPr/>
          <p:nvPr/>
        </p:nvSpPr>
        <p:spPr>
          <a:xfrm>
            <a:off x="1674292" y="252239"/>
            <a:ext cx="7992888" cy="1077218"/>
          </a:xfrm>
          <a:prstGeom prst="rect">
            <a:avLst/>
          </a:prstGeom>
        </p:spPr>
        <p:txBody>
          <a:bodyPr wrap="square">
            <a:spAutoFit/>
          </a:bodyPr>
          <a:lstStyle/>
          <a:p>
            <a:pPr algn="ctr">
              <a:defRPr/>
            </a:pPr>
            <a:r>
              <a:rPr lang="en-GB" sz="3200" b="1" dirty="0" smtClean="0"/>
              <a:t>SLP REQUIREMENTS IN IMS </a:t>
            </a:r>
          </a:p>
          <a:p>
            <a:pPr algn="ctr">
              <a:defRPr/>
            </a:pPr>
            <a:r>
              <a:rPr lang="en-GB" sz="3200" b="1" dirty="0" smtClean="0"/>
              <a:t>JOB DESCRIPTIONS  - MAY 2010</a:t>
            </a:r>
            <a:endParaRPr lang="en-US" altLang="en-US" sz="3200" dirty="0"/>
          </a:p>
        </p:txBody>
      </p:sp>
      <p:graphicFrame>
        <p:nvGraphicFramePr>
          <p:cNvPr id="8" name="Table 7"/>
          <p:cNvGraphicFramePr>
            <a:graphicFrameLocks noGrp="1"/>
          </p:cNvGraphicFramePr>
          <p:nvPr/>
        </p:nvGraphicFramePr>
        <p:xfrm>
          <a:off x="738188" y="1476375"/>
          <a:ext cx="9289032" cy="4896542"/>
        </p:xfrm>
        <a:graphic>
          <a:graphicData uri="http://schemas.openxmlformats.org/drawingml/2006/table">
            <a:tbl>
              <a:tblPr firstRow="1" bandRow="1">
                <a:tableStyleId>{5C22544A-7EE6-4342-B048-85BDC9FD1C3A}</a:tableStyleId>
              </a:tblPr>
              <a:tblGrid>
                <a:gridCol w="1158538"/>
                <a:gridCol w="714928"/>
                <a:gridCol w="936733"/>
                <a:gridCol w="936733"/>
                <a:gridCol w="936733"/>
                <a:gridCol w="936733"/>
                <a:gridCol w="1070018"/>
                <a:gridCol w="870424"/>
                <a:gridCol w="811033"/>
                <a:gridCol w="917159"/>
              </a:tblGrid>
              <a:tr h="734084">
                <a:tc>
                  <a:txBody>
                    <a:bodyPr/>
                    <a:lstStyle/>
                    <a:p>
                      <a:pPr algn="ctr" fontAlgn="b"/>
                      <a:r>
                        <a:rPr lang="en-US" sz="1800" b="0" i="0" u="none" strike="noStrike" dirty="0">
                          <a:solidFill>
                            <a:srgbClr val="000000"/>
                          </a:solidFill>
                          <a:latin typeface="Calibri"/>
                        </a:rPr>
                        <a:t>level</a:t>
                      </a:r>
                    </a:p>
                  </a:txBody>
                  <a:tcPr marL="6350" marR="6350" marT="6350" marB="0" anchor="b"/>
                </a:tc>
                <a:tc>
                  <a:txBody>
                    <a:bodyPr/>
                    <a:lstStyle/>
                    <a:p>
                      <a:pPr algn="ctr" fontAlgn="b"/>
                      <a:r>
                        <a:rPr lang="en-US" sz="1800" b="1" i="0" u="none" strike="noStrike" dirty="0">
                          <a:solidFill>
                            <a:srgbClr val="000000"/>
                          </a:solidFill>
                          <a:latin typeface="Calibri"/>
                        </a:rPr>
                        <a:t>5555</a:t>
                      </a:r>
                    </a:p>
                  </a:txBody>
                  <a:tcPr marL="6350" marR="6350" marT="6350" marB="0" anchor="b"/>
                </a:tc>
                <a:tc>
                  <a:txBody>
                    <a:bodyPr/>
                    <a:lstStyle/>
                    <a:p>
                      <a:pPr algn="ctr" fontAlgn="b"/>
                      <a:r>
                        <a:rPr lang="en-US" sz="1800" b="1" i="0" u="none" strike="noStrike" dirty="0">
                          <a:solidFill>
                            <a:srgbClr val="000000"/>
                          </a:solidFill>
                          <a:latin typeface="Calibri"/>
                        </a:rPr>
                        <a:t>4444</a:t>
                      </a:r>
                    </a:p>
                  </a:txBody>
                  <a:tcPr marL="6350" marR="6350" marT="6350" marB="0" anchor="b">
                    <a:solidFill>
                      <a:srgbClr val="FFFF00"/>
                    </a:solidFill>
                  </a:tcPr>
                </a:tc>
                <a:tc>
                  <a:txBody>
                    <a:bodyPr/>
                    <a:lstStyle/>
                    <a:p>
                      <a:pPr algn="ctr" fontAlgn="b"/>
                      <a:r>
                        <a:rPr lang="en-US" sz="1800" b="1" i="0" u="none" strike="noStrike" dirty="0">
                          <a:solidFill>
                            <a:srgbClr val="000000"/>
                          </a:solidFill>
                          <a:latin typeface="Calibri"/>
                        </a:rPr>
                        <a:t>4343</a:t>
                      </a:r>
                    </a:p>
                  </a:txBody>
                  <a:tcPr marL="6350" marR="6350" marT="6350" marB="0" anchor="b"/>
                </a:tc>
                <a:tc>
                  <a:txBody>
                    <a:bodyPr/>
                    <a:lstStyle/>
                    <a:p>
                      <a:pPr algn="ctr" fontAlgn="b"/>
                      <a:r>
                        <a:rPr lang="en-US" sz="1800" b="1" i="0" u="none" strike="noStrike" dirty="0">
                          <a:solidFill>
                            <a:srgbClr val="000000"/>
                          </a:solidFill>
                          <a:latin typeface="Calibri"/>
                        </a:rPr>
                        <a:t>4333</a:t>
                      </a:r>
                    </a:p>
                  </a:txBody>
                  <a:tcPr marL="6350" marR="6350" marT="6350" marB="0" anchor="b"/>
                </a:tc>
                <a:tc>
                  <a:txBody>
                    <a:bodyPr/>
                    <a:lstStyle/>
                    <a:p>
                      <a:pPr algn="ctr" fontAlgn="b"/>
                      <a:r>
                        <a:rPr lang="en-US" sz="1800" b="1" i="0" u="none" strike="noStrike" dirty="0">
                          <a:solidFill>
                            <a:srgbClr val="000000"/>
                          </a:solidFill>
                          <a:latin typeface="Calibri"/>
                        </a:rPr>
                        <a:t>3333</a:t>
                      </a:r>
                    </a:p>
                  </a:txBody>
                  <a:tcPr marL="6350" marR="6350" marT="6350" marB="0" anchor="b"/>
                </a:tc>
                <a:tc>
                  <a:txBody>
                    <a:bodyPr/>
                    <a:lstStyle/>
                    <a:p>
                      <a:pPr algn="ctr" fontAlgn="b"/>
                      <a:r>
                        <a:rPr lang="en-US" sz="1800" b="1" i="0" u="none" strike="noStrike" dirty="0">
                          <a:solidFill>
                            <a:srgbClr val="000000"/>
                          </a:solidFill>
                          <a:latin typeface="Calibri"/>
                        </a:rPr>
                        <a:t>3332</a:t>
                      </a:r>
                    </a:p>
                  </a:txBody>
                  <a:tcPr marL="6350" marR="6350" marT="6350" marB="0" anchor="b"/>
                </a:tc>
                <a:tc>
                  <a:txBody>
                    <a:bodyPr/>
                    <a:lstStyle/>
                    <a:p>
                      <a:pPr algn="ctr" fontAlgn="b"/>
                      <a:r>
                        <a:rPr lang="en-US" sz="1800" b="1" i="0" u="none" strike="noStrike" dirty="0">
                          <a:solidFill>
                            <a:srgbClr val="000000"/>
                          </a:solidFill>
                          <a:latin typeface="Calibri"/>
                        </a:rPr>
                        <a:t>3231</a:t>
                      </a:r>
                    </a:p>
                  </a:txBody>
                  <a:tcPr marL="6350" marR="6350" marT="6350" marB="0" anchor="b"/>
                </a:tc>
                <a:tc>
                  <a:txBody>
                    <a:bodyPr/>
                    <a:lstStyle/>
                    <a:p>
                      <a:pPr algn="ctr" fontAlgn="b"/>
                      <a:r>
                        <a:rPr lang="en-US" sz="1800" b="1" i="0" u="none" strike="noStrike" dirty="0">
                          <a:solidFill>
                            <a:srgbClr val="000000"/>
                          </a:solidFill>
                          <a:latin typeface="Calibri"/>
                        </a:rPr>
                        <a:t>2222</a:t>
                      </a:r>
                    </a:p>
                  </a:txBody>
                  <a:tcPr marL="6350" marR="6350" marT="6350" marB="0" anchor="b"/>
                </a:tc>
                <a:tc>
                  <a:txBody>
                    <a:bodyPr/>
                    <a:lstStyle/>
                    <a:p>
                      <a:pPr algn="ctr" fontAlgn="b"/>
                      <a:r>
                        <a:rPr lang="en-US" sz="1800" b="1" i="0" u="none" strike="noStrike" dirty="0">
                          <a:solidFill>
                            <a:srgbClr val="000000"/>
                          </a:solidFill>
                          <a:latin typeface="Calibri"/>
                        </a:rPr>
                        <a:t>2220</a:t>
                      </a:r>
                    </a:p>
                  </a:txBody>
                  <a:tcPr marL="6350" marR="6350" marT="6350" marB="0" anchor="b"/>
                </a:tc>
              </a:tr>
              <a:tr h="446705">
                <a:tc>
                  <a:txBody>
                    <a:bodyPr/>
                    <a:lstStyle/>
                    <a:p>
                      <a:pPr algn="ctr" fontAlgn="b"/>
                      <a:r>
                        <a:rPr lang="en-US" sz="1400" b="0" i="0" u="none" strike="noStrike" dirty="0">
                          <a:solidFill>
                            <a:srgbClr val="000000"/>
                          </a:solidFill>
                          <a:latin typeface="Calibri"/>
                        </a:rPr>
                        <a:t>OF-7/8/9</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8</a:t>
                      </a:r>
                    </a:p>
                  </a:txBody>
                  <a:tcPr marL="6350" marR="6350" marT="6350" marB="0" anchor="b">
                    <a:solidFill>
                      <a:srgbClr val="FFFF00"/>
                    </a:solidFill>
                  </a:tcPr>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r>
              <a:tr h="446705">
                <a:tc>
                  <a:txBody>
                    <a:bodyPr/>
                    <a:lstStyle/>
                    <a:p>
                      <a:pPr algn="ctr" fontAlgn="b"/>
                      <a:r>
                        <a:rPr lang="en-US" sz="1400" b="0" i="0" u="none" strike="noStrike">
                          <a:solidFill>
                            <a:srgbClr val="000000"/>
                          </a:solidFill>
                          <a:latin typeface="Calibri"/>
                        </a:rPr>
                        <a:t>OF-6</a:t>
                      </a:r>
                    </a:p>
                  </a:txBody>
                  <a:tcPr marL="6350" marR="6350" marT="6350" marB="0" anchor="b"/>
                </a:tc>
                <a:tc>
                  <a:txBody>
                    <a:bodyPr/>
                    <a:lstStyle/>
                    <a:p>
                      <a:pPr algn="ctr" fontAlgn="b"/>
                      <a:r>
                        <a:rPr lang="en-US" sz="1400" b="0" i="0" u="none" strike="noStrike" dirty="0">
                          <a:solidFill>
                            <a:srgbClr val="000000"/>
                          </a:solidFill>
                          <a:latin typeface="Calibri"/>
                        </a:rPr>
                        <a:t>1</a:t>
                      </a:r>
                    </a:p>
                  </a:txBody>
                  <a:tcPr marL="6350" marR="6350" marT="6350" marB="0" anchor="b"/>
                </a:tc>
                <a:tc>
                  <a:txBody>
                    <a:bodyPr/>
                    <a:lstStyle/>
                    <a:p>
                      <a:pPr algn="ctr" fontAlgn="b"/>
                      <a:r>
                        <a:rPr lang="en-US" sz="1400" b="0" i="0" u="none" strike="noStrike" dirty="0">
                          <a:solidFill>
                            <a:srgbClr val="000000"/>
                          </a:solidFill>
                          <a:latin typeface="Calibri"/>
                        </a:rPr>
                        <a:t>5</a:t>
                      </a:r>
                    </a:p>
                  </a:txBody>
                  <a:tcPr marL="6350" marR="6350" marT="6350" marB="0" anchor="b">
                    <a:solidFill>
                      <a:srgbClr val="FFFF00"/>
                    </a:solidFill>
                  </a:tcPr>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446705">
                <a:tc>
                  <a:txBody>
                    <a:bodyPr/>
                    <a:lstStyle/>
                    <a:p>
                      <a:pPr algn="ctr" fontAlgn="b"/>
                      <a:r>
                        <a:rPr lang="en-US" sz="1400" b="0" i="0" u="none" strike="noStrike">
                          <a:solidFill>
                            <a:srgbClr val="000000"/>
                          </a:solidFill>
                          <a:latin typeface="Calibri"/>
                        </a:rPr>
                        <a:t>OF-5</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71</a:t>
                      </a:r>
                    </a:p>
                  </a:txBody>
                  <a:tcPr marL="6350" marR="6350" marT="6350" marB="0" anchor="b">
                    <a:solidFill>
                      <a:srgbClr val="FFFF00"/>
                    </a:solidFill>
                  </a:tcPr>
                </a:tc>
                <a:tc>
                  <a:txBody>
                    <a:bodyPr/>
                    <a:lstStyle/>
                    <a:p>
                      <a:pPr algn="ctr" fontAlgn="b"/>
                      <a:r>
                        <a:rPr lang="en-US" sz="1400" b="0" i="0" u="none" strike="noStrike" dirty="0">
                          <a:solidFill>
                            <a:srgbClr val="000000"/>
                          </a:solidFill>
                          <a:latin typeface="Calibri"/>
                        </a:rPr>
                        <a:t>5</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1</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446705">
                <a:tc>
                  <a:txBody>
                    <a:bodyPr/>
                    <a:lstStyle/>
                    <a:p>
                      <a:pPr algn="ctr" fontAlgn="b"/>
                      <a:r>
                        <a:rPr lang="en-US" sz="1400" b="0" i="0" u="none" strike="noStrike">
                          <a:solidFill>
                            <a:srgbClr val="000000"/>
                          </a:solidFill>
                          <a:latin typeface="Calibri"/>
                        </a:rPr>
                        <a:t>OF-4</a:t>
                      </a:r>
                    </a:p>
                  </a:txBody>
                  <a:tcPr marL="6350" marR="6350" marT="6350" marB="0" anchor="b"/>
                </a:tc>
                <a:tc>
                  <a:txBody>
                    <a:bodyPr/>
                    <a:lstStyle/>
                    <a:p>
                      <a:pPr algn="ctr" fontAlgn="b"/>
                      <a:r>
                        <a:rPr lang="en-US" sz="1400" b="0" i="0" u="none" strike="noStrike">
                          <a:solidFill>
                            <a:srgbClr val="000000"/>
                          </a:solidFill>
                          <a:latin typeface="Calibri"/>
                        </a:rPr>
                        <a:t>1</a:t>
                      </a:r>
                    </a:p>
                  </a:txBody>
                  <a:tcPr marL="6350" marR="6350" marT="6350" marB="0" anchor="b"/>
                </a:tc>
                <a:tc>
                  <a:txBody>
                    <a:bodyPr/>
                    <a:lstStyle/>
                    <a:p>
                      <a:pPr algn="ctr" fontAlgn="b"/>
                      <a:r>
                        <a:rPr lang="en-US" sz="1400" b="0" i="0" u="none" strike="noStrike">
                          <a:solidFill>
                            <a:srgbClr val="000000"/>
                          </a:solidFill>
                          <a:latin typeface="Calibri"/>
                        </a:rPr>
                        <a:t>106</a:t>
                      </a:r>
                    </a:p>
                  </a:txBody>
                  <a:tcPr marL="6350" marR="6350" marT="6350" marB="0" anchor="b">
                    <a:solidFill>
                      <a:srgbClr val="FFFF00"/>
                    </a:solidFill>
                  </a:tcPr>
                </a:tc>
                <a:tc>
                  <a:txBody>
                    <a:bodyPr/>
                    <a:lstStyle/>
                    <a:p>
                      <a:pPr algn="ctr" fontAlgn="b"/>
                      <a:r>
                        <a:rPr lang="en-US" sz="1400" b="0" i="0" u="none" strike="noStrike" dirty="0">
                          <a:solidFill>
                            <a:srgbClr val="000000"/>
                          </a:solidFill>
                          <a:latin typeface="Calibri"/>
                        </a:rPr>
                        <a:t>30</a:t>
                      </a:r>
                    </a:p>
                  </a:txBody>
                  <a:tcPr marL="6350" marR="6350" marT="6350" marB="0" anchor="b"/>
                </a:tc>
                <a:tc>
                  <a:txBody>
                    <a:bodyPr/>
                    <a:lstStyle/>
                    <a:p>
                      <a:pPr algn="ctr" fontAlgn="b"/>
                      <a:r>
                        <a:rPr lang="en-US" sz="1400" b="0" i="0" u="none" strike="noStrike" dirty="0">
                          <a:solidFill>
                            <a:srgbClr val="000000"/>
                          </a:solidFill>
                          <a:latin typeface="Calibri"/>
                        </a:rPr>
                        <a:t>1</a:t>
                      </a:r>
                    </a:p>
                  </a:txBody>
                  <a:tcPr marL="6350" marR="6350" marT="6350" marB="0" anchor="b"/>
                </a:tc>
                <a:tc>
                  <a:txBody>
                    <a:bodyPr/>
                    <a:lstStyle/>
                    <a:p>
                      <a:pPr algn="ctr" fontAlgn="b"/>
                      <a:r>
                        <a:rPr lang="en-US" sz="1400" b="0" i="0" u="none" strike="noStrike" dirty="0">
                          <a:solidFill>
                            <a:srgbClr val="000000"/>
                          </a:solidFill>
                          <a:latin typeface="Calibri"/>
                        </a:rPr>
                        <a:t>10</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446705">
                <a:tc>
                  <a:txBody>
                    <a:bodyPr/>
                    <a:lstStyle/>
                    <a:p>
                      <a:pPr algn="ctr" fontAlgn="b"/>
                      <a:r>
                        <a:rPr lang="en-US" sz="1400" b="0" i="0" u="none" strike="noStrike">
                          <a:solidFill>
                            <a:srgbClr val="000000"/>
                          </a:solidFill>
                          <a:latin typeface="Calibri"/>
                        </a:rPr>
                        <a:t>OF-3/2</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3</a:t>
                      </a:r>
                    </a:p>
                  </a:txBody>
                  <a:tcPr marL="6350" marR="6350" marT="6350" marB="0" anchor="b">
                    <a:solidFill>
                      <a:srgbClr val="FFFF00"/>
                    </a:solidFill>
                  </a:tcPr>
                </a:tc>
                <a:tc>
                  <a:txBody>
                    <a:bodyPr/>
                    <a:lstStyle/>
                    <a:p>
                      <a:pPr algn="ctr" fontAlgn="b"/>
                      <a:r>
                        <a:rPr lang="en-US" sz="1400" b="0" i="0" u="none" strike="noStrike">
                          <a:solidFill>
                            <a:srgbClr val="000000"/>
                          </a:solidFill>
                          <a:latin typeface="Calibri"/>
                        </a:rPr>
                        <a:t>6</a:t>
                      </a:r>
                    </a:p>
                  </a:txBody>
                  <a:tcPr marL="6350" marR="6350" marT="6350" marB="0" anchor="b"/>
                </a:tc>
                <a:tc>
                  <a:txBody>
                    <a:bodyPr/>
                    <a:lstStyle/>
                    <a:p>
                      <a:pPr algn="ctr" fontAlgn="b"/>
                      <a:r>
                        <a:rPr lang="en-US" sz="1400" b="0" i="0" u="none" strike="noStrike" dirty="0">
                          <a:solidFill>
                            <a:srgbClr val="000000"/>
                          </a:solidFill>
                          <a:latin typeface="Calibri"/>
                        </a:rPr>
                        <a:t>9</a:t>
                      </a:r>
                    </a:p>
                  </a:txBody>
                  <a:tcPr marL="6350" marR="6350" marT="6350" marB="0" anchor="b"/>
                </a:tc>
                <a:tc>
                  <a:txBody>
                    <a:bodyPr/>
                    <a:lstStyle/>
                    <a:p>
                      <a:pPr algn="ctr" fontAlgn="b"/>
                      <a:r>
                        <a:rPr lang="en-US" sz="1400" b="0" i="0" u="none" strike="noStrike" dirty="0">
                          <a:solidFill>
                            <a:srgbClr val="000000"/>
                          </a:solidFill>
                          <a:latin typeface="Calibri"/>
                        </a:rPr>
                        <a:t>3</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446705">
                <a:tc>
                  <a:txBody>
                    <a:bodyPr/>
                    <a:lstStyle/>
                    <a:p>
                      <a:pPr algn="ctr" fontAlgn="b"/>
                      <a:r>
                        <a:rPr lang="en-US" sz="1400" b="0" i="0" u="none" strike="noStrike">
                          <a:solidFill>
                            <a:srgbClr val="000000"/>
                          </a:solidFill>
                          <a:latin typeface="Calibri"/>
                        </a:rPr>
                        <a:t>OR-7/8/9</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10</a:t>
                      </a:r>
                    </a:p>
                  </a:txBody>
                  <a:tcPr marL="6350" marR="6350" marT="6350" marB="0" anchor="b">
                    <a:solidFill>
                      <a:srgbClr val="FFFF00"/>
                    </a:solidFill>
                  </a:tcPr>
                </a:tc>
                <a:tc>
                  <a:txBody>
                    <a:bodyPr/>
                    <a:lstStyle/>
                    <a:p>
                      <a:pPr algn="ctr" fontAlgn="b"/>
                      <a:r>
                        <a:rPr lang="en-US" sz="1400" b="0" i="0" u="none" strike="noStrike">
                          <a:solidFill>
                            <a:srgbClr val="000000"/>
                          </a:solidFill>
                          <a:latin typeface="Calibri"/>
                        </a:rPr>
                        <a:t>1</a:t>
                      </a:r>
                    </a:p>
                  </a:txBody>
                  <a:tcPr marL="6350" marR="6350" marT="6350" marB="0" anchor="b"/>
                </a:tc>
                <a:tc>
                  <a:txBody>
                    <a:bodyPr/>
                    <a:lstStyle/>
                    <a:p>
                      <a:pPr algn="ctr" fontAlgn="b"/>
                      <a:r>
                        <a:rPr lang="en-US" sz="1400" b="0" i="0" u="none" strike="noStrike" dirty="0">
                          <a:solidFill>
                            <a:srgbClr val="000000"/>
                          </a:solidFill>
                          <a:latin typeface="Calibri"/>
                        </a:rPr>
                        <a:t>8</a:t>
                      </a:r>
                    </a:p>
                  </a:txBody>
                  <a:tcPr marL="6350" marR="6350" marT="6350" marB="0" anchor="b"/>
                </a:tc>
                <a:tc>
                  <a:txBody>
                    <a:bodyPr/>
                    <a:lstStyle/>
                    <a:p>
                      <a:pPr algn="ctr" fontAlgn="b"/>
                      <a:r>
                        <a:rPr lang="en-US" sz="1400" b="0" i="0" u="none" strike="noStrike" dirty="0">
                          <a:solidFill>
                            <a:srgbClr val="000000"/>
                          </a:solidFill>
                          <a:latin typeface="Calibri"/>
                        </a:rPr>
                        <a:t>12</a:t>
                      </a:r>
                    </a:p>
                  </a:txBody>
                  <a:tcPr marL="6350" marR="6350" marT="6350" marB="0" anchor="b"/>
                </a:tc>
                <a:tc>
                  <a:txBody>
                    <a:bodyPr/>
                    <a:lstStyle/>
                    <a:p>
                      <a:pPr algn="ctr" fontAlgn="b"/>
                      <a:r>
                        <a:rPr lang="en-US" sz="1400" b="0" i="0" u="none" strike="noStrike">
                          <a:solidFill>
                            <a:srgbClr val="000000"/>
                          </a:solidFill>
                          <a:latin typeface="Calibri"/>
                        </a:rPr>
                        <a:t>1</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446705">
                <a:tc>
                  <a:txBody>
                    <a:bodyPr/>
                    <a:lstStyle/>
                    <a:p>
                      <a:pPr algn="ctr" fontAlgn="b"/>
                      <a:r>
                        <a:rPr lang="en-US" sz="1400" b="0" i="0" u="none" strike="noStrike">
                          <a:solidFill>
                            <a:srgbClr val="000000"/>
                          </a:solidFill>
                          <a:latin typeface="Calibri"/>
                        </a:rPr>
                        <a:t>OR-4/5/6</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9</a:t>
                      </a:r>
                    </a:p>
                  </a:txBody>
                  <a:tcPr marL="6350" marR="6350" marT="6350" marB="0" anchor="b">
                    <a:solidFill>
                      <a:srgbClr val="FFFF00"/>
                    </a:solidFill>
                  </a:tcPr>
                </a:tc>
                <a:tc>
                  <a:txBody>
                    <a:bodyPr/>
                    <a:lstStyle/>
                    <a:p>
                      <a:pPr algn="ctr" fontAlgn="b"/>
                      <a:r>
                        <a:rPr lang="en-US" sz="1400" b="0" i="0" u="none" strike="noStrike">
                          <a:solidFill>
                            <a:srgbClr val="000000"/>
                          </a:solidFill>
                          <a:latin typeface="Calibri"/>
                        </a:rPr>
                        <a:t>1</a:t>
                      </a:r>
                    </a:p>
                  </a:txBody>
                  <a:tcPr marL="6350" marR="6350" marT="6350" marB="0" anchor="b"/>
                </a:tc>
                <a:tc>
                  <a:txBody>
                    <a:bodyPr/>
                    <a:lstStyle/>
                    <a:p>
                      <a:pPr algn="ctr" fontAlgn="b"/>
                      <a:r>
                        <a:rPr lang="en-US" sz="1400" b="0" i="0" u="none" strike="noStrike" dirty="0">
                          <a:solidFill>
                            <a:srgbClr val="000000"/>
                          </a:solidFill>
                          <a:latin typeface="Calibri"/>
                        </a:rPr>
                        <a:t>3</a:t>
                      </a:r>
                    </a:p>
                  </a:txBody>
                  <a:tcPr marL="6350" marR="6350" marT="6350" marB="0" anchor="b"/>
                </a:tc>
                <a:tc>
                  <a:txBody>
                    <a:bodyPr/>
                    <a:lstStyle/>
                    <a:p>
                      <a:pPr algn="ctr" fontAlgn="b"/>
                      <a:r>
                        <a:rPr lang="en-US" sz="1400" b="0" i="0" u="none" strike="noStrike" dirty="0">
                          <a:solidFill>
                            <a:srgbClr val="000000"/>
                          </a:solidFill>
                          <a:latin typeface="Calibri"/>
                        </a:rPr>
                        <a:t>17</a:t>
                      </a:r>
                    </a:p>
                  </a:txBody>
                  <a:tcPr marL="6350" marR="6350" marT="6350" marB="0" anchor="b"/>
                </a:tc>
                <a:tc>
                  <a:txBody>
                    <a:bodyPr/>
                    <a:lstStyle/>
                    <a:p>
                      <a:pPr algn="ctr" fontAlgn="b"/>
                      <a:r>
                        <a:rPr lang="en-US" sz="1400" b="0" i="0" u="none" strike="noStrike">
                          <a:solidFill>
                            <a:srgbClr val="000000"/>
                          </a:solidFill>
                          <a:latin typeface="Calibri"/>
                        </a:rPr>
                        <a:t>9</a:t>
                      </a:r>
                    </a:p>
                  </a:txBody>
                  <a:tcPr marL="6350" marR="6350" marT="6350" marB="0" anchor="b"/>
                </a:tc>
                <a:tc>
                  <a:txBody>
                    <a:bodyPr/>
                    <a:lstStyle/>
                    <a:p>
                      <a:pPr algn="ctr" fontAlgn="b"/>
                      <a:r>
                        <a:rPr lang="en-US" sz="1400" b="0" i="0" u="none" strike="noStrike" dirty="0">
                          <a:solidFill>
                            <a:srgbClr val="000000"/>
                          </a:solidFill>
                          <a:latin typeface="Calibri"/>
                        </a:rPr>
                        <a:t>5</a:t>
                      </a:r>
                    </a:p>
                  </a:txBody>
                  <a:tcPr marL="6350" marR="6350" marT="6350" marB="0" anchor="b"/>
                </a:tc>
                <a:tc>
                  <a:txBody>
                    <a:bodyPr/>
                    <a:lstStyle/>
                    <a:p>
                      <a:pPr algn="ctr" fontAlgn="b"/>
                      <a:r>
                        <a:rPr lang="en-US" sz="1400" b="0" i="0" u="none" strike="noStrike">
                          <a:solidFill>
                            <a:srgbClr val="000000"/>
                          </a:solidFill>
                          <a:latin typeface="Calibri"/>
                        </a:rPr>
                        <a:t>4</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1035523">
                <a:tc>
                  <a:txBody>
                    <a:bodyPr/>
                    <a:lstStyle/>
                    <a:p>
                      <a:pPr algn="ctr" fontAlgn="b"/>
                      <a:r>
                        <a:rPr lang="en-US" sz="1400" b="1" i="0" u="none" strike="noStrike" dirty="0">
                          <a:solidFill>
                            <a:srgbClr val="000000"/>
                          </a:solidFill>
                          <a:latin typeface="Calibri"/>
                        </a:rPr>
                        <a:t>PERCENT</a:t>
                      </a:r>
                    </a:p>
                  </a:txBody>
                  <a:tcPr marL="6350" marR="6350" marT="6350" marB="0" anchor="b"/>
                </a:tc>
                <a:tc>
                  <a:txBody>
                    <a:bodyPr/>
                    <a:lstStyle/>
                    <a:p>
                      <a:pPr algn="ctr" fontAlgn="b"/>
                      <a:r>
                        <a:rPr lang="en-US" sz="1400" b="1" i="0" u="none" strike="noStrike" dirty="0">
                          <a:solidFill>
                            <a:srgbClr val="000000"/>
                          </a:solidFill>
                          <a:latin typeface="Calibri"/>
                        </a:rPr>
                        <a:t>0.9%</a:t>
                      </a:r>
                    </a:p>
                  </a:txBody>
                  <a:tcPr marL="6350" marR="6350" marT="6350" marB="0" anchor="b"/>
                </a:tc>
                <a:tc>
                  <a:txBody>
                    <a:bodyPr/>
                    <a:lstStyle/>
                    <a:p>
                      <a:pPr algn="ctr" fontAlgn="b"/>
                      <a:r>
                        <a:rPr lang="en-US" sz="2000" b="1" i="0" u="none" strike="noStrike" dirty="0">
                          <a:solidFill>
                            <a:srgbClr val="000000"/>
                          </a:solidFill>
                          <a:latin typeface="Calibri"/>
                        </a:rPr>
                        <a:t>60.4%</a:t>
                      </a:r>
                    </a:p>
                  </a:txBody>
                  <a:tcPr marL="6350" marR="6350" marT="6350" marB="0" anchor="b">
                    <a:solidFill>
                      <a:srgbClr val="FFFF00"/>
                    </a:solidFill>
                  </a:tcPr>
                </a:tc>
                <a:tc>
                  <a:txBody>
                    <a:bodyPr/>
                    <a:lstStyle/>
                    <a:p>
                      <a:pPr algn="ctr" fontAlgn="b"/>
                      <a:r>
                        <a:rPr lang="en-US" sz="1400" b="1" i="0" u="none" strike="noStrike" dirty="0">
                          <a:solidFill>
                            <a:srgbClr val="000000"/>
                          </a:solidFill>
                          <a:latin typeface="Calibri"/>
                        </a:rPr>
                        <a:t>11.9%</a:t>
                      </a:r>
                    </a:p>
                  </a:txBody>
                  <a:tcPr marL="6350" marR="6350" marT="6350" marB="0" anchor="b"/>
                </a:tc>
                <a:tc>
                  <a:txBody>
                    <a:bodyPr/>
                    <a:lstStyle/>
                    <a:p>
                      <a:pPr algn="ctr" fontAlgn="b"/>
                      <a:r>
                        <a:rPr lang="en-US" sz="1400" b="1" i="0" u="none" strike="noStrike" dirty="0">
                          <a:solidFill>
                            <a:srgbClr val="000000"/>
                          </a:solidFill>
                          <a:latin typeface="Calibri"/>
                        </a:rPr>
                        <a:t>6.3%</a:t>
                      </a:r>
                    </a:p>
                  </a:txBody>
                  <a:tcPr marL="6350" marR="6350" marT="6350" marB="0" anchor="b"/>
                </a:tc>
                <a:tc>
                  <a:txBody>
                    <a:bodyPr/>
                    <a:lstStyle/>
                    <a:p>
                      <a:pPr algn="ctr" fontAlgn="b"/>
                      <a:r>
                        <a:rPr lang="en-US" sz="1400" b="1" i="0" u="none" strike="noStrike" dirty="0">
                          <a:solidFill>
                            <a:srgbClr val="000000"/>
                          </a:solidFill>
                          <a:latin typeface="Calibri"/>
                        </a:rPr>
                        <a:t>14.5%</a:t>
                      </a:r>
                    </a:p>
                  </a:txBody>
                  <a:tcPr marL="6350" marR="6350" marT="6350" marB="0" anchor="b"/>
                </a:tc>
                <a:tc>
                  <a:txBody>
                    <a:bodyPr/>
                    <a:lstStyle/>
                    <a:p>
                      <a:pPr algn="ctr" fontAlgn="b"/>
                      <a:r>
                        <a:rPr lang="en-US" sz="1400" b="1" i="0" u="none" strike="noStrike" dirty="0">
                          <a:solidFill>
                            <a:srgbClr val="000000"/>
                          </a:solidFill>
                          <a:latin typeface="Calibri"/>
                        </a:rPr>
                        <a:t>2.8%</a:t>
                      </a:r>
                    </a:p>
                  </a:txBody>
                  <a:tcPr marL="6350" marR="6350" marT="6350" marB="0" anchor="b"/>
                </a:tc>
                <a:tc>
                  <a:txBody>
                    <a:bodyPr/>
                    <a:lstStyle/>
                    <a:p>
                      <a:pPr algn="ctr" fontAlgn="b"/>
                      <a:r>
                        <a:rPr lang="en-US" sz="1400" b="1" i="0" u="none" strike="noStrike" dirty="0">
                          <a:solidFill>
                            <a:srgbClr val="000000"/>
                          </a:solidFill>
                          <a:latin typeface="Calibri"/>
                        </a:rPr>
                        <a:t>1.1%</a:t>
                      </a:r>
                    </a:p>
                  </a:txBody>
                  <a:tcPr marL="6350" marR="6350" marT="6350" marB="0" anchor="b"/>
                </a:tc>
                <a:tc>
                  <a:txBody>
                    <a:bodyPr/>
                    <a:lstStyle/>
                    <a:p>
                      <a:pPr algn="ctr" fontAlgn="b"/>
                      <a:r>
                        <a:rPr lang="en-US" sz="1400" b="1" i="0" u="none" strike="noStrike" dirty="0">
                          <a:solidFill>
                            <a:srgbClr val="000000"/>
                          </a:solidFill>
                          <a:latin typeface="Calibri"/>
                        </a:rPr>
                        <a:t>0.9%</a:t>
                      </a:r>
                    </a:p>
                  </a:txBody>
                  <a:tcPr marL="6350" marR="6350" marT="6350" marB="0" anchor="b"/>
                </a:tc>
                <a:tc>
                  <a:txBody>
                    <a:bodyPr/>
                    <a:lstStyle/>
                    <a:p>
                      <a:pPr algn="ctr" fontAlgn="b"/>
                      <a:r>
                        <a:rPr lang="en-US" sz="1400" b="1" i="0" u="none" strike="noStrike" dirty="0">
                          <a:solidFill>
                            <a:srgbClr val="000000"/>
                          </a:solidFill>
                          <a:latin typeface="Calibri"/>
                        </a:rPr>
                        <a:t>0.9%</a:t>
                      </a:r>
                    </a:p>
                  </a:txBody>
                  <a:tcPr marL="6350" marR="6350" marT="6350" marB="0" anchor="b"/>
                </a:tc>
              </a:tr>
            </a:tbl>
          </a:graphicData>
        </a:graphic>
      </p:graphicFrame>
    </p:spTree>
    <p:extLst>
      <p:ext uri="{BB962C8B-B14F-4D97-AF65-F5344CB8AC3E}">
        <p14:creationId xmlns:p14="http://schemas.microsoft.com/office/powerpoint/2010/main" xmlns="" val="2938340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12</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707886"/>
          </a:xfrm>
          <a:prstGeom prst="rect">
            <a:avLst/>
          </a:prstGeom>
          <a:noFill/>
        </p:spPr>
        <p:txBody>
          <a:bodyPr>
            <a:spAutoFit/>
          </a:bodyPr>
          <a:lstStyle/>
          <a:p>
            <a:pPr algn="ctr">
              <a:defRPr/>
            </a:pPr>
            <a:r>
              <a:rPr lang="en-GB" sz="2000">
                <a:solidFill>
                  <a:schemeClr val="bg1"/>
                </a:solidFill>
              </a:rPr>
              <a:t>ENGLISH LANGUAGE REQUIREMENTS FOR NATO APPOINTMENTS</a:t>
            </a:r>
            <a:endParaRPr lang="en-US" sz="2000" dirty="0">
              <a:solidFill>
                <a:schemeClr val="bg1"/>
              </a:solidFill>
            </a:endParaRPr>
          </a:p>
        </p:txBody>
      </p:sp>
      <p:sp>
        <p:nvSpPr>
          <p:cNvPr id="3" name="Rectangle 2"/>
          <p:cNvSpPr/>
          <p:nvPr/>
        </p:nvSpPr>
        <p:spPr>
          <a:xfrm>
            <a:off x="1674292" y="252239"/>
            <a:ext cx="7992888" cy="1077218"/>
          </a:xfrm>
          <a:prstGeom prst="rect">
            <a:avLst/>
          </a:prstGeom>
        </p:spPr>
        <p:txBody>
          <a:bodyPr wrap="square">
            <a:spAutoFit/>
          </a:bodyPr>
          <a:lstStyle/>
          <a:p>
            <a:pPr algn="ctr">
              <a:defRPr/>
            </a:pPr>
            <a:r>
              <a:rPr lang="en-GB" sz="3200" b="1" dirty="0" smtClean="0"/>
              <a:t>SLP REQUIREMENTS IN IMS </a:t>
            </a:r>
          </a:p>
          <a:p>
            <a:pPr algn="ctr">
              <a:defRPr/>
            </a:pPr>
            <a:r>
              <a:rPr lang="en-GB" sz="3200" b="1" dirty="0" smtClean="0"/>
              <a:t>JOB DESCRIPTIONS  - OCT 2015</a:t>
            </a:r>
            <a:endParaRPr lang="en-US" altLang="en-US" sz="3200" dirty="0"/>
          </a:p>
        </p:txBody>
      </p:sp>
      <p:graphicFrame>
        <p:nvGraphicFramePr>
          <p:cNvPr id="8" name="Table 7"/>
          <p:cNvGraphicFramePr>
            <a:graphicFrameLocks noGrp="1"/>
          </p:cNvGraphicFramePr>
          <p:nvPr>
            <p:extLst>
              <p:ext uri="{D42A27DB-BD31-4B8C-83A1-F6EECF244321}">
                <p14:modId xmlns:p14="http://schemas.microsoft.com/office/powerpoint/2010/main" xmlns="" val="3296395758"/>
              </p:ext>
            </p:extLst>
          </p:nvPr>
        </p:nvGraphicFramePr>
        <p:xfrm>
          <a:off x="810196" y="1548383"/>
          <a:ext cx="9649073" cy="4968549"/>
        </p:xfrm>
        <a:graphic>
          <a:graphicData uri="http://schemas.openxmlformats.org/drawingml/2006/table">
            <a:tbl>
              <a:tblPr firstRow="1" bandRow="1">
                <a:tableStyleId>{5C22544A-7EE6-4342-B048-85BDC9FD1C3A}</a:tableStyleId>
              </a:tblPr>
              <a:tblGrid>
                <a:gridCol w="1105903"/>
                <a:gridCol w="682447"/>
                <a:gridCol w="894175"/>
                <a:gridCol w="894175"/>
                <a:gridCol w="894175"/>
                <a:gridCol w="894175"/>
                <a:gridCol w="927979"/>
                <a:gridCol w="875490"/>
                <a:gridCol w="824369"/>
                <a:gridCol w="780695"/>
                <a:gridCol w="875490"/>
              </a:tblGrid>
              <a:tr h="639993">
                <a:tc>
                  <a:txBody>
                    <a:bodyPr/>
                    <a:lstStyle/>
                    <a:p>
                      <a:pPr algn="ctr" fontAlgn="b"/>
                      <a:r>
                        <a:rPr lang="en-US" sz="2000" b="0" i="0" u="none" strike="noStrike" dirty="0">
                          <a:solidFill>
                            <a:srgbClr val="000000"/>
                          </a:solidFill>
                          <a:latin typeface="Calibri"/>
                        </a:rPr>
                        <a:t>level</a:t>
                      </a:r>
                    </a:p>
                  </a:txBody>
                  <a:tcPr marL="6350" marR="6350" marT="6350" marB="0" anchor="b"/>
                </a:tc>
                <a:tc>
                  <a:txBody>
                    <a:bodyPr/>
                    <a:lstStyle/>
                    <a:p>
                      <a:pPr algn="ctr" fontAlgn="b"/>
                      <a:r>
                        <a:rPr lang="en-US" sz="2000" b="1" i="0" u="none" strike="noStrike" dirty="0">
                          <a:solidFill>
                            <a:srgbClr val="000000"/>
                          </a:solidFill>
                          <a:latin typeface="Calibri"/>
                        </a:rPr>
                        <a:t>5555</a:t>
                      </a:r>
                    </a:p>
                  </a:txBody>
                  <a:tcPr marL="6350" marR="6350" marT="6350" marB="0" anchor="b"/>
                </a:tc>
                <a:tc>
                  <a:txBody>
                    <a:bodyPr/>
                    <a:lstStyle/>
                    <a:p>
                      <a:pPr algn="ctr" fontAlgn="b"/>
                      <a:r>
                        <a:rPr lang="en-US" sz="2000" b="1" i="0" u="none" strike="noStrike" dirty="0">
                          <a:solidFill>
                            <a:srgbClr val="000000"/>
                          </a:solidFill>
                          <a:latin typeface="Calibri"/>
                        </a:rPr>
                        <a:t>4444</a:t>
                      </a:r>
                    </a:p>
                  </a:txBody>
                  <a:tcPr marL="6350" marR="6350" marT="6350" marB="0" anchor="b">
                    <a:solidFill>
                      <a:srgbClr val="FFFF00"/>
                    </a:solidFill>
                  </a:tcPr>
                </a:tc>
                <a:tc>
                  <a:txBody>
                    <a:bodyPr/>
                    <a:lstStyle/>
                    <a:p>
                      <a:pPr algn="ctr" fontAlgn="b"/>
                      <a:r>
                        <a:rPr lang="en-US" sz="2000" b="1" i="0" u="none" strike="noStrike" dirty="0">
                          <a:solidFill>
                            <a:srgbClr val="000000"/>
                          </a:solidFill>
                          <a:latin typeface="Calibri"/>
                        </a:rPr>
                        <a:t>4343</a:t>
                      </a:r>
                    </a:p>
                  </a:txBody>
                  <a:tcPr marL="6350" marR="6350" marT="6350" marB="0" anchor="b"/>
                </a:tc>
                <a:tc>
                  <a:txBody>
                    <a:bodyPr/>
                    <a:lstStyle/>
                    <a:p>
                      <a:pPr algn="ctr" fontAlgn="b"/>
                      <a:r>
                        <a:rPr lang="en-US" sz="2000" b="1" i="0" u="none" strike="noStrike" dirty="0" smtClean="0">
                          <a:solidFill>
                            <a:srgbClr val="000000"/>
                          </a:solidFill>
                          <a:latin typeface="Calibri"/>
                        </a:rPr>
                        <a:t>4333</a:t>
                      </a:r>
                      <a:endParaRPr lang="en-US" sz="2000" b="1" i="0" u="none" strike="noStrike" dirty="0">
                        <a:solidFill>
                          <a:srgbClr val="000000"/>
                        </a:solidFill>
                        <a:latin typeface="Calibri"/>
                      </a:endParaRPr>
                    </a:p>
                  </a:txBody>
                  <a:tcPr marL="6350" marR="6350" marT="6350" marB="0" anchor="b"/>
                </a:tc>
                <a:tc>
                  <a:txBody>
                    <a:bodyPr/>
                    <a:lstStyle/>
                    <a:p>
                      <a:pPr algn="ctr" fontAlgn="b"/>
                      <a:r>
                        <a:rPr lang="en-US" sz="2000" b="1" i="0" u="none" strike="noStrike" dirty="0">
                          <a:solidFill>
                            <a:srgbClr val="000000"/>
                          </a:solidFill>
                          <a:latin typeface="Calibri"/>
                        </a:rPr>
                        <a:t>3333</a:t>
                      </a:r>
                    </a:p>
                  </a:txBody>
                  <a:tcPr marL="6350" marR="6350" marT="6350" marB="0" anchor="b"/>
                </a:tc>
                <a:tc>
                  <a:txBody>
                    <a:bodyPr/>
                    <a:lstStyle/>
                    <a:p>
                      <a:pPr algn="ctr" fontAlgn="b"/>
                      <a:r>
                        <a:rPr lang="en-US" sz="2000" b="1" i="0" u="none" strike="noStrike" dirty="0" smtClean="0">
                          <a:solidFill>
                            <a:srgbClr val="000000"/>
                          </a:solidFill>
                          <a:latin typeface="Calibri"/>
                        </a:rPr>
                        <a:t>3332</a:t>
                      </a:r>
                      <a:endParaRPr lang="en-US" sz="2000" b="1" i="0" u="none" strike="noStrike" dirty="0">
                        <a:solidFill>
                          <a:srgbClr val="000000"/>
                        </a:solidFill>
                        <a:latin typeface="Calibri"/>
                      </a:endParaRPr>
                    </a:p>
                  </a:txBody>
                  <a:tcPr marL="6350" marR="6350" marT="6350" marB="0" anchor="b"/>
                </a:tc>
                <a:tc>
                  <a:txBody>
                    <a:bodyPr/>
                    <a:lstStyle/>
                    <a:p>
                      <a:pPr algn="ctr" fontAlgn="b"/>
                      <a:r>
                        <a:rPr lang="en-US" sz="2000" b="1" i="0" u="none" strike="noStrike" dirty="0" smtClean="0">
                          <a:solidFill>
                            <a:srgbClr val="000000"/>
                          </a:solidFill>
                          <a:latin typeface="Calibri"/>
                        </a:rPr>
                        <a:t>3322</a:t>
                      </a:r>
                      <a:endParaRPr lang="en-US" sz="2000" b="1" i="0" u="none" strike="noStrike" dirty="0">
                        <a:solidFill>
                          <a:srgbClr val="000000"/>
                        </a:solidFill>
                        <a:latin typeface="Calibri"/>
                      </a:endParaRPr>
                    </a:p>
                  </a:txBody>
                  <a:tcPr marL="6350" marR="6350" marT="6350" marB="0" anchor="b"/>
                </a:tc>
                <a:tc>
                  <a:txBody>
                    <a:bodyPr/>
                    <a:lstStyle/>
                    <a:p>
                      <a:pPr algn="ctr" fontAlgn="b"/>
                      <a:r>
                        <a:rPr lang="en-US" sz="2000" b="1" i="0" u="none" strike="noStrike" dirty="0" smtClean="0">
                          <a:solidFill>
                            <a:srgbClr val="000000"/>
                          </a:solidFill>
                          <a:latin typeface="Calibri"/>
                        </a:rPr>
                        <a:t>3231</a:t>
                      </a:r>
                      <a:endParaRPr lang="en-US" sz="2000" b="1" i="0" u="none" strike="noStrike" dirty="0">
                        <a:solidFill>
                          <a:srgbClr val="000000"/>
                        </a:solidFill>
                        <a:latin typeface="Calibri"/>
                      </a:endParaRPr>
                    </a:p>
                  </a:txBody>
                  <a:tcPr marL="6350" marR="6350" marT="6350" marB="0" anchor="b"/>
                </a:tc>
                <a:tc>
                  <a:txBody>
                    <a:bodyPr/>
                    <a:lstStyle/>
                    <a:p>
                      <a:pPr algn="ctr" fontAlgn="b"/>
                      <a:r>
                        <a:rPr lang="en-US" sz="2000" b="1" i="0" u="none" strike="noStrike" dirty="0">
                          <a:solidFill>
                            <a:srgbClr val="000000"/>
                          </a:solidFill>
                          <a:latin typeface="Calibri"/>
                        </a:rPr>
                        <a:t>3</a:t>
                      </a:r>
                      <a:r>
                        <a:rPr lang="en-US" sz="2000" b="1" i="0" u="none" strike="noStrike" dirty="0" smtClean="0">
                          <a:solidFill>
                            <a:srgbClr val="000000"/>
                          </a:solidFill>
                          <a:latin typeface="Calibri"/>
                        </a:rPr>
                        <a:t>222</a:t>
                      </a:r>
                      <a:endParaRPr lang="en-US" sz="2000" b="1" i="0" u="none" strike="noStrike" dirty="0">
                        <a:solidFill>
                          <a:srgbClr val="000000"/>
                        </a:solidFill>
                        <a:latin typeface="Calibri"/>
                      </a:endParaRPr>
                    </a:p>
                  </a:txBody>
                  <a:tcPr marL="6350" marR="6350" marT="6350" marB="0" anchor="b"/>
                </a:tc>
                <a:tc>
                  <a:txBody>
                    <a:bodyPr/>
                    <a:lstStyle/>
                    <a:p>
                      <a:pPr algn="ctr" fontAlgn="b"/>
                      <a:r>
                        <a:rPr lang="en-US" sz="2000" b="1" i="0" u="none" strike="noStrike" dirty="0" smtClean="0">
                          <a:solidFill>
                            <a:srgbClr val="000000"/>
                          </a:solidFill>
                          <a:latin typeface="Calibri"/>
                        </a:rPr>
                        <a:t>2222</a:t>
                      </a:r>
                      <a:endParaRPr lang="en-US" sz="2000" b="1" i="0" u="none" strike="noStrike" dirty="0">
                        <a:solidFill>
                          <a:srgbClr val="000000"/>
                        </a:solidFill>
                        <a:latin typeface="Calibri"/>
                      </a:endParaRPr>
                    </a:p>
                  </a:txBody>
                  <a:tcPr marL="6350" marR="6350" marT="6350" marB="0" anchor="b"/>
                </a:tc>
              </a:tr>
              <a:tr h="389448">
                <a:tc>
                  <a:txBody>
                    <a:bodyPr/>
                    <a:lstStyle/>
                    <a:p>
                      <a:pPr algn="ctr" fontAlgn="b"/>
                      <a:r>
                        <a:rPr lang="en-US" sz="1400" b="0" i="0" u="none" strike="noStrike" dirty="0">
                          <a:solidFill>
                            <a:srgbClr val="000000"/>
                          </a:solidFill>
                          <a:latin typeface="Calibri"/>
                        </a:rPr>
                        <a:t>OF-7/8/9</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smtClean="0">
                          <a:solidFill>
                            <a:srgbClr val="000000"/>
                          </a:solidFill>
                          <a:latin typeface="Calibri"/>
                        </a:rPr>
                        <a:t>5</a:t>
                      </a:r>
                      <a:endParaRPr lang="en-US" sz="1400" b="0" i="0" u="none" strike="noStrike" dirty="0">
                        <a:solidFill>
                          <a:srgbClr val="000000"/>
                        </a:solidFill>
                        <a:latin typeface="Calibri"/>
                      </a:endParaRPr>
                    </a:p>
                  </a:txBody>
                  <a:tcPr marL="6350" marR="6350" marT="6350" marB="0" anchor="b">
                    <a:solidFill>
                      <a:srgbClr val="FFFF00"/>
                    </a:solidFill>
                  </a:tcPr>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3</a:t>
                      </a:r>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r>
              <a:tr h="389448">
                <a:tc>
                  <a:txBody>
                    <a:bodyPr/>
                    <a:lstStyle/>
                    <a:p>
                      <a:pPr algn="ctr" fontAlgn="b"/>
                      <a:r>
                        <a:rPr lang="en-US" sz="1400" b="0" i="0" u="none" strike="noStrike">
                          <a:solidFill>
                            <a:srgbClr val="000000"/>
                          </a:solidFill>
                          <a:latin typeface="Calibri"/>
                        </a:rPr>
                        <a:t>OF-6</a:t>
                      </a:r>
                    </a:p>
                  </a:txBody>
                  <a:tcPr marL="6350" marR="6350" marT="6350" marB="0" anchor="b"/>
                </a:tc>
                <a:tc>
                  <a:txBody>
                    <a:bodyPr/>
                    <a:lstStyle/>
                    <a:p>
                      <a:pPr algn="ctr" fontAlgn="b"/>
                      <a:r>
                        <a:rPr lang="en-US" sz="1400" b="0" i="0" u="none" strike="noStrike" dirty="0">
                          <a:solidFill>
                            <a:srgbClr val="000000"/>
                          </a:solidFill>
                          <a:latin typeface="Calibri"/>
                        </a:rPr>
                        <a:t>1</a:t>
                      </a:r>
                    </a:p>
                  </a:txBody>
                  <a:tcPr marL="6350" marR="6350" marT="6350" marB="0" anchor="b"/>
                </a:tc>
                <a:tc>
                  <a:txBody>
                    <a:bodyPr/>
                    <a:lstStyle/>
                    <a:p>
                      <a:pPr algn="ctr" fontAlgn="b"/>
                      <a:r>
                        <a:rPr lang="en-US" sz="1400" b="0" i="0" u="none" strike="noStrike" dirty="0">
                          <a:solidFill>
                            <a:srgbClr val="000000"/>
                          </a:solidFill>
                          <a:latin typeface="Calibri"/>
                        </a:rPr>
                        <a:t>4</a:t>
                      </a:r>
                    </a:p>
                  </a:txBody>
                  <a:tcPr marL="6350" marR="6350" marT="6350" marB="0" anchor="b">
                    <a:solidFill>
                      <a:srgbClr val="FFFF00"/>
                    </a:solidFill>
                  </a:tcPr>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1</a:t>
                      </a:r>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389448">
                <a:tc>
                  <a:txBody>
                    <a:bodyPr/>
                    <a:lstStyle/>
                    <a:p>
                      <a:pPr algn="ctr" fontAlgn="b"/>
                      <a:r>
                        <a:rPr lang="en-US" sz="1400" b="0" i="0" u="none" strike="noStrike">
                          <a:solidFill>
                            <a:srgbClr val="000000"/>
                          </a:solidFill>
                          <a:latin typeface="Calibri"/>
                        </a:rPr>
                        <a:t>OF-5</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smtClean="0">
                          <a:solidFill>
                            <a:srgbClr val="000000"/>
                          </a:solidFill>
                          <a:latin typeface="Calibri"/>
                        </a:rPr>
                        <a:t>37</a:t>
                      </a:r>
                      <a:endParaRPr lang="en-US" sz="1400" b="0" i="0" u="none" strike="noStrike" dirty="0">
                        <a:solidFill>
                          <a:srgbClr val="000000"/>
                        </a:solidFill>
                        <a:latin typeface="Calibri"/>
                      </a:endParaRPr>
                    </a:p>
                  </a:txBody>
                  <a:tcPr marL="6350" marR="6350" marT="6350" marB="0" anchor="b">
                    <a:solidFill>
                      <a:srgbClr val="FFFF00"/>
                    </a:solidFill>
                  </a:tcPr>
                </a:tc>
                <a:tc>
                  <a:txBody>
                    <a:bodyPr/>
                    <a:lstStyle/>
                    <a:p>
                      <a:pPr algn="ctr" fontAlgn="b"/>
                      <a:r>
                        <a:rPr lang="en-US" sz="1400" b="0" i="0" u="none" strike="noStrike" dirty="0" smtClean="0">
                          <a:solidFill>
                            <a:srgbClr val="000000"/>
                          </a:solidFill>
                          <a:latin typeface="Calibri"/>
                        </a:rPr>
                        <a:t>12</a:t>
                      </a:r>
                      <a:endParaRPr lang="en-US" sz="1400" b="0" i="0" u="none" strike="noStrike" dirty="0">
                        <a:solidFill>
                          <a:srgbClr val="000000"/>
                        </a:solidFill>
                        <a:latin typeface="Calibri"/>
                      </a:endParaRP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25</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389448">
                <a:tc>
                  <a:txBody>
                    <a:bodyPr/>
                    <a:lstStyle/>
                    <a:p>
                      <a:pPr algn="ctr" fontAlgn="b"/>
                      <a:r>
                        <a:rPr lang="en-US" sz="1400" b="0" i="0" u="none" strike="noStrike">
                          <a:solidFill>
                            <a:srgbClr val="000000"/>
                          </a:solidFill>
                          <a:latin typeface="Calibri"/>
                        </a:rPr>
                        <a:t>OF-4</a:t>
                      </a: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24</a:t>
                      </a:r>
                      <a:endParaRPr lang="en-US" sz="1400" b="0" i="0" u="none" strike="noStrike" dirty="0">
                        <a:solidFill>
                          <a:srgbClr val="000000"/>
                        </a:solidFill>
                        <a:latin typeface="Calibri"/>
                      </a:endParaRPr>
                    </a:p>
                  </a:txBody>
                  <a:tcPr marL="6350" marR="6350" marT="6350" marB="0" anchor="b">
                    <a:solidFill>
                      <a:srgbClr val="FFFF00"/>
                    </a:solidFill>
                  </a:tcPr>
                </a:tc>
                <a:tc>
                  <a:txBody>
                    <a:bodyPr/>
                    <a:lstStyle/>
                    <a:p>
                      <a:pPr algn="ctr" fontAlgn="b"/>
                      <a:r>
                        <a:rPr lang="en-US" sz="1400" b="0" i="0" u="none" strike="noStrike" dirty="0" smtClean="0">
                          <a:solidFill>
                            <a:srgbClr val="000000"/>
                          </a:solidFill>
                          <a:latin typeface="Calibri"/>
                        </a:rPr>
                        <a:t>55</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1</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69</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a:solidFill>
                            <a:srgbClr val="000000"/>
                          </a:solidFill>
                          <a:latin typeface="Calibri"/>
                        </a:rPr>
                        <a:t>1</a:t>
                      </a:r>
                    </a:p>
                  </a:txBody>
                  <a:tcPr marL="6350" marR="6350" marT="6350" marB="0" anchor="b"/>
                </a:tc>
                <a:tc>
                  <a:txBody>
                    <a:bodyPr/>
                    <a:lstStyle/>
                    <a:p>
                      <a:pPr algn="ctr" fontAlgn="b"/>
                      <a:r>
                        <a:rPr lang="en-US" sz="1400" b="0" i="0" u="none" strike="noStrike" dirty="0" smtClean="0">
                          <a:solidFill>
                            <a:srgbClr val="000000"/>
                          </a:solidFill>
                          <a:latin typeface="Calibri"/>
                        </a:rPr>
                        <a:t>1</a:t>
                      </a:r>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389448">
                <a:tc>
                  <a:txBody>
                    <a:bodyPr/>
                    <a:lstStyle/>
                    <a:p>
                      <a:pPr algn="ctr" fontAlgn="b"/>
                      <a:r>
                        <a:rPr lang="en-US" sz="1400" b="0" i="0" u="none" strike="noStrike">
                          <a:solidFill>
                            <a:srgbClr val="000000"/>
                          </a:solidFill>
                          <a:latin typeface="Calibri"/>
                        </a:rPr>
                        <a:t>OF-3/2</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3</a:t>
                      </a:r>
                    </a:p>
                  </a:txBody>
                  <a:tcPr marL="6350" marR="6350" marT="6350" marB="0" anchor="b">
                    <a:solidFill>
                      <a:srgbClr val="FFFF00"/>
                    </a:solidFill>
                  </a:tcPr>
                </a:tc>
                <a:tc>
                  <a:txBody>
                    <a:bodyPr/>
                    <a:lstStyle/>
                    <a:p>
                      <a:pPr algn="ctr" fontAlgn="b"/>
                      <a:r>
                        <a:rPr lang="en-US" sz="1400" b="0" i="0" u="none" strike="noStrike" dirty="0" smtClean="0">
                          <a:solidFill>
                            <a:srgbClr val="000000"/>
                          </a:solidFill>
                          <a:latin typeface="Calibri"/>
                        </a:rPr>
                        <a:t>4</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8</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a:solidFill>
                            <a:srgbClr val="000000"/>
                          </a:solidFill>
                          <a:latin typeface="Calibri"/>
                        </a:rPr>
                        <a:t>4</a:t>
                      </a: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c>
                  <a:txBody>
                    <a:bodyPr/>
                    <a:lstStyle/>
                    <a:p>
                      <a:pPr algn="ctr" fontAlgn="b"/>
                      <a:r>
                        <a:rPr lang="en-US" sz="1400" b="0" i="0" u="none" strike="noStrike">
                          <a:solidFill>
                            <a:srgbClr val="000000"/>
                          </a:solidFill>
                          <a:latin typeface="Calibri"/>
                        </a:rPr>
                        <a:t> </a:t>
                      </a:r>
                    </a:p>
                  </a:txBody>
                  <a:tcPr marL="6350" marR="6350" marT="6350" marB="0" anchor="b"/>
                </a:tc>
              </a:tr>
              <a:tr h="389448">
                <a:tc>
                  <a:txBody>
                    <a:bodyPr/>
                    <a:lstStyle/>
                    <a:p>
                      <a:pPr algn="ctr" fontAlgn="b"/>
                      <a:r>
                        <a:rPr lang="en-US" sz="1400" b="0" i="0" u="none" strike="noStrike">
                          <a:solidFill>
                            <a:srgbClr val="000000"/>
                          </a:solidFill>
                          <a:latin typeface="Calibri"/>
                        </a:rPr>
                        <a:t>OR-7/8/9</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solidFill>
                      <a:srgbClr val="FFFF00"/>
                    </a:solidFill>
                  </a:tcPr>
                </a:tc>
                <a:tc>
                  <a:txBody>
                    <a:bodyPr/>
                    <a:lstStyle/>
                    <a:p>
                      <a:pPr algn="ctr" fontAlgn="b"/>
                      <a:r>
                        <a:rPr lang="en-US" sz="1400" b="0" i="0" u="none" strike="noStrike" dirty="0" smtClean="0">
                          <a:solidFill>
                            <a:srgbClr val="000000"/>
                          </a:solidFill>
                          <a:latin typeface="Calibri"/>
                        </a:rPr>
                        <a:t>1</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6</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12</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4</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2</a:t>
                      </a:r>
                      <a:endParaRPr lang="en-US" sz="1400" b="0" i="0" u="none" strike="noStrike" dirty="0">
                        <a:solidFill>
                          <a:srgbClr val="000000"/>
                        </a:solidFill>
                        <a:latin typeface="Calibri"/>
                      </a:endParaRP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1</a:t>
                      </a:r>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smtClean="0">
                          <a:solidFill>
                            <a:srgbClr val="000000"/>
                          </a:solidFill>
                          <a:latin typeface="Calibri"/>
                        </a:rPr>
                        <a:t>2</a:t>
                      </a:r>
                      <a:r>
                        <a:rPr lang="en-US" sz="1400" b="0" i="0" u="none" strike="noStrike" dirty="0">
                          <a:solidFill>
                            <a:srgbClr val="000000"/>
                          </a:solidFill>
                          <a:latin typeface="Calibri"/>
                        </a:rPr>
                        <a:t> </a:t>
                      </a:r>
                    </a:p>
                  </a:txBody>
                  <a:tcPr marL="6350" marR="6350" marT="6350" marB="0" anchor="b"/>
                </a:tc>
              </a:tr>
              <a:tr h="389448">
                <a:tc>
                  <a:txBody>
                    <a:bodyPr/>
                    <a:lstStyle/>
                    <a:p>
                      <a:pPr algn="ctr" fontAlgn="b"/>
                      <a:r>
                        <a:rPr lang="en-US" sz="1400" b="0" i="0" u="none" strike="noStrike">
                          <a:solidFill>
                            <a:srgbClr val="000000"/>
                          </a:solidFill>
                          <a:latin typeface="Calibri"/>
                        </a:rPr>
                        <a:t>OR-4/5/6</a:t>
                      </a:r>
                    </a:p>
                  </a:txBody>
                  <a:tcPr marL="6350" marR="6350" marT="6350" marB="0" anchor="b"/>
                </a:tc>
                <a:tc>
                  <a:txBody>
                    <a:bodyPr/>
                    <a:lstStyle/>
                    <a:p>
                      <a:pPr algn="ctr" fontAlgn="b"/>
                      <a:r>
                        <a:rPr lang="en-US" sz="1400" b="0" i="0" u="none" strike="noStrike" dirty="0">
                          <a:solidFill>
                            <a:srgbClr val="000000"/>
                          </a:solidFill>
                          <a:latin typeface="Calibri"/>
                        </a:rPr>
                        <a:t> </a:t>
                      </a:r>
                    </a:p>
                  </a:txBody>
                  <a:tcPr marL="6350" marR="6350" marT="6350" marB="0" anchor="b"/>
                </a:tc>
                <a:tc>
                  <a:txBody>
                    <a:bodyPr/>
                    <a:lstStyle/>
                    <a:p>
                      <a:pPr algn="ctr" fontAlgn="b"/>
                      <a:r>
                        <a:rPr lang="en-US" sz="1400" b="0" i="0" u="none" strike="noStrike" dirty="0">
                          <a:solidFill>
                            <a:srgbClr val="000000"/>
                          </a:solidFill>
                          <a:latin typeface="Calibri"/>
                        </a:rPr>
                        <a:t>4</a:t>
                      </a:r>
                    </a:p>
                  </a:txBody>
                  <a:tcPr marL="6350" marR="6350" marT="6350" marB="0" anchor="b">
                    <a:solidFill>
                      <a:srgbClr val="FFFF00"/>
                    </a:solidFill>
                  </a:tcPr>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2</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21</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5</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2</a:t>
                      </a:r>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5</a:t>
                      </a:r>
                      <a:endParaRPr lang="en-US" sz="1400" b="0" i="0" u="none" strike="noStrike" dirty="0">
                        <a:solidFill>
                          <a:srgbClr val="000000"/>
                        </a:solidFill>
                        <a:latin typeface="Calibri"/>
                      </a:endParaRPr>
                    </a:p>
                  </a:txBody>
                  <a:tcPr marL="6350" marR="6350" marT="6350" marB="0" anchor="b"/>
                </a:tc>
                <a:tc>
                  <a:txBody>
                    <a:bodyPr/>
                    <a:lstStyle/>
                    <a:p>
                      <a:pPr algn="ctr" fontAlgn="b"/>
                      <a:endParaRPr lang="en-US" sz="1400" b="0" i="0" u="none" strike="noStrike" dirty="0">
                        <a:solidFill>
                          <a:srgbClr val="000000"/>
                        </a:solidFill>
                        <a:latin typeface="Calibri"/>
                      </a:endParaRPr>
                    </a:p>
                  </a:txBody>
                  <a:tcPr marL="6350" marR="6350" marT="6350" marB="0" anchor="b"/>
                </a:tc>
                <a:tc>
                  <a:txBody>
                    <a:bodyPr/>
                    <a:lstStyle/>
                    <a:p>
                      <a:pPr algn="ctr" fontAlgn="b"/>
                      <a:r>
                        <a:rPr lang="en-US" sz="1400" b="0" i="0" u="none" strike="noStrike" dirty="0" smtClean="0">
                          <a:solidFill>
                            <a:srgbClr val="000000"/>
                          </a:solidFill>
                          <a:latin typeface="Calibri"/>
                        </a:rPr>
                        <a:t>4</a:t>
                      </a:r>
                      <a:r>
                        <a:rPr lang="en-US" sz="1400" b="0" i="0" u="none" strike="noStrike" dirty="0">
                          <a:solidFill>
                            <a:srgbClr val="000000"/>
                          </a:solidFill>
                          <a:latin typeface="Calibri"/>
                        </a:rPr>
                        <a:t> </a:t>
                      </a:r>
                    </a:p>
                  </a:txBody>
                  <a:tcPr marL="6350" marR="6350" marT="6350" marB="0" anchor="b"/>
                </a:tc>
              </a:tr>
              <a:tr h="699626">
                <a:tc>
                  <a:txBody>
                    <a:bodyPr/>
                    <a:lstStyle/>
                    <a:p>
                      <a:pPr algn="ctr" fontAlgn="b"/>
                      <a:r>
                        <a:rPr lang="en-US" sz="2400" b="1" i="0" u="sng" strike="noStrike" dirty="0" smtClean="0">
                          <a:solidFill>
                            <a:srgbClr val="000000"/>
                          </a:solidFill>
                          <a:latin typeface="Calibri"/>
                        </a:rPr>
                        <a:t>2015 %</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0.3%</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23.6%</a:t>
                      </a:r>
                      <a:endParaRPr lang="en-US" sz="2400" b="1" i="0" u="sng" strike="noStrike" dirty="0">
                        <a:solidFill>
                          <a:srgbClr val="000000"/>
                        </a:solidFill>
                        <a:latin typeface="Calibri"/>
                      </a:endParaRPr>
                    </a:p>
                  </a:txBody>
                  <a:tcPr marL="6350" marR="6350" marT="6350" marB="0" anchor="b">
                    <a:solidFill>
                      <a:srgbClr val="FFFF00"/>
                    </a:solidFill>
                  </a:tcPr>
                </a:tc>
                <a:tc>
                  <a:txBody>
                    <a:bodyPr/>
                    <a:lstStyle/>
                    <a:p>
                      <a:pPr algn="ctr" fontAlgn="b"/>
                      <a:r>
                        <a:rPr lang="en-US" sz="2400" b="1" i="0" u="sng" strike="noStrike" dirty="0" smtClean="0">
                          <a:solidFill>
                            <a:srgbClr val="000000"/>
                          </a:solidFill>
                          <a:latin typeface="Calibri"/>
                        </a:rPr>
                        <a:t>21.8%</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5.1%</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40.8%</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3%</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1.5%</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1.5%</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0.3%</a:t>
                      </a:r>
                      <a:endParaRPr lang="en-US" sz="2400" b="1" i="0" u="sng" strike="noStrike" dirty="0">
                        <a:solidFill>
                          <a:srgbClr val="000000"/>
                        </a:solidFill>
                        <a:latin typeface="Calibri"/>
                      </a:endParaRPr>
                    </a:p>
                  </a:txBody>
                  <a:tcPr marL="6350" marR="6350" marT="6350" marB="0" anchor="b"/>
                </a:tc>
                <a:tc>
                  <a:txBody>
                    <a:bodyPr/>
                    <a:lstStyle/>
                    <a:p>
                      <a:pPr algn="ctr" fontAlgn="b"/>
                      <a:r>
                        <a:rPr lang="en-US" sz="2400" b="1" i="0" u="sng" strike="noStrike" dirty="0" smtClean="0">
                          <a:solidFill>
                            <a:srgbClr val="000000"/>
                          </a:solidFill>
                          <a:latin typeface="Calibri"/>
                        </a:rPr>
                        <a:t>1.8%</a:t>
                      </a:r>
                      <a:endParaRPr lang="en-US" sz="2400" b="1" i="0" u="sng" strike="noStrike" dirty="0">
                        <a:solidFill>
                          <a:srgbClr val="000000"/>
                        </a:solidFill>
                        <a:latin typeface="Calibri"/>
                      </a:endParaRPr>
                    </a:p>
                  </a:txBody>
                  <a:tcPr marL="6350" marR="6350" marT="6350" marB="0" anchor="b"/>
                </a:tc>
              </a:tr>
              <a:tr h="902794">
                <a:tc>
                  <a:txBody>
                    <a:bodyPr/>
                    <a:lstStyle/>
                    <a:p>
                      <a:pPr algn="ctr" fontAlgn="b"/>
                      <a:r>
                        <a:rPr lang="en-US" sz="1400" b="1" i="0" u="none" strike="noStrike" dirty="0" smtClean="0">
                          <a:solidFill>
                            <a:srgbClr val="000000"/>
                          </a:solidFill>
                          <a:latin typeface="Calibri"/>
                        </a:rPr>
                        <a:t>2010  %</a:t>
                      </a:r>
                      <a:endParaRPr lang="en-US" sz="1400" b="1" i="0" u="none" strike="noStrike" dirty="0">
                        <a:solidFill>
                          <a:srgbClr val="000000"/>
                        </a:solidFill>
                        <a:latin typeface="Calibri"/>
                      </a:endParaRPr>
                    </a:p>
                  </a:txBody>
                  <a:tcPr marL="6350" marR="6350" marT="6350" marB="0" anchor="b"/>
                </a:tc>
                <a:tc>
                  <a:txBody>
                    <a:bodyPr/>
                    <a:lstStyle/>
                    <a:p>
                      <a:pPr algn="ctr" fontAlgn="b"/>
                      <a:r>
                        <a:rPr lang="en-US" sz="1400" b="1" i="0" u="none" strike="noStrike" dirty="0">
                          <a:solidFill>
                            <a:srgbClr val="000000"/>
                          </a:solidFill>
                          <a:latin typeface="Calibri"/>
                        </a:rPr>
                        <a:t>0.9%</a:t>
                      </a:r>
                    </a:p>
                  </a:txBody>
                  <a:tcPr marL="6350" marR="6350" marT="6350" marB="0" anchor="b"/>
                </a:tc>
                <a:tc>
                  <a:txBody>
                    <a:bodyPr/>
                    <a:lstStyle/>
                    <a:p>
                      <a:pPr algn="ctr" fontAlgn="b"/>
                      <a:r>
                        <a:rPr lang="en-US" sz="2000" b="1" i="0" u="none" strike="noStrike" dirty="0">
                          <a:solidFill>
                            <a:srgbClr val="000000"/>
                          </a:solidFill>
                          <a:latin typeface="Calibri"/>
                        </a:rPr>
                        <a:t>60.4%</a:t>
                      </a:r>
                    </a:p>
                  </a:txBody>
                  <a:tcPr marL="6350" marR="6350" marT="6350" marB="0" anchor="b">
                    <a:solidFill>
                      <a:srgbClr val="FFFF00"/>
                    </a:solidFill>
                  </a:tcPr>
                </a:tc>
                <a:tc>
                  <a:txBody>
                    <a:bodyPr/>
                    <a:lstStyle/>
                    <a:p>
                      <a:pPr algn="ctr" fontAlgn="b"/>
                      <a:r>
                        <a:rPr lang="en-US" sz="1400" b="1" i="0" u="none" strike="noStrike" dirty="0">
                          <a:solidFill>
                            <a:srgbClr val="000000"/>
                          </a:solidFill>
                          <a:latin typeface="Calibri"/>
                        </a:rPr>
                        <a:t>11.9%</a:t>
                      </a:r>
                    </a:p>
                  </a:txBody>
                  <a:tcPr marL="6350" marR="6350" marT="6350" marB="0" anchor="b"/>
                </a:tc>
                <a:tc>
                  <a:txBody>
                    <a:bodyPr/>
                    <a:lstStyle/>
                    <a:p>
                      <a:pPr algn="ctr" fontAlgn="b"/>
                      <a:r>
                        <a:rPr lang="en-US" sz="1400" b="1" i="0" u="none" strike="noStrike" dirty="0">
                          <a:solidFill>
                            <a:srgbClr val="000000"/>
                          </a:solidFill>
                          <a:latin typeface="Calibri"/>
                        </a:rPr>
                        <a:t>6.3%</a:t>
                      </a:r>
                    </a:p>
                  </a:txBody>
                  <a:tcPr marL="6350" marR="6350" marT="6350" marB="0" anchor="b"/>
                </a:tc>
                <a:tc>
                  <a:txBody>
                    <a:bodyPr/>
                    <a:lstStyle/>
                    <a:p>
                      <a:pPr algn="ctr" fontAlgn="b"/>
                      <a:r>
                        <a:rPr lang="en-US" sz="1400" b="1" i="0" u="none" strike="noStrike" dirty="0">
                          <a:solidFill>
                            <a:srgbClr val="000000"/>
                          </a:solidFill>
                          <a:latin typeface="Calibri"/>
                        </a:rPr>
                        <a:t>14.5%</a:t>
                      </a:r>
                    </a:p>
                  </a:txBody>
                  <a:tcPr marL="6350" marR="6350" marT="6350" marB="0" anchor="b"/>
                </a:tc>
                <a:tc>
                  <a:txBody>
                    <a:bodyPr/>
                    <a:lstStyle/>
                    <a:p>
                      <a:pPr algn="ctr" fontAlgn="b"/>
                      <a:r>
                        <a:rPr lang="en-US" sz="1400" b="1" i="0" u="none" strike="noStrike" dirty="0">
                          <a:solidFill>
                            <a:srgbClr val="000000"/>
                          </a:solidFill>
                          <a:latin typeface="Calibri"/>
                        </a:rPr>
                        <a:t>2.8%</a:t>
                      </a:r>
                    </a:p>
                  </a:txBody>
                  <a:tcPr marL="6350" marR="6350" marT="6350" marB="0" anchor="b"/>
                </a:tc>
                <a:tc>
                  <a:txBody>
                    <a:bodyPr/>
                    <a:lstStyle/>
                    <a:p>
                      <a:pPr algn="ctr" fontAlgn="b"/>
                      <a:r>
                        <a:rPr lang="en-US" sz="1400" b="1" i="0" u="none" strike="noStrike" dirty="0">
                          <a:solidFill>
                            <a:srgbClr val="000000"/>
                          </a:solidFill>
                          <a:latin typeface="Calibri"/>
                        </a:rPr>
                        <a:t>1.1%</a:t>
                      </a:r>
                    </a:p>
                  </a:txBody>
                  <a:tcPr marL="6350" marR="6350" marT="6350" marB="0" anchor="b"/>
                </a:tc>
                <a:tc>
                  <a:txBody>
                    <a:bodyPr/>
                    <a:lstStyle/>
                    <a:p>
                      <a:pPr algn="ctr" fontAlgn="b"/>
                      <a:r>
                        <a:rPr lang="en-US" sz="1400" b="1" i="0" u="none" strike="noStrike" dirty="0">
                          <a:solidFill>
                            <a:srgbClr val="000000"/>
                          </a:solidFill>
                          <a:latin typeface="Calibri"/>
                        </a:rPr>
                        <a:t>0.9%</a:t>
                      </a:r>
                    </a:p>
                  </a:txBody>
                  <a:tcPr marL="6350" marR="6350" marT="6350" marB="0" anchor="b"/>
                </a:tc>
                <a:tc>
                  <a:txBody>
                    <a:bodyPr/>
                    <a:lstStyle/>
                    <a:p>
                      <a:pPr algn="ctr" fontAlgn="b"/>
                      <a:r>
                        <a:rPr lang="en-US" sz="1400" b="1" i="0" u="none" strike="noStrike" dirty="0">
                          <a:solidFill>
                            <a:srgbClr val="000000"/>
                          </a:solidFill>
                          <a:latin typeface="Calibri"/>
                        </a:rPr>
                        <a:t>0.9%</a:t>
                      </a:r>
                    </a:p>
                  </a:txBody>
                  <a:tcPr marL="6350" marR="6350" marT="6350" marB="0" anchor="b"/>
                </a:tc>
                <a:tc>
                  <a:txBody>
                    <a:bodyPr/>
                    <a:lstStyle/>
                    <a:p>
                      <a:pPr algn="ctr" fontAlgn="b"/>
                      <a:r>
                        <a:rPr lang="en-US" sz="1400" b="1" i="0" u="none" strike="noStrike" dirty="0">
                          <a:solidFill>
                            <a:srgbClr val="000000"/>
                          </a:solidFill>
                          <a:latin typeface="Calibri"/>
                        </a:rPr>
                        <a:t>0.9%</a:t>
                      </a:r>
                    </a:p>
                  </a:txBody>
                  <a:tcPr marL="6350" marR="6350" marT="6350" marB="0" anchor="b"/>
                </a:tc>
              </a:tr>
            </a:tbl>
          </a:graphicData>
        </a:graphic>
      </p:graphicFrame>
    </p:spTree>
    <p:extLst>
      <p:ext uri="{BB962C8B-B14F-4D97-AF65-F5344CB8AC3E}">
        <p14:creationId xmlns:p14="http://schemas.microsoft.com/office/powerpoint/2010/main" xmlns="" val="2938340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0" y="0"/>
            <a:ext cx="10708366" cy="7561263"/>
          </a:xfrm>
        </p:spPr>
      </p:pic>
      <p:sp>
        <p:nvSpPr>
          <p:cNvPr id="4"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cs typeface="Arial" pitchFamily="34" charset="0"/>
              </a:rPr>
              <a:t>NATO  UNCLASSIFIED</a:t>
            </a:r>
            <a:endParaRPr lang="en-US" dirty="0">
              <a:solidFill>
                <a:srgbClr val="0057C0"/>
              </a:solidFill>
              <a:latin typeface="Arial" pitchFamily="34" charset="0"/>
              <a:cs typeface="Arial" pitchFamily="34" charset="0"/>
            </a:endParaRPr>
          </a:p>
        </p:txBody>
      </p:sp>
      <p:sp>
        <p:nvSpPr>
          <p:cNvPr id="7" name="Title 1"/>
          <p:cNvSpPr txBox="1">
            <a:spLocks/>
          </p:cNvSpPr>
          <p:nvPr/>
        </p:nvSpPr>
        <p:spPr>
          <a:xfrm>
            <a:off x="1170236" y="396255"/>
            <a:ext cx="9721080" cy="4693687"/>
          </a:xfrm>
          <a:prstGeom prst="rect">
            <a:avLst/>
          </a:prstGeom>
        </p:spPr>
        <p:txBody>
          <a:bodyPr vert="horz" lIns="104306" tIns="52153" rIns="104306" bIns="52153" rtlCol="0" anchor="ctr">
            <a:noAutofit/>
          </a:bodyPr>
          <a:lstStyle/>
          <a:p>
            <a:pPr lvl="0" algn="ctr">
              <a:spcBef>
                <a:spcPct val="0"/>
              </a:spcBef>
              <a:defRPr/>
            </a:pPr>
            <a:r>
              <a:rPr lang="en-US" altLang="en-US" sz="5000" dirty="0" smtClean="0"/>
              <a:t>HOW </a:t>
            </a:r>
            <a:r>
              <a:rPr lang="en-US" altLang="en-US" sz="5000" dirty="0"/>
              <a:t>BAD CAN MY ENGLISH </a:t>
            </a:r>
          </a:p>
          <a:p>
            <a:pPr lvl="0" algn="ctr">
              <a:spcBef>
                <a:spcPct val="0"/>
              </a:spcBef>
              <a:defRPr/>
            </a:pPr>
            <a:r>
              <a:rPr lang="en-US" altLang="en-US" sz="5000" dirty="0"/>
              <a:t>BE AND STILL BE ABLE TO WORK </a:t>
            </a:r>
          </a:p>
          <a:p>
            <a:pPr algn="ctr">
              <a:spcBef>
                <a:spcPct val="0"/>
              </a:spcBef>
              <a:defRPr/>
            </a:pPr>
            <a:r>
              <a:rPr lang="en-US" altLang="en-US" sz="5000" dirty="0"/>
              <a:t>IN </a:t>
            </a:r>
            <a:r>
              <a:rPr lang="en-US" altLang="en-US" sz="5000" dirty="0" smtClean="0"/>
              <a:t>NATO</a:t>
            </a:r>
            <a:r>
              <a:rPr lang="en-US" altLang="en-US" sz="5000" dirty="0"/>
              <a:t>?</a:t>
            </a:r>
          </a:p>
          <a:p>
            <a:pPr lvl="0" algn="ctr">
              <a:spcBef>
                <a:spcPct val="0"/>
              </a:spcBef>
              <a:defRPr/>
            </a:pPr>
            <a:endParaRPr kumimoji="0" lang="en-US" sz="5000" b="1" i="0" u="none" strike="noStrike" kern="1200" cap="none" spc="0" normalizeH="0" baseline="0" noProof="0" dirty="0">
              <a:ln>
                <a:noFill/>
              </a:ln>
              <a:solidFill>
                <a:srgbClr val="0057C0"/>
              </a:solidFill>
              <a:effectLst/>
              <a:uLnTx/>
              <a:uFillTx/>
              <a:latin typeface="Arial" pitchFamily="34" charset="0"/>
              <a:ea typeface="+mj-ea"/>
              <a:cs typeface="Arial" pitchFamily="34" charset="0"/>
            </a:endParaRPr>
          </a:p>
          <a:p>
            <a:pPr lvl="0" algn="ctr">
              <a:spcBef>
                <a:spcPct val="0"/>
              </a:spcBef>
              <a:defRPr/>
            </a:pPr>
            <a:endParaRPr lang="en-US" sz="5000" b="1" dirty="0" smtClean="0">
              <a:solidFill>
                <a:srgbClr val="0057C0"/>
              </a:solidFill>
              <a:latin typeface="Arial" pitchFamily="34" charset="0"/>
              <a:ea typeface="+mj-ea"/>
              <a:cs typeface="Arial" pitchFamily="34" charset="0"/>
            </a:endParaRPr>
          </a:p>
          <a:p>
            <a:pPr lvl="0" algn="ctr">
              <a:spcBef>
                <a:spcPct val="0"/>
              </a:spcBef>
              <a:defRPr/>
            </a:pPr>
            <a:endParaRPr kumimoji="0" lang="en-US" sz="5000" b="1" i="0" u="none" strike="noStrike" kern="1200" cap="none" spc="0" normalizeH="0" baseline="0" noProof="0" dirty="0">
              <a:ln>
                <a:noFill/>
              </a:ln>
              <a:solidFill>
                <a:srgbClr val="0057C0"/>
              </a:solidFill>
              <a:effectLst/>
              <a:uLnTx/>
              <a:uFillTx/>
              <a:latin typeface="Arial" pitchFamily="34" charset="0"/>
              <a:ea typeface="+mj-ea"/>
              <a:cs typeface="Arial" pitchFamily="34" charset="0"/>
            </a:endParaRPr>
          </a:p>
        </p:txBody>
      </p:sp>
      <p:sp>
        <p:nvSpPr>
          <p:cNvPr id="9" name="Subtitle 2"/>
          <p:cNvSpPr txBox="1">
            <a:spLocks/>
          </p:cNvSpPr>
          <p:nvPr/>
        </p:nvSpPr>
        <p:spPr>
          <a:xfrm>
            <a:off x="792087" y="2589749"/>
            <a:ext cx="9883205" cy="766190"/>
          </a:xfrm>
          <a:prstGeom prst="rect">
            <a:avLst/>
          </a:prstGeom>
        </p:spPr>
        <p:txBody>
          <a:bodyPr vert="horz" lIns="104306" tIns="52153" rIns="104306" bIns="52153" rtlCol="0">
            <a:normAutofit/>
          </a:bodyPr>
          <a:lstStyle/>
          <a:p>
            <a:pPr marL="391146" marR="0" lvl="0" indent="-391146" algn="ctr" defTabSz="1043056" rtl="0" eaLnBrk="1" fontAlgn="auto" latinLnBrk="0" hangingPunct="1">
              <a:lnSpc>
                <a:spcPct val="100000"/>
              </a:lnSpc>
              <a:spcBef>
                <a:spcPct val="20000"/>
              </a:spcBef>
              <a:spcAft>
                <a:spcPts val="0"/>
              </a:spcAft>
              <a:buClrTx/>
              <a:buSzTx/>
              <a:tabLst/>
              <a:defRPr/>
            </a:pPr>
            <a:endParaRPr kumimoji="0" lang="en-US" sz="3700" b="0" i="0" u="none" strike="noStrike" kern="1200" cap="none" spc="0" normalizeH="0" baseline="0" noProof="0" dirty="0">
              <a:ln>
                <a:noFill/>
              </a:ln>
              <a:solidFill>
                <a:srgbClr val="0057C0"/>
              </a:solidFill>
              <a:effectLst/>
              <a:uLnTx/>
              <a:uFillTx/>
              <a:latin typeface="Arial" pitchFamily="34" charset="0"/>
              <a:ea typeface="+mn-ea"/>
              <a:cs typeface="Arial" pitchFamily="34" charset="0"/>
            </a:endParaRPr>
          </a:p>
        </p:txBody>
      </p:sp>
      <p:sp>
        <p:nvSpPr>
          <p:cNvPr id="8" name="Slide Number Placeholder 12"/>
          <p:cNvSpPr>
            <a:spLocks noGrp="1"/>
          </p:cNvSpPr>
          <p:nvPr>
            <p:ph type="sldNum" sz="quarter" idx="12"/>
          </p:nvPr>
        </p:nvSpPr>
        <p:spPr>
          <a:xfrm>
            <a:off x="9811196" y="7008171"/>
            <a:ext cx="347534" cy="402567"/>
          </a:xfrm>
        </p:spPr>
        <p:txBody>
          <a:bodyPr/>
          <a:lstStyle/>
          <a:p>
            <a:fld id="{846213BF-ED0B-4A5A-BFD6-997338C11F85}" type="slidenum">
              <a:rPr lang="en-US" smtClean="0">
                <a:solidFill>
                  <a:srgbClr val="0057C0"/>
                </a:solidFill>
                <a:latin typeface="Arial" pitchFamily="34" charset="0"/>
              </a:rPr>
              <a:pPr/>
              <a:t>13</a:t>
            </a:fld>
            <a:endParaRPr lang="en-US" dirty="0">
              <a:solidFill>
                <a:srgbClr val="0057C0"/>
              </a:solidFill>
              <a:latin typeface="Arial"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122564" y="2905225"/>
            <a:ext cx="3816424" cy="381642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0" y="0"/>
            <a:ext cx="10708366" cy="7561263"/>
          </a:xfrm>
        </p:spPr>
      </p:pic>
      <p:sp>
        <p:nvSpPr>
          <p:cNvPr id="4"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cs typeface="Arial" pitchFamily="34" charset="0"/>
              </a:rPr>
              <a:t>NATO  UNCLASSIFIED</a:t>
            </a:r>
            <a:endParaRPr lang="en-US" dirty="0">
              <a:solidFill>
                <a:srgbClr val="0057C0"/>
              </a:solidFill>
              <a:latin typeface="Arial" pitchFamily="34" charset="0"/>
              <a:cs typeface="Arial" pitchFamily="34" charset="0"/>
            </a:endParaRPr>
          </a:p>
        </p:txBody>
      </p:sp>
      <p:sp>
        <p:nvSpPr>
          <p:cNvPr id="7" name="Title 1"/>
          <p:cNvSpPr txBox="1">
            <a:spLocks/>
          </p:cNvSpPr>
          <p:nvPr/>
        </p:nvSpPr>
        <p:spPr>
          <a:xfrm>
            <a:off x="810196" y="972319"/>
            <a:ext cx="9883204" cy="5688632"/>
          </a:xfrm>
          <a:prstGeom prst="rect">
            <a:avLst/>
          </a:prstGeom>
        </p:spPr>
        <p:txBody>
          <a:bodyPr vert="horz" lIns="104306" tIns="52153" rIns="104306" bIns="52153" rtlCol="0" anchor="ctr">
            <a:noAutofit/>
          </a:bodyPr>
          <a:lstStyle/>
          <a:p>
            <a:r>
              <a:rPr lang="en-GB" sz="2200" dirty="0" smtClean="0"/>
              <a:t>“Because I was attended the AJOD WG meeting yesterday (we were ask as an IMS sponsors for AJP and also the agenda has ITEM which is in our interest). </a:t>
            </a:r>
          </a:p>
          <a:p>
            <a:r>
              <a:rPr lang="en-GB" sz="2200" dirty="0" smtClean="0"/>
              <a:t>There is a short report.</a:t>
            </a:r>
          </a:p>
          <a:p>
            <a:r>
              <a:rPr lang="en-GB" sz="2200" dirty="0" smtClean="0"/>
              <a:t>There was said after the report of current status of MC 20/11 and AAP 47 that LC is no longer TA for AJP – this was said by MCJSB representative and unfortunately no nation has objection to this. Only Germany and Italy. Pointed that the representative of LC has different opinion and therefore it has to be clarified in order to approve the AAP – 47. Italy and Germany suggested to put single question to the MC or NAC If LC is TA for AJP 4 series. Yes or NO. </a:t>
            </a:r>
          </a:p>
          <a:p>
            <a:r>
              <a:rPr lang="en-GB" sz="2200" dirty="0" smtClean="0"/>
              <a:t>It was said that doctrine is for military commanders and no politician (IS) has nothing to do with this. Only military conduct operation and AJP is operational doctrines.</a:t>
            </a:r>
          </a:p>
          <a:p>
            <a:r>
              <a:rPr lang="en-GB" sz="2200" dirty="0" smtClean="0"/>
              <a:t>It look like the position of AJOD is solid and there is a big pressure to approved AAP 47 without LC consideration.</a:t>
            </a:r>
          </a:p>
          <a:p>
            <a:r>
              <a:rPr lang="en-GB" sz="2200" dirty="0" smtClean="0"/>
              <a:t>I hope that I understand properly as a no native but Col </a:t>
            </a:r>
            <a:r>
              <a:rPr lang="en-GB" sz="2200" dirty="0" err="1" smtClean="0"/>
              <a:t>xxxx</a:t>
            </a:r>
            <a:r>
              <a:rPr lang="en-GB" sz="2200" dirty="0" smtClean="0"/>
              <a:t> was also present and maybe he can confirmed this also.</a:t>
            </a:r>
          </a:p>
          <a:p>
            <a:r>
              <a:rPr lang="en-GB" sz="2200" dirty="0" smtClean="0"/>
              <a:t> </a:t>
            </a:r>
          </a:p>
          <a:p>
            <a:r>
              <a:rPr lang="en-GB" sz="2200" dirty="0" smtClean="0"/>
              <a:t>If you have more question to clarify my report I am ready to do it.”</a:t>
            </a:r>
            <a:endParaRPr lang="en-GB" sz="2200" dirty="0"/>
          </a:p>
        </p:txBody>
      </p:sp>
      <p:sp>
        <p:nvSpPr>
          <p:cNvPr id="9" name="Subtitle 2"/>
          <p:cNvSpPr txBox="1">
            <a:spLocks/>
          </p:cNvSpPr>
          <p:nvPr/>
        </p:nvSpPr>
        <p:spPr>
          <a:xfrm>
            <a:off x="792087" y="2589749"/>
            <a:ext cx="9883205" cy="766190"/>
          </a:xfrm>
          <a:prstGeom prst="rect">
            <a:avLst/>
          </a:prstGeom>
        </p:spPr>
        <p:txBody>
          <a:bodyPr vert="horz" lIns="104306" tIns="52153" rIns="104306" bIns="52153" rtlCol="0">
            <a:normAutofit/>
          </a:bodyPr>
          <a:lstStyle/>
          <a:p>
            <a:pPr marL="391146" marR="0" lvl="0" indent="-391146" algn="ctr" defTabSz="1043056" rtl="0" eaLnBrk="1" fontAlgn="auto" latinLnBrk="0" hangingPunct="1">
              <a:lnSpc>
                <a:spcPct val="100000"/>
              </a:lnSpc>
              <a:spcBef>
                <a:spcPct val="20000"/>
              </a:spcBef>
              <a:spcAft>
                <a:spcPts val="0"/>
              </a:spcAft>
              <a:buClrTx/>
              <a:buSzTx/>
              <a:tabLst/>
              <a:defRPr/>
            </a:pPr>
            <a:endParaRPr kumimoji="0" lang="en-US" sz="3700" b="0" i="0" u="none" strike="noStrike" kern="1200" cap="none" spc="0" normalizeH="0" baseline="0" noProof="0" dirty="0">
              <a:ln>
                <a:noFill/>
              </a:ln>
              <a:solidFill>
                <a:srgbClr val="0057C0"/>
              </a:solidFill>
              <a:effectLst/>
              <a:uLnTx/>
              <a:uFillTx/>
              <a:latin typeface="Arial" pitchFamily="34" charset="0"/>
              <a:ea typeface="+mn-ea"/>
              <a:cs typeface="Arial" pitchFamily="34" charset="0"/>
            </a:endParaRPr>
          </a:p>
        </p:txBody>
      </p:sp>
      <p:sp>
        <p:nvSpPr>
          <p:cNvPr id="8" name="Slide Number Placeholder 12"/>
          <p:cNvSpPr>
            <a:spLocks noGrp="1"/>
          </p:cNvSpPr>
          <p:nvPr>
            <p:ph type="sldNum" sz="quarter" idx="12"/>
          </p:nvPr>
        </p:nvSpPr>
        <p:spPr>
          <a:xfrm>
            <a:off x="9811196" y="7008171"/>
            <a:ext cx="347534" cy="402567"/>
          </a:xfrm>
        </p:spPr>
        <p:txBody>
          <a:bodyPr/>
          <a:lstStyle/>
          <a:p>
            <a:fld id="{846213BF-ED0B-4A5A-BFD6-997338C11F85}" type="slidenum">
              <a:rPr lang="en-US" smtClean="0">
                <a:solidFill>
                  <a:srgbClr val="0057C0"/>
                </a:solidFill>
                <a:latin typeface="Arial" pitchFamily="34" charset="0"/>
              </a:rPr>
              <a:pPr/>
              <a:t>14</a:t>
            </a:fld>
            <a:endParaRPr lang="en-US" dirty="0">
              <a:solidFill>
                <a:srgbClr val="0057C0"/>
              </a:solidFill>
              <a:latin typeface="Arial" pitchFamily="34" charset="0"/>
            </a:endParaRPr>
          </a:p>
        </p:txBody>
      </p:sp>
      <p:sp>
        <p:nvSpPr>
          <p:cNvPr id="10" name="TextBox 9"/>
          <p:cNvSpPr txBox="1"/>
          <p:nvPr/>
        </p:nvSpPr>
        <p:spPr>
          <a:xfrm>
            <a:off x="1602284" y="0"/>
            <a:ext cx="7200800" cy="415498"/>
          </a:xfrm>
          <a:prstGeom prst="rect">
            <a:avLst/>
          </a:prstGeom>
          <a:noFill/>
        </p:spPr>
        <p:txBody>
          <a:bodyPr wrap="square" rtlCol="0">
            <a:spAutoFit/>
          </a:bodyPr>
          <a:lstStyle/>
          <a:p>
            <a:pPr algn="ctr"/>
            <a:r>
              <a:rPr lang="en-GB" b="1" dirty="0" smtClean="0"/>
              <a:t>INFORMAL REPORT ON A WG MEETING</a:t>
            </a:r>
            <a:endParaRPr lang="en-GB"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0" y="0"/>
            <a:ext cx="10708366" cy="7561263"/>
          </a:xfrm>
        </p:spPr>
      </p:pic>
      <p:sp>
        <p:nvSpPr>
          <p:cNvPr id="4"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cs typeface="Arial" pitchFamily="34" charset="0"/>
              </a:rPr>
              <a:t>NATO  UNCLASSIFIED</a:t>
            </a:r>
            <a:endParaRPr lang="en-US" dirty="0">
              <a:solidFill>
                <a:srgbClr val="0057C0"/>
              </a:solidFill>
              <a:latin typeface="Arial" pitchFamily="34" charset="0"/>
              <a:cs typeface="Arial" pitchFamily="34" charset="0"/>
            </a:endParaRPr>
          </a:p>
        </p:txBody>
      </p:sp>
      <p:sp>
        <p:nvSpPr>
          <p:cNvPr id="7" name="Title 1"/>
          <p:cNvSpPr txBox="1">
            <a:spLocks/>
          </p:cNvSpPr>
          <p:nvPr/>
        </p:nvSpPr>
        <p:spPr>
          <a:xfrm>
            <a:off x="810196" y="972319"/>
            <a:ext cx="9883204" cy="5688632"/>
          </a:xfrm>
          <a:prstGeom prst="rect">
            <a:avLst/>
          </a:prstGeom>
        </p:spPr>
        <p:txBody>
          <a:bodyPr vert="horz" lIns="104306" tIns="52153" rIns="104306" bIns="52153" rtlCol="0" anchor="ctr">
            <a:noAutofit/>
          </a:bodyPr>
          <a:lstStyle/>
          <a:p>
            <a:endParaRPr lang="en-GB" sz="2200" dirty="0"/>
          </a:p>
        </p:txBody>
      </p:sp>
      <p:sp>
        <p:nvSpPr>
          <p:cNvPr id="9" name="Subtitle 2"/>
          <p:cNvSpPr txBox="1">
            <a:spLocks/>
          </p:cNvSpPr>
          <p:nvPr/>
        </p:nvSpPr>
        <p:spPr>
          <a:xfrm>
            <a:off x="792087" y="2589749"/>
            <a:ext cx="9883205" cy="766190"/>
          </a:xfrm>
          <a:prstGeom prst="rect">
            <a:avLst/>
          </a:prstGeom>
        </p:spPr>
        <p:txBody>
          <a:bodyPr vert="horz" lIns="104306" tIns="52153" rIns="104306" bIns="52153" rtlCol="0">
            <a:normAutofit/>
          </a:bodyPr>
          <a:lstStyle/>
          <a:p>
            <a:pPr marL="391146" marR="0" lvl="0" indent="-391146" algn="ctr" defTabSz="1043056" rtl="0" eaLnBrk="1" fontAlgn="auto" latinLnBrk="0" hangingPunct="1">
              <a:lnSpc>
                <a:spcPct val="100000"/>
              </a:lnSpc>
              <a:spcBef>
                <a:spcPct val="20000"/>
              </a:spcBef>
              <a:spcAft>
                <a:spcPts val="0"/>
              </a:spcAft>
              <a:buClrTx/>
              <a:buSzTx/>
              <a:tabLst/>
              <a:defRPr/>
            </a:pPr>
            <a:endParaRPr kumimoji="0" lang="en-US" sz="3700" b="0" i="0" u="none" strike="noStrike" kern="1200" cap="none" spc="0" normalizeH="0" baseline="0" noProof="0" dirty="0">
              <a:ln>
                <a:noFill/>
              </a:ln>
              <a:solidFill>
                <a:srgbClr val="0057C0"/>
              </a:solidFill>
              <a:effectLst/>
              <a:uLnTx/>
              <a:uFillTx/>
              <a:latin typeface="Arial" pitchFamily="34" charset="0"/>
              <a:ea typeface="+mn-ea"/>
              <a:cs typeface="Arial" pitchFamily="34" charset="0"/>
            </a:endParaRPr>
          </a:p>
        </p:txBody>
      </p:sp>
      <p:sp>
        <p:nvSpPr>
          <p:cNvPr id="8" name="Slide Number Placeholder 12"/>
          <p:cNvSpPr>
            <a:spLocks noGrp="1"/>
          </p:cNvSpPr>
          <p:nvPr>
            <p:ph type="sldNum" sz="quarter" idx="12"/>
          </p:nvPr>
        </p:nvSpPr>
        <p:spPr>
          <a:xfrm>
            <a:off x="9811196" y="7008171"/>
            <a:ext cx="347534" cy="402567"/>
          </a:xfrm>
        </p:spPr>
        <p:txBody>
          <a:bodyPr/>
          <a:lstStyle/>
          <a:p>
            <a:fld id="{846213BF-ED0B-4A5A-BFD6-997338C11F85}" type="slidenum">
              <a:rPr lang="en-US" smtClean="0">
                <a:solidFill>
                  <a:srgbClr val="0057C0"/>
                </a:solidFill>
                <a:latin typeface="Arial" pitchFamily="34" charset="0"/>
              </a:rPr>
              <a:pPr/>
              <a:t>15</a:t>
            </a:fld>
            <a:endParaRPr lang="en-US" dirty="0">
              <a:solidFill>
                <a:srgbClr val="0057C0"/>
              </a:solidFill>
              <a:latin typeface="Arial" pitchFamily="34" charset="0"/>
            </a:endParaRPr>
          </a:p>
        </p:txBody>
      </p:sp>
      <p:sp>
        <p:nvSpPr>
          <p:cNvPr id="10" name="TextBox 9"/>
          <p:cNvSpPr txBox="1"/>
          <p:nvPr/>
        </p:nvSpPr>
        <p:spPr>
          <a:xfrm>
            <a:off x="1602284" y="0"/>
            <a:ext cx="7200800" cy="415498"/>
          </a:xfrm>
          <a:prstGeom prst="rect">
            <a:avLst/>
          </a:prstGeom>
          <a:noFill/>
        </p:spPr>
        <p:txBody>
          <a:bodyPr wrap="square" rtlCol="0">
            <a:spAutoFit/>
          </a:bodyPr>
          <a:lstStyle/>
          <a:p>
            <a:pPr algn="ctr"/>
            <a:r>
              <a:rPr lang="en-GB" b="1" dirty="0" smtClean="0"/>
              <a:t>OF-5 EXECUTIVE OFFICER INPUT</a:t>
            </a:r>
            <a:endParaRPr lang="en-GB" b="1" dirty="0"/>
          </a:p>
        </p:txBody>
      </p:sp>
      <p:sp>
        <p:nvSpPr>
          <p:cNvPr id="11" name="TextBox 10"/>
          <p:cNvSpPr txBox="1"/>
          <p:nvPr/>
        </p:nvSpPr>
        <p:spPr>
          <a:xfrm>
            <a:off x="1053169" y="415498"/>
            <a:ext cx="9361040" cy="6740307"/>
          </a:xfrm>
          <a:prstGeom prst="rect">
            <a:avLst/>
          </a:prstGeom>
          <a:noFill/>
        </p:spPr>
        <p:txBody>
          <a:bodyPr wrap="square" rtlCol="0">
            <a:spAutoFit/>
          </a:bodyPr>
          <a:lstStyle/>
          <a:p>
            <a:r>
              <a:rPr lang="en-GB" sz="1800" dirty="0" smtClean="0"/>
              <a:t>“Please let me to mention first that, as a newcomer (although this is my second tour after 10 years) to NATO HQ, I haven’t seen a folk yet, at least in my division, whose English is worse than mine. </a:t>
            </a:r>
          </a:p>
          <a:p>
            <a:pPr>
              <a:buFont typeface="Arial" pitchFamily="34" charset="0"/>
              <a:buChar char="•"/>
            </a:pPr>
            <a:r>
              <a:rPr lang="en-GB" sz="1800" dirty="0" smtClean="0"/>
              <a:t>  According to my ‘quick’ observation, </a:t>
            </a:r>
            <a:r>
              <a:rPr lang="en-GB" sz="1800" u="sng" dirty="0" smtClean="0"/>
              <a:t>my first point </a:t>
            </a:r>
            <a:r>
              <a:rPr lang="en-GB" sz="1800" dirty="0" smtClean="0"/>
              <a:t>would be that, the challenges of the Language we face are mostly the level of listening and speaking rather than the comprehension in reading. That said, examining the content of the documents we use / produce doesn’t make that much sense in finding the solutions against the problems we’ve faced. I do think that everyone, regardless of his/her level of command in English, would be able to understand what he reads on papers / e-mails, although the time spent for reaching the aim (understanding) could vary depending on his/her level. </a:t>
            </a:r>
          </a:p>
          <a:p>
            <a:pPr>
              <a:buFont typeface="Arial" pitchFamily="34" charset="0"/>
              <a:buChar char="•"/>
            </a:pPr>
            <a:r>
              <a:rPr lang="en-GB" sz="1800" dirty="0" smtClean="0"/>
              <a:t>  </a:t>
            </a:r>
            <a:r>
              <a:rPr lang="en-GB" sz="1800" u="sng" dirty="0" smtClean="0"/>
              <a:t>My second point </a:t>
            </a:r>
            <a:r>
              <a:rPr lang="en-GB" sz="1800" dirty="0" smtClean="0"/>
              <a:t>is that, to me, the level of comprehension in listening precede the speaking. Why? Because, I can easily see that everyone, in one way or another, is able to convey his ideas / opinions to the other side provided that he understands the topic / the content of the spoken. From that on, I tend to think that, the level of ‘comprehension in listening’ is the most important one in commanding not only English but also for the other languages as well. Taking into account that more than 25 different accents (Which to put aside: the UK, US, CAN; or all, or some, or only the one??) are spoken here, it becomes, I believe, more and more important than one could think. Moving further, I could argue that, at the end of the day, comprehension in listening could automatically well serve for the command in speaking, as it is the most important factor to trigger the letter. </a:t>
            </a:r>
          </a:p>
          <a:p>
            <a:pPr>
              <a:buFont typeface="Arial" pitchFamily="34" charset="0"/>
              <a:buChar char="•"/>
            </a:pPr>
            <a:r>
              <a:rPr lang="en-GB" sz="1800" dirty="0" smtClean="0"/>
              <a:t>  Comprehension in reading is of course a must but given that everyone in NATO environment has more or less a level in English, it would be better to focus on listening (and conversations / dialogs) in Training Centres on some specific issues given to students beforehand for their reading in an effort to make them ready to listen (and then speak) about it afterwards.”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16</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78348" y="468263"/>
            <a:ext cx="6640513" cy="461665"/>
          </a:xfrm>
          <a:prstGeom prst="rect">
            <a:avLst/>
          </a:prstGeom>
          <a:noFill/>
        </p:spPr>
        <p:txBody>
          <a:bodyPr wrap="square">
            <a:spAutoFit/>
          </a:bodyPr>
          <a:lstStyle/>
          <a:p>
            <a:pPr algn="ctr">
              <a:defRPr/>
            </a:pPr>
            <a:r>
              <a:rPr lang="en-GB" sz="2400" b="1" dirty="0" smtClean="0">
                <a:solidFill>
                  <a:schemeClr val="bg1"/>
                </a:solidFill>
              </a:rPr>
              <a:t>I</a:t>
            </a:r>
            <a:r>
              <a:rPr lang="en-GB" sz="2400" b="1" dirty="0" smtClean="0"/>
              <a:t>IMS LIST OF ABBREVIATIONS</a:t>
            </a:r>
            <a:endParaRPr lang="en-US" sz="2400" b="1" dirty="0">
              <a:solidFill>
                <a:schemeClr val="bg1"/>
              </a:solidFill>
            </a:endParaRPr>
          </a:p>
        </p:txBody>
      </p:sp>
      <p:graphicFrame>
        <p:nvGraphicFramePr>
          <p:cNvPr id="8" name="Table 7"/>
          <p:cNvGraphicFramePr>
            <a:graphicFrameLocks noGrp="1"/>
          </p:cNvGraphicFramePr>
          <p:nvPr/>
        </p:nvGraphicFramePr>
        <p:xfrm>
          <a:off x="1386260" y="1116335"/>
          <a:ext cx="8424936" cy="5616628"/>
        </p:xfrm>
        <a:graphic>
          <a:graphicData uri="http://schemas.openxmlformats.org/drawingml/2006/table">
            <a:tbl>
              <a:tblPr/>
              <a:tblGrid>
                <a:gridCol w="1693748"/>
                <a:gridCol w="6731188"/>
              </a:tblGrid>
              <a:tr h="295612">
                <a:tc>
                  <a:txBody>
                    <a:bodyPr/>
                    <a:lstStyle/>
                    <a:p>
                      <a:pPr algn="l" fontAlgn="b"/>
                      <a:r>
                        <a:rPr lang="en-GB" sz="1800" b="0" i="0" u="none" strike="noStrike" dirty="0">
                          <a:solidFill>
                            <a:srgbClr val="000000"/>
                          </a:solidFill>
                          <a:latin typeface="Arial"/>
                        </a:rPr>
                        <a:t>ASOC</a:t>
                      </a:r>
                    </a:p>
                  </a:txBody>
                  <a:tcPr marL="9266" marR="9266" marT="9266" marB="0" anchor="b">
                    <a:lnL>
                      <a:noFill/>
                    </a:lnL>
                    <a:lnR>
                      <a:noFill/>
                    </a:lnR>
                    <a:lnT>
                      <a:noFill/>
                    </a:lnT>
                    <a:lnB>
                      <a:noFill/>
                    </a:lnB>
                  </a:tcPr>
                </a:tc>
                <a:tc>
                  <a:txBody>
                    <a:bodyPr/>
                    <a:lstStyle/>
                    <a:p>
                      <a:pPr algn="l" fontAlgn="b"/>
                      <a:r>
                        <a:rPr lang="en-GB" sz="1800" b="0" i="0" u="none" strike="noStrike">
                          <a:solidFill>
                            <a:srgbClr val="000000"/>
                          </a:solidFill>
                          <a:latin typeface="Arial"/>
                        </a:rPr>
                        <a:t>Air Support Operations Centre</a:t>
                      </a:r>
                    </a:p>
                  </a:txBody>
                  <a:tcPr marL="9266" marR="9266" marT="9266" marB="0" anchor="b">
                    <a:lnL>
                      <a:noFill/>
                    </a:lnL>
                    <a:lnR>
                      <a:noFill/>
                    </a:lnR>
                    <a:lnT>
                      <a:noFill/>
                    </a:lnT>
                    <a:lnB>
                      <a:noFill/>
                    </a:lnB>
                  </a:tcPr>
                </a:tc>
              </a:tr>
              <a:tr h="295612">
                <a:tc>
                  <a:txBody>
                    <a:bodyPr/>
                    <a:lstStyle/>
                    <a:p>
                      <a:pPr algn="l" fontAlgn="b"/>
                      <a:r>
                        <a:rPr lang="en-GB" sz="1800" b="0" i="0" u="none" strike="noStrike" dirty="0">
                          <a:solidFill>
                            <a:srgbClr val="000000"/>
                          </a:solidFill>
                          <a:latin typeface="Arial"/>
                        </a:rPr>
                        <a:t>ASUW</a:t>
                      </a:r>
                    </a:p>
                  </a:txBody>
                  <a:tcPr marL="9266" marR="9266" marT="9266" marB="0" anchor="b">
                    <a:lnL>
                      <a:noFill/>
                    </a:lnL>
                    <a:lnR>
                      <a:noFill/>
                    </a:lnR>
                    <a:lnT>
                      <a:noFill/>
                    </a:lnT>
                    <a:lnB>
                      <a:noFill/>
                    </a:lnB>
                  </a:tcPr>
                </a:tc>
                <a:tc>
                  <a:txBody>
                    <a:bodyPr/>
                    <a:lstStyle/>
                    <a:p>
                      <a:pPr algn="l" fontAlgn="b"/>
                      <a:r>
                        <a:rPr lang="en-GB" sz="1800" b="0" i="0" u="none" strike="noStrike">
                          <a:solidFill>
                            <a:srgbClr val="000000"/>
                          </a:solidFill>
                          <a:latin typeface="Arial"/>
                        </a:rPr>
                        <a:t>Anti-Surface Warfare</a:t>
                      </a:r>
                    </a:p>
                  </a:txBody>
                  <a:tcPr marL="9266" marR="9266" marT="9266" marB="0" anchor="b">
                    <a:lnL>
                      <a:noFill/>
                    </a:lnL>
                    <a:lnR>
                      <a:noFill/>
                    </a:lnR>
                    <a:lnT>
                      <a:noFill/>
                    </a:lnT>
                    <a:lnB>
                      <a:noFill/>
                    </a:lnB>
                  </a:tcPr>
                </a:tc>
              </a:tr>
              <a:tr h="295612">
                <a:tc>
                  <a:txBody>
                    <a:bodyPr/>
                    <a:lstStyle/>
                    <a:p>
                      <a:pPr algn="l" fontAlgn="b"/>
                      <a:r>
                        <a:rPr lang="en-GB" sz="1800" b="0" i="0" u="none" strike="noStrike" dirty="0">
                          <a:solidFill>
                            <a:srgbClr val="000000"/>
                          </a:solidFill>
                          <a:latin typeface="Arial"/>
                        </a:rPr>
                        <a:t>ASW</a:t>
                      </a:r>
                    </a:p>
                  </a:txBody>
                  <a:tcPr marL="9266" marR="9266" marT="9266" marB="0" anchor="b">
                    <a:lnL>
                      <a:noFill/>
                    </a:lnL>
                    <a:lnR>
                      <a:noFill/>
                    </a:lnR>
                    <a:lnT>
                      <a:noFill/>
                    </a:lnT>
                    <a:lnB>
                      <a:noFill/>
                    </a:lnB>
                  </a:tcPr>
                </a:tc>
                <a:tc>
                  <a:txBody>
                    <a:bodyPr/>
                    <a:lstStyle/>
                    <a:p>
                      <a:pPr algn="l" fontAlgn="b"/>
                      <a:r>
                        <a:rPr lang="en-GB" sz="1800" b="0" i="0" u="none" strike="noStrike">
                          <a:solidFill>
                            <a:srgbClr val="000000"/>
                          </a:solidFill>
                          <a:latin typeface="Arial"/>
                        </a:rPr>
                        <a:t>Anti-Submarine Warfare</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ASZ</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Air Safety Zone</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ATC</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Air Traffic Control</a:t>
                      </a:r>
                    </a:p>
                  </a:txBody>
                  <a:tcPr marL="9266" marR="9266" marT="9266" marB="0" anchor="b">
                    <a:lnL>
                      <a:noFill/>
                    </a:lnL>
                    <a:lnR>
                      <a:noFill/>
                    </a:lnR>
                    <a:lnT>
                      <a:noFill/>
                    </a:lnT>
                    <a:lnB>
                      <a:noFill/>
                    </a:lnB>
                  </a:tcPr>
                </a:tc>
              </a:tr>
              <a:tr h="295612">
                <a:tc>
                  <a:txBody>
                    <a:bodyPr/>
                    <a:lstStyle/>
                    <a:p>
                      <a:pPr algn="l" fontAlgn="b"/>
                      <a:r>
                        <a:rPr lang="en-GB" sz="1800" b="0" i="0" u="none" strike="noStrike" dirty="0">
                          <a:solidFill>
                            <a:srgbClr val="000000"/>
                          </a:solidFill>
                          <a:latin typeface="Arial"/>
                        </a:rPr>
                        <a:t>ATM</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Air Traffic Management</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ATO</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Approval To Operate</a:t>
                      </a:r>
                    </a:p>
                  </a:txBody>
                  <a:tcPr marL="9266" marR="9266" marT="9266" marB="0" anchor="b">
                    <a:lnL>
                      <a:noFill/>
                    </a:lnL>
                    <a:lnR>
                      <a:noFill/>
                    </a:lnR>
                    <a:lnT>
                      <a:noFill/>
                    </a:lnT>
                    <a:lnB>
                      <a:noFill/>
                    </a:lnB>
                  </a:tcPr>
                </a:tc>
              </a:tr>
              <a:tr h="295612">
                <a:tc>
                  <a:txBody>
                    <a:bodyPr/>
                    <a:lstStyle/>
                    <a:p>
                      <a:pPr algn="just" fontAlgn="b"/>
                      <a:r>
                        <a:rPr lang="en-GB" sz="1800" b="0" i="0" u="none" strike="noStrike">
                          <a:solidFill>
                            <a:srgbClr val="000000"/>
                          </a:solidFill>
                          <a:latin typeface="Arial"/>
                        </a:rPr>
                        <a:t>AU</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African Union</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AWNIS</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Allied Warning Navigational Information System</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BA</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Branch Assistant (used in TTE)</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BANM</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Balkans Aviation Normalisation Meeting</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BB</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Background Briefs</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BC</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Branch Chief (used in TTE)</a:t>
                      </a:r>
                    </a:p>
                  </a:txBody>
                  <a:tcPr marL="9266" marR="9266" marT="9266" marB="0" anchor="b">
                    <a:lnL>
                      <a:noFill/>
                    </a:lnL>
                    <a:lnR>
                      <a:noFill/>
                    </a:lnR>
                    <a:lnT>
                      <a:noFill/>
                    </a:lnT>
                    <a:lnB>
                      <a:noFill/>
                    </a:lnB>
                  </a:tcPr>
                </a:tc>
              </a:tr>
              <a:tr h="295612">
                <a:tc>
                  <a:txBody>
                    <a:bodyPr/>
                    <a:lstStyle/>
                    <a:p>
                      <a:pPr algn="just" fontAlgn="b"/>
                      <a:r>
                        <a:rPr lang="en-GB" sz="1800" b="0" i="0" u="none" strike="noStrike">
                          <a:solidFill>
                            <a:srgbClr val="000000"/>
                          </a:solidFill>
                          <a:latin typeface="Arial"/>
                        </a:rPr>
                        <a:t>BC</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Budget Committee</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BDA</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Battle Damage Assessment</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BDU</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Battle Dress Uniform</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BICC</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BICES Initial Core Capacity</a:t>
                      </a:r>
                    </a:p>
                  </a:txBody>
                  <a:tcPr marL="9266" marR="9266" marT="9266" marB="0" anchor="b">
                    <a:lnL>
                      <a:noFill/>
                    </a:lnL>
                    <a:lnR>
                      <a:noFill/>
                    </a:lnR>
                    <a:lnT>
                      <a:noFill/>
                    </a:lnT>
                    <a:lnB>
                      <a:noFill/>
                    </a:lnB>
                  </a:tcPr>
                </a:tc>
              </a:tr>
              <a:tr h="295612">
                <a:tc>
                  <a:txBody>
                    <a:bodyPr/>
                    <a:lstStyle/>
                    <a:p>
                      <a:pPr algn="l" fontAlgn="b"/>
                      <a:r>
                        <a:rPr lang="en-GB" sz="1800" b="0" i="0" u="none" strike="noStrike">
                          <a:solidFill>
                            <a:srgbClr val="000000"/>
                          </a:solidFill>
                          <a:latin typeface="Arial"/>
                        </a:rPr>
                        <a:t>BICES</a:t>
                      </a:r>
                    </a:p>
                  </a:txBody>
                  <a:tcPr marL="9266" marR="9266" marT="9266" marB="0" anchor="b">
                    <a:lnL>
                      <a:noFill/>
                    </a:lnL>
                    <a:lnR>
                      <a:noFill/>
                    </a:lnR>
                    <a:lnT>
                      <a:noFill/>
                    </a:lnT>
                    <a:lnB>
                      <a:noFill/>
                    </a:lnB>
                  </a:tcPr>
                </a:tc>
                <a:tc>
                  <a:txBody>
                    <a:bodyPr/>
                    <a:lstStyle/>
                    <a:p>
                      <a:pPr algn="l" fontAlgn="b"/>
                      <a:r>
                        <a:rPr lang="en-GB" sz="1800" b="0" i="0" u="none" strike="noStrike" dirty="0">
                          <a:solidFill>
                            <a:srgbClr val="000000"/>
                          </a:solidFill>
                          <a:latin typeface="Arial"/>
                        </a:rPr>
                        <a:t>Battlefield Information Collection and Exploitation System</a:t>
                      </a:r>
                    </a:p>
                  </a:txBody>
                  <a:tcPr marL="9266" marR="9266" marT="9266" marB="0" anchor="b">
                    <a:lnL>
                      <a:noFill/>
                    </a:lnL>
                    <a:lnR>
                      <a:noFill/>
                    </a:lnR>
                    <a:lnT>
                      <a:noFill/>
                    </a:lnT>
                    <a:lnB>
                      <a:noFill/>
                    </a:lnB>
                  </a:tcPr>
                </a:tc>
              </a:tr>
              <a:tr h="295612">
                <a:tc>
                  <a:txBody>
                    <a:bodyPr/>
                    <a:lstStyle/>
                    <a:p>
                      <a:pPr algn="l" fontAlgn="t"/>
                      <a:r>
                        <a:rPr lang="en-GB" sz="1800" b="0" i="0" u="none" strike="noStrike">
                          <a:solidFill>
                            <a:srgbClr val="000000"/>
                          </a:solidFill>
                          <a:latin typeface="Arial"/>
                        </a:rPr>
                        <a:t>Bi-SC</a:t>
                      </a:r>
                    </a:p>
                  </a:txBody>
                  <a:tcPr marL="9266" marR="9266" marT="9266" marB="0">
                    <a:lnL>
                      <a:noFill/>
                    </a:lnL>
                    <a:lnR>
                      <a:noFill/>
                    </a:lnR>
                    <a:lnT>
                      <a:noFill/>
                    </a:lnT>
                    <a:lnB>
                      <a:noFill/>
                    </a:lnB>
                  </a:tcPr>
                </a:tc>
                <a:tc>
                  <a:txBody>
                    <a:bodyPr/>
                    <a:lstStyle/>
                    <a:p>
                      <a:pPr algn="l" fontAlgn="t"/>
                      <a:r>
                        <a:rPr lang="en-GB" sz="1800" b="0" i="0" u="none" strike="noStrike" dirty="0">
                          <a:solidFill>
                            <a:srgbClr val="000000"/>
                          </a:solidFill>
                          <a:latin typeface="Arial"/>
                        </a:rPr>
                        <a:t>(of the Two) Strategic Commands</a:t>
                      </a:r>
                    </a:p>
                  </a:txBody>
                  <a:tcPr marL="9266" marR="9266" marT="9266"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0" y="0"/>
            <a:ext cx="10708366" cy="7561263"/>
          </a:xfrm>
        </p:spPr>
      </p:pic>
      <p:sp>
        <p:nvSpPr>
          <p:cNvPr id="4"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cs typeface="Arial" pitchFamily="34" charset="0"/>
              </a:rPr>
              <a:t>NATO  UNCLASSIFIED</a:t>
            </a:r>
            <a:endParaRPr lang="en-US" dirty="0">
              <a:solidFill>
                <a:srgbClr val="0057C0"/>
              </a:solidFill>
              <a:latin typeface="Arial" pitchFamily="34" charset="0"/>
              <a:cs typeface="Arial" pitchFamily="34" charset="0"/>
            </a:endParaRPr>
          </a:p>
        </p:txBody>
      </p:sp>
      <p:sp>
        <p:nvSpPr>
          <p:cNvPr id="7" name="Title 1"/>
          <p:cNvSpPr txBox="1">
            <a:spLocks/>
          </p:cNvSpPr>
          <p:nvPr/>
        </p:nvSpPr>
        <p:spPr>
          <a:xfrm>
            <a:off x="874083" y="934048"/>
            <a:ext cx="9883204" cy="2518395"/>
          </a:xfrm>
          <a:prstGeom prst="rect">
            <a:avLst/>
          </a:prstGeom>
        </p:spPr>
        <p:txBody>
          <a:bodyPr vert="horz" lIns="104306" tIns="52153" rIns="104306" bIns="52153" rtlCol="0" anchor="ctr">
            <a:noAutofit/>
          </a:bodyPr>
          <a:lstStyle/>
          <a:p>
            <a:pPr lvl="0">
              <a:spcBef>
                <a:spcPct val="0"/>
              </a:spcBef>
              <a:defRPr/>
            </a:pPr>
            <a:r>
              <a:rPr lang="en-US" altLang="en-US" sz="2800" dirty="0" smtClean="0"/>
              <a:t>AAP-15 NATO Glossary of Abbreviations used in NATO Documents</a:t>
            </a:r>
          </a:p>
          <a:p>
            <a:pPr lvl="0" algn="ctr">
              <a:spcBef>
                <a:spcPct val="0"/>
              </a:spcBef>
              <a:defRPr/>
            </a:pPr>
            <a:endParaRPr lang="en-US" altLang="en-US" sz="2800" b="1" dirty="0">
              <a:solidFill>
                <a:srgbClr val="0057C0"/>
              </a:solidFill>
              <a:latin typeface="Arial" pitchFamily="34" charset="0"/>
              <a:ea typeface="+mj-ea"/>
              <a:cs typeface="Arial" pitchFamily="34" charset="0"/>
            </a:endParaRPr>
          </a:p>
          <a:p>
            <a:pPr lvl="0">
              <a:spcBef>
                <a:spcPct val="0"/>
              </a:spcBef>
              <a:defRPr/>
            </a:pPr>
            <a:r>
              <a:rPr lang="en-US" altLang="en-US" sz="2800" dirty="0" smtClean="0"/>
              <a:t>AAP-6 NATO Glossary of Terms and Definitions (STANAG 3680)</a:t>
            </a:r>
          </a:p>
          <a:p>
            <a:pPr lvl="0">
              <a:spcBef>
                <a:spcPct val="0"/>
              </a:spcBef>
              <a:defRPr/>
            </a:pPr>
            <a:endParaRPr lang="en-US" altLang="en-US" sz="2800" dirty="0" smtClean="0"/>
          </a:p>
          <a:p>
            <a:pPr lvl="0">
              <a:spcBef>
                <a:spcPct val="0"/>
              </a:spcBef>
              <a:defRPr/>
            </a:pPr>
            <a:r>
              <a:rPr lang="en-US" altLang="en-US" sz="2800" dirty="0" smtClean="0"/>
              <a:t>Military Terminology Booklet</a:t>
            </a:r>
          </a:p>
        </p:txBody>
      </p:sp>
      <p:sp>
        <p:nvSpPr>
          <p:cNvPr id="9" name="Subtitle 2"/>
          <p:cNvSpPr txBox="1">
            <a:spLocks/>
          </p:cNvSpPr>
          <p:nvPr/>
        </p:nvSpPr>
        <p:spPr>
          <a:xfrm>
            <a:off x="792087" y="2589749"/>
            <a:ext cx="9883205" cy="766190"/>
          </a:xfrm>
          <a:prstGeom prst="rect">
            <a:avLst/>
          </a:prstGeom>
        </p:spPr>
        <p:txBody>
          <a:bodyPr vert="horz" lIns="104306" tIns="52153" rIns="104306" bIns="52153" rtlCol="0">
            <a:normAutofit/>
          </a:bodyPr>
          <a:lstStyle/>
          <a:p>
            <a:pPr marL="391146" marR="0" lvl="0" indent="-391146" algn="ctr" defTabSz="1043056" rtl="0" eaLnBrk="1" fontAlgn="auto" latinLnBrk="0" hangingPunct="1">
              <a:lnSpc>
                <a:spcPct val="100000"/>
              </a:lnSpc>
              <a:spcBef>
                <a:spcPct val="20000"/>
              </a:spcBef>
              <a:spcAft>
                <a:spcPts val="0"/>
              </a:spcAft>
              <a:buClrTx/>
              <a:buSzTx/>
              <a:tabLst/>
              <a:defRPr/>
            </a:pPr>
            <a:endParaRPr kumimoji="0" lang="en-US" sz="3700" b="0" i="0" u="none" strike="noStrike" kern="1200" cap="none" spc="0" normalizeH="0" baseline="0" noProof="0" dirty="0">
              <a:ln>
                <a:noFill/>
              </a:ln>
              <a:solidFill>
                <a:srgbClr val="0057C0"/>
              </a:solidFill>
              <a:effectLst/>
              <a:uLnTx/>
              <a:uFillTx/>
              <a:latin typeface="Arial" pitchFamily="34" charset="0"/>
              <a:ea typeface="+mn-ea"/>
              <a:cs typeface="Arial" pitchFamily="34" charset="0"/>
            </a:endParaRPr>
          </a:p>
        </p:txBody>
      </p:sp>
      <p:sp>
        <p:nvSpPr>
          <p:cNvPr id="8" name="Slide Number Placeholder 12"/>
          <p:cNvSpPr>
            <a:spLocks noGrp="1"/>
          </p:cNvSpPr>
          <p:nvPr>
            <p:ph type="sldNum" sz="quarter" idx="12"/>
          </p:nvPr>
        </p:nvSpPr>
        <p:spPr>
          <a:xfrm>
            <a:off x="9811196" y="7008171"/>
            <a:ext cx="347534" cy="402567"/>
          </a:xfrm>
        </p:spPr>
        <p:txBody>
          <a:bodyPr/>
          <a:lstStyle/>
          <a:p>
            <a:fld id="{846213BF-ED0B-4A5A-BFD6-997338C11F85}" type="slidenum">
              <a:rPr lang="en-US" smtClean="0">
                <a:solidFill>
                  <a:srgbClr val="0057C0"/>
                </a:solidFill>
                <a:latin typeface="Arial" pitchFamily="34" charset="0"/>
              </a:rPr>
              <a:pPr/>
              <a:t>17</a:t>
            </a:fld>
            <a:endParaRPr lang="en-US" dirty="0">
              <a:solidFill>
                <a:srgbClr val="0057C0"/>
              </a:solidFill>
              <a:latin typeface="Arial" pitchFamily="34" charset="0"/>
            </a:endParaRPr>
          </a:p>
        </p:txBody>
      </p:sp>
      <p:sp>
        <p:nvSpPr>
          <p:cNvPr id="10" name="TextBox 9"/>
          <p:cNvSpPr txBox="1"/>
          <p:nvPr/>
        </p:nvSpPr>
        <p:spPr>
          <a:xfrm>
            <a:off x="1999261" y="385084"/>
            <a:ext cx="7632848" cy="461665"/>
          </a:xfrm>
          <a:prstGeom prst="rect">
            <a:avLst/>
          </a:prstGeom>
          <a:noFill/>
        </p:spPr>
        <p:txBody>
          <a:bodyPr wrap="square" rtlCol="0">
            <a:spAutoFit/>
          </a:bodyPr>
          <a:lstStyle/>
          <a:p>
            <a:pPr algn="ctr"/>
            <a:r>
              <a:rPr lang="en-GB" sz="2400" b="1" dirty="0" smtClean="0"/>
              <a:t>NATO ACRONYM SOLVERS </a:t>
            </a:r>
            <a:endParaRPr lang="en-GB" sz="2400" b="1" dirty="0"/>
          </a:p>
        </p:txBody>
      </p:sp>
      <p:pic>
        <p:nvPicPr>
          <p:cNvPr id="2" name="Pictur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496683" y="8677175"/>
            <a:ext cx="5715000" cy="3933825"/>
          </a:xfrm>
          <a:prstGeom prst="rect">
            <a:avLst/>
          </a:prstGeom>
        </p:spPr>
      </p:pic>
      <p:sp>
        <p:nvSpPr>
          <p:cNvPr id="3" name="TextBox 2"/>
          <p:cNvSpPr txBox="1"/>
          <p:nvPr/>
        </p:nvSpPr>
        <p:spPr>
          <a:xfrm>
            <a:off x="1321438" y="3528015"/>
            <a:ext cx="8988494" cy="3416320"/>
          </a:xfrm>
          <a:prstGeom prst="rect">
            <a:avLst/>
          </a:prstGeom>
          <a:noFill/>
        </p:spPr>
        <p:txBody>
          <a:bodyPr wrap="square" rtlCol="0">
            <a:spAutoFit/>
          </a:bodyPr>
          <a:lstStyle/>
          <a:p>
            <a:r>
              <a:rPr lang="en-GB" sz="2400" b="1" dirty="0" smtClean="0">
                <a:solidFill>
                  <a:srgbClr val="00B0F0"/>
                </a:solidFill>
              </a:rPr>
              <a:t>A man received a message from his neighbour:  “</a:t>
            </a:r>
            <a:r>
              <a:rPr lang="en-GB" sz="2400" b="1" i="1" dirty="0" smtClean="0">
                <a:solidFill>
                  <a:srgbClr val="00B0F0"/>
                </a:solidFill>
              </a:rPr>
              <a:t>Sorry sir, I am using your wife day and night when you are not at home and certainly much more than you do.  I am now feeling very guilty and I hope you will accept my sincere apologies</a:t>
            </a:r>
            <a:r>
              <a:rPr lang="en-GB" sz="2400" b="1" dirty="0" smtClean="0">
                <a:solidFill>
                  <a:srgbClr val="00B0F0"/>
                </a:solidFill>
              </a:rPr>
              <a:t>.”</a:t>
            </a:r>
          </a:p>
          <a:p>
            <a:endParaRPr lang="en-GB" sz="2400" b="1" dirty="0" smtClean="0">
              <a:solidFill>
                <a:srgbClr val="00B0F0"/>
              </a:solidFill>
            </a:endParaRPr>
          </a:p>
          <a:p>
            <a:r>
              <a:rPr lang="en-GB" sz="2400" b="1" dirty="0" smtClean="0">
                <a:solidFill>
                  <a:srgbClr val="00B0F0"/>
                </a:solidFill>
              </a:rPr>
              <a:t>The man got his gun and shot his wife.</a:t>
            </a:r>
          </a:p>
          <a:p>
            <a:endParaRPr lang="en-GB" sz="2400" b="1" dirty="0">
              <a:solidFill>
                <a:srgbClr val="00B0F0"/>
              </a:solidFill>
            </a:endParaRPr>
          </a:p>
          <a:p>
            <a:r>
              <a:rPr lang="en-GB" sz="2400" b="1" dirty="0" smtClean="0">
                <a:solidFill>
                  <a:srgbClr val="00B0F0"/>
                </a:solidFill>
              </a:rPr>
              <a:t>A few minutes later, the man received another message: </a:t>
            </a:r>
          </a:p>
          <a:p>
            <a:r>
              <a:rPr lang="en-GB" sz="2400" b="1" dirty="0" smtClean="0">
                <a:solidFill>
                  <a:srgbClr val="00B0F0"/>
                </a:solidFill>
              </a:rPr>
              <a:t>“</a:t>
            </a:r>
            <a:r>
              <a:rPr lang="en-GB" sz="2400" b="1" i="1" dirty="0" smtClean="0">
                <a:solidFill>
                  <a:srgbClr val="00B0F0"/>
                </a:solidFill>
              </a:rPr>
              <a:t>Sorry sir, spelling mistake: I meant </a:t>
            </a:r>
            <a:r>
              <a:rPr lang="en-GB" sz="2400" b="1" i="1" dirty="0" err="1" smtClean="0">
                <a:solidFill>
                  <a:srgbClr val="00B0F0"/>
                </a:solidFill>
              </a:rPr>
              <a:t>Wifi</a:t>
            </a:r>
            <a:r>
              <a:rPr lang="en-GB" sz="2400" b="1" i="1" dirty="0" smtClean="0">
                <a:solidFill>
                  <a:srgbClr val="00B0F0"/>
                </a:solidFill>
              </a:rPr>
              <a:t>, not Wife</a:t>
            </a:r>
            <a:r>
              <a:rPr lang="en-GB" sz="2400" b="1" dirty="0" smtClean="0">
                <a:solidFill>
                  <a:srgbClr val="00B0F0"/>
                </a:solidFill>
              </a:rPr>
              <a:t>” </a:t>
            </a:r>
            <a:endParaRPr lang="en-GB" sz="2400" b="1" dirty="0">
              <a:solidFill>
                <a:srgbClr val="00B0F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0" y="0"/>
            <a:ext cx="10708366" cy="7561263"/>
          </a:xfrm>
        </p:spPr>
      </p:pic>
      <p:sp>
        <p:nvSpPr>
          <p:cNvPr id="4"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cs typeface="Arial" pitchFamily="34" charset="0"/>
              </a:rPr>
              <a:t>NATO  UNCLASSIFIED</a:t>
            </a:r>
            <a:endParaRPr lang="en-US" dirty="0">
              <a:solidFill>
                <a:srgbClr val="0057C0"/>
              </a:solidFill>
              <a:latin typeface="Arial" pitchFamily="34" charset="0"/>
              <a:cs typeface="Arial" pitchFamily="34" charset="0"/>
            </a:endParaRPr>
          </a:p>
        </p:txBody>
      </p:sp>
      <p:sp>
        <p:nvSpPr>
          <p:cNvPr id="9" name="Subtitle 2"/>
          <p:cNvSpPr txBox="1">
            <a:spLocks/>
          </p:cNvSpPr>
          <p:nvPr/>
        </p:nvSpPr>
        <p:spPr>
          <a:xfrm>
            <a:off x="792087" y="2589749"/>
            <a:ext cx="9883205" cy="766190"/>
          </a:xfrm>
          <a:prstGeom prst="rect">
            <a:avLst/>
          </a:prstGeom>
        </p:spPr>
        <p:txBody>
          <a:bodyPr vert="horz" lIns="104306" tIns="52153" rIns="104306" bIns="52153" rtlCol="0">
            <a:normAutofit/>
          </a:bodyPr>
          <a:lstStyle/>
          <a:p>
            <a:pPr marL="391146" marR="0" lvl="0" indent="-391146" algn="ctr" defTabSz="1043056" rtl="0" eaLnBrk="1" fontAlgn="auto" latinLnBrk="0" hangingPunct="1">
              <a:lnSpc>
                <a:spcPct val="100000"/>
              </a:lnSpc>
              <a:spcBef>
                <a:spcPct val="20000"/>
              </a:spcBef>
              <a:spcAft>
                <a:spcPts val="0"/>
              </a:spcAft>
              <a:buClrTx/>
              <a:buSzTx/>
              <a:tabLst/>
              <a:defRPr/>
            </a:pPr>
            <a:endParaRPr kumimoji="0" lang="en-US" sz="3700" b="0" i="0" u="none" strike="noStrike" kern="1200" cap="none" spc="0" normalizeH="0" baseline="0" noProof="0" dirty="0">
              <a:ln>
                <a:noFill/>
              </a:ln>
              <a:solidFill>
                <a:srgbClr val="0057C0"/>
              </a:solidFill>
              <a:effectLst/>
              <a:uLnTx/>
              <a:uFillTx/>
              <a:latin typeface="Arial" pitchFamily="34" charset="0"/>
              <a:ea typeface="+mn-ea"/>
              <a:cs typeface="Arial" pitchFamily="34" charset="0"/>
            </a:endParaRPr>
          </a:p>
        </p:txBody>
      </p:sp>
      <p:sp>
        <p:nvSpPr>
          <p:cNvPr id="8" name="Slide Number Placeholder 12"/>
          <p:cNvSpPr>
            <a:spLocks noGrp="1"/>
          </p:cNvSpPr>
          <p:nvPr>
            <p:ph type="sldNum" sz="quarter" idx="12"/>
          </p:nvPr>
        </p:nvSpPr>
        <p:spPr>
          <a:xfrm>
            <a:off x="9811196" y="7008171"/>
            <a:ext cx="347534" cy="402567"/>
          </a:xfrm>
        </p:spPr>
        <p:txBody>
          <a:bodyPr/>
          <a:lstStyle/>
          <a:p>
            <a:fld id="{846213BF-ED0B-4A5A-BFD6-997338C11F85}" type="slidenum">
              <a:rPr lang="en-US" smtClean="0">
                <a:solidFill>
                  <a:srgbClr val="0057C0"/>
                </a:solidFill>
                <a:latin typeface="Arial" pitchFamily="34" charset="0"/>
              </a:rPr>
              <a:pPr/>
              <a:t>18</a:t>
            </a:fld>
            <a:endParaRPr lang="en-US" dirty="0">
              <a:solidFill>
                <a:srgbClr val="0057C0"/>
              </a:solidFill>
              <a:latin typeface="Arial" pitchFamily="34" charset="0"/>
            </a:endParaRPr>
          </a:p>
        </p:txBody>
      </p:sp>
      <p:sp>
        <p:nvSpPr>
          <p:cNvPr id="10" name="TextBox 9"/>
          <p:cNvSpPr txBox="1"/>
          <p:nvPr/>
        </p:nvSpPr>
        <p:spPr>
          <a:xfrm>
            <a:off x="2034332" y="324247"/>
            <a:ext cx="7200800" cy="415498"/>
          </a:xfrm>
          <a:prstGeom prst="rect">
            <a:avLst/>
          </a:prstGeom>
          <a:noFill/>
        </p:spPr>
        <p:txBody>
          <a:bodyPr wrap="square" rtlCol="0">
            <a:spAutoFit/>
          </a:bodyPr>
          <a:lstStyle/>
          <a:p>
            <a:pPr algn="ctr"/>
            <a:r>
              <a:rPr lang="en-GB" b="1" dirty="0" smtClean="0"/>
              <a:t>ANY QUESTIONS?</a:t>
            </a:r>
            <a:endParaRPr lang="en-GB" b="1" dirty="0"/>
          </a:p>
        </p:txBody>
      </p:sp>
      <p:pic>
        <p:nvPicPr>
          <p:cNvPr id="32770" name="Picture 2"/>
          <p:cNvPicPr>
            <a:picLocks noChangeAspect="1" noChangeArrowheads="1"/>
          </p:cNvPicPr>
          <p:nvPr/>
        </p:nvPicPr>
        <p:blipFill>
          <a:blip r:embed="rId3" cstate="print"/>
          <a:srcRect/>
          <a:stretch>
            <a:fillRect/>
          </a:stretch>
        </p:blipFill>
        <p:spPr bwMode="auto">
          <a:xfrm>
            <a:off x="800415" y="1332359"/>
            <a:ext cx="9915856" cy="5184576"/>
          </a:xfrm>
          <a:prstGeom prst="rect">
            <a:avLst/>
          </a:prstGeom>
          <a:noFill/>
          <a:ln w="9525">
            <a:noFill/>
            <a:miter lim="800000"/>
            <a:headEnd/>
            <a:tailEnd/>
          </a:ln>
        </p:spPr>
      </p:pic>
      <p:pic>
        <p:nvPicPr>
          <p:cNvPr id="2" name="Picture 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7362924" y="3725827"/>
            <a:ext cx="3312368" cy="331236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2</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1077218"/>
          </a:xfrm>
          <a:prstGeom prst="rect">
            <a:avLst/>
          </a:prstGeom>
          <a:noFill/>
        </p:spPr>
        <p:txBody>
          <a:bodyPr>
            <a:spAutoFit/>
          </a:bodyPr>
          <a:lstStyle/>
          <a:p>
            <a:pPr lvl="0" algn="ctr">
              <a:defRPr/>
            </a:pPr>
            <a:endParaRPr lang="en-GB" altLang="en-US" sz="2000" dirty="0" smtClean="0">
              <a:solidFill>
                <a:schemeClr val="bg1"/>
              </a:solidFill>
            </a:endParaRPr>
          </a:p>
          <a:p>
            <a:pPr lvl="0" algn="ctr">
              <a:defRPr/>
            </a:pPr>
            <a:r>
              <a:rPr lang="en-US" altLang="en-US" sz="2400" b="1" dirty="0" smtClean="0"/>
              <a:t>CURRENT NATO HEADQUARTERS</a:t>
            </a:r>
            <a:endParaRPr lang="en-US" sz="2400" b="1" dirty="0" smtClean="0">
              <a:solidFill>
                <a:srgbClr val="0057C0"/>
              </a:solidFill>
              <a:latin typeface="Arial" pitchFamily="34" charset="0"/>
              <a:cs typeface="Arial" pitchFamily="34" charset="0"/>
            </a:endParaRPr>
          </a:p>
          <a:p>
            <a:pPr algn="ctr">
              <a:defRPr/>
            </a:pPr>
            <a:endParaRPr lang="en-US" sz="2000" dirty="0">
              <a:solidFill>
                <a:schemeClr val="bg1"/>
              </a:solidFill>
            </a:endParaRPr>
          </a:p>
        </p:txBody>
      </p:sp>
      <p:pic>
        <p:nvPicPr>
          <p:cNvPr id="5126" name="Picture 6" descr="Flags of the 28 NATO member countries"/>
          <p:cNvPicPr>
            <a:picLocks noChangeAspect="1" noChangeArrowheads="1"/>
          </p:cNvPicPr>
          <p:nvPr/>
        </p:nvPicPr>
        <p:blipFill>
          <a:blip r:embed="rId3" cstate="print"/>
          <a:srcRect/>
          <a:stretch>
            <a:fillRect/>
          </a:stretch>
        </p:blipFill>
        <p:spPr bwMode="auto">
          <a:xfrm>
            <a:off x="1386260" y="991758"/>
            <a:ext cx="8496944" cy="5777923"/>
          </a:xfrm>
          <a:prstGeom prst="rect">
            <a:avLst/>
          </a:prstGeom>
          <a:noFill/>
        </p:spPr>
      </p:pic>
    </p:spTree>
    <p:extLst>
      <p:ext uri="{BB962C8B-B14F-4D97-AF65-F5344CB8AC3E}">
        <p14:creationId xmlns:p14="http://schemas.microsoft.com/office/powerpoint/2010/main" xmlns="" val="4267947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3</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1077218"/>
          </a:xfrm>
          <a:prstGeom prst="rect">
            <a:avLst/>
          </a:prstGeom>
          <a:noFill/>
        </p:spPr>
        <p:txBody>
          <a:bodyPr>
            <a:spAutoFit/>
          </a:bodyPr>
          <a:lstStyle/>
          <a:p>
            <a:pPr lvl="0" algn="ctr">
              <a:spcBef>
                <a:spcPct val="0"/>
              </a:spcBef>
              <a:defRPr/>
            </a:pPr>
            <a:r>
              <a:rPr lang="en-GB" sz="2000" dirty="0" smtClean="0">
                <a:solidFill>
                  <a:schemeClr val="bg1"/>
                </a:solidFill>
              </a:rPr>
              <a:t>EN</a:t>
            </a:r>
          </a:p>
          <a:p>
            <a:pPr lvl="0" algn="ctr">
              <a:spcBef>
                <a:spcPct val="0"/>
              </a:spcBef>
              <a:defRPr/>
            </a:pPr>
            <a:r>
              <a:rPr lang="en-US" altLang="en-US" sz="2400" b="1" dirty="0" smtClean="0"/>
              <a:t>NEW NATO HEADQUARTERS</a:t>
            </a:r>
            <a:endParaRPr lang="en-US" sz="2400" b="1" dirty="0" smtClean="0">
              <a:solidFill>
                <a:srgbClr val="0057C0"/>
              </a:solidFill>
              <a:latin typeface="Arial" pitchFamily="34" charset="0"/>
              <a:cs typeface="Arial" pitchFamily="34" charset="0"/>
            </a:endParaRPr>
          </a:p>
          <a:p>
            <a:pPr algn="ctr">
              <a:defRPr/>
            </a:pPr>
            <a:r>
              <a:rPr lang="en-GB" sz="2000" dirty="0" smtClean="0">
                <a:solidFill>
                  <a:schemeClr val="bg1"/>
                </a:solidFill>
              </a:rPr>
              <a:t>UIREMENTS </a:t>
            </a:r>
            <a:r>
              <a:rPr lang="en-GB" sz="2000" dirty="0">
                <a:solidFill>
                  <a:schemeClr val="bg1"/>
                </a:solidFill>
              </a:rPr>
              <a:t>FOR NATO </a:t>
            </a:r>
            <a:r>
              <a:rPr lang="en-GB" sz="2000" dirty="0" smtClean="0">
                <a:solidFill>
                  <a:schemeClr val="bg1"/>
                </a:solidFill>
              </a:rPr>
              <a:t>New </a:t>
            </a:r>
            <a:endParaRPr lang="en-US" sz="2000" dirty="0">
              <a:solidFill>
                <a:schemeClr val="bg1"/>
              </a:solidFill>
            </a:endParaRPr>
          </a:p>
        </p:txBody>
      </p:sp>
      <p:pic>
        <p:nvPicPr>
          <p:cNvPr id="8" name="Picture 1"/>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03236" y="1711077"/>
            <a:ext cx="9614512" cy="4877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612398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4</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1077218"/>
          </a:xfrm>
          <a:prstGeom prst="rect">
            <a:avLst/>
          </a:prstGeom>
          <a:noFill/>
        </p:spPr>
        <p:txBody>
          <a:bodyPr>
            <a:spAutoFit/>
          </a:bodyPr>
          <a:lstStyle/>
          <a:p>
            <a:pPr lvl="0" algn="ctr">
              <a:defRPr/>
            </a:pPr>
            <a:endParaRPr lang="en-GB" altLang="en-US" sz="2000" dirty="0" smtClean="0">
              <a:solidFill>
                <a:schemeClr val="bg1"/>
              </a:solidFill>
            </a:endParaRPr>
          </a:p>
          <a:p>
            <a:pPr lvl="0" algn="ctr">
              <a:defRPr/>
            </a:pPr>
            <a:r>
              <a:rPr lang="en-US" altLang="en-US" sz="2400" b="1" dirty="0" smtClean="0"/>
              <a:t>NEW NATO HEADQUARTERS</a:t>
            </a:r>
            <a:endParaRPr lang="en-US" sz="2400" b="1" dirty="0" smtClean="0">
              <a:solidFill>
                <a:srgbClr val="0057C0"/>
              </a:solidFill>
              <a:latin typeface="Arial" pitchFamily="34" charset="0"/>
              <a:cs typeface="Arial" pitchFamily="34" charset="0"/>
            </a:endParaRPr>
          </a:p>
          <a:p>
            <a:pPr algn="ctr">
              <a:defRPr/>
            </a:pPr>
            <a:endParaRPr lang="en-US" sz="2000" dirty="0">
              <a:solidFill>
                <a:schemeClr val="bg1"/>
              </a:solidFill>
            </a:endParaRPr>
          </a:p>
        </p:txBody>
      </p:sp>
      <p:pic>
        <p:nvPicPr>
          <p:cNvPr id="1026" name="Picture 2" descr="http://www.nato.int/nato_static_fl2014/assets/pictures/topics_graphics/20100628_new-hq.jpg">
            <a:hlinkClick r:id="rId3"/>
          </p:cNvPr>
          <p:cNvPicPr>
            <a:picLocks noChangeAspect="1" noChangeArrowheads="1"/>
          </p:cNvPicPr>
          <p:nvPr/>
        </p:nvPicPr>
        <p:blipFill>
          <a:blip r:embed="rId4" cstate="print"/>
          <a:srcRect/>
          <a:stretch>
            <a:fillRect/>
          </a:stretch>
        </p:blipFill>
        <p:spPr bwMode="auto">
          <a:xfrm>
            <a:off x="882204" y="1476375"/>
            <a:ext cx="9547485" cy="4968552"/>
          </a:xfrm>
          <a:prstGeom prst="rect">
            <a:avLst/>
          </a:prstGeom>
          <a:noFill/>
        </p:spPr>
      </p:pic>
    </p:spTree>
    <p:extLst>
      <p:ext uri="{BB962C8B-B14F-4D97-AF65-F5344CB8AC3E}">
        <p14:creationId xmlns:p14="http://schemas.microsoft.com/office/powerpoint/2010/main" xmlns="" val="4267947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5</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707886"/>
          </a:xfrm>
          <a:prstGeom prst="rect">
            <a:avLst/>
          </a:prstGeom>
          <a:noFill/>
        </p:spPr>
        <p:txBody>
          <a:bodyPr>
            <a:spAutoFit/>
          </a:bodyPr>
          <a:lstStyle/>
          <a:p>
            <a:pPr algn="ctr">
              <a:defRPr/>
            </a:pPr>
            <a:r>
              <a:rPr lang="en-GB" sz="2000" dirty="0">
                <a:solidFill>
                  <a:schemeClr val="bg1"/>
                </a:solidFill>
              </a:rPr>
              <a:t>ENGLISH LANGUAGE REQUIREMENTS FOR NATO APPOINTMENTS</a:t>
            </a:r>
            <a:endParaRPr lang="en-US" sz="2000" dirty="0">
              <a:solidFill>
                <a:schemeClr val="bg1"/>
              </a:solidFill>
            </a:endParaRPr>
          </a:p>
        </p:txBody>
      </p:sp>
      <p:sp>
        <p:nvSpPr>
          <p:cNvPr id="2" name="Rectangle 1"/>
          <p:cNvSpPr/>
          <p:nvPr/>
        </p:nvSpPr>
        <p:spPr>
          <a:xfrm>
            <a:off x="1848217" y="1557689"/>
            <a:ext cx="7223978" cy="5262979"/>
          </a:xfrm>
          <a:prstGeom prst="rect">
            <a:avLst/>
          </a:prstGeom>
        </p:spPr>
        <p:txBody>
          <a:bodyPr wrap="square">
            <a:spAutoFit/>
          </a:bodyPr>
          <a:lstStyle/>
          <a:p>
            <a:pPr algn="ctr">
              <a:defRPr/>
            </a:pPr>
            <a:r>
              <a:rPr lang="en-GB" sz="2400" b="1" u="sng" dirty="0" smtClean="0"/>
              <a:t>NATO HQ - SOME FACTS AND FIGURES</a:t>
            </a:r>
          </a:p>
          <a:p>
            <a:pPr algn="ctr">
              <a:defRPr/>
            </a:pPr>
            <a:endParaRPr lang="en-GB" sz="2400" b="1" dirty="0" smtClean="0"/>
          </a:p>
          <a:p>
            <a:pPr algn="ctr">
              <a:defRPr/>
            </a:pPr>
            <a:r>
              <a:rPr lang="en-GB" sz="2400" b="1" dirty="0" smtClean="0"/>
              <a:t>800 Staff in 6 NATO Co-located Agencies</a:t>
            </a:r>
          </a:p>
          <a:p>
            <a:pPr algn="ctr">
              <a:defRPr/>
            </a:pPr>
            <a:r>
              <a:rPr lang="en-GB" sz="2400" b="1" dirty="0" smtClean="0"/>
              <a:t>1,500 Delegation Staff</a:t>
            </a:r>
          </a:p>
          <a:p>
            <a:pPr algn="ctr">
              <a:defRPr/>
            </a:pPr>
            <a:r>
              <a:rPr lang="en-GB" sz="2400" b="1" dirty="0" smtClean="0"/>
              <a:t>1,200 International Staff</a:t>
            </a:r>
          </a:p>
          <a:p>
            <a:pPr algn="ctr">
              <a:defRPr/>
            </a:pPr>
            <a:r>
              <a:rPr lang="en-GB" sz="2400" b="1" dirty="0" smtClean="0"/>
              <a:t>400 International Military Staff</a:t>
            </a:r>
          </a:p>
          <a:p>
            <a:pPr algn="ctr">
              <a:defRPr/>
            </a:pPr>
            <a:r>
              <a:rPr lang="en-GB" sz="2400" b="1" dirty="0" smtClean="0"/>
              <a:t>1,000+ Parakeets</a:t>
            </a:r>
          </a:p>
          <a:p>
            <a:pPr algn="ctr">
              <a:defRPr/>
            </a:pPr>
            <a:r>
              <a:rPr lang="en-GB" sz="2400" b="1" dirty="0" smtClean="0"/>
              <a:t>Several litters of cats</a:t>
            </a:r>
          </a:p>
          <a:p>
            <a:pPr algn="ctr">
              <a:defRPr/>
            </a:pPr>
            <a:r>
              <a:rPr lang="en-GB" sz="2400" b="1" dirty="0" smtClean="0"/>
              <a:t>Unknown number of rabbits </a:t>
            </a:r>
          </a:p>
          <a:p>
            <a:pPr algn="ctr">
              <a:defRPr/>
            </a:pPr>
            <a:endParaRPr lang="en-GB" sz="2400" b="1" dirty="0"/>
          </a:p>
          <a:p>
            <a:pPr algn="ctr">
              <a:defRPr/>
            </a:pPr>
            <a:endParaRPr lang="en-GB" sz="2400" b="1" dirty="0" smtClean="0"/>
          </a:p>
          <a:p>
            <a:pPr algn="ctr">
              <a:defRPr/>
            </a:pPr>
            <a:endParaRPr lang="en-GB" sz="2400" b="1" dirty="0"/>
          </a:p>
          <a:p>
            <a:pPr algn="ctr">
              <a:defRPr/>
            </a:pPr>
            <a:r>
              <a:rPr lang="en-GB" sz="2400" b="1" dirty="0" smtClean="0">
                <a:solidFill>
                  <a:srgbClr val="00B0F0"/>
                </a:solidFill>
              </a:rPr>
              <a:t>If vegetarians eat vegetables, then what on earth do humanitarians eat?</a:t>
            </a:r>
            <a:endParaRPr lang="en-US" sz="2400" b="1" dirty="0">
              <a:solidFill>
                <a:srgbClr val="00B0F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6</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707886"/>
          </a:xfrm>
          <a:prstGeom prst="rect">
            <a:avLst/>
          </a:prstGeom>
          <a:noFill/>
        </p:spPr>
        <p:txBody>
          <a:bodyPr>
            <a:spAutoFit/>
          </a:bodyPr>
          <a:lstStyle/>
          <a:p>
            <a:pPr algn="ctr">
              <a:defRPr/>
            </a:pPr>
            <a:r>
              <a:rPr lang="en-GB" sz="2000">
                <a:solidFill>
                  <a:schemeClr val="bg1"/>
                </a:solidFill>
              </a:rPr>
              <a:t>ENGLISH LANGUAGE REQUIREMENTS FOR NATO APPOINTMENTS</a:t>
            </a:r>
            <a:endParaRPr lang="en-US" sz="2000" dirty="0">
              <a:solidFill>
                <a:schemeClr val="bg1"/>
              </a:solidFill>
            </a:endParaRPr>
          </a:p>
        </p:txBody>
      </p:sp>
      <p:sp>
        <p:nvSpPr>
          <p:cNvPr id="2" name="Rectangle 1"/>
          <p:cNvSpPr/>
          <p:nvPr/>
        </p:nvSpPr>
        <p:spPr>
          <a:xfrm>
            <a:off x="1746300" y="756295"/>
            <a:ext cx="7223978" cy="830997"/>
          </a:xfrm>
          <a:prstGeom prst="rect">
            <a:avLst/>
          </a:prstGeom>
        </p:spPr>
        <p:txBody>
          <a:bodyPr wrap="square">
            <a:spAutoFit/>
          </a:bodyPr>
          <a:lstStyle/>
          <a:p>
            <a:pPr algn="ctr">
              <a:defRPr/>
            </a:pPr>
            <a:r>
              <a:rPr lang="en-GB" sz="2400" b="1" dirty="0" smtClean="0"/>
              <a:t>MILITARY COMMITTEE MEETING AT CHIEFS OF DEFENCE LEVEL – SEPTEMBER 2015</a:t>
            </a:r>
            <a:endParaRPr lang="en-US" sz="2400" b="1" dirty="0"/>
          </a:p>
        </p:txBody>
      </p:sp>
      <p:pic>
        <p:nvPicPr>
          <p:cNvPr id="14338" name="Picture 2" descr="NATO Chiefs of Defence discuss the way ahead with the Readiness Action Plan and NATO’s future posture"/>
          <p:cNvPicPr>
            <a:picLocks noGrp="1" noChangeAspect="1" noChangeArrowheads="1"/>
          </p:cNvPicPr>
          <p:nvPr>
            <p:ph idx="1"/>
          </p:nvPr>
        </p:nvPicPr>
        <p:blipFill>
          <a:blip r:embed="rId2" cstate="print"/>
          <a:srcRect/>
          <a:stretch>
            <a:fillRect/>
          </a:stretch>
        </p:blipFill>
        <p:spPr bwMode="auto">
          <a:xfrm>
            <a:off x="1170236" y="1764407"/>
            <a:ext cx="8752520" cy="497143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7</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707886"/>
          </a:xfrm>
          <a:prstGeom prst="rect">
            <a:avLst/>
          </a:prstGeom>
          <a:noFill/>
        </p:spPr>
        <p:txBody>
          <a:bodyPr>
            <a:spAutoFit/>
          </a:bodyPr>
          <a:lstStyle/>
          <a:p>
            <a:pPr algn="ctr">
              <a:defRPr/>
            </a:pPr>
            <a:r>
              <a:rPr lang="en-GB" sz="2000" dirty="0">
                <a:solidFill>
                  <a:schemeClr val="bg1"/>
                </a:solidFill>
              </a:rPr>
              <a:t>ENGLISH LANGUAGE REQUIREMENTS FOR NATO APPOINTMENTS</a:t>
            </a:r>
            <a:endParaRPr lang="en-US" sz="2000" dirty="0">
              <a:solidFill>
                <a:schemeClr val="bg1"/>
              </a:solidFill>
            </a:endParaRPr>
          </a:p>
        </p:txBody>
      </p:sp>
      <p:sp>
        <p:nvSpPr>
          <p:cNvPr id="2" name="Rectangle 1"/>
          <p:cNvSpPr/>
          <p:nvPr/>
        </p:nvSpPr>
        <p:spPr>
          <a:xfrm>
            <a:off x="1962324" y="1837992"/>
            <a:ext cx="7223978" cy="4770537"/>
          </a:xfrm>
          <a:prstGeom prst="rect">
            <a:avLst/>
          </a:prstGeom>
        </p:spPr>
        <p:txBody>
          <a:bodyPr wrap="square">
            <a:spAutoFit/>
          </a:bodyPr>
          <a:lstStyle/>
          <a:p>
            <a:pPr algn="ctr">
              <a:defRPr/>
            </a:pPr>
            <a:r>
              <a:rPr lang="en-GB" sz="2400" b="1" dirty="0"/>
              <a:t>ENGLISH LANGUAGE REQUIREMENTS FOR NATO </a:t>
            </a:r>
            <a:r>
              <a:rPr lang="en-GB" sz="2400" b="1" dirty="0" smtClean="0"/>
              <a:t>APPOINTMENTS</a:t>
            </a:r>
          </a:p>
          <a:p>
            <a:pPr algn="ctr">
              <a:defRPr/>
            </a:pPr>
            <a:endParaRPr lang="en-GB" sz="2400" b="1" dirty="0"/>
          </a:p>
          <a:p>
            <a:pPr algn="ctr">
              <a:defRPr/>
            </a:pPr>
            <a:endParaRPr lang="en-GB" sz="2400" b="1" dirty="0" smtClean="0"/>
          </a:p>
          <a:p>
            <a:pPr algn="ctr">
              <a:defRPr/>
            </a:pPr>
            <a:endParaRPr lang="en-GB" sz="2400" b="1" dirty="0"/>
          </a:p>
          <a:p>
            <a:pPr algn="ctr">
              <a:defRPr/>
            </a:pPr>
            <a:endParaRPr lang="en-GB" sz="2400" b="1" dirty="0" smtClean="0"/>
          </a:p>
          <a:p>
            <a:pPr algn="ctr">
              <a:defRPr/>
            </a:pPr>
            <a:endParaRPr lang="en-GB" sz="2400" b="1" dirty="0"/>
          </a:p>
          <a:p>
            <a:pPr algn="ctr">
              <a:defRPr/>
            </a:pPr>
            <a:endParaRPr lang="en-GB" sz="2400" b="1" dirty="0" smtClean="0"/>
          </a:p>
          <a:p>
            <a:pPr algn="ctr">
              <a:defRPr/>
            </a:pPr>
            <a:endParaRPr lang="en-GB" sz="2400" b="1" dirty="0" smtClean="0"/>
          </a:p>
          <a:p>
            <a:pPr algn="ctr">
              <a:defRPr/>
            </a:pPr>
            <a:r>
              <a:rPr lang="en-GB" sz="2400" b="1" dirty="0" smtClean="0">
                <a:solidFill>
                  <a:srgbClr val="00B0F0"/>
                </a:solidFill>
              </a:rPr>
              <a:t>A woman, without her man, is nothing   </a:t>
            </a:r>
            <a:r>
              <a:rPr lang="en-GB" sz="3200" b="1" dirty="0" smtClean="0">
                <a:solidFill>
                  <a:srgbClr val="00B0F0"/>
                </a:solidFill>
                <a:latin typeface="Bradley Hand ITC" panose="03070402050302030203" pitchFamily="66" charset="0"/>
              </a:rPr>
              <a:t>x</a:t>
            </a:r>
          </a:p>
          <a:p>
            <a:pPr algn="ctr">
              <a:defRPr/>
            </a:pPr>
            <a:r>
              <a:rPr lang="en-GB" sz="2400" b="1" dirty="0" smtClean="0">
                <a:solidFill>
                  <a:srgbClr val="00B0F0"/>
                </a:solidFill>
              </a:rPr>
              <a:t>A woman: without her, man is nothing   </a:t>
            </a:r>
            <a:r>
              <a:rPr lang="en-US" sz="3200" b="1" dirty="0" smtClean="0">
                <a:solidFill>
                  <a:srgbClr val="00B0F0"/>
                </a:solidFill>
                <a:latin typeface="Wingdings 2" panose="05020102010507070707" pitchFamily="18" charset="2"/>
                <a:ea typeface="Calibri" panose="020F0502020204030204" pitchFamily="34" charset="0"/>
                <a:cs typeface="Times New Roman" panose="02020603050405020304" pitchFamily="18" charset="0"/>
              </a:rPr>
              <a:t>P</a:t>
            </a:r>
            <a:endParaRPr lang="en-GB" sz="3200" b="1" dirty="0">
              <a:solidFill>
                <a:srgbClr val="00B0F0"/>
              </a:solidFill>
            </a:endParaRPr>
          </a:p>
          <a:p>
            <a:pPr algn="ctr">
              <a:defRPr/>
            </a:pPr>
            <a:endParaRPr lang="en-US"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125908" y="0"/>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8</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a:solidFill>
                <a:srgbClr val="0057C0"/>
              </a:solidFill>
              <a:latin typeface="Arial" pitchFamily="34" charset="0"/>
              <a:cs typeface="Arial" pitchFamily="34" charset="0"/>
            </a:endParaRPr>
          </a:p>
        </p:txBody>
      </p:sp>
      <p:sp>
        <p:nvSpPr>
          <p:cNvPr id="10" name="TextBox 9"/>
          <p:cNvSpPr txBox="1"/>
          <p:nvPr/>
        </p:nvSpPr>
        <p:spPr>
          <a:xfrm>
            <a:off x="2139950" y="134938"/>
            <a:ext cx="6640513" cy="707886"/>
          </a:xfrm>
          <a:prstGeom prst="rect">
            <a:avLst/>
          </a:prstGeom>
          <a:noFill/>
        </p:spPr>
        <p:txBody>
          <a:bodyPr>
            <a:spAutoFit/>
          </a:bodyPr>
          <a:lstStyle/>
          <a:p>
            <a:pPr algn="ctr">
              <a:defRPr/>
            </a:pPr>
            <a:r>
              <a:rPr lang="en-GB" sz="2000">
                <a:solidFill>
                  <a:schemeClr val="bg1"/>
                </a:solidFill>
              </a:rPr>
              <a:t>ENGLISH LANGUAGE REQUIREMENTS FOR NATO APPOINTMENTS</a:t>
            </a:r>
            <a:endParaRPr lang="en-US" sz="2000" dirty="0">
              <a:solidFill>
                <a:schemeClr val="bg1"/>
              </a:solidFill>
            </a:endParaRPr>
          </a:p>
        </p:txBody>
      </p:sp>
      <p:sp>
        <p:nvSpPr>
          <p:cNvPr id="3" name="Rectangle 2"/>
          <p:cNvSpPr/>
          <p:nvPr/>
        </p:nvSpPr>
        <p:spPr>
          <a:xfrm>
            <a:off x="1818307" y="2358971"/>
            <a:ext cx="7635792" cy="4278094"/>
          </a:xfrm>
          <a:prstGeom prst="rect">
            <a:avLst/>
          </a:prstGeom>
        </p:spPr>
        <p:txBody>
          <a:bodyPr wrap="square">
            <a:spAutoFit/>
          </a:bodyPr>
          <a:lstStyle/>
          <a:p>
            <a:r>
              <a:rPr lang="en-GB" altLang="en-US" sz="3200" dirty="0"/>
              <a:t>Level 1 – Survival</a:t>
            </a:r>
          </a:p>
          <a:p>
            <a:r>
              <a:rPr lang="en-GB" altLang="en-US" sz="3200" dirty="0"/>
              <a:t>Level 2 – Functional</a:t>
            </a:r>
          </a:p>
          <a:p>
            <a:r>
              <a:rPr lang="en-GB" altLang="en-US" sz="3200" dirty="0"/>
              <a:t>Level 3 – Professional</a:t>
            </a:r>
          </a:p>
          <a:p>
            <a:r>
              <a:rPr lang="en-GB" altLang="en-US" sz="3200" dirty="0"/>
              <a:t>Level 4 – Expert</a:t>
            </a:r>
          </a:p>
          <a:p>
            <a:r>
              <a:rPr lang="en-GB" altLang="en-US" sz="3200" dirty="0"/>
              <a:t>Level 5 – Highly Articulate Native </a:t>
            </a:r>
            <a:r>
              <a:rPr lang="en-GB" altLang="en-US" sz="3200" dirty="0" smtClean="0"/>
              <a:t>Speaker</a:t>
            </a:r>
          </a:p>
          <a:p>
            <a:endParaRPr lang="en-GB" altLang="en-US" sz="3200" dirty="0"/>
          </a:p>
          <a:p>
            <a:endParaRPr lang="en-GB" altLang="en-US" sz="3200" dirty="0" smtClean="0"/>
          </a:p>
          <a:p>
            <a:pPr algn="ctr">
              <a:defRPr/>
            </a:pPr>
            <a:r>
              <a:rPr lang="en-GB" sz="2400" b="1" dirty="0" smtClean="0">
                <a:solidFill>
                  <a:srgbClr val="00B0F0"/>
                </a:solidFill>
              </a:rPr>
              <a:t>A cat has claws at the end of its paws and </a:t>
            </a:r>
          </a:p>
          <a:p>
            <a:pPr algn="ctr">
              <a:defRPr/>
            </a:pPr>
            <a:r>
              <a:rPr lang="en-GB" sz="2400" b="1" dirty="0" smtClean="0">
                <a:solidFill>
                  <a:srgbClr val="00B0F0"/>
                </a:solidFill>
              </a:rPr>
              <a:t>a comma is a pause at the end of a clause!</a:t>
            </a:r>
            <a:endParaRPr lang="en-US" altLang="en-US" sz="2400" dirty="0"/>
          </a:p>
        </p:txBody>
      </p:sp>
      <p:sp>
        <p:nvSpPr>
          <p:cNvPr id="8" name="TextBox 7"/>
          <p:cNvSpPr txBox="1"/>
          <p:nvPr/>
        </p:nvSpPr>
        <p:spPr>
          <a:xfrm>
            <a:off x="2034332" y="540271"/>
            <a:ext cx="7848872" cy="830997"/>
          </a:xfrm>
          <a:prstGeom prst="rect">
            <a:avLst/>
          </a:prstGeom>
          <a:noFill/>
        </p:spPr>
        <p:txBody>
          <a:bodyPr wrap="square" rtlCol="0">
            <a:spAutoFit/>
          </a:bodyPr>
          <a:lstStyle/>
          <a:p>
            <a:r>
              <a:rPr lang="en-GB" sz="2400" b="1" dirty="0" smtClean="0"/>
              <a:t>NATO STANDARD LANGUAGE PROFICIENCY LEVELS </a:t>
            </a:r>
          </a:p>
          <a:p>
            <a:r>
              <a:rPr lang="en-GB" sz="2400" b="1" dirty="0" smtClean="0"/>
              <a:t>– STANAG 6001</a:t>
            </a:r>
            <a:endParaRPr lang="en-GB" sz="2400" b="1" dirty="0"/>
          </a:p>
        </p:txBody>
      </p:sp>
    </p:spTree>
    <p:extLst>
      <p:ext uri="{BB962C8B-B14F-4D97-AF65-F5344CB8AC3E}">
        <p14:creationId xmlns:p14="http://schemas.microsoft.com/office/powerpoint/2010/main" xmlns="" val="1860356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LayoutFinal.jpg"/>
          <p:cNvPicPr>
            <a:picLocks noGrp="1" noChangeAspect="1"/>
          </p:cNvPicPr>
          <p:nvPr>
            <p:ph idx="1"/>
          </p:nvPr>
        </p:nvPicPr>
        <p:blipFill>
          <a:blip r:embed="rId2" cstate="print"/>
          <a:stretch>
            <a:fillRect/>
          </a:stretch>
        </p:blipFill>
        <p:spPr>
          <a:xfrm>
            <a:off x="-95966" y="793"/>
            <a:ext cx="10708366" cy="7561263"/>
          </a:xfrm>
        </p:spPr>
      </p:pic>
      <p:sp>
        <p:nvSpPr>
          <p:cNvPr id="5" name="Footer Placeholder 4"/>
          <p:cNvSpPr>
            <a:spLocks noGrp="1"/>
          </p:cNvSpPr>
          <p:nvPr>
            <p:ph type="ftr" sz="quarter" idx="11"/>
          </p:nvPr>
        </p:nvSpPr>
        <p:spPr>
          <a:xfrm>
            <a:off x="4122564" y="7020991"/>
            <a:ext cx="3386243" cy="402567"/>
          </a:xfrm>
        </p:spPr>
        <p:txBody>
          <a:bodyPr/>
          <a:lstStyle/>
          <a:p>
            <a:r>
              <a:rPr lang="en-US" dirty="0" smtClean="0">
                <a:solidFill>
                  <a:srgbClr val="0057C0"/>
                </a:solidFill>
                <a:latin typeface="Arial" pitchFamily="34" charset="0"/>
              </a:rPr>
              <a:t>NATO UNCLASSIFIED</a:t>
            </a:r>
            <a:endParaRPr lang="en-US" dirty="0">
              <a:solidFill>
                <a:srgbClr val="0057C0"/>
              </a:solidFill>
              <a:latin typeface="Arial" pitchFamily="34" charset="0"/>
            </a:endParaRPr>
          </a:p>
        </p:txBody>
      </p:sp>
      <p:sp>
        <p:nvSpPr>
          <p:cNvPr id="13" name="Slide Number Placeholder 12"/>
          <p:cNvSpPr>
            <a:spLocks noGrp="1"/>
          </p:cNvSpPr>
          <p:nvPr>
            <p:ph type="sldNum" sz="quarter" idx="12"/>
          </p:nvPr>
        </p:nvSpPr>
        <p:spPr/>
        <p:txBody>
          <a:bodyPr/>
          <a:lstStyle/>
          <a:p>
            <a:fld id="{846213BF-ED0B-4A5A-BFD6-997338C11F85}" type="slidenum">
              <a:rPr lang="en-US" smtClean="0">
                <a:solidFill>
                  <a:srgbClr val="0057C0"/>
                </a:solidFill>
                <a:latin typeface="Arial" pitchFamily="34" charset="0"/>
              </a:rPr>
              <a:pPr/>
              <a:t>9</a:t>
            </a:fld>
            <a:endParaRPr lang="en-US" dirty="0">
              <a:solidFill>
                <a:srgbClr val="0057C0"/>
              </a:solidFill>
              <a:latin typeface="Arial" pitchFamily="34" charset="0"/>
            </a:endParaRPr>
          </a:p>
        </p:txBody>
      </p:sp>
      <p:sp>
        <p:nvSpPr>
          <p:cNvPr id="9" name="Date Placeholder 3"/>
          <p:cNvSpPr>
            <a:spLocks noGrp="1"/>
          </p:cNvSpPr>
          <p:nvPr>
            <p:ph type="dt" sz="half" idx="10"/>
          </p:nvPr>
        </p:nvSpPr>
        <p:spPr>
          <a:xfrm>
            <a:off x="954212" y="7020991"/>
            <a:ext cx="1728191" cy="402567"/>
          </a:xfrm>
        </p:spPr>
        <p:txBody>
          <a:bodyPr/>
          <a:lstStyle/>
          <a:p>
            <a:r>
              <a:rPr lang="en-GB" dirty="0" smtClean="0">
                <a:solidFill>
                  <a:srgbClr val="0057C0"/>
                </a:solidFill>
                <a:latin typeface="Arial" pitchFamily="34" charset="0"/>
                <a:cs typeface="Arial" pitchFamily="34" charset="0"/>
              </a:rPr>
              <a:t>October 2015</a:t>
            </a:r>
            <a:endParaRPr lang="en-US" dirty="0" smtClean="0">
              <a:solidFill>
                <a:srgbClr val="0057C0"/>
              </a:solidFill>
              <a:latin typeface="Arial" pitchFamily="34" charset="0"/>
              <a:cs typeface="Arial" pitchFamily="34" charset="0"/>
            </a:endParaRPr>
          </a:p>
        </p:txBody>
      </p:sp>
      <p:sp>
        <p:nvSpPr>
          <p:cNvPr id="10" name="TextBox 9"/>
          <p:cNvSpPr txBox="1"/>
          <p:nvPr/>
        </p:nvSpPr>
        <p:spPr>
          <a:xfrm>
            <a:off x="2139950" y="134938"/>
            <a:ext cx="6640513" cy="707886"/>
          </a:xfrm>
          <a:prstGeom prst="rect">
            <a:avLst/>
          </a:prstGeom>
          <a:noFill/>
        </p:spPr>
        <p:txBody>
          <a:bodyPr>
            <a:spAutoFit/>
          </a:bodyPr>
          <a:lstStyle/>
          <a:p>
            <a:pPr algn="ctr">
              <a:defRPr/>
            </a:pPr>
            <a:r>
              <a:rPr lang="en-GB" sz="2000" dirty="0">
                <a:solidFill>
                  <a:schemeClr val="bg1"/>
                </a:solidFill>
              </a:rPr>
              <a:t>ENGLISH LANGUAGE REQUIREMENTS FOR NATO APPOINTMENTS</a:t>
            </a:r>
            <a:endParaRPr lang="en-US" sz="2000" dirty="0">
              <a:solidFill>
                <a:schemeClr val="bg1"/>
              </a:solidFill>
            </a:endParaRPr>
          </a:p>
        </p:txBody>
      </p:sp>
      <p:sp>
        <p:nvSpPr>
          <p:cNvPr id="3" name="Rectangle 2"/>
          <p:cNvSpPr/>
          <p:nvPr/>
        </p:nvSpPr>
        <p:spPr>
          <a:xfrm>
            <a:off x="1355750" y="1666310"/>
            <a:ext cx="8208912" cy="4770537"/>
          </a:xfrm>
          <a:prstGeom prst="rect">
            <a:avLst/>
          </a:prstGeom>
        </p:spPr>
        <p:txBody>
          <a:bodyPr wrap="square">
            <a:spAutoFit/>
          </a:bodyPr>
          <a:lstStyle/>
          <a:p>
            <a:pPr algn="ctr">
              <a:buFont typeface="Wingdings" panose="05000000000000000000" pitchFamily="2" charset="2"/>
              <a:buNone/>
            </a:pPr>
            <a:r>
              <a:rPr lang="en-GB" altLang="en-US" sz="2800" b="1" u="sng" dirty="0"/>
              <a:t>FACTORS</a:t>
            </a:r>
          </a:p>
          <a:p>
            <a:pPr marL="457200" indent="-457200">
              <a:buFont typeface="Wingdings" panose="05000000000000000000" pitchFamily="2" charset="2"/>
              <a:buChar char="§"/>
            </a:pPr>
            <a:r>
              <a:rPr lang="en-GB" altLang="en-US" sz="2800" dirty="0"/>
              <a:t>The SLP requirements for NATO posts are set without expert scrutiny.</a:t>
            </a:r>
          </a:p>
          <a:p>
            <a:pPr marL="457200" indent="-457200">
              <a:buFont typeface="Wingdings" panose="05000000000000000000" pitchFamily="2" charset="2"/>
              <a:buChar char="§"/>
            </a:pPr>
            <a:r>
              <a:rPr lang="en-GB" altLang="en-US" sz="2800" dirty="0"/>
              <a:t>STANAG 6001 is not non-specialist user- friendly.</a:t>
            </a:r>
          </a:p>
          <a:p>
            <a:pPr marL="457200" indent="-457200">
              <a:buFont typeface="Wingdings" panose="05000000000000000000" pitchFamily="2" charset="2"/>
              <a:buChar char="§"/>
            </a:pPr>
            <a:r>
              <a:rPr lang="en-GB" altLang="en-US" sz="2800" dirty="0"/>
              <a:t>SLP Level 5 is redundant.</a:t>
            </a:r>
          </a:p>
          <a:p>
            <a:pPr marL="457200" indent="-457200">
              <a:buFont typeface="Wingdings" panose="05000000000000000000" pitchFamily="2" charset="2"/>
              <a:buChar char="§"/>
            </a:pPr>
            <a:r>
              <a:rPr lang="en-GB" altLang="en-US" sz="2800" dirty="0"/>
              <a:t>Achieving SLP Levels 3 and 4 is not easy</a:t>
            </a:r>
            <a:r>
              <a:rPr lang="en-GB" altLang="en-US" sz="2800" dirty="0" smtClean="0"/>
              <a:t>.</a:t>
            </a:r>
          </a:p>
          <a:p>
            <a:pPr marL="457200" indent="-457200">
              <a:buFont typeface="Wingdings" panose="05000000000000000000" pitchFamily="2" charset="2"/>
              <a:buChar char="§"/>
            </a:pPr>
            <a:endParaRPr lang="en-GB" altLang="en-US" sz="2800" dirty="0"/>
          </a:p>
          <a:p>
            <a:pPr marL="457200" indent="-457200">
              <a:buFont typeface="Wingdings" panose="05000000000000000000" pitchFamily="2" charset="2"/>
              <a:buChar char="§"/>
            </a:pPr>
            <a:endParaRPr lang="en-GB" altLang="en-US" sz="2800" dirty="0" smtClean="0"/>
          </a:p>
          <a:p>
            <a:endParaRPr lang="en-GB" altLang="en-US" sz="2800" dirty="0" smtClean="0"/>
          </a:p>
          <a:p>
            <a:endParaRPr lang="en-GB" altLang="en-US" sz="2800" dirty="0"/>
          </a:p>
          <a:p>
            <a:pPr algn="ctr">
              <a:defRPr/>
            </a:pPr>
            <a:r>
              <a:rPr lang="en-GB" sz="2400" b="1" dirty="0" smtClean="0">
                <a:solidFill>
                  <a:srgbClr val="00B0F0"/>
                </a:solidFill>
              </a:rPr>
              <a:t>Number six maybe scared because seven eight nine.</a:t>
            </a:r>
            <a:endParaRPr lang="en-GB" altLang="en-US" sz="2400" dirty="0"/>
          </a:p>
        </p:txBody>
      </p:sp>
    </p:spTree>
    <p:extLst>
      <p:ext uri="{BB962C8B-B14F-4D97-AF65-F5344CB8AC3E}">
        <p14:creationId xmlns:p14="http://schemas.microsoft.com/office/powerpoint/2010/main" xmlns="" val="24052139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ct:contentTypeSchema xmlns:ct="http://schemas.microsoft.com/office/2006/metadata/contentType" xmlns:ma="http://schemas.microsoft.com/office/2006/metadata/properties/metaAttributes" ct:_="" ma:_="" ma:contentTypeName="IMS Informal Document" ma:contentTypeID="0x0101002FB3B75DFD4B42AFA81188D50BEF686800CD35EA79011A884AB864E65ED9BC5195006DE7D9740543C24788846E0D6CBCB980" ma:contentTypeVersion="69" ma:contentTypeDescription="" ma:contentTypeScope="" ma:versionID="ef2dc1009942f4fce3345736ce789711">
  <xsd:schema xmlns:xsd="http://www.w3.org/2001/XMLSchema" xmlns:xs="http://www.w3.org/2001/XMLSchema" xmlns:p="http://schemas.microsoft.com/office/2006/metadata/properties" xmlns:ns1="http://schemas.microsoft.com/sharepoint/v3" xmlns:ns2="2f6dd573-7d79-4be7-9b41-f78f530a98b2" xmlns:ns3="http://schemas.microsoft.com/sharepoint/v4" targetNamespace="http://schemas.microsoft.com/office/2006/metadata/properties" ma:root="true" ma:fieldsID="b49fcd03667b1d75b31c33770656ec80" ns1:_="" ns2:_="" ns3:_="">
    <xsd:import namespace="http://schemas.microsoft.com/sharepoint/v3"/>
    <xsd:import namespace="2f6dd573-7d79-4be7-9b41-f78f530a98b2"/>
    <xsd:import namespace="http://schemas.microsoft.com/sharepoint/v4"/>
    <xsd:element name="properties">
      <xsd:complexType>
        <xsd:sequence>
          <xsd:element name="documentManagement">
            <xsd:complexType>
              <xsd:all>
                <xsd:element ref="ns2:nato_policy"/>
                <xsd:element ref="ns2:nato_classification"/>
                <xsd:element ref="ns2:IMS_x0020_Originating_x0020_Office" minOccurs="0"/>
                <xsd:element ref="ns2:High_x0020_Level_x0020_Taxonomy" minOccurs="0"/>
                <xsd:element ref="ns2:nato_action_officer" minOccurs="0"/>
                <xsd:element ref="ns2:Event_x0020_Type" minOccurs="0"/>
                <xsd:element ref="ns2:Date_x0020_of_x0020_Event" minOccurs="0"/>
                <xsd:element ref="ns1:_dlc_ExpireDateSaved" minOccurs="0"/>
                <xsd:element ref="ns1:_dlc_ExpireDate" minOccurs="0"/>
                <xsd:element ref="ns1:_dlc_Exempt" minOccurs="0"/>
                <xsd:element ref="ns3:IconOverlay"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4" nillable="true" ma:displayName="Original Expiration Date" ma:hidden="true" ma:internalName="_dlc_ExpireDateSaved" ma:readOnly="true">
      <xsd:simpleType>
        <xsd:restriction base="dms:DateTime"/>
      </xsd:simpleType>
    </xsd:element>
    <xsd:element name="_dlc_ExpireDate" ma:index="15" nillable="true" ma:displayName="Expiration Date" ma:description="" ma:hidden="true" ma:indexed="true" ma:internalName="_dlc_ExpireDate" ma:readOnly="true">
      <xsd:simpleType>
        <xsd:restriction base="dms:DateTime"/>
      </xsd:simpleType>
    </xsd:element>
    <xsd:element name="_dlc_Exempt" ma:index="1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6dd573-7d79-4be7-9b41-f78f530a98b2" elementFormDefault="qualified">
    <xsd:import namespace="http://schemas.microsoft.com/office/2006/documentManagement/types"/>
    <xsd:import namespace="http://schemas.microsoft.com/office/infopath/2007/PartnerControls"/>
    <xsd:element name="nato_policy" ma:index="2" ma:displayName="Ownership" ma:default="NATO" ma:format="Dropdown" ma:internalName="nato_policy">
      <xsd:simpleType>
        <xsd:restriction base="dms:Choice">
          <xsd:enumeration value="NATO"/>
          <xsd:enumeration value="NATO/EAPC"/>
          <xsd:enumeration value="NATO/GEORGIA"/>
          <xsd:enumeration value="NATO/HAWK"/>
          <xsd:enumeration value="NATO/ISAF"/>
          <xsd:enumeration value="NATO/KFOR"/>
          <xsd:enumeration value="NATO/PFP"/>
          <xsd:enumeration value="NATO/Resolute Support"/>
          <xsd:enumeration value="NATO/RUSSIA"/>
          <xsd:enumeration value="NATO/SFOR"/>
          <xsd:enumeration value="NATO/UKRAINE"/>
          <xsd:enumeration value="PUBLIC"/>
        </xsd:restriction>
      </xsd:simpleType>
    </xsd:element>
    <xsd:element name="nato_classification" ma:index="3" ma:displayName="Classification" ma:format="Dropdown" ma:internalName="nato_classification" ma:readOnly="false">
      <xsd:simpleType>
        <xsd:restriction base="dms:Choice">
          <xsd:enumeration value="DISCLOSED TO THE PUBLIC"/>
          <xsd:enumeration value="NO CLASSIFICATION"/>
          <xsd:enumeration value="UNCLASSIFIED"/>
          <xsd:enumeration value="RESTRICTED"/>
          <xsd:enumeration value="CONFIDENTIAL"/>
          <xsd:enumeration value="SECRET"/>
          <xsd:enumeration value="TOP SECRET"/>
        </xsd:restriction>
      </xsd:simpleType>
    </xsd:element>
    <xsd:element name="IMS_x0020_Originating_x0020_Office" ma:index="4" nillable="true" ma:displayName="Originating Office" ma:description="This field is used to identify which division or office is the creator of the document.  This field also determines what is displayed under the &quot;Latest Docs&quot; for each division and office page." ma:internalName="IMS_x0020_Originating_x0020_Office" ma:readOnly="false" ma:requiredMultiChoice="true">
      <xsd:complexType>
        <xsd:complexContent>
          <xsd:extension base="dms:MultiChoice">
            <xsd:sequence>
              <xsd:element name="Value" maxOccurs="unbounded" minOccurs="0" nillable="true">
                <xsd:simpleType>
                  <xsd:restriction base="dms:Choice">
                    <xsd:enumeration value="CMC"/>
                    <xsd:enumeration value="DCMC"/>
                    <xsd:enumeration value="DGIMS"/>
                    <xsd:enumeration value="CS"/>
                    <xsd:enumeration value="EXCO"/>
                    <xsd:enumeration value="FC"/>
                    <xsd:enumeration value="GENAD"/>
                    <xsd:enumeration value="HR"/>
                    <xsd:enumeration value="KM"/>
                    <xsd:enumeration value="IM"/>
                    <xsd:enumeration value="INT"/>
                    <xsd:enumeration value="L&amp;R"/>
                    <xsd:enumeration value="LEGAD"/>
                    <xsd:enumeration value="NDMAA"/>
                    <xsd:enumeration value="NHQC3S"/>
                    <xsd:enumeration value="NSO"/>
                    <xsd:enumeration value="O&amp;P"/>
                    <xsd:enumeration value="PASCAD"/>
                    <xsd:enumeration value="P&amp;C"/>
                    <xsd:enumeration value="P&amp;I"/>
                    <xsd:enumeration value="Security"/>
                    <xsd:enumeration value="STO"/>
                    <xsd:enumeration value="SUPACT"/>
                    <xsd:enumeration value="SACEUREP"/>
                    <xsd:enumeration value="SACTREPEUR"/>
                    <xsd:enumeration value="SACT"/>
                    <xsd:enumeration value="SHAPE"/>
                    <xsd:enumeration value="SITCEN"/>
                    <xsd:enumeration value="CMX-CMO"/>
                    <xsd:enumeration value="External"/>
                    <xsd:enumeration value="MCWG-AMD"/>
                    <xsd:enumeration value="MCWG-COOP"/>
                    <xsd:enumeration value="MCWG-D&amp;FP"/>
                    <xsd:enumeration value="MCWG-EX&amp;TRG"/>
                    <xsd:enumeration value="MCWG-IMS-REVIEW"/>
                    <xsd:enumeration value="MCWG-INT"/>
                    <xsd:enumeration value="MCWG-L&amp;R-ARM"/>
                    <xsd:enumeration value="MCWG-L&amp;R-LOG"/>
                    <xsd:enumeration value="MCWG-L&amp;R-RES"/>
                    <xsd:enumeration value="MCWG-OPS-InfoOps"/>
                    <xsd:enumeration value="MCWG-SP&amp;C"/>
                  </xsd:restriction>
                </xsd:simpleType>
              </xsd:element>
            </xsd:sequence>
          </xsd:extension>
        </xsd:complexContent>
      </xsd:complexType>
    </xsd:element>
    <xsd:element name="High_x0020_Level_x0020_Taxonomy" ma:index="5" nillable="true" ma:displayName="High Level Taxonomy" ma:description="This column contains the top level of the NATO HQ Taxonomy. This column allows you to label the information item according to the broad topic or activity." ma:internalName="High_x0020_Level_x0020_Taxonomy" ma:readOnly="false" ma:requiredMultiChoice="true">
      <xsd:complexType>
        <xsd:complexContent>
          <xsd:extension base="dms:MultiChoice">
            <xsd:sequence>
              <xsd:element name="Value" maxOccurs="unbounded" minOccurs="0" nillable="true">
                <xsd:simpleType>
                  <xsd:restriction base="dms:Choice">
                    <xsd:enumeration value="Defence Capability and Planning"/>
                    <xsd:enumeration value="External Relations"/>
                    <xsd:enumeration value="Information and Knowledge Management"/>
                    <xsd:enumeration value="Intelligence"/>
                    <xsd:enumeration value="Internal Relations and Cooperation"/>
                    <xsd:enumeration value="Legal"/>
                    <xsd:enumeration value="Logistics and Infrastructure"/>
                    <xsd:enumeration value="Operations and Exercises"/>
                    <xsd:enumeration value="Organisation and Management Support"/>
                    <xsd:enumeration value="Security"/>
                    <xsd:enumeration value="Strategic Planning, Policy and Governance"/>
                  </xsd:restriction>
                </xsd:simpleType>
              </xsd:element>
            </xsd:sequence>
          </xsd:extension>
        </xsd:complexContent>
      </xsd:complexType>
    </xsd:element>
    <xsd:element name="nato_action_officer" ma:index="6" nillable="true" ma:displayName="Action Officer" ma:list="UserInfo" ma:SharePointGroup="0" ma:internalName="nato_action_offic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vent_x0020_Type" ma:index="7" nillable="true" ma:displayName="Event Type" ma:description="If the file is directly supporting a particular event, select the appropriate type of event from the list.  Otherwise leave blank." ma:format="Dropdown" ma:internalName="Event_x0020_Type">
      <xsd:simpleType>
        <xsd:restriction base="dms:Choice">
          <xsd:enumeration value="---"/>
          <xsd:enumeration value="Defence Ministerial"/>
          <xsd:enumeration value="Foreign Ministerial"/>
          <xsd:enumeration value="CMX"/>
          <xsd:enumeration value="MC Conference"/>
          <xsd:enumeration value="MCCS"/>
          <xsd:enumeration value="MCPS"/>
          <xsd:enumeration value="MC Visit"/>
          <xsd:enumeration value="NAC"/>
          <xsd:enumeration value="Summit"/>
          <xsd:enumeration value="Training"/>
          <xsd:enumeration value="Visit"/>
        </xsd:restriction>
      </xsd:simpleType>
    </xsd:element>
    <xsd:element name="Date_x0020_of_x0020_Event" ma:index="8" nillable="true" ma:displayName="Date of Event" ma:format="DateOnly" ma:internalName="Date_x0020_of_x0020_Event">
      <xsd:simpleType>
        <xsd:restriction base="dms:DateTime"/>
      </xsd:simpleType>
    </xsd:element>
    <xsd:element name="TaxCatchAll" ma:index="18" nillable="true" ma:displayName="Taxonomy Catch All Column" ma:hidden="true" ma:list="{43a65a09-d617-4f20-9cfe-eff699087552}" ma:internalName="TaxCatchAll" ma:showField="CatchAllData" ma:web="2f6dd573-7d79-4be7-9b41-f78f530a98b2">
      <xsd:complexType>
        <xsd:complexContent>
          <xsd:extension base="dms:MultiChoiceLookup">
            <xsd:sequence>
              <xsd:element name="Value" type="dms:Lookup" maxOccurs="unbounded" minOccurs="0" nillable="true"/>
            </xsd:sequence>
          </xsd:extension>
        </xsd:complexContent>
      </xsd:complexType>
    </xsd:element>
    <xsd:element name="TaxCatchAllLabel" ma:index="21" nillable="true" ma:displayName="Taxonomy Catch All Column1" ma:hidden="true" ma:list="{43a65a09-d617-4f20-9cfe-eff699087552}" ma:internalName="TaxCatchAllLabel" ma:readOnly="true" ma:showField="CatchAllDataLabel" ma:web="2f6dd573-7d79-4be7-9b41-f78f530a98b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
  <cached>True</cached>
  <openByDefault>True</openByDefault>
  <xsnScope/>
</customXsn>
</file>

<file path=customXml/item3.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Receiver>
    <Name>Policy Auditing</Name>
    <Synchronization>Synchronous</Synchronization>
    <Type>10001</Type>
    <SequenceNumber>1100</SequenceNumber>
    <Assembly>Microsoft.Office.Policy, Version=14.0.0.0, Culture=neutral, PublicKeyToken=71e9bce111e9429c</Assembly>
    <Class>Microsoft.Office.RecordsManagement.Internal.AuditHandler</Class>
    <Data/>
    <Filter/>
  </Receiver>
  <Receiver>
    <Name>Policy Auditing</Name>
    <Synchronization>Synchronous</Synchronization>
    <Type>10002</Type>
    <SequenceNumber>1101</SequenceNumber>
    <Assembly>Microsoft.Office.Policy, Version=14.0.0.0, Culture=neutral, PublicKeyToken=71e9bce111e9429c</Assembly>
    <Class>Microsoft.Office.RecordsManagement.Internal.AuditHandler</Class>
    <Data/>
    <Filter/>
  </Receiver>
  <Receiver>
    <Name>Policy Auditing</Name>
    <Synchronization>Synchronous</Synchronization>
    <Type>10004</Type>
    <SequenceNumber>1102</SequenceNumber>
    <Assembly>Microsoft.Office.Policy, Version=14.0.0.0, Culture=neutral, PublicKeyToken=71e9bce111e9429c</Assembly>
    <Class>Microsoft.Office.RecordsManagement.Internal.AuditHandler</Class>
    <Data/>
    <Filter/>
  </Receiver>
  <Receiver>
    <Name>Policy Auditing</Name>
    <Synchronization>Synchronous</Synchronization>
    <Type>10006</Type>
    <SequenceNumber>1103</SequenceNumber>
    <Assembly>Microsoft.Office.Policy, Version=14.0.0.0, Culture=neutral, PublicKeyToken=71e9bce111e9429c</Assembly>
    <Class>Microsoft.Office.RecordsManagement.Internal.AuditHandler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IMS Informal Document</p:Name>
  <p:Description/>
  <p:Statement/>
  <p:PolicyItems>
    <p:PolicyItem featureId="Microsoft.Office.RecordsManagement.PolicyFeatures.Expiration" staticId="0x0101002FB3B75DFD4B42AFA81188D50BEF686800CD35EA79011A884AB864E65ED9BC5195|-395646130" UniqueId="481a9782-b554-4d54-bfa6-dc8eb2f53543">
      <p:Name>Retention</p:Name>
      <p:Description>Automatic scheduling of content for processing, and performing a retention action on content that has reached its due date.</p:Description>
      <p:CustomData>
        <Schedules nextStageId="4">
          <Schedule type="Default">
            <stages>
              <data stageId="1" stageDeleted="true"/>
              <data stageId="2">
                <formula id="Microsoft.Office.RecordsManagement.PolicyFeatures.Expiration.Formula.BuiltIn">
                  <number>1</number>
                  <property>Modified</property>
                  <propertyId>28cf69c5-fa48-462a-b5cd-27b6f9d2bd5f</propertyId>
                  <period>years</period>
                </formula>
                <action type="action" id="Microsoft.Office.RecordsManagement.PolicyFeatures.Expiration.Action.SubmitFileMove" destnExplanation="Transferred due to organizational IM policy." destnId="be2727a3-5ddd-4618-9dd3-6b96d08137de" destnName="IMS Portal Archive" destnUrl="http://nhq.hq.nato.int/ims-archive/_vti_bin/officialfile.asmx"/>
              </data>
              <data stageId="3" stageDeleted="true"/>
            </stages>
          </Schedule>
        </Schedules>
      </p:CustomData>
    </p:PolicyItem>
    <p:PolicyItem featureId="Microsoft.Office.RecordsManagement.PolicyFeatures.PolicyAudit" staticId="0x0101002FB3B75DFD4B42AFA81188D50BEF686800CD35EA79011A884AB864E65ED9BC5195|494589204" UniqueId="70421baf-06ed-4c72-905b-e1e58246e69b">
      <p:Name>Auditing</p:Name>
      <p:Description>Audits user actions on documents and list items to the Audit Log.</p:Description>
      <p:CustomData>
        <Audit>
          <View/>
          <MoveCopy/>
        </Audit>
      </p:CustomData>
    </p:PolicyItem>
  </p:PolicyItems>
</p:Policy>
</file>

<file path=customXml/item6.xml><?xml version="1.0" encoding="utf-8"?>
<?mso-contentType ?>
<SharedContentType xmlns="Microsoft.SharePoint.Taxonomy.ContentTypeSync" SourceId="d3c20e2e-6dc3-4863-8603-37d1d3a9396a" ContentTypeId="0x0101002FB3B75DFD4B42AFA81188D50BEF6868" PreviousValue="false"/>
</file>

<file path=customXml/item7.xml><?xml version="1.0" encoding="utf-8"?>
<p:properties xmlns:p="http://schemas.microsoft.com/office/2006/metadata/properties" xmlns:xsi="http://www.w3.org/2001/XMLSchema-instance" xmlns:pc="http://schemas.microsoft.com/office/infopath/2007/PartnerControls">
  <documentManagement>
    <High_x0020_Level_x0020_Taxonomy xmlns="2f6dd573-7d79-4be7-9b41-f78f530a98b2">
      <ns2:Value xmlns:ns2="2f6dd573-7d79-4be7-9b41-f78f530a98b2">Organisation and Management Support</ns2:Value>
    </High_x0020_Level_x0020_Taxonomy>
    <TaxCatchAll xmlns="2f6dd573-7d79-4be7-9b41-f78f530a98b2"/>
    <nato_policy xmlns="2f6dd573-7d79-4be7-9b41-f78f530a98b2">NATO</nato_policy>
    <Event_x0020_Type xmlns="2f6dd573-7d79-4be7-9b41-f78f530a98b2">Visit</Event_x0020_Type>
    <IconOverlay xmlns="http://schemas.microsoft.com/sharepoint/v4" xsi:nil="true"/>
    <nato_action_officer xmlns="2f6dd573-7d79-4be7-9b41-f78f530a98b2">
      <UserInfo>
        <DisplayName/>
        <AccountId xsi:nil="true"/>
        <AccountType/>
      </UserInfo>
    </nato_action_officer>
    <Date_x0020_of_x0020_Event xmlns="2f6dd573-7d79-4be7-9b41-f78f530a98b2">2015-10-05T00:00:00+02:00</Date_x0020_of_x0020_Event>
    <nato_classification xmlns="2f6dd573-7d79-4be7-9b41-f78f530a98b2">UNCLASSIFIED</nato_classification>
    <IMS_x0020_Originating_x0020_Office xmlns="2f6dd573-7d79-4be7-9b41-f78f530a98b2">
      <ns2:Value xmlns:ns2="2f6dd573-7d79-4be7-9b41-f78f530a98b2">L&amp;R</ns2:Value>
    </IMS_x0020_Originating_x0020_Office>
    <_dlc_ExpireDateSaved xmlns="http://schemas.microsoft.com/sharepoint/v3" xsi:nil="true"/>
    <_dlc_ExpireDate xmlns="http://schemas.microsoft.com/sharepoint/v3">2016-05-20T09:31:11+00:00</_dlc_ExpireDate>
  </documentManagement>
</p:properties>
</file>

<file path=customXml/itemProps1.xml><?xml version="1.0" encoding="utf-8"?>
<ds:datastoreItem xmlns:ds="http://schemas.openxmlformats.org/officeDocument/2006/customXml" ds:itemID="{8FA16CB0-2EEC-436E-A334-FB0E1D8769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6dd573-7d79-4be7-9b41-f78f530a98b2"/>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48847B-1A89-49A1-8DDD-5F51E30E5A0C}">
  <ds:schemaRefs>
    <ds:schemaRef ds:uri="http://schemas.microsoft.com/office/2006/metadata/customXsn"/>
  </ds:schemaRefs>
</ds:datastoreItem>
</file>

<file path=customXml/itemProps3.xml><?xml version="1.0" encoding="utf-8"?>
<ds:datastoreItem xmlns:ds="http://schemas.openxmlformats.org/officeDocument/2006/customXml" ds:itemID="{AE979BFC-8D46-4F30-B7BB-FFC1B2E2860C}">
  <ds:schemaRefs>
    <ds:schemaRef ds:uri="http://schemas.microsoft.com/sharepoint/events"/>
  </ds:schemaRefs>
</ds:datastoreItem>
</file>

<file path=customXml/itemProps4.xml><?xml version="1.0" encoding="utf-8"?>
<ds:datastoreItem xmlns:ds="http://schemas.openxmlformats.org/officeDocument/2006/customXml" ds:itemID="{5A6ED9CB-B79C-4BBB-BBE4-B717D9930B0A}">
  <ds:schemaRefs>
    <ds:schemaRef ds:uri="http://schemas.microsoft.com/sharepoint/v3/contenttype/forms"/>
  </ds:schemaRefs>
</ds:datastoreItem>
</file>

<file path=customXml/itemProps5.xml><?xml version="1.0" encoding="utf-8"?>
<ds:datastoreItem xmlns:ds="http://schemas.openxmlformats.org/officeDocument/2006/customXml" ds:itemID="{B13A722E-748F-4EC4-8AFF-24F41B558BD5}">
  <ds:schemaRefs>
    <ds:schemaRef ds:uri="office.server.policy"/>
  </ds:schemaRefs>
</ds:datastoreItem>
</file>

<file path=customXml/itemProps6.xml><?xml version="1.0" encoding="utf-8"?>
<ds:datastoreItem xmlns:ds="http://schemas.openxmlformats.org/officeDocument/2006/customXml" ds:itemID="{F572E2C9-AD4E-45CF-B515-34AD33BB0ECA}">
  <ds:schemaRefs>
    <ds:schemaRef ds:uri="Microsoft.SharePoint.Taxonomy.ContentTypeSync"/>
  </ds:schemaRefs>
</ds:datastoreItem>
</file>

<file path=customXml/itemProps7.xml><?xml version="1.0" encoding="utf-8"?>
<ds:datastoreItem xmlns:ds="http://schemas.openxmlformats.org/officeDocument/2006/customXml" ds:itemID="{BB6C647A-79A4-4E90-A798-CCFBD6A58BC3}">
  <ds:schemaRefs>
    <ds:schemaRef ds:uri="http://schemas.microsoft.com/office/2006/metadata/properties"/>
    <ds:schemaRef ds:uri="http://schemas.microsoft.com/sharepoint/v3"/>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2f6dd573-7d79-4be7-9b41-f78f530a98b2"/>
    <ds:schemaRef ds:uri="http://schemas.microsoft.com/sharepoint/v4"/>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5510</TotalTime>
  <Words>1461</Words>
  <Application>Microsoft Office PowerPoint</Application>
  <PresentationFormat>Custom</PresentationFormat>
  <Paragraphs>415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NATO HQ</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Title</dc:title>
  <dc:creator>Bongaerts Carlie</dc:creator>
  <cp:lastModifiedBy>Philip's Laptop</cp:lastModifiedBy>
  <cp:revision>277</cp:revision>
  <cp:lastPrinted>2015-09-29T10:10:43Z</cp:lastPrinted>
  <dcterms:created xsi:type="dcterms:W3CDTF">2014-04-01T08:22:47Z</dcterms:created>
  <dcterms:modified xsi:type="dcterms:W3CDTF">2015-10-05T07:29:37Z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0x0101002FB3B75DFD4B42AFA81188D50BEF686800CD35EA79011A884AB864E65ED9BC5195006DE7D9740543C24788846E0D6CBCB980</vt:lpwstr>
  </property>
  <property fmtid="{D5CDD505-2E9C-101B-9397-08002B2CF9AE}" pid="3" name="_dlc_policyId">
    <vt:lpwstr>0x0101002FB3B75DFD4B42AFA81188D50BEF686800CD35EA79011A884AB864E65ED9BC5195|-395646130</vt:lpwstr>
  </property>
  <property fmtid="{D5CDD505-2E9C-101B-9397-08002B2CF9AE}" pid="4"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ies>
</file>